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4BF_69350958.xml" ContentType="application/vnd.ms-powerpoint.comments+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701_50B0AA2D.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72D_9FC4BAE0.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2A_FDFAF541.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04" r:id="rId4"/>
  </p:sldMasterIdLst>
  <p:notesMasterIdLst>
    <p:notesMasterId r:id="rId389"/>
  </p:notesMasterIdLst>
  <p:handoutMasterIdLst>
    <p:handoutMasterId r:id="rId390"/>
  </p:handoutMasterIdLst>
  <p:sldIdLst>
    <p:sldId id="1211" r:id="rId5"/>
    <p:sldId id="1115" r:id="rId6"/>
    <p:sldId id="1116" r:id="rId7"/>
    <p:sldId id="1207" r:id="rId8"/>
    <p:sldId id="1208" r:id="rId9"/>
    <p:sldId id="1195" r:id="rId10"/>
    <p:sldId id="1221" r:id="rId11"/>
    <p:sldId id="1771" r:id="rId12"/>
    <p:sldId id="1044" r:id="rId13"/>
    <p:sldId id="1827" r:id="rId14"/>
    <p:sldId id="1700" r:id="rId15"/>
    <p:sldId id="1611" r:id="rId16"/>
    <p:sldId id="258" r:id="rId17"/>
    <p:sldId id="1756" r:id="rId18"/>
    <p:sldId id="259" r:id="rId19"/>
    <p:sldId id="1213" r:id="rId20"/>
    <p:sldId id="1813" r:id="rId21"/>
    <p:sldId id="1224" r:id="rId22"/>
    <p:sldId id="1604" r:id="rId23"/>
    <p:sldId id="1606" r:id="rId24"/>
    <p:sldId id="1605" r:id="rId25"/>
    <p:sldId id="1216" r:id="rId26"/>
    <p:sldId id="1757" r:id="rId27"/>
    <p:sldId id="1759" r:id="rId28"/>
    <p:sldId id="1703" r:id="rId29"/>
    <p:sldId id="1704" r:id="rId30"/>
    <p:sldId id="1705" r:id="rId31"/>
    <p:sldId id="1814" r:id="rId32"/>
    <p:sldId id="1760" r:id="rId33"/>
    <p:sldId id="1758" r:id="rId34"/>
    <p:sldId id="1214" r:id="rId35"/>
    <p:sldId id="1215" r:id="rId36"/>
    <p:sldId id="1708" r:id="rId37"/>
    <p:sldId id="1626" r:id="rId38"/>
    <p:sldId id="1761" r:id="rId39"/>
    <p:sldId id="1762" r:id="rId40"/>
    <p:sldId id="1784" r:id="rId41"/>
    <p:sldId id="1763" r:id="rId42"/>
    <p:sldId id="1764" r:id="rId43"/>
    <p:sldId id="1846" r:id="rId44"/>
    <p:sldId id="1765" r:id="rId45"/>
    <p:sldId id="1769" r:id="rId46"/>
    <p:sldId id="1772" r:id="rId47"/>
    <p:sldId id="1773" r:id="rId48"/>
    <p:sldId id="1774" r:id="rId49"/>
    <p:sldId id="1775" r:id="rId50"/>
    <p:sldId id="1776" r:id="rId51"/>
    <p:sldId id="1777" r:id="rId52"/>
    <p:sldId id="1844" r:id="rId53"/>
    <p:sldId id="1854" r:id="rId54"/>
    <p:sldId id="1778" r:id="rId55"/>
    <p:sldId id="1779" r:id="rId56"/>
    <p:sldId id="1780" r:id="rId57"/>
    <p:sldId id="1793" r:id="rId58"/>
    <p:sldId id="1792" r:id="rId59"/>
    <p:sldId id="1847" r:id="rId60"/>
    <p:sldId id="1835" r:id="rId61"/>
    <p:sldId id="1836" r:id="rId62"/>
    <p:sldId id="1848" r:id="rId63"/>
    <p:sldId id="1849" r:id="rId64"/>
    <p:sldId id="1837" r:id="rId65"/>
    <p:sldId id="1838" r:id="rId66"/>
    <p:sldId id="1850" r:id="rId67"/>
    <p:sldId id="1834" r:id="rId68"/>
    <p:sldId id="967" r:id="rId69"/>
    <p:sldId id="1011" r:id="rId70"/>
    <p:sldId id="874" r:id="rId71"/>
    <p:sldId id="1821" r:id="rId72"/>
    <p:sldId id="1822" r:id="rId73"/>
    <p:sldId id="954" r:id="rId74"/>
    <p:sldId id="410" r:id="rId75"/>
    <p:sldId id="991" r:id="rId76"/>
    <p:sldId id="441" r:id="rId77"/>
    <p:sldId id="1723" r:id="rId78"/>
    <p:sldId id="1817" r:id="rId79"/>
    <p:sldId id="1726" r:id="rId80"/>
    <p:sldId id="358" r:id="rId81"/>
    <p:sldId id="1812" r:id="rId82"/>
    <p:sldId id="1794" r:id="rId83"/>
    <p:sldId id="1724" r:id="rId84"/>
    <p:sldId id="1851" r:id="rId85"/>
    <p:sldId id="1815" r:id="rId86"/>
    <p:sldId id="1795" r:id="rId87"/>
    <p:sldId id="1856" r:id="rId88"/>
    <p:sldId id="1807" r:id="rId89"/>
    <p:sldId id="1808" r:id="rId90"/>
    <p:sldId id="1855" r:id="rId91"/>
    <p:sldId id="1809" r:id="rId92"/>
    <p:sldId id="1839" r:id="rId93"/>
    <p:sldId id="1840" r:id="rId94"/>
    <p:sldId id="1841" r:id="rId95"/>
    <p:sldId id="1832" r:id="rId96"/>
    <p:sldId id="1842" r:id="rId97"/>
    <p:sldId id="1797" r:id="rId98"/>
    <p:sldId id="1843" r:id="rId99"/>
    <p:sldId id="995" r:id="rId100"/>
    <p:sldId id="1802" r:id="rId101"/>
    <p:sldId id="1852" r:id="rId102"/>
    <p:sldId id="1730" r:id="rId103"/>
    <p:sldId id="1789" r:id="rId104"/>
    <p:sldId id="1820" r:id="rId105"/>
    <p:sldId id="1853" r:id="rId106"/>
    <p:sldId id="1831" r:id="rId107"/>
    <p:sldId id="1744" r:id="rId108"/>
    <p:sldId id="1412" r:id="rId109"/>
    <p:sldId id="1731" r:id="rId110"/>
    <p:sldId id="1785" r:id="rId111"/>
    <p:sldId id="1786" r:id="rId112"/>
    <p:sldId id="1787" r:id="rId113"/>
    <p:sldId id="1788" r:id="rId114"/>
    <p:sldId id="1737" r:id="rId115"/>
    <p:sldId id="1738" r:id="rId116"/>
    <p:sldId id="1743" r:id="rId117"/>
    <p:sldId id="1721" r:id="rId118"/>
    <p:sldId id="1845" r:id="rId119"/>
    <p:sldId id="1790" r:id="rId120"/>
    <p:sldId id="1415" r:id="rId121"/>
    <p:sldId id="1823" r:id="rId122"/>
    <p:sldId id="1438" r:id="rId123"/>
    <p:sldId id="1818" r:id="rId124"/>
    <p:sldId id="1804" r:id="rId125"/>
    <p:sldId id="1805" r:id="rId126"/>
    <p:sldId id="1824" r:id="rId127"/>
    <p:sldId id="1749" r:id="rId128"/>
    <p:sldId id="1810" r:id="rId129"/>
    <p:sldId id="282" r:id="rId130"/>
    <p:sldId id="444" r:id="rId131"/>
    <p:sldId id="1806" r:id="rId132"/>
    <p:sldId id="1819" r:id="rId133"/>
    <p:sldId id="1857" r:id="rId134"/>
    <p:sldId id="1750" r:id="rId135"/>
    <p:sldId id="1826" r:id="rId136"/>
    <p:sldId id="1825" r:id="rId137"/>
    <p:sldId id="1830" r:id="rId138"/>
    <p:sldId id="1753" r:id="rId139"/>
    <p:sldId id="1828" r:id="rId140"/>
    <p:sldId id="1829" r:id="rId141"/>
    <p:sldId id="1754" r:id="rId142"/>
    <p:sldId id="1751" r:id="rId143"/>
    <p:sldId id="1752" r:id="rId144"/>
    <p:sldId id="1858" r:id="rId145"/>
    <p:sldId id="1083" r:id="rId146"/>
    <p:sldId id="1255" r:id="rId147"/>
    <p:sldId id="1164" r:id="rId148"/>
    <p:sldId id="1223" r:id="rId149"/>
    <p:sldId id="1309" r:id="rId150"/>
    <p:sldId id="1217" r:id="rId151"/>
    <p:sldId id="1225" r:id="rId152"/>
    <p:sldId id="1310" r:id="rId153"/>
    <p:sldId id="1218" r:id="rId154"/>
    <p:sldId id="1212" r:id="rId155"/>
    <p:sldId id="1228" r:id="rId156"/>
    <p:sldId id="1229" r:id="rId157"/>
    <p:sldId id="1230" r:id="rId158"/>
    <p:sldId id="1231" r:id="rId159"/>
    <p:sldId id="1311" r:id="rId160"/>
    <p:sldId id="1237" r:id="rId161"/>
    <p:sldId id="1239" r:id="rId162"/>
    <p:sldId id="1240" r:id="rId163"/>
    <p:sldId id="1242" r:id="rId164"/>
    <p:sldId id="1241" r:id="rId165"/>
    <p:sldId id="1235" r:id="rId166"/>
    <p:sldId id="1254" r:id="rId167"/>
    <p:sldId id="1631" r:id="rId168"/>
    <p:sldId id="1243" r:id="rId169"/>
    <p:sldId id="1256" r:id="rId170"/>
    <p:sldId id="1244" r:id="rId171"/>
    <p:sldId id="1294" r:id="rId172"/>
    <p:sldId id="1292" r:id="rId173"/>
    <p:sldId id="1296" r:id="rId174"/>
    <p:sldId id="1303" r:id="rId175"/>
    <p:sldId id="1297" r:id="rId176"/>
    <p:sldId id="1298" r:id="rId177"/>
    <p:sldId id="1299" r:id="rId178"/>
    <p:sldId id="1300" r:id="rId179"/>
    <p:sldId id="1304" r:id="rId180"/>
    <p:sldId id="1313" r:id="rId181"/>
    <p:sldId id="1301" r:id="rId182"/>
    <p:sldId id="1314" r:id="rId183"/>
    <p:sldId id="1308" r:id="rId184"/>
    <p:sldId id="1315" r:id="rId185"/>
    <p:sldId id="1306" r:id="rId186"/>
    <p:sldId id="1320" r:id="rId187"/>
    <p:sldId id="1305" r:id="rId188"/>
    <p:sldId id="1609" r:id="rId189"/>
    <p:sldId id="1318" r:id="rId190"/>
    <p:sldId id="1317" r:id="rId191"/>
    <p:sldId id="1319" r:id="rId192"/>
    <p:sldId id="1324" r:id="rId193"/>
    <p:sldId id="1316" r:id="rId194"/>
    <p:sldId id="1321" r:id="rId195"/>
    <p:sldId id="1322" r:id="rId196"/>
    <p:sldId id="1323" r:id="rId197"/>
    <p:sldId id="1628" r:id="rId198"/>
    <p:sldId id="1257" r:id="rId199"/>
    <p:sldId id="1629" r:id="rId200"/>
    <p:sldId id="1249" r:id="rId201"/>
    <p:sldId id="1258" r:id="rId202"/>
    <p:sldId id="1251" r:id="rId203"/>
    <p:sldId id="1328" r:id="rId204"/>
    <p:sldId id="1329" r:id="rId205"/>
    <p:sldId id="1333" r:id="rId206"/>
    <p:sldId id="1330" r:id="rId207"/>
    <p:sldId id="1347" r:id="rId208"/>
    <p:sldId id="1349" r:id="rId209"/>
    <p:sldId id="1331" r:id="rId210"/>
    <p:sldId id="1325" r:id="rId211"/>
    <p:sldId id="1332" r:id="rId212"/>
    <p:sldId id="1326" r:id="rId213"/>
    <p:sldId id="1334" r:id="rId214"/>
    <p:sldId id="1339" r:id="rId215"/>
    <p:sldId id="1335" r:id="rId216"/>
    <p:sldId id="1350" r:id="rId217"/>
    <p:sldId id="1337" r:id="rId218"/>
    <p:sldId id="1627" r:id="rId219"/>
    <p:sldId id="1336" r:id="rId220"/>
    <p:sldId id="1351" r:id="rId221"/>
    <p:sldId id="1338" r:id="rId222"/>
    <p:sldId id="1352" r:id="rId223"/>
    <p:sldId id="1340" r:id="rId224"/>
    <p:sldId id="1327" r:id="rId225"/>
    <p:sldId id="1341" r:id="rId226"/>
    <p:sldId id="1410" r:id="rId227"/>
    <p:sldId id="1342" r:id="rId228"/>
    <p:sldId id="1343" r:id="rId229"/>
    <p:sldId id="1259" r:id="rId230"/>
    <p:sldId id="1265" r:id="rId231"/>
    <p:sldId id="1261" r:id="rId232"/>
    <p:sldId id="1262" r:id="rId233"/>
    <p:sldId id="1360" r:id="rId234"/>
    <p:sldId id="1361" r:id="rId235"/>
    <p:sldId id="1367" r:id="rId236"/>
    <p:sldId id="1407" r:id="rId237"/>
    <p:sldId id="1353" r:id="rId238"/>
    <p:sldId id="1408" r:id="rId239"/>
    <p:sldId id="1366" r:id="rId240"/>
    <p:sldId id="1409" r:id="rId241"/>
    <p:sldId id="1411" r:id="rId242"/>
    <p:sldId id="1354" r:id="rId243"/>
    <p:sldId id="1414" r:id="rId244"/>
    <p:sldId id="1376" r:id="rId245"/>
    <p:sldId id="1416" r:id="rId246"/>
    <p:sldId id="1377" r:id="rId247"/>
    <p:sldId id="1417" r:id="rId248"/>
    <p:sldId id="1355" r:id="rId249"/>
    <p:sldId id="1378" r:id="rId250"/>
    <p:sldId id="1380" r:id="rId251"/>
    <p:sldId id="1381" r:id="rId252"/>
    <p:sldId id="1418" r:id="rId253"/>
    <p:sldId id="1406" r:id="rId254"/>
    <p:sldId id="1425" r:id="rId255"/>
    <p:sldId id="1421" r:id="rId256"/>
    <p:sldId id="1422" r:id="rId257"/>
    <p:sldId id="1427" r:id="rId258"/>
    <p:sldId id="1428" r:id="rId259"/>
    <p:sldId id="1432" r:id="rId260"/>
    <p:sldId id="1430" r:id="rId261"/>
    <p:sldId id="1439" r:id="rId262"/>
    <p:sldId id="1440" r:id="rId263"/>
    <p:sldId id="1433" r:id="rId264"/>
    <p:sldId id="1435" r:id="rId265"/>
    <p:sldId id="1436" r:id="rId266"/>
    <p:sldId id="1437" r:id="rId267"/>
    <p:sldId id="1283" r:id="rId268"/>
    <p:sldId id="1619" r:id="rId269"/>
    <p:sldId id="1270" r:id="rId270"/>
    <p:sldId id="1271" r:id="rId271"/>
    <p:sldId id="1272" r:id="rId272"/>
    <p:sldId id="1441" r:id="rId273"/>
    <p:sldId id="1442" r:id="rId274"/>
    <p:sldId id="1455" r:id="rId275"/>
    <p:sldId id="1459" r:id="rId276"/>
    <p:sldId id="1444" r:id="rId277"/>
    <p:sldId id="1445" r:id="rId278"/>
    <p:sldId id="1456" r:id="rId279"/>
    <p:sldId id="1447" r:id="rId280"/>
    <p:sldId id="1448" r:id="rId281"/>
    <p:sldId id="1449" r:id="rId282"/>
    <p:sldId id="1457" r:id="rId283"/>
    <p:sldId id="1462" r:id="rId284"/>
    <p:sldId id="1468" r:id="rId285"/>
    <p:sldId id="1461" r:id="rId286"/>
    <p:sldId id="1466" r:id="rId287"/>
    <p:sldId id="1464" r:id="rId288"/>
    <p:sldId id="1467" r:id="rId289"/>
    <p:sldId id="1450" r:id="rId290"/>
    <p:sldId id="1460" r:id="rId291"/>
    <p:sldId id="1458" r:id="rId292"/>
    <p:sldId id="1453" r:id="rId293"/>
    <p:sldId id="1284" r:id="rId294"/>
    <p:sldId id="1622" r:id="rId295"/>
    <p:sldId id="1274" r:id="rId296"/>
    <p:sldId id="1275" r:id="rId297"/>
    <p:sldId id="1276" r:id="rId298"/>
    <p:sldId id="1486" r:id="rId299"/>
    <p:sldId id="1500" r:id="rId300"/>
    <p:sldId id="1504" r:id="rId301"/>
    <p:sldId id="1487" r:id="rId302"/>
    <p:sldId id="1506" r:id="rId303"/>
    <p:sldId id="1505" r:id="rId304"/>
    <p:sldId id="1508" r:id="rId305"/>
    <p:sldId id="1623" r:id="rId306"/>
    <p:sldId id="1512" r:id="rId307"/>
    <p:sldId id="1624" r:id="rId308"/>
    <p:sldId id="1625" r:id="rId309"/>
    <p:sldId id="1511" r:id="rId310"/>
    <p:sldId id="1524" r:id="rId311"/>
    <p:sldId id="1513" r:id="rId312"/>
    <p:sldId id="1482" r:id="rId313"/>
    <p:sldId id="1523" r:id="rId314"/>
    <p:sldId id="1514" r:id="rId315"/>
    <p:sldId id="1481" r:id="rId316"/>
    <p:sldId id="1480" r:id="rId317"/>
    <p:sldId id="1525" r:id="rId318"/>
    <p:sldId id="1515" r:id="rId319"/>
    <p:sldId id="1526" r:id="rId320"/>
    <p:sldId id="1528" r:id="rId321"/>
    <p:sldId id="1529" r:id="rId322"/>
    <p:sldId id="1516" r:id="rId323"/>
    <p:sldId id="1531" r:id="rId324"/>
    <p:sldId id="1530" r:id="rId325"/>
    <p:sldId id="1519" r:id="rId326"/>
    <p:sldId id="1483" r:id="rId327"/>
    <p:sldId id="1521" r:id="rId328"/>
    <p:sldId id="1544" r:id="rId329"/>
    <p:sldId id="1545" r:id="rId330"/>
    <p:sldId id="1551" r:id="rId331"/>
    <p:sldId id="1549" r:id="rId332"/>
    <p:sldId id="1552" r:id="rId333"/>
    <p:sldId id="1522" r:id="rId334"/>
    <p:sldId id="1485" r:id="rId335"/>
    <p:sldId id="1285" r:id="rId336"/>
    <p:sldId id="1630" r:id="rId337"/>
    <p:sldId id="1278" r:id="rId338"/>
    <p:sldId id="1279" r:id="rId339"/>
    <p:sldId id="1280" r:id="rId340"/>
    <p:sldId id="1568" r:id="rId341"/>
    <p:sldId id="1566" r:id="rId342"/>
    <p:sldId id="1567" r:id="rId343"/>
    <p:sldId id="1574" r:id="rId344"/>
    <p:sldId id="1572" r:id="rId345"/>
    <p:sldId id="1575" r:id="rId346"/>
    <p:sldId id="1571" r:id="rId347"/>
    <p:sldId id="1573" r:id="rId348"/>
    <p:sldId id="1577" r:id="rId349"/>
    <p:sldId id="1576" r:id="rId350"/>
    <p:sldId id="1580" r:id="rId351"/>
    <p:sldId id="1554" r:id="rId352"/>
    <p:sldId id="1590" r:id="rId353"/>
    <p:sldId id="1583" r:id="rId354"/>
    <p:sldId id="1581" r:id="rId355"/>
    <p:sldId id="1556" r:id="rId356"/>
    <p:sldId id="1587" r:id="rId357"/>
    <p:sldId id="1557" r:id="rId358"/>
    <p:sldId id="1592" r:id="rId359"/>
    <p:sldId id="1593" r:id="rId360"/>
    <p:sldId id="1286" r:id="rId361"/>
    <p:sldId id="1289" r:id="rId362"/>
    <p:sldId id="1290" r:id="rId363"/>
    <p:sldId id="1287" r:id="rId364"/>
    <p:sldId id="1608" r:id="rId365"/>
    <p:sldId id="1589" r:id="rId366"/>
    <p:sldId id="1236" r:id="rId367"/>
    <p:sldId id="1553" r:id="rId368"/>
    <p:sldId id="1603" r:id="rId369"/>
    <p:sldId id="1532" r:id="rId370"/>
    <p:sldId id="1602" r:id="rId371"/>
    <p:sldId id="1537" r:id="rId372"/>
    <p:sldId id="1533" r:id="rId373"/>
    <p:sldId id="1538" r:id="rId374"/>
    <p:sldId id="1540" r:id="rId375"/>
    <p:sldId id="1534" r:id="rId376"/>
    <p:sldId id="1535" r:id="rId377"/>
    <p:sldId id="1601" r:id="rId378"/>
    <p:sldId id="1536" r:id="rId379"/>
    <p:sldId id="1542" r:id="rId380"/>
    <p:sldId id="1543" r:id="rId381"/>
    <p:sldId id="1541" r:id="rId382"/>
    <p:sldId id="1555" r:id="rId383"/>
    <p:sldId id="1584" r:id="rId384"/>
    <p:sldId id="1585" r:id="rId385"/>
    <p:sldId id="1586" r:id="rId386"/>
    <p:sldId id="1591" r:id="rId387"/>
    <p:sldId id="1291" r:id="rId388"/>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2E1DAAC-9A6B-4F13-B324-757803BD10BF}">
          <p14:sldIdLst>
            <p14:sldId id="1211"/>
            <p14:sldId id="1115"/>
            <p14:sldId id="1116"/>
            <p14:sldId id="1207"/>
            <p14:sldId id="1208"/>
            <p14:sldId id="1195"/>
            <p14:sldId id="1221"/>
            <p14:sldId id="1771"/>
            <p14:sldId id="1044"/>
            <p14:sldId id="1827"/>
            <p14:sldId id="1700"/>
            <p14:sldId id="1611"/>
          </p14:sldIdLst>
        </p14:section>
        <p14:section name="第一章 AI とは" id="{08056215-C4FB-E84A-80D7-A6A3A9AFD82C}">
          <p14:sldIdLst>
            <p14:sldId id="258"/>
            <p14:sldId id="1756"/>
            <p14:sldId id="259"/>
            <p14:sldId id="1213"/>
            <p14:sldId id="1813"/>
            <p14:sldId id="1224"/>
            <p14:sldId id="1604"/>
            <p14:sldId id="1606"/>
            <p14:sldId id="1605"/>
            <p14:sldId id="1216"/>
            <p14:sldId id="1757"/>
            <p14:sldId id="1759"/>
            <p14:sldId id="1703"/>
            <p14:sldId id="1704"/>
            <p14:sldId id="1705"/>
            <p14:sldId id="1814"/>
            <p14:sldId id="1760"/>
            <p14:sldId id="1758"/>
            <p14:sldId id="1214"/>
            <p14:sldId id="1215"/>
            <p14:sldId id="1708"/>
            <p14:sldId id="1626"/>
            <p14:sldId id="1761"/>
            <p14:sldId id="1762"/>
            <p14:sldId id="1784"/>
            <p14:sldId id="1763"/>
            <p14:sldId id="1764"/>
            <p14:sldId id="1846"/>
            <p14:sldId id="1765"/>
            <p14:sldId id="1769"/>
            <p14:sldId id="1772"/>
            <p14:sldId id="1773"/>
            <p14:sldId id="1774"/>
            <p14:sldId id="1775"/>
            <p14:sldId id="1776"/>
            <p14:sldId id="1777"/>
            <p14:sldId id="1844"/>
            <p14:sldId id="1854"/>
          </p14:sldIdLst>
        </p14:section>
        <p14:section name="第二章 AI プロジェクトの全体像" id="{F713ADF2-0136-D04D-95D2-B9D622558315}">
          <p14:sldIdLst>
            <p14:sldId id="1778"/>
            <p14:sldId id="1779"/>
            <p14:sldId id="1780"/>
            <p14:sldId id="1793"/>
            <p14:sldId id="1792"/>
            <p14:sldId id="1847"/>
            <p14:sldId id="1835"/>
            <p14:sldId id="1836"/>
            <p14:sldId id="1848"/>
            <p14:sldId id="1849"/>
            <p14:sldId id="1837"/>
            <p14:sldId id="1838"/>
            <p14:sldId id="1850"/>
            <p14:sldId id="1834"/>
            <p14:sldId id="967"/>
            <p14:sldId id="1011"/>
            <p14:sldId id="874"/>
            <p14:sldId id="1821"/>
            <p14:sldId id="1822"/>
            <p14:sldId id="954"/>
            <p14:sldId id="410"/>
            <p14:sldId id="991"/>
            <p14:sldId id="441"/>
            <p14:sldId id="1723"/>
            <p14:sldId id="1817"/>
            <p14:sldId id="1726"/>
            <p14:sldId id="358"/>
            <p14:sldId id="1812"/>
            <p14:sldId id="1794"/>
            <p14:sldId id="1724"/>
            <p14:sldId id="1851"/>
            <p14:sldId id="1815"/>
            <p14:sldId id="1795"/>
            <p14:sldId id="1856"/>
          </p14:sldIdLst>
        </p14:section>
        <p14:section name="第三章 AI 開発のプロセス" id="{9C86B8DC-12E2-444B-B07C-9F23523EF30D}">
          <p14:sldIdLst>
            <p14:sldId id="1807"/>
            <p14:sldId id="1808"/>
            <p14:sldId id="1855"/>
            <p14:sldId id="1809"/>
            <p14:sldId id="1839"/>
            <p14:sldId id="1840"/>
            <p14:sldId id="1841"/>
            <p14:sldId id="1832"/>
            <p14:sldId id="1842"/>
            <p14:sldId id="1797"/>
            <p14:sldId id="1843"/>
            <p14:sldId id="995"/>
            <p14:sldId id="1802"/>
            <p14:sldId id="1852"/>
            <p14:sldId id="1730"/>
            <p14:sldId id="1789"/>
            <p14:sldId id="1820"/>
            <p14:sldId id="1853"/>
            <p14:sldId id="1831"/>
            <p14:sldId id="1744"/>
            <p14:sldId id="1412"/>
            <p14:sldId id="1731"/>
            <p14:sldId id="1785"/>
            <p14:sldId id="1786"/>
            <p14:sldId id="1787"/>
            <p14:sldId id="1788"/>
            <p14:sldId id="1737"/>
            <p14:sldId id="1738"/>
            <p14:sldId id="1743"/>
            <p14:sldId id="1721"/>
            <p14:sldId id="1845"/>
            <p14:sldId id="1790"/>
            <p14:sldId id="1415"/>
            <p14:sldId id="1823"/>
            <p14:sldId id="1438"/>
            <p14:sldId id="1818"/>
            <p14:sldId id="1804"/>
            <p14:sldId id="1805"/>
            <p14:sldId id="1824"/>
            <p14:sldId id="1749"/>
            <p14:sldId id="1810"/>
            <p14:sldId id="282"/>
            <p14:sldId id="444"/>
            <p14:sldId id="1806"/>
            <p14:sldId id="1819"/>
            <p14:sldId id="1857"/>
          </p14:sldIdLst>
        </p14:section>
        <p14:section name="第四章 AI プロジェクトの事例" id="{022D8F0C-1129-404A-9D91-C62614972DD9}">
          <p14:sldIdLst>
            <p14:sldId id="1750"/>
            <p14:sldId id="1826"/>
            <p14:sldId id="1825"/>
            <p14:sldId id="1830"/>
            <p14:sldId id="1753"/>
            <p14:sldId id="1828"/>
            <p14:sldId id="1829"/>
            <p14:sldId id="1754"/>
          </p14:sldIdLst>
        </p14:section>
        <p14:section name="第五章 AI プロジェクトの立案" id="{0D37B928-372D-A148-88E9-C1950D768382}">
          <p14:sldIdLst>
            <p14:sldId id="1751"/>
            <p14:sldId id="1752"/>
            <p14:sldId id="1858"/>
          </p14:sldIdLst>
        </p14:section>
        <p14:section name="以下、参考資料" id="{9C797436-B549-CD4B-A3E3-2E227718ADE0}">
          <p14:sldIdLst/>
        </p14:section>
        <p14:section name="参考" id="{BEA8BAC9-335C-49FD-9152-6C2641CB857F}">
          <p14:sldIdLst>
            <p14:sldId id="1083"/>
            <p14:sldId id="1255"/>
            <p14:sldId id="1164"/>
            <p14:sldId id="1223"/>
            <p14:sldId id="1309"/>
            <p14:sldId id="1217"/>
            <p14:sldId id="1225"/>
            <p14:sldId id="1310"/>
            <p14:sldId id="1218"/>
            <p14:sldId id="1212"/>
            <p14:sldId id="1228"/>
            <p14:sldId id="1229"/>
            <p14:sldId id="1230"/>
            <p14:sldId id="1231"/>
            <p14:sldId id="1311"/>
            <p14:sldId id="1237"/>
            <p14:sldId id="1239"/>
            <p14:sldId id="1240"/>
            <p14:sldId id="1242"/>
            <p14:sldId id="1241"/>
            <p14:sldId id="1235"/>
            <p14:sldId id="1254"/>
            <p14:sldId id="1631"/>
          </p14:sldIdLst>
        </p14:section>
        <p14:section name="2章" id="{26C0AF55-57E5-41EC-9107-261C623EBF11}">
          <p14:sldIdLst>
            <p14:sldId id="1243"/>
            <p14:sldId id="1256"/>
            <p14:sldId id="1244"/>
            <p14:sldId id="1294"/>
            <p14:sldId id="1292"/>
            <p14:sldId id="1296"/>
            <p14:sldId id="1303"/>
            <p14:sldId id="1297"/>
            <p14:sldId id="1298"/>
            <p14:sldId id="1299"/>
            <p14:sldId id="1300"/>
            <p14:sldId id="1304"/>
            <p14:sldId id="1313"/>
            <p14:sldId id="1301"/>
            <p14:sldId id="1314"/>
            <p14:sldId id="1308"/>
            <p14:sldId id="1315"/>
            <p14:sldId id="1306"/>
            <p14:sldId id="1320"/>
            <p14:sldId id="1305"/>
            <p14:sldId id="1609"/>
            <p14:sldId id="1318"/>
            <p14:sldId id="1317"/>
            <p14:sldId id="1319"/>
            <p14:sldId id="1324"/>
            <p14:sldId id="1316"/>
            <p14:sldId id="1321"/>
            <p14:sldId id="1322"/>
            <p14:sldId id="1323"/>
            <p14:sldId id="1628"/>
            <p14:sldId id="1257"/>
            <p14:sldId id="1629"/>
          </p14:sldIdLst>
        </p14:section>
        <p14:section name="3章" id="{2E1430EF-82F2-4654-A4E9-66A98AE66124}">
          <p14:sldIdLst>
            <p14:sldId id="1249"/>
            <p14:sldId id="1258"/>
            <p14:sldId id="1251"/>
            <p14:sldId id="1328"/>
            <p14:sldId id="1329"/>
            <p14:sldId id="1333"/>
            <p14:sldId id="1330"/>
            <p14:sldId id="1347"/>
            <p14:sldId id="1349"/>
            <p14:sldId id="1331"/>
            <p14:sldId id="1325"/>
            <p14:sldId id="1332"/>
            <p14:sldId id="1326"/>
            <p14:sldId id="1334"/>
            <p14:sldId id="1339"/>
            <p14:sldId id="1335"/>
            <p14:sldId id="1350"/>
            <p14:sldId id="1337"/>
            <p14:sldId id="1627"/>
            <p14:sldId id="1336"/>
            <p14:sldId id="1351"/>
            <p14:sldId id="1338"/>
            <p14:sldId id="1352"/>
            <p14:sldId id="1340"/>
            <p14:sldId id="1327"/>
            <p14:sldId id="1341"/>
            <p14:sldId id="1410"/>
            <p14:sldId id="1342"/>
            <p14:sldId id="1343"/>
            <p14:sldId id="1259"/>
          </p14:sldIdLst>
        </p14:section>
        <p14:section name="4章" id="{B1B74FD5-0422-4AB2-ADC5-F28268E6DD88}">
          <p14:sldIdLst>
            <p14:sldId id="1265"/>
            <p14:sldId id="1261"/>
            <p14:sldId id="1262"/>
            <p14:sldId id="1360"/>
            <p14:sldId id="1361"/>
            <p14:sldId id="1367"/>
            <p14:sldId id="1407"/>
            <p14:sldId id="1353"/>
            <p14:sldId id="1408"/>
            <p14:sldId id="1366"/>
            <p14:sldId id="1409"/>
            <p14:sldId id="1411"/>
            <p14:sldId id="1354"/>
            <p14:sldId id="1414"/>
            <p14:sldId id="1376"/>
            <p14:sldId id="1416"/>
            <p14:sldId id="1377"/>
            <p14:sldId id="1417"/>
            <p14:sldId id="1355"/>
            <p14:sldId id="1378"/>
            <p14:sldId id="1380"/>
            <p14:sldId id="1381"/>
            <p14:sldId id="1418"/>
            <p14:sldId id="1406"/>
            <p14:sldId id="1425"/>
            <p14:sldId id="1421"/>
            <p14:sldId id="1422"/>
            <p14:sldId id="1427"/>
            <p14:sldId id="1428"/>
            <p14:sldId id="1432"/>
            <p14:sldId id="1430"/>
            <p14:sldId id="1439"/>
            <p14:sldId id="1440"/>
            <p14:sldId id="1433"/>
            <p14:sldId id="1435"/>
            <p14:sldId id="1436"/>
            <p14:sldId id="1437"/>
            <p14:sldId id="1283"/>
            <p14:sldId id="1619"/>
          </p14:sldIdLst>
        </p14:section>
        <p14:section name="5章" id="{B5CA9186-2F6A-47C3-A7DA-13615D1EC388}">
          <p14:sldIdLst>
            <p14:sldId id="1270"/>
            <p14:sldId id="1271"/>
            <p14:sldId id="1272"/>
            <p14:sldId id="1441"/>
            <p14:sldId id="1442"/>
            <p14:sldId id="1455"/>
            <p14:sldId id="1459"/>
            <p14:sldId id="1444"/>
            <p14:sldId id="1445"/>
            <p14:sldId id="1456"/>
            <p14:sldId id="1447"/>
            <p14:sldId id="1448"/>
            <p14:sldId id="1449"/>
            <p14:sldId id="1457"/>
            <p14:sldId id="1462"/>
            <p14:sldId id="1468"/>
            <p14:sldId id="1461"/>
            <p14:sldId id="1466"/>
            <p14:sldId id="1464"/>
            <p14:sldId id="1467"/>
            <p14:sldId id="1450"/>
            <p14:sldId id="1460"/>
            <p14:sldId id="1458"/>
            <p14:sldId id="1453"/>
            <p14:sldId id="1284"/>
            <p14:sldId id="1622"/>
          </p14:sldIdLst>
        </p14:section>
        <p14:section name="6章" id="{9B0DAA79-1E21-4627-A53C-60820399C21E}">
          <p14:sldIdLst>
            <p14:sldId id="1274"/>
            <p14:sldId id="1275"/>
            <p14:sldId id="1276"/>
            <p14:sldId id="1486"/>
            <p14:sldId id="1500"/>
            <p14:sldId id="1504"/>
            <p14:sldId id="1487"/>
            <p14:sldId id="1506"/>
            <p14:sldId id="1505"/>
            <p14:sldId id="1508"/>
            <p14:sldId id="1623"/>
            <p14:sldId id="1512"/>
            <p14:sldId id="1624"/>
            <p14:sldId id="1625"/>
            <p14:sldId id="1511"/>
            <p14:sldId id="1524"/>
            <p14:sldId id="1513"/>
            <p14:sldId id="1482"/>
            <p14:sldId id="1523"/>
            <p14:sldId id="1514"/>
            <p14:sldId id="1481"/>
            <p14:sldId id="1480"/>
            <p14:sldId id="1525"/>
            <p14:sldId id="1515"/>
            <p14:sldId id="1526"/>
            <p14:sldId id="1528"/>
            <p14:sldId id="1529"/>
            <p14:sldId id="1516"/>
            <p14:sldId id="1531"/>
            <p14:sldId id="1530"/>
            <p14:sldId id="1519"/>
            <p14:sldId id="1483"/>
            <p14:sldId id="1521"/>
            <p14:sldId id="1544"/>
            <p14:sldId id="1545"/>
            <p14:sldId id="1551"/>
            <p14:sldId id="1549"/>
            <p14:sldId id="1552"/>
            <p14:sldId id="1522"/>
            <p14:sldId id="1485"/>
            <p14:sldId id="1285"/>
            <p14:sldId id="1630"/>
          </p14:sldIdLst>
        </p14:section>
        <p14:section name="7章" id="{762B17DD-76D4-45A0-918C-92B467BFDA4C}">
          <p14:sldIdLst>
            <p14:sldId id="1278"/>
            <p14:sldId id="1279"/>
            <p14:sldId id="1280"/>
            <p14:sldId id="1568"/>
            <p14:sldId id="1566"/>
            <p14:sldId id="1567"/>
            <p14:sldId id="1574"/>
            <p14:sldId id="1572"/>
            <p14:sldId id="1575"/>
            <p14:sldId id="1571"/>
            <p14:sldId id="1573"/>
            <p14:sldId id="1577"/>
            <p14:sldId id="1576"/>
            <p14:sldId id="1580"/>
            <p14:sldId id="1554"/>
            <p14:sldId id="1590"/>
            <p14:sldId id="1583"/>
            <p14:sldId id="1581"/>
            <p14:sldId id="1556"/>
            <p14:sldId id="1587"/>
            <p14:sldId id="1557"/>
            <p14:sldId id="1592"/>
            <p14:sldId id="1593"/>
            <p14:sldId id="1286"/>
            <p14:sldId id="1289"/>
            <p14:sldId id="1290"/>
            <p14:sldId id="1287"/>
            <p14:sldId id="1608"/>
          </p14:sldIdLst>
        </p14:section>
        <p14:section name="Appendix" id="{F542805B-BE55-42E0-9C69-AB87F0F5744C}">
          <p14:sldIdLst>
            <p14:sldId id="1589"/>
            <p14:sldId id="1236"/>
            <p14:sldId id="1553"/>
            <p14:sldId id="1603"/>
            <p14:sldId id="1532"/>
            <p14:sldId id="1602"/>
            <p14:sldId id="1537"/>
            <p14:sldId id="1533"/>
            <p14:sldId id="1538"/>
            <p14:sldId id="1540"/>
            <p14:sldId id="1534"/>
            <p14:sldId id="1535"/>
            <p14:sldId id="1601"/>
            <p14:sldId id="1536"/>
            <p14:sldId id="1542"/>
            <p14:sldId id="1543"/>
            <p14:sldId id="1541"/>
            <p14:sldId id="1555"/>
            <p14:sldId id="1584"/>
            <p14:sldId id="1585"/>
            <p14:sldId id="1586"/>
            <p14:sldId id="1591"/>
            <p14:sldId id="1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19" userDrawn="1">
          <p15:clr>
            <a:srgbClr val="A4A3A4"/>
          </p15:clr>
        </p15:guide>
        <p15:guide id="4" pos="4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33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C37"/>
    <a:srgbClr val="BFBFBF"/>
    <a:srgbClr val="5694D0"/>
    <a:srgbClr val="0070C0"/>
    <a:srgbClr val="494949"/>
    <a:srgbClr val="00879E"/>
    <a:srgbClr val="EB0046"/>
    <a:srgbClr val="EA0D62"/>
    <a:srgbClr val="AC2F2F"/>
    <a:srgbClr val="098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7945" autoAdjust="0"/>
  </p:normalViewPr>
  <p:slideViewPr>
    <p:cSldViewPr snapToGrid="0">
      <p:cViewPr varScale="1">
        <p:scale>
          <a:sx n="97" d="100"/>
          <a:sy n="97" d="100"/>
        </p:scale>
        <p:origin x="720" y="200"/>
      </p:cViewPr>
      <p:guideLst>
        <p:guide orient="horz" pos="2160"/>
        <p:guide pos="3840"/>
        <p:guide pos="7219"/>
        <p:guide pos="461"/>
      </p:guideLst>
    </p:cSldViewPr>
  </p:slideViewPr>
  <p:notesTextViewPr>
    <p:cViewPr>
      <p:scale>
        <a:sx n="3" d="2"/>
        <a:sy n="3" d="2"/>
      </p:scale>
      <p:origin x="0" y="0"/>
    </p:cViewPr>
  </p:notesTextViewPr>
  <p:sorterViewPr>
    <p:cViewPr varScale="1">
      <p:scale>
        <a:sx n="1" d="1"/>
        <a:sy n="1" d="1"/>
      </p:scale>
      <p:origin x="0" y="-26352"/>
    </p:cViewPr>
  </p:sorterViewPr>
  <p:notesViewPr>
    <p:cSldViewPr snapToGrid="0">
      <p:cViewPr>
        <p:scale>
          <a:sx n="1" d="2"/>
          <a:sy n="1" d="2"/>
        </p:scale>
        <p:origin x="2934" y="465"/>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handoutMaster" Target="handoutMasters/handoutMaster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presProps" Target="presProps.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393" Type="http://schemas.openxmlformats.org/officeDocument/2006/relationships/viewProps" Target="viewProps.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theme" Target="theme/theme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tableStyles" Target="tableStyle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microsoft.com/office/2018/10/relationships/authors" Target="authors.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notesMaster" Target="notesMasters/notesMaster1.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commentAuthors" Target="commentAuthor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アイスコーヒー販売数</a:t>
            </a:r>
          </a:p>
        </c:rich>
      </c:tx>
      <c:layout>
        <c:manualLayout>
          <c:xMode val="edge"/>
          <c:yMode val="edge"/>
          <c:x val="0.23441926514794587"/>
          <c:y val="2.349494091405467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3.199672667757774E-2"/>
          <c:y val="0.17206001622060016"/>
          <c:w val="0.8122314647973079"/>
          <c:h val="0.625473366924025"/>
        </c:manualLayout>
      </c:layout>
      <c:scatterChart>
        <c:scatterStyle val="lineMarker"/>
        <c:varyColors val="0"/>
        <c:ser>
          <c:idx val="0"/>
          <c:order val="0"/>
          <c:tx>
            <c:strRef>
              <c:f>Sheet1!$D$2</c:f>
              <c:strCache>
                <c:ptCount val="1"/>
                <c:pt idx="0">
                  <c:v>販売数</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4"/>
                </a:solidFill>
                <a:prstDash val="solid"/>
              </a:ln>
              <a:effectLst/>
            </c:spPr>
            <c:trendlineType val="linear"/>
            <c:dispRSqr val="0"/>
            <c:dispEq val="0"/>
          </c:trendline>
          <c:xVal>
            <c:numRef>
              <c:f>Sheet1!$C$3:$C$21</c:f>
              <c:numCache>
                <c:formatCode>General</c:formatCode>
                <c:ptCount val="19"/>
                <c:pt idx="0">
                  <c:v>20</c:v>
                </c:pt>
                <c:pt idx="2">
                  <c:v>22</c:v>
                </c:pt>
                <c:pt idx="4">
                  <c:v>24</c:v>
                </c:pt>
                <c:pt idx="6">
                  <c:v>26</c:v>
                </c:pt>
                <c:pt idx="8">
                  <c:v>28</c:v>
                </c:pt>
                <c:pt idx="10">
                  <c:v>30</c:v>
                </c:pt>
                <c:pt idx="12">
                  <c:v>32</c:v>
                </c:pt>
                <c:pt idx="14">
                  <c:v>34</c:v>
                </c:pt>
                <c:pt idx="16">
                  <c:v>36</c:v>
                </c:pt>
                <c:pt idx="18">
                  <c:v>38</c:v>
                </c:pt>
              </c:numCache>
            </c:numRef>
          </c:xVal>
          <c:yVal>
            <c:numRef>
              <c:f>Sheet1!$D$3:$D$21</c:f>
              <c:numCache>
                <c:formatCode>General</c:formatCode>
                <c:ptCount val="19"/>
                <c:pt idx="0">
                  <c:v>260</c:v>
                </c:pt>
                <c:pt idx="2">
                  <c:v>300</c:v>
                </c:pt>
                <c:pt idx="4">
                  <c:v>320</c:v>
                </c:pt>
                <c:pt idx="6">
                  <c:v>320</c:v>
                </c:pt>
                <c:pt idx="8">
                  <c:v>360</c:v>
                </c:pt>
                <c:pt idx="10">
                  <c:v>350</c:v>
                </c:pt>
                <c:pt idx="12">
                  <c:v>390</c:v>
                </c:pt>
                <c:pt idx="14">
                  <c:v>460</c:v>
                </c:pt>
                <c:pt idx="16">
                  <c:v>500</c:v>
                </c:pt>
                <c:pt idx="18">
                  <c:v>430</c:v>
                </c:pt>
              </c:numCache>
            </c:numRef>
          </c:yVal>
          <c:smooth val="0"/>
          <c:extLst>
            <c:ext xmlns:c16="http://schemas.microsoft.com/office/drawing/2014/chart" uri="{C3380CC4-5D6E-409C-BE32-E72D297353CC}">
              <c16:uniqueId val="{00000004-9D65-7547-90B9-BEB5331AA2F1}"/>
            </c:ext>
          </c:extLst>
        </c:ser>
        <c:dLbls>
          <c:showLegendKey val="0"/>
          <c:showVal val="0"/>
          <c:showCatName val="0"/>
          <c:showSerName val="0"/>
          <c:showPercent val="0"/>
          <c:showBubbleSize val="0"/>
        </c:dLbls>
        <c:axId val="400836896"/>
        <c:axId val="358931696"/>
      </c:scatterChart>
      <c:valAx>
        <c:axId val="400836896"/>
        <c:scaling>
          <c:orientation val="minMax"/>
          <c:min val="1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日付</a:t>
                </a:r>
                <a:endParaRPr lang="ja-JP" altLang="en-US" dirty="0"/>
              </a:p>
            </c:rich>
          </c:tx>
          <c:layout>
            <c:manualLayout>
              <c:xMode val="edge"/>
              <c:yMode val="edge"/>
              <c:x val="0.40589580416332105"/>
              <c:y val="0.83930804166181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8931696"/>
        <c:crosses val="autoZero"/>
        <c:crossBetween val="midCat"/>
        <c:majorUnit val="2"/>
      </c:valAx>
      <c:valAx>
        <c:axId val="358931696"/>
        <c:scaling>
          <c:orientation val="minMax"/>
          <c:min val="22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販売数 </a:t>
                </a:r>
                <a:r>
                  <a:rPr lang="en-US" altLang="ja-JP" dirty="0"/>
                  <a:t>(</a:t>
                </a:r>
                <a:r>
                  <a:rPr lang="ja-JP" altLang="en-US" dirty="0"/>
                  <a:t>目的変数</a:t>
                </a:r>
                <a:r>
                  <a:rPr lang="en-US" altLang="ja-JP" dirty="0"/>
                  <a:t>)</a:t>
                </a:r>
                <a:endParaRPr lang="ja-JP" altLang="en-US" dirty="0"/>
              </a:p>
            </c:rich>
          </c:tx>
          <c:layout>
            <c:manualLayout>
              <c:xMode val="edge"/>
              <c:yMode val="edge"/>
              <c:x val="0.92077748706176621"/>
              <c:y val="0.26626466399729237"/>
            </c:manualLayout>
          </c:layout>
          <c:overlay val="0"/>
          <c:spPr>
            <a:noFill/>
            <a:ln>
              <a:noFill/>
            </a:ln>
            <a:effectLst/>
          </c:spPr>
          <c:txPr>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00836896"/>
        <c:crosses val="autoZero"/>
        <c:crossBetween val="midCat"/>
        <c:maj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取引価格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25400" cap="rnd">
                <a:solidFill>
                  <a:srgbClr val="00879E"/>
                </a:solidFill>
                <a:prstDash val="solid"/>
              </a:ln>
              <a:effectLst/>
            </c:spPr>
            <c:trendlineType val="linear"/>
            <c:dispRSqr val="0"/>
            <c:dispEq val="1"/>
            <c:trendlineLbl>
              <c:layout>
                <c:manualLayout>
                  <c:x val="-3.1033584504461208E-2"/>
                  <c:y val="-0.41790802908542751"/>
                </c:manualLayout>
              </c:layout>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ja-JP" sz="1600" b="1" baseline="0" dirty="0"/>
                      <a:t>y = </a:t>
                    </a:r>
                    <a:r>
                      <a:rPr lang="en-US" altLang="ja-JP" sz="1600" b="1" baseline="0" dirty="0">
                        <a:solidFill>
                          <a:srgbClr val="EB0046"/>
                        </a:solidFill>
                      </a:rPr>
                      <a:t>-158.8 </a:t>
                    </a:r>
                    <a:r>
                      <a:rPr lang="en-US" altLang="ja-JP" sz="1600" b="1" baseline="0" dirty="0"/>
                      <a:t>x + </a:t>
                    </a:r>
                    <a:r>
                      <a:rPr lang="en-US" altLang="ja-JP" sz="1600" b="1" baseline="0" dirty="0">
                        <a:solidFill>
                          <a:srgbClr val="00879E"/>
                        </a:solidFill>
                      </a:rPr>
                      <a:t>3,838.3</a:t>
                    </a:r>
                    <a:r>
                      <a:rPr lang="en-US" altLang="ja-JP" sz="1600" b="1" baseline="0" dirty="0"/>
                      <a:t> </a:t>
                    </a:r>
                    <a:endParaRPr lang="en-US" altLang="ja-JP" sz="1600" b="1" dirty="0"/>
                  </a:p>
                </c:rich>
              </c:tx>
              <c:numFmt formatCode="#,##0.0_);[Red]\(#,##0.0\)" sourceLinked="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trendlineLbl>
          </c:trendline>
          <c:xVal>
            <c:numRef>
              <c:f>Sheet1!$A$2:$A$8</c:f>
              <c:numCache>
                <c:formatCode>General</c:formatCode>
                <c:ptCount val="7"/>
                <c:pt idx="0">
                  <c:v>2</c:v>
                </c:pt>
                <c:pt idx="1">
                  <c:v>5</c:v>
                </c:pt>
                <c:pt idx="2">
                  <c:v>8</c:v>
                </c:pt>
                <c:pt idx="3">
                  <c:v>10</c:v>
                </c:pt>
                <c:pt idx="4">
                  <c:v>13</c:v>
                </c:pt>
                <c:pt idx="5">
                  <c:v>15</c:v>
                </c:pt>
                <c:pt idx="6">
                  <c:v>18</c:v>
                </c:pt>
              </c:numCache>
            </c:numRef>
          </c:xVal>
          <c:yVal>
            <c:numRef>
              <c:f>Sheet1!$B$2:$B$8</c:f>
              <c:numCache>
                <c:formatCode>General</c:formatCode>
                <c:ptCount val="7"/>
                <c:pt idx="0">
                  <c:v>3500</c:v>
                </c:pt>
                <c:pt idx="1">
                  <c:v>2830</c:v>
                </c:pt>
                <c:pt idx="2">
                  <c:v>2820</c:v>
                </c:pt>
                <c:pt idx="3">
                  <c:v>2540</c:v>
                </c:pt>
                <c:pt idx="4">
                  <c:v>1700</c:v>
                </c:pt>
                <c:pt idx="5">
                  <c:v>1000</c:v>
                </c:pt>
                <c:pt idx="6">
                  <c:v>1200</c:v>
                </c:pt>
              </c:numCache>
            </c:numRef>
          </c:yVal>
          <c:smooth val="0"/>
          <c:extLst>
            <c:ext xmlns:c16="http://schemas.microsoft.com/office/drawing/2014/chart" uri="{C3380CC4-5D6E-409C-BE32-E72D297353CC}">
              <c16:uniqueId val="{00000000-AB82-4942-A334-DE220ADB5ADD}"/>
            </c:ext>
          </c:extLst>
        </c:ser>
        <c:dLbls>
          <c:showLegendKey val="0"/>
          <c:showVal val="0"/>
          <c:showCatName val="0"/>
          <c:showSerName val="0"/>
          <c:showPercent val="0"/>
          <c:showBubbleSize val="0"/>
        </c:dLbls>
        <c:axId val="939807456"/>
        <c:axId val="939818272"/>
      </c:scatterChart>
      <c:val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築年数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crossBetween val="midCat"/>
      </c:val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取引価格</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Sheet1!$B$1</c:f>
              <c:strCache>
                <c:ptCount val="1"/>
                <c:pt idx="0">
                  <c:v>Y の値</c:v>
                </c:pt>
              </c:strCache>
            </c:strRef>
          </c:tx>
          <c:spPr>
            <a:ln w="19050" cap="rnd">
              <a:solidFill>
                <a:schemeClr val="tx1"/>
              </a:solidFill>
              <a:round/>
            </a:ln>
            <a:effectLst/>
          </c:spPr>
          <c:marker>
            <c:symbol val="none"/>
          </c:marker>
          <c:dPt>
            <c:idx val="6"/>
            <c:marker>
              <c:symbol val="none"/>
            </c:marker>
            <c:bubble3D val="0"/>
            <c:spPr>
              <a:ln w="19050" cap="flat">
                <a:solidFill>
                  <a:schemeClr val="tx1"/>
                </a:solidFill>
                <a:bevel/>
              </a:ln>
              <a:effectLst/>
            </c:spPr>
            <c:extLst>
              <c:ext xmlns:c16="http://schemas.microsoft.com/office/drawing/2014/chart" uri="{C3380CC4-5D6E-409C-BE32-E72D297353CC}">
                <c16:uniqueId val="{00000001-2DD1-481E-8045-CEC2B5681C79}"/>
              </c:ext>
            </c:extLst>
          </c:dPt>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Sheet1!$B$2:$B$12</c:f>
              <c:numCache>
                <c:formatCode>General</c:formatCode>
                <c:ptCount val="11"/>
                <c:pt idx="0">
                  <c:v>28</c:v>
                </c:pt>
                <c:pt idx="1">
                  <c:v>19</c:v>
                </c:pt>
                <c:pt idx="2">
                  <c:v>12</c:v>
                </c:pt>
                <c:pt idx="3">
                  <c:v>7</c:v>
                </c:pt>
                <c:pt idx="4">
                  <c:v>4</c:v>
                </c:pt>
                <c:pt idx="5">
                  <c:v>3</c:v>
                </c:pt>
                <c:pt idx="6">
                  <c:v>4</c:v>
                </c:pt>
                <c:pt idx="7">
                  <c:v>7</c:v>
                </c:pt>
                <c:pt idx="8">
                  <c:v>12</c:v>
                </c:pt>
                <c:pt idx="9">
                  <c:v>19</c:v>
                </c:pt>
                <c:pt idx="10">
                  <c:v>28</c:v>
                </c:pt>
              </c:numCache>
            </c:numRef>
          </c:yVal>
          <c:smooth val="1"/>
          <c:extLst>
            <c:ext xmlns:c16="http://schemas.microsoft.com/office/drawing/2014/chart" uri="{C3380CC4-5D6E-409C-BE32-E72D297353CC}">
              <c16:uniqueId val="{00000002-2DD1-481E-8045-CEC2B5681C79}"/>
            </c:ext>
          </c:extLst>
        </c:ser>
        <c:ser>
          <c:idx val="1"/>
          <c:order val="1"/>
          <c:tx>
            <c:strRef>
              <c:f>Sheet1!$C$1</c:f>
              <c:strCache>
                <c:ptCount val="1"/>
                <c:pt idx="0">
                  <c:v>3</c:v>
                </c:pt>
              </c:strCache>
            </c:strRef>
          </c:tx>
          <c:spPr>
            <a:ln w="19050" cap="rnd">
              <a:solidFill>
                <a:schemeClr val="accent2"/>
              </a:solidFill>
              <a:round/>
            </a:ln>
            <a:effectLst/>
          </c:spPr>
          <c:marker>
            <c:symbol val="none"/>
          </c:marker>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Sheet1!$C$2:$C$12</c:f>
              <c:numCache>
                <c:formatCode>General</c:formatCode>
                <c:ptCount val="11"/>
              </c:numCache>
            </c:numRef>
          </c:yVal>
          <c:smooth val="1"/>
          <c:extLst>
            <c:ext xmlns:c16="http://schemas.microsoft.com/office/drawing/2014/chart" uri="{C3380CC4-5D6E-409C-BE32-E72D297353CC}">
              <c16:uniqueId val="{00000003-2DD1-481E-8045-CEC2B5681C79}"/>
            </c:ext>
          </c:extLst>
        </c:ser>
        <c:dLbls>
          <c:showLegendKey val="0"/>
          <c:showVal val="0"/>
          <c:showCatName val="0"/>
          <c:showSerName val="0"/>
          <c:showPercent val="0"/>
          <c:showBubbleSize val="0"/>
        </c:dLbls>
        <c:axId val="1838546304"/>
        <c:axId val="1700240512"/>
      </c:scatterChart>
      <c:valAx>
        <c:axId val="183854630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700240512"/>
        <c:crosses val="autoZero"/>
        <c:crossBetween val="midCat"/>
      </c:valAx>
      <c:valAx>
        <c:axId val="17002405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38546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01432392188611"/>
          <c:y val="6.1270776489754784E-2"/>
          <c:w val="0.75116865521179366"/>
          <c:h val="0.80785860855548697"/>
        </c:manualLayout>
      </c:layout>
      <c:lineChart>
        <c:grouping val="stacked"/>
        <c:varyColors val="0"/>
        <c:ser>
          <c:idx val="0"/>
          <c:order val="0"/>
          <c:tx>
            <c:strRef>
              <c:f>Sheet1!$B$1</c:f>
              <c:strCache>
                <c:ptCount val="1"/>
                <c:pt idx="0">
                  <c:v>目的変数</c:v>
                </c:pt>
              </c:strCache>
            </c:strRef>
          </c:tx>
          <c:spPr>
            <a:ln w="19050" cap="rnd">
              <a:solidFill>
                <a:schemeClr val="accent1"/>
              </a:solidFill>
              <a:round/>
            </a:ln>
            <a:effectLst/>
          </c:spPr>
          <c:marker>
            <c:symbol val="none"/>
          </c:marker>
          <c:cat>
            <c:numRef>
              <c:f>Sheet1!$A$2:$A$6</c:f>
              <c:numCache>
                <c:formatCode>General</c:formatCode>
                <c:ptCount val="5"/>
                <c:pt idx="0">
                  <c:v>0.5</c:v>
                </c:pt>
                <c:pt idx="1">
                  <c:v>1.5</c:v>
                </c:pt>
                <c:pt idx="2">
                  <c:v>2.5</c:v>
                </c:pt>
                <c:pt idx="3">
                  <c:v>3.5</c:v>
                </c:pt>
                <c:pt idx="4">
                  <c:v>4.5</c:v>
                </c:pt>
              </c:numCache>
            </c:numRef>
          </c:cat>
          <c:val>
            <c:numRef>
              <c:f>Sheet1!$B$2:$B$6</c:f>
              <c:numCache>
                <c:formatCode>General</c:formatCode>
                <c:ptCount val="5"/>
                <c:pt idx="0">
                  <c:v>-0.5</c:v>
                </c:pt>
                <c:pt idx="1">
                  <c:v>0</c:v>
                </c:pt>
                <c:pt idx="2">
                  <c:v>0.5</c:v>
                </c:pt>
                <c:pt idx="3">
                  <c:v>1</c:v>
                </c:pt>
                <c:pt idx="4">
                  <c:v>1.5</c:v>
                </c:pt>
              </c:numCache>
            </c:numRef>
          </c:val>
          <c:smooth val="0"/>
          <c:extLst>
            <c:ext xmlns:c16="http://schemas.microsoft.com/office/drawing/2014/chart" uri="{C3380CC4-5D6E-409C-BE32-E72D297353CC}">
              <c16:uniqueId val="{00000003-7BB3-4011-856B-17237EC983E7}"/>
            </c:ext>
          </c:extLst>
        </c:ser>
        <c:dLbls>
          <c:showLegendKey val="0"/>
          <c:showVal val="0"/>
          <c:showCatName val="0"/>
          <c:showSerName val="0"/>
          <c:showPercent val="0"/>
          <c:showBubbleSize val="0"/>
        </c:dLbls>
        <c:smooth val="0"/>
        <c:axId val="939807456"/>
        <c:axId val="939818272"/>
      </c:lineChart>
      <c:cat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説明変数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auto val="1"/>
        <c:lblAlgn val="ctr"/>
        <c:lblOffset val="100"/>
        <c:noMultiLvlLbl val="0"/>
      </c:cat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目的変数</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Sheet1!$D$1</c:f>
              <c:strCache>
                <c:ptCount val="1"/>
              </c:strCache>
            </c:strRef>
          </c:tx>
          <c:spPr>
            <a:ln w="25400" cap="rnd">
              <a:solidFill>
                <a:srgbClr val="5694D0"/>
              </a:solidFill>
              <a:round/>
            </a:ln>
            <a:effectLst/>
          </c:spPr>
          <c:marker>
            <c:symbol val="none"/>
          </c:marker>
          <c:xVal>
            <c:numRef>
              <c:f>Sheet1!$A$3:$A$23</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Sheet1!$D$3:$D$23</c:f>
              <c:numCache>
                <c:formatCode>General</c:formatCode>
                <c:ptCount val="21"/>
                <c:pt idx="0">
                  <c:v>4.5397868702434395E-5</c:v>
                </c:pt>
                <c:pt idx="1">
                  <c:v>1.2339457598623172E-4</c:v>
                </c:pt>
                <c:pt idx="2">
                  <c:v>3.3535013046647811E-4</c:v>
                </c:pt>
                <c:pt idx="3">
                  <c:v>9.1105119440064539E-4</c:v>
                </c:pt>
                <c:pt idx="4">
                  <c:v>2.4726231566347743E-3</c:v>
                </c:pt>
                <c:pt idx="5">
                  <c:v>6.6928509242848554E-3</c:v>
                </c:pt>
                <c:pt idx="6">
                  <c:v>1.7986209962091559E-2</c:v>
                </c:pt>
                <c:pt idx="7">
                  <c:v>4.7425873177566781E-2</c:v>
                </c:pt>
                <c:pt idx="8">
                  <c:v>0.11920292202211755</c:v>
                </c:pt>
                <c:pt idx="9">
                  <c:v>0.2689414213699951</c:v>
                </c:pt>
                <c:pt idx="10">
                  <c:v>0.5</c:v>
                </c:pt>
                <c:pt idx="11">
                  <c:v>0.7310585786300049</c:v>
                </c:pt>
                <c:pt idx="12">
                  <c:v>0.88079707797788231</c:v>
                </c:pt>
                <c:pt idx="13">
                  <c:v>0.95257412682243336</c:v>
                </c:pt>
                <c:pt idx="14">
                  <c:v>0.98201379003790845</c:v>
                </c:pt>
                <c:pt idx="15">
                  <c:v>0.99330714907571527</c:v>
                </c:pt>
                <c:pt idx="16">
                  <c:v>0.99752737684336534</c:v>
                </c:pt>
                <c:pt idx="17">
                  <c:v>0.9990889488055994</c:v>
                </c:pt>
                <c:pt idx="18">
                  <c:v>0.99966464986953363</c:v>
                </c:pt>
                <c:pt idx="19">
                  <c:v>0.99987660542401369</c:v>
                </c:pt>
                <c:pt idx="20">
                  <c:v>0.99995460213129761</c:v>
                </c:pt>
              </c:numCache>
            </c:numRef>
          </c:yVal>
          <c:smooth val="1"/>
          <c:extLst>
            <c:ext xmlns:c16="http://schemas.microsoft.com/office/drawing/2014/chart" uri="{C3380CC4-5D6E-409C-BE32-E72D297353CC}">
              <c16:uniqueId val="{00000002-52A8-416A-B85F-221B6067B49A}"/>
            </c:ext>
          </c:extLst>
        </c:ser>
        <c:dLbls>
          <c:showLegendKey val="0"/>
          <c:showVal val="0"/>
          <c:showCatName val="0"/>
          <c:showSerName val="0"/>
          <c:showPercent val="0"/>
          <c:showBubbleSize val="0"/>
        </c:dLbls>
        <c:axId val="1838546304"/>
        <c:axId val="1700240512"/>
      </c:scatterChart>
      <c:valAx>
        <c:axId val="1838546304"/>
        <c:scaling>
          <c:orientation val="minMax"/>
          <c:max val="1"/>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700240512"/>
        <c:crossesAt val="0"/>
        <c:crossBetween val="midCat"/>
      </c:valAx>
      <c:valAx>
        <c:axId val="1700240512"/>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838546304"/>
        <c:crosses val="autoZero"/>
        <c:crossBetween val="midCat"/>
        <c:majorUnit val="0.5"/>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4BF_69350958.xml><?xml version="1.0" encoding="utf-8"?>
<p188:cmLst xmlns:a="http://schemas.openxmlformats.org/drawingml/2006/main" xmlns:r="http://schemas.openxmlformats.org/officeDocument/2006/relationships" xmlns:p188="http://schemas.microsoft.com/office/powerpoint/2018/8/main">
  <p188:cm id="{F0BA6625-6967-C14B-AFFA-07A265C2380B}" authorId="{00000000-0000-0000-0000-000000000000}" status="resolved" created="2024-05-22T23:24:50.126">
    <ac:txMkLst xmlns:ac="http://schemas.microsoft.com/office/drawing/2013/main/command">
      <pc:docMk xmlns:pc="http://schemas.microsoft.com/office/powerpoint/2013/main/command"/>
      <pc:sldMk xmlns:pc="http://schemas.microsoft.com/office/powerpoint/2013/main/command" cId="1765083480" sldId="1215"/>
      <ac:spMk id="2" creationId="{12F5BCFB-DA20-4DAD-8707-AC135368CC68}"/>
      <ac:txMk cp="0">
        <ac:context len="15" hash="2318971720"/>
      </ac:txMk>
    </ac:txMkLst>
    <p188:pos x="3627980" y="480484"/>
    <p188:txBody>
      <a:bodyPr/>
      <a:lstStyle/>
      <a:p>
        <a:r>
          <a:rPr lang="ja-JP" altLang="en-US"/>
          <a:t>誤字かも</a:t>
        </a:r>
      </a:p>
    </p188:txBody>
  </p188:cm>
</p188:cmLst>
</file>

<file path=ppt/comments/modernComment_701_50B0AA2D.xml><?xml version="1.0" encoding="utf-8"?>
<p188:cmLst xmlns:a="http://schemas.openxmlformats.org/drawingml/2006/main" xmlns:r="http://schemas.openxmlformats.org/officeDocument/2006/relationships" xmlns:p188="http://schemas.microsoft.com/office/powerpoint/2018/8/main">
  <p188:cm id="{9C2F6EA7-062C-491B-8E06-E4CF0BE9255A}" authorId="{00000000-0000-0000-0000-000000000000}" created="2024-05-22T23:39:41.774">
    <pc:sldMkLst xmlns:pc="http://schemas.microsoft.com/office/powerpoint/2013/main/command">
      <pc:docMk/>
      <pc:sldMk cId="1353755181" sldId="1793"/>
    </pc:sldMkLst>
    <p188:txBody>
      <a:bodyPr/>
      <a:lstStyle/>
      <a:p>
        <a:r>
          <a:rPr lang="ja-JP" altLang="en-US"/>
          <a:t>この全体像の正しさを証明できるようなソースは説明必要かも</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2A_FDFAF541.xml><?xml version="1.0" encoding="utf-8"?>
<p188:cmLst xmlns:a="http://schemas.openxmlformats.org/drawingml/2006/main" xmlns:r="http://schemas.openxmlformats.org/officeDocument/2006/relationships" xmlns:p188="http://schemas.microsoft.com/office/powerpoint/2018/8/main">
  <p188:cm id="{7FFA9A91-AEBC-2C4B-9B15-B44B1564AA7A}" authorId="{00000000-0000-0000-0000-000000000000}" created="2024-05-22T23:39:41.774">
    <pc:sldMkLst xmlns:pc="http://schemas.microsoft.com/office/powerpoint/2013/main/command">
      <pc:docMk/>
      <pc:sldMk cId="1353755181" sldId="1793"/>
    </pc:sldMkLst>
    <p188:txBody>
      <a:bodyPr/>
      <a:lstStyle/>
      <a:p>
        <a:r>
          <a:rPr lang="ja-JP" altLang="en-US"/>
          <a:t>この全体像の正しさを証明できるようなソースは説明必要かも</a:t>
        </a:r>
      </a:p>
    </p188:txBody>
  </p188:cm>
</p188:cmLst>
</file>

<file path=ppt/comments/modernComment_72D_9FC4BAE0.xml><?xml version="1.0" encoding="utf-8"?>
<p188:cmLst xmlns:a="http://schemas.openxmlformats.org/drawingml/2006/main" xmlns:r="http://schemas.openxmlformats.org/officeDocument/2006/relationships" xmlns:p188="http://schemas.microsoft.com/office/powerpoint/2018/8/main">
  <p188:cm id="{0C9BBE20-A348-4636-9DC0-9BB89A9FADC2}" authorId="{00000000-0000-0000-0000-000000000000}" created="2024-06-17T05:26:26.317">
    <pc:sldMkLst xmlns:pc="http://schemas.microsoft.com/office/powerpoint/2013/main/command">
      <pc:docMk/>
      <pc:sldMk cId="2680470240" sldId="1835"/>
    </pc:sldMkLst>
    <p188:txBody>
      <a:bodyPr/>
      <a:lstStyle/>
      <a:p>
        <a:r>
          <a:rPr lang="ja-JP" altLang="en-US"/>
          <a:t>前ページの続きとして、今回のシナリオに対してSWOTを考えている例を記載していたほうが親切かと思いました。</a:t>
        </a:r>
      </a:p>
    </p188:txBody>
  </p188:cm>
</p188:cmLst>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9BD05A-F53C-4DE9-915B-551ED968F2FA}" type="doc">
      <dgm:prSet loTypeId="urn:microsoft.com/office/officeart/2005/8/layout/chevron1" loCatId="process" qsTypeId="urn:microsoft.com/office/officeart/2005/8/quickstyle/simple1" qsCatId="simple" csTypeId="urn:microsoft.com/office/officeart/2005/8/colors/accent2_4" csCatId="accent2" phldr="1"/>
      <dgm:spPr/>
    </dgm:pt>
    <dgm:pt modelId="{208B9D49-9F09-4CB7-B4FD-A95F20A0EC8C}">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適用領域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検討</a:t>
          </a:r>
        </a:p>
      </dgm:t>
    </dgm:pt>
    <dgm:pt modelId="{58357E82-F55C-467A-A660-E8200DAAA14B}" type="par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AC97822F-2104-4487-9B74-D11D7851397F}" type="sib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92F555DC-AE13-4749-BB18-F7EA5BB20F29}">
      <dgm:prSet phldrT="[テキスト]"/>
      <dgm:spPr>
        <a:solidFill>
          <a:srgbClr val="F36C37"/>
        </a:solidFill>
      </dgm:spPr>
      <dgm:t>
        <a:bodyPr/>
        <a:lstStyle/>
        <a:p>
          <a:r>
            <a:rPr kumimoji="1" lang="en-US" altLang="ja-JP" dirty="0">
              <a:latin typeface="Meiryo UI" panose="020B0604030504040204" pitchFamily="50" charset="-128"/>
              <a:ea typeface="Meiryo UI" panose="020B0604030504040204" pitchFamily="50" charset="-128"/>
            </a:rPr>
            <a:t>PoC</a:t>
          </a:r>
          <a:endParaRPr kumimoji="1" lang="ja-JP" altLang="en-US" dirty="0">
            <a:latin typeface="Meiryo UI" panose="020B0604030504040204" pitchFamily="50" charset="-128"/>
            <a:ea typeface="Meiryo UI" panose="020B0604030504040204" pitchFamily="50" charset="-128"/>
          </a:endParaRPr>
        </a:p>
      </dgm:t>
    </dgm:pt>
    <dgm:pt modelId="{177618DE-9E53-4F65-A56B-1ECB0063F37D}" type="par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2CD09781-4490-4874-84FD-878BB2F0D2B0}" type="sib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54926163-B3DF-4705-A08E-1A2F67420CEB}">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パイロット導入</a:t>
          </a:r>
        </a:p>
      </dgm:t>
    </dgm:pt>
    <dgm:pt modelId="{912BE0D4-0894-4AD1-BF43-E95549714208}" type="par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799037BF-6233-43EF-ADF3-12E79EC1EAE4}" type="sib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88496475-656A-4943-A087-B5F39DD35BB5}">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効果測定</a:t>
          </a:r>
        </a:p>
      </dgm:t>
    </dgm:pt>
    <dgm:pt modelId="{D4171C2B-AC9C-4B8C-A250-6501915702A2}" type="par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6BB2D68F-9636-463D-B2AF-A943DDB1AEF9}" type="sib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3E07991E-5088-4A76-84B7-76B4EA489A63}">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本格導入</a:t>
          </a:r>
        </a:p>
      </dgm:t>
    </dgm:pt>
    <dgm:pt modelId="{EA27FE02-15B6-4DCF-8301-D1B478DBAB6A}" type="par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BF9EAE4E-9D7B-4C29-A111-3C6D2839DE16}" type="sib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6D21B953-A3B3-48BB-AF23-B0607121ECF9}" type="pres">
      <dgm:prSet presAssocID="{1D9BD05A-F53C-4DE9-915B-551ED968F2FA}" presName="Name0" presStyleCnt="0">
        <dgm:presLayoutVars>
          <dgm:dir/>
          <dgm:animLvl val="lvl"/>
          <dgm:resizeHandles val="exact"/>
        </dgm:presLayoutVars>
      </dgm:prSet>
      <dgm:spPr/>
    </dgm:pt>
    <dgm:pt modelId="{0278F478-5278-49AB-8CA1-7938A817D8EA}" type="pres">
      <dgm:prSet presAssocID="{208B9D49-9F09-4CB7-B4FD-A95F20A0EC8C}" presName="parTxOnly" presStyleLbl="node1" presStyleIdx="0" presStyleCnt="5">
        <dgm:presLayoutVars>
          <dgm:chMax val="0"/>
          <dgm:chPref val="0"/>
          <dgm:bulletEnabled val="1"/>
        </dgm:presLayoutVars>
      </dgm:prSet>
      <dgm:spPr/>
    </dgm:pt>
    <dgm:pt modelId="{6F732F0F-8FA1-4C27-B51F-54733F920646}" type="pres">
      <dgm:prSet presAssocID="{AC97822F-2104-4487-9B74-D11D7851397F}" presName="parTxOnlySpace" presStyleCnt="0"/>
      <dgm:spPr/>
    </dgm:pt>
    <dgm:pt modelId="{7ED0F60C-04D1-4FAF-B3E2-9A08E41D9B49}" type="pres">
      <dgm:prSet presAssocID="{92F555DC-AE13-4749-BB18-F7EA5BB20F29}" presName="parTxOnly" presStyleLbl="node1" presStyleIdx="1" presStyleCnt="5">
        <dgm:presLayoutVars>
          <dgm:chMax val="0"/>
          <dgm:chPref val="0"/>
          <dgm:bulletEnabled val="1"/>
        </dgm:presLayoutVars>
      </dgm:prSet>
      <dgm:spPr/>
    </dgm:pt>
    <dgm:pt modelId="{8546D276-7DEB-45CA-AD57-B5E8A78AFC37}" type="pres">
      <dgm:prSet presAssocID="{2CD09781-4490-4874-84FD-878BB2F0D2B0}" presName="parTxOnlySpace" presStyleCnt="0"/>
      <dgm:spPr/>
    </dgm:pt>
    <dgm:pt modelId="{F0C1333D-1B77-44B2-AD57-4FFD08C9F4B5}" type="pres">
      <dgm:prSet presAssocID="{54926163-B3DF-4705-A08E-1A2F67420CEB}" presName="parTxOnly" presStyleLbl="node1" presStyleIdx="2" presStyleCnt="5">
        <dgm:presLayoutVars>
          <dgm:chMax val="0"/>
          <dgm:chPref val="0"/>
          <dgm:bulletEnabled val="1"/>
        </dgm:presLayoutVars>
      </dgm:prSet>
      <dgm:spPr/>
    </dgm:pt>
    <dgm:pt modelId="{CE618B03-287B-4DB4-956C-EBA47C015F01}" type="pres">
      <dgm:prSet presAssocID="{799037BF-6233-43EF-ADF3-12E79EC1EAE4}" presName="parTxOnlySpace" presStyleCnt="0"/>
      <dgm:spPr/>
    </dgm:pt>
    <dgm:pt modelId="{0BF4153D-0FFA-40D0-9959-63A2CEFC2665}" type="pres">
      <dgm:prSet presAssocID="{88496475-656A-4943-A087-B5F39DD35BB5}" presName="parTxOnly" presStyleLbl="node1" presStyleIdx="3" presStyleCnt="5">
        <dgm:presLayoutVars>
          <dgm:chMax val="0"/>
          <dgm:chPref val="0"/>
          <dgm:bulletEnabled val="1"/>
        </dgm:presLayoutVars>
      </dgm:prSet>
      <dgm:spPr/>
    </dgm:pt>
    <dgm:pt modelId="{BE215270-53C2-48D6-93B8-552C59636DAC}" type="pres">
      <dgm:prSet presAssocID="{6BB2D68F-9636-463D-B2AF-A943DDB1AEF9}" presName="parTxOnlySpace" presStyleCnt="0"/>
      <dgm:spPr/>
    </dgm:pt>
    <dgm:pt modelId="{A45125AD-BDA2-4586-B23C-12D681F88938}" type="pres">
      <dgm:prSet presAssocID="{3E07991E-5088-4A76-84B7-76B4EA489A63}" presName="parTxOnly" presStyleLbl="node1" presStyleIdx="4" presStyleCnt="5">
        <dgm:presLayoutVars>
          <dgm:chMax val="0"/>
          <dgm:chPref val="0"/>
          <dgm:bulletEnabled val="1"/>
        </dgm:presLayoutVars>
      </dgm:prSet>
      <dgm:spPr/>
    </dgm:pt>
  </dgm:ptLst>
  <dgm:cxnLst>
    <dgm:cxn modelId="{3F837D1F-9169-4AA7-B3B2-86C4E938FEE5}" srcId="{1D9BD05A-F53C-4DE9-915B-551ED968F2FA}" destId="{3E07991E-5088-4A76-84B7-76B4EA489A63}" srcOrd="4" destOrd="0" parTransId="{EA27FE02-15B6-4DCF-8301-D1B478DBAB6A}" sibTransId="{BF9EAE4E-9D7B-4C29-A111-3C6D2839DE16}"/>
    <dgm:cxn modelId="{0825942D-2E9C-4123-AA58-52D2440B673D}" type="presOf" srcId="{208B9D49-9F09-4CB7-B4FD-A95F20A0EC8C}" destId="{0278F478-5278-49AB-8CA1-7938A817D8EA}" srcOrd="0" destOrd="0" presId="urn:microsoft.com/office/officeart/2005/8/layout/chevron1"/>
    <dgm:cxn modelId="{0CBA9338-A9E5-4D91-B156-E6A2924FD422}" srcId="{1D9BD05A-F53C-4DE9-915B-551ED968F2FA}" destId="{208B9D49-9F09-4CB7-B4FD-A95F20A0EC8C}" srcOrd="0" destOrd="0" parTransId="{58357E82-F55C-467A-A660-E8200DAAA14B}" sibTransId="{AC97822F-2104-4487-9B74-D11D7851397F}"/>
    <dgm:cxn modelId="{36B6CF4C-B8E0-439B-8993-2D2684842AB2}" type="presOf" srcId="{1D9BD05A-F53C-4DE9-915B-551ED968F2FA}" destId="{6D21B953-A3B3-48BB-AF23-B0607121ECF9}" srcOrd="0" destOrd="0" presId="urn:microsoft.com/office/officeart/2005/8/layout/chevron1"/>
    <dgm:cxn modelId="{84F8215B-8E4B-4CFB-A1C0-63B454EC0502}" type="presOf" srcId="{88496475-656A-4943-A087-B5F39DD35BB5}" destId="{0BF4153D-0FFA-40D0-9959-63A2CEFC2665}" srcOrd="0" destOrd="0" presId="urn:microsoft.com/office/officeart/2005/8/layout/chevron1"/>
    <dgm:cxn modelId="{9013F66E-5E86-4B7B-B6A6-47B31FE892D8}" srcId="{1D9BD05A-F53C-4DE9-915B-551ED968F2FA}" destId="{54926163-B3DF-4705-A08E-1A2F67420CEB}" srcOrd="2" destOrd="0" parTransId="{912BE0D4-0894-4AD1-BF43-E95549714208}" sibTransId="{799037BF-6233-43EF-ADF3-12E79EC1EAE4}"/>
    <dgm:cxn modelId="{724BA696-B985-4CA5-AD9A-C064B8CCDAF7}" srcId="{1D9BD05A-F53C-4DE9-915B-551ED968F2FA}" destId="{92F555DC-AE13-4749-BB18-F7EA5BB20F29}" srcOrd="1" destOrd="0" parTransId="{177618DE-9E53-4F65-A56B-1ECB0063F37D}" sibTransId="{2CD09781-4490-4874-84FD-878BB2F0D2B0}"/>
    <dgm:cxn modelId="{423CE3A6-105E-4D10-AB00-0C15EF808637}" type="presOf" srcId="{3E07991E-5088-4A76-84B7-76B4EA489A63}" destId="{A45125AD-BDA2-4586-B23C-12D681F88938}" srcOrd="0" destOrd="0" presId="urn:microsoft.com/office/officeart/2005/8/layout/chevron1"/>
    <dgm:cxn modelId="{7678A7B6-04B5-4481-82AC-D6E122F417F1}" type="presOf" srcId="{54926163-B3DF-4705-A08E-1A2F67420CEB}" destId="{F0C1333D-1B77-44B2-AD57-4FFD08C9F4B5}" srcOrd="0" destOrd="0" presId="urn:microsoft.com/office/officeart/2005/8/layout/chevron1"/>
    <dgm:cxn modelId="{723397D7-36A1-4AE8-8761-4799EEC20783}" type="presOf" srcId="{92F555DC-AE13-4749-BB18-F7EA5BB20F29}" destId="{7ED0F60C-04D1-4FAF-B3E2-9A08E41D9B49}" srcOrd="0" destOrd="0" presId="urn:microsoft.com/office/officeart/2005/8/layout/chevron1"/>
    <dgm:cxn modelId="{3663FFF2-AAD5-4AB5-86C7-5AD8CCE29CF9}" srcId="{1D9BD05A-F53C-4DE9-915B-551ED968F2FA}" destId="{88496475-656A-4943-A087-B5F39DD35BB5}" srcOrd="3" destOrd="0" parTransId="{D4171C2B-AC9C-4B8C-A250-6501915702A2}" sibTransId="{6BB2D68F-9636-463D-B2AF-A943DDB1AEF9}"/>
    <dgm:cxn modelId="{6D04F5A6-0D58-436B-90A7-244E67FC1753}" type="presParOf" srcId="{6D21B953-A3B3-48BB-AF23-B0607121ECF9}" destId="{0278F478-5278-49AB-8CA1-7938A817D8EA}" srcOrd="0" destOrd="0" presId="urn:microsoft.com/office/officeart/2005/8/layout/chevron1"/>
    <dgm:cxn modelId="{16818394-05F5-4CB0-A75D-285FD04E477E}" type="presParOf" srcId="{6D21B953-A3B3-48BB-AF23-B0607121ECF9}" destId="{6F732F0F-8FA1-4C27-B51F-54733F920646}" srcOrd="1" destOrd="0" presId="urn:microsoft.com/office/officeart/2005/8/layout/chevron1"/>
    <dgm:cxn modelId="{CE11A352-09C2-4B79-86A2-6AACDDD6AA92}" type="presParOf" srcId="{6D21B953-A3B3-48BB-AF23-B0607121ECF9}" destId="{7ED0F60C-04D1-4FAF-B3E2-9A08E41D9B49}" srcOrd="2" destOrd="0" presId="urn:microsoft.com/office/officeart/2005/8/layout/chevron1"/>
    <dgm:cxn modelId="{B829F9C8-B40D-44C7-A4CA-52D60B4AB785}" type="presParOf" srcId="{6D21B953-A3B3-48BB-AF23-B0607121ECF9}" destId="{8546D276-7DEB-45CA-AD57-B5E8A78AFC37}" srcOrd="3" destOrd="0" presId="urn:microsoft.com/office/officeart/2005/8/layout/chevron1"/>
    <dgm:cxn modelId="{8558D50A-11B0-4B32-8E0F-9BB836B31D23}" type="presParOf" srcId="{6D21B953-A3B3-48BB-AF23-B0607121ECF9}" destId="{F0C1333D-1B77-44B2-AD57-4FFD08C9F4B5}" srcOrd="4" destOrd="0" presId="urn:microsoft.com/office/officeart/2005/8/layout/chevron1"/>
    <dgm:cxn modelId="{C8E607BB-A91A-4AF4-A748-6E403936B243}" type="presParOf" srcId="{6D21B953-A3B3-48BB-AF23-B0607121ECF9}" destId="{CE618B03-287B-4DB4-956C-EBA47C015F01}" srcOrd="5" destOrd="0" presId="urn:microsoft.com/office/officeart/2005/8/layout/chevron1"/>
    <dgm:cxn modelId="{8D911580-48A8-4B1E-A5E8-F4D77598F3EA}" type="presParOf" srcId="{6D21B953-A3B3-48BB-AF23-B0607121ECF9}" destId="{0BF4153D-0FFA-40D0-9959-63A2CEFC2665}" srcOrd="6" destOrd="0" presId="urn:microsoft.com/office/officeart/2005/8/layout/chevron1"/>
    <dgm:cxn modelId="{85553094-7795-4AFB-9B5B-9DAB2BA4012A}" type="presParOf" srcId="{6D21B953-A3B3-48BB-AF23-B0607121ECF9}" destId="{BE215270-53C2-48D6-93B8-552C59636DAC}" srcOrd="7" destOrd="0" presId="urn:microsoft.com/office/officeart/2005/8/layout/chevron1"/>
    <dgm:cxn modelId="{55ED1493-70B9-43F1-A5F2-C12D33CE784F}" type="presParOf" srcId="{6D21B953-A3B3-48BB-AF23-B0607121ECF9}" destId="{A45125AD-BDA2-4586-B23C-12D681F8893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BD05A-F53C-4DE9-915B-551ED968F2FA}" type="doc">
      <dgm:prSet loTypeId="urn:microsoft.com/office/officeart/2005/8/layout/chevron1" loCatId="process" qsTypeId="urn:microsoft.com/office/officeart/2005/8/quickstyle/simple1" qsCatId="simple" csTypeId="urn:microsoft.com/office/officeart/2005/8/colors/accent2_4" csCatId="accent2" phldr="1"/>
      <dgm:spPr/>
    </dgm:pt>
    <dgm:pt modelId="{208B9D49-9F09-4CB7-B4FD-A95F20A0EC8C}">
      <dgm:prSet phldrT="[テキスト]"/>
      <dgm:spPr>
        <a:solidFill>
          <a:schemeClr val="accent1"/>
        </a:solidFill>
      </dgm:spPr>
      <dgm:t>
        <a:bodyPr/>
        <a:lstStyle/>
        <a:p>
          <a:r>
            <a:rPr kumimoji="1" lang="ja-JP" altLang="en-US" dirty="0">
              <a:latin typeface="Meiryo UI" panose="020B0604030504040204" pitchFamily="50" charset="-128"/>
              <a:ea typeface="Meiryo UI" panose="020B0604030504040204" pitchFamily="50" charset="-128"/>
            </a:rPr>
            <a:t>適用領域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検討</a:t>
          </a:r>
        </a:p>
      </dgm:t>
    </dgm:pt>
    <dgm:pt modelId="{58357E82-F55C-467A-A660-E8200DAAA14B}" type="parTrans" cxnId="{0CBA9338-A9E5-4D91-B156-E6A2924FD422}">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AC97822F-2104-4487-9B74-D11D7851397F}" type="sibTrans" cxnId="{0CBA9338-A9E5-4D91-B156-E6A2924FD422}">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92F555DC-AE13-4749-BB18-F7EA5BB20F29}">
      <dgm:prSet phldrT="[テキスト]"/>
      <dgm:spPr>
        <a:solidFill>
          <a:schemeClr val="accent2">
            <a:lumMod val="60000"/>
            <a:lumOff val="40000"/>
          </a:schemeClr>
        </a:solidFill>
      </dgm:spPr>
      <dgm:t>
        <a:bodyPr/>
        <a:lstStyle/>
        <a:p>
          <a:r>
            <a:rPr kumimoji="1" lang="en-US" altLang="ja-JP" dirty="0">
              <a:latin typeface="Meiryo UI" panose="020B0604030504040204" pitchFamily="50" charset="-128"/>
              <a:ea typeface="Meiryo UI" panose="020B0604030504040204" pitchFamily="50" charset="-128"/>
            </a:rPr>
            <a:t>PoC</a:t>
          </a:r>
          <a:endParaRPr kumimoji="1" lang="ja-JP" altLang="en-US" dirty="0">
            <a:latin typeface="Meiryo UI" panose="020B0604030504040204" pitchFamily="50" charset="-128"/>
            <a:ea typeface="Meiryo UI" panose="020B0604030504040204" pitchFamily="50" charset="-128"/>
          </a:endParaRPr>
        </a:p>
      </dgm:t>
    </dgm:pt>
    <dgm:pt modelId="{177618DE-9E53-4F65-A56B-1ECB0063F37D}" type="parTrans" cxnId="{724BA696-B985-4CA5-AD9A-C064B8CCDAF7}">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2CD09781-4490-4874-84FD-878BB2F0D2B0}" type="sibTrans" cxnId="{724BA696-B985-4CA5-AD9A-C064B8CCDAF7}">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54926163-B3DF-4705-A08E-1A2F67420CEB}">
      <dgm:prSet phldrT="[テキスト]"/>
      <dgm:spPr>
        <a:solidFill>
          <a:schemeClr val="accent2">
            <a:lumMod val="60000"/>
            <a:lumOff val="40000"/>
          </a:schemeClr>
        </a:solidFill>
      </dgm:spPr>
      <dgm:t>
        <a:bodyPr/>
        <a:lstStyle/>
        <a:p>
          <a:r>
            <a:rPr kumimoji="1" lang="ja-JP" altLang="en-US" dirty="0">
              <a:latin typeface="Meiryo UI" panose="020B0604030504040204" pitchFamily="50" charset="-128"/>
              <a:ea typeface="Meiryo UI" panose="020B0604030504040204" pitchFamily="50" charset="-128"/>
            </a:rPr>
            <a:t>パイロット導入</a:t>
          </a:r>
        </a:p>
      </dgm:t>
    </dgm:pt>
    <dgm:pt modelId="{912BE0D4-0894-4AD1-BF43-E95549714208}" type="parTrans" cxnId="{9013F66E-5E86-4B7B-B6A6-47B31FE892D8}">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799037BF-6233-43EF-ADF3-12E79EC1EAE4}" type="sibTrans" cxnId="{9013F66E-5E86-4B7B-B6A6-47B31FE892D8}">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88496475-656A-4943-A087-B5F39DD35BB5}">
      <dgm:prSet phldrT="[テキスト]"/>
      <dgm:spPr>
        <a:solidFill>
          <a:schemeClr val="accent2">
            <a:lumMod val="60000"/>
            <a:lumOff val="40000"/>
          </a:schemeClr>
        </a:solidFill>
      </dgm:spPr>
      <dgm:t>
        <a:bodyPr/>
        <a:lstStyle/>
        <a:p>
          <a:r>
            <a:rPr kumimoji="1" lang="ja-JP" altLang="en-US" dirty="0">
              <a:latin typeface="Meiryo UI" panose="020B0604030504040204" pitchFamily="50" charset="-128"/>
              <a:ea typeface="Meiryo UI" panose="020B0604030504040204" pitchFamily="50" charset="-128"/>
            </a:rPr>
            <a:t>効果測定</a:t>
          </a:r>
        </a:p>
      </dgm:t>
    </dgm:pt>
    <dgm:pt modelId="{D4171C2B-AC9C-4B8C-A250-6501915702A2}" type="parTrans" cxnId="{3663FFF2-AAD5-4AB5-86C7-5AD8CCE29CF9}">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6BB2D68F-9636-463D-B2AF-A943DDB1AEF9}" type="sibTrans" cxnId="{3663FFF2-AAD5-4AB5-86C7-5AD8CCE29CF9}">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3E07991E-5088-4A76-84B7-76B4EA489A63}">
      <dgm:prSet phldrT="[テキスト]"/>
      <dgm:spPr>
        <a:solidFill>
          <a:schemeClr val="accent2">
            <a:lumMod val="60000"/>
            <a:lumOff val="40000"/>
          </a:schemeClr>
        </a:solidFill>
      </dgm:spPr>
      <dgm:t>
        <a:bodyPr/>
        <a:lstStyle/>
        <a:p>
          <a:r>
            <a:rPr kumimoji="1" lang="ja-JP" altLang="en-US" dirty="0">
              <a:latin typeface="Meiryo UI" panose="020B0604030504040204" pitchFamily="50" charset="-128"/>
              <a:ea typeface="Meiryo UI" panose="020B0604030504040204" pitchFamily="50" charset="-128"/>
            </a:rPr>
            <a:t>本格導入</a:t>
          </a:r>
        </a:p>
      </dgm:t>
    </dgm:pt>
    <dgm:pt modelId="{EA27FE02-15B6-4DCF-8301-D1B478DBAB6A}" type="parTrans" cxnId="{3F837D1F-9169-4AA7-B3B2-86C4E938FEE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BF9EAE4E-9D7B-4C29-A111-3C6D2839DE16}" type="sibTrans" cxnId="{3F837D1F-9169-4AA7-B3B2-86C4E938FEE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6D21B953-A3B3-48BB-AF23-B0607121ECF9}" type="pres">
      <dgm:prSet presAssocID="{1D9BD05A-F53C-4DE9-915B-551ED968F2FA}" presName="Name0" presStyleCnt="0">
        <dgm:presLayoutVars>
          <dgm:dir/>
          <dgm:animLvl val="lvl"/>
          <dgm:resizeHandles val="exact"/>
        </dgm:presLayoutVars>
      </dgm:prSet>
      <dgm:spPr/>
    </dgm:pt>
    <dgm:pt modelId="{0278F478-5278-49AB-8CA1-7938A817D8EA}" type="pres">
      <dgm:prSet presAssocID="{208B9D49-9F09-4CB7-B4FD-A95F20A0EC8C}" presName="parTxOnly" presStyleLbl="node1" presStyleIdx="0" presStyleCnt="5">
        <dgm:presLayoutVars>
          <dgm:chMax val="0"/>
          <dgm:chPref val="0"/>
          <dgm:bulletEnabled val="1"/>
        </dgm:presLayoutVars>
      </dgm:prSet>
      <dgm:spPr/>
    </dgm:pt>
    <dgm:pt modelId="{6F732F0F-8FA1-4C27-B51F-54733F920646}" type="pres">
      <dgm:prSet presAssocID="{AC97822F-2104-4487-9B74-D11D7851397F}" presName="parTxOnlySpace" presStyleCnt="0"/>
      <dgm:spPr/>
    </dgm:pt>
    <dgm:pt modelId="{7ED0F60C-04D1-4FAF-B3E2-9A08E41D9B49}" type="pres">
      <dgm:prSet presAssocID="{92F555DC-AE13-4749-BB18-F7EA5BB20F29}" presName="parTxOnly" presStyleLbl="node1" presStyleIdx="1" presStyleCnt="5">
        <dgm:presLayoutVars>
          <dgm:chMax val="0"/>
          <dgm:chPref val="0"/>
          <dgm:bulletEnabled val="1"/>
        </dgm:presLayoutVars>
      </dgm:prSet>
      <dgm:spPr/>
    </dgm:pt>
    <dgm:pt modelId="{8546D276-7DEB-45CA-AD57-B5E8A78AFC37}" type="pres">
      <dgm:prSet presAssocID="{2CD09781-4490-4874-84FD-878BB2F0D2B0}" presName="parTxOnlySpace" presStyleCnt="0"/>
      <dgm:spPr/>
    </dgm:pt>
    <dgm:pt modelId="{F0C1333D-1B77-44B2-AD57-4FFD08C9F4B5}" type="pres">
      <dgm:prSet presAssocID="{54926163-B3DF-4705-A08E-1A2F67420CEB}" presName="parTxOnly" presStyleLbl="node1" presStyleIdx="2" presStyleCnt="5">
        <dgm:presLayoutVars>
          <dgm:chMax val="0"/>
          <dgm:chPref val="0"/>
          <dgm:bulletEnabled val="1"/>
        </dgm:presLayoutVars>
      </dgm:prSet>
      <dgm:spPr/>
    </dgm:pt>
    <dgm:pt modelId="{CE618B03-287B-4DB4-956C-EBA47C015F01}" type="pres">
      <dgm:prSet presAssocID="{799037BF-6233-43EF-ADF3-12E79EC1EAE4}" presName="parTxOnlySpace" presStyleCnt="0"/>
      <dgm:spPr/>
    </dgm:pt>
    <dgm:pt modelId="{0BF4153D-0FFA-40D0-9959-63A2CEFC2665}" type="pres">
      <dgm:prSet presAssocID="{88496475-656A-4943-A087-B5F39DD35BB5}" presName="parTxOnly" presStyleLbl="node1" presStyleIdx="3" presStyleCnt="5">
        <dgm:presLayoutVars>
          <dgm:chMax val="0"/>
          <dgm:chPref val="0"/>
          <dgm:bulletEnabled val="1"/>
        </dgm:presLayoutVars>
      </dgm:prSet>
      <dgm:spPr/>
    </dgm:pt>
    <dgm:pt modelId="{BE215270-53C2-48D6-93B8-552C59636DAC}" type="pres">
      <dgm:prSet presAssocID="{6BB2D68F-9636-463D-B2AF-A943DDB1AEF9}" presName="parTxOnlySpace" presStyleCnt="0"/>
      <dgm:spPr/>
    </dgm:pt>
    <dgm:pt modelId="{A45125AD-BDA2-4586-B23C-12D681F88938}" type="pres">
      <dgm:prSet presAssocID="{3E07991E-5088-4A76-84B7-76B4EA489A63}" presName="parTxOnly" presStyleLbl="node1" presStyleIdx="4" presStyleCnt="5">
        <dgm:presLayoutVars>
          <dgm:chMax val="0"/>
          <dgm:chPref val="0"/>
          <dgm:bulletEnabled val="1"/>
        </dgm:presLayoutVars>
      </dgm:prSet>
      <dgm:spPr/>
    </dgm:pt>
  </dgm:ptLst>
  <dgm:cxnLst>
    <dgm:cxn modelId="{3F837D1F-9169-4AA7-B3B2-86C4E938FEE5}" srcId="{1D9BD05A-F53C-4DE9-915B-551ED968F2FA}" destId="{3E07991E-5088-4A76-84B7-76B4EA489A63}" srcOrd="4" destOrd="0" parTransId="{EA27FE02-15B6-4DCF-8301-D1B478DBAB6A}" sibTransId="{BF9EAE4E-9D7B-4C29-A111-3C6D2839DE16}"/>
    <dgm:cxn modelId="{0825942D-2E9C-4123-AA58-52D2440B673D}" type="presOf" srcId="{208B9D49-9F09-4CB7-B4FD-A95F20A0EC8C}" destId="{0278F478-5278-49AB-8CA1-7938A817D8EA}" srcOrd="0" destOrd="0" presId="urn:microsoft.com/office/officeart/2005/8/layout/chevron1"/>
    <dgm:cxn modelId="{0CBA9338-A9E5-4D91-B156-E6A2924FD422}" srcId="{1D9BD05A-F53C-4DE9-915B-551ED968F2FA}" destId="{208B9D49-9F09-4CB7-B4FD-A95F20A0EC8C}" srcOrd="0" destOrd="0" parTransId="{58357E82-F55C-467A-A660-E8200DAAA14B}" sibTransId="{AC97822F-2104-4487-9B74-D11D7851397F}"/>
    <dgm:cxn modelId="{36B6CF4C-B8E0-439B-8993-2D2684842AB2}" type="presOf" srcId="{1D9BD05A-F53C-4DE9-915B-551ED968F2FA}" destId="{6D21B953-A3B3-48BB-AF23-B0607121ECF9}" srcOrd="0" destOrd="0" presId="urn:microsoft.com/office/officeart/2005/8/layout/chevron1"/>
    <dgm:cxn modelId="{84F8215B-8E4B-4CFB-A1C0-63B454EC0502}" type="presOf" srcId="{88496475-656A-4943-A087-B5F39DD35BB5}" destId="{0BF4153D-0FFA-40D0-9959-63A2CEFC2665}" srcOrd="0" destOrd="0" presId="urn:microsoft.com/office/officeart/2005/8/layout/chevron1"/>
    <dgm:cxn modelId="{9013F66E-5E86-4B7B-B6A6-47B31FE892D8}" srcId="{1D9BD05A-F53C-4DE9-915B-551ED968F2FA}" destId="{54926163-B3DF-4705-A08E-1A2F67420CEB}" srcOrd="2" destOrd="0" parTransId="{912BE0D4-0894-4AD1-BF43-E95549714208}" sibTransId="{799037BF-6233-43EF-ADF3-12E79EC1EAE4}"/>
    <dgm:cxn modelId="{724BA696-B985-4CA5-AD9A-C064B8CCDAF7}" srcId="{1D9BD05A-F53C-4DE9-915B-551ED968F2FA}" destId="{92F555DC-AE13-4749-BB18-F7EA5BB20F29}" srcOrd="1" destOrd="0" parTransId="{177618DE-9E53-4F65-A56B-1ECB0063F37D}" sibTransId="{2CD09781-4490-4874-84FD-878BB2F0D2B0}"/>
    <dgm:cxn modelId="{423CE3A6-105E-4D10-AB00-0C15EF808637}" type="presOf" srcId="{3E07991E-5088-4A76-84B7-76B4EA489A63}" destId="{A45125AD-BDA2-4586-B23C-12D681F88938}" srcOrd="0" destOrd="0" presId="urn:microsoft.com/office/officeart/2005/8/layout/chevron1"/>
    <dgm:cxn modelId="{7678A7B6-04B5-4481-82AC-D6E122F417F1}" type="presOf" srcId="{54926163-B3DF-4705-A08E-1A2F67420CEB}" destId="{F0C1333D-1B77-44B2-AD57-4FFD08C9F4B5}" srcOrd="0" destOrd="0" presId="urn:microsoft.com/office/officeart/2005/8/layout/chevron1"/>
    <dgm:cxn modelId="{723397D7-36A1-4AE8-8761-4799EEC20783}" type="presOf" srcId="{92F555DC-AE13-4749-BB18-F7EA5BB20F29}" destId="{7ED0F60C-04D1-4FAF-B3E2-9A08E41D9B49}" srcOrd="0" destOrd="0" presId="urn:microsoft.com/office/officeart/2005/8/layout/chevron1"/>
    <dgm:cxn modelId="{3663FFF2-AAD5-4AB5-86C7-5AD8CCE29CF9}" srcId="{1D9BD05A-F53C-4DE9-915B-551ED968F2FA}" destId="{88496475-656A-4943-A087-B5F39DD35BB5}" srcOrd="3" destOrd="0" parTransId="{D4171C2B-AC9C-4B8C-A250-6501915702A2}" sibTransId="{6BB2D68F-9636-463D-B2AF-A943DDB1AEF9}"/>
    <dgm:cxn modelId="{6D04F5A6-0D58-436B-90A7-244E67FC1753}" type="presParOf" srcId="{6D21B953-A3B3-48BB-AF23-B0607121ECF9}" destId="{0278F478-5278-49AB-8CA1-7938A817D8EA}" srcOrd="0" destOrd="0" presId="urn:microsoft.com/office/officeart/2005/8/layout/chevron1"/>
    <dgm:cxn modelId="{16818394-05F5-4CB0-A75D-285FD04E477E}" type="presParOf" srcId="{6D21B953-A3B3-48BB-AF23-B0607121ECF9}" destId="{6F732F0F-8FA1-4C27-B51F-54733F920646}" srcOrd="1" destOrd="0" presId="urn:microsoft.com/office/officeart/2005/8/layout/chevron1"/>
    <dgm:cxn modelId="{CE11A352-09C2-4B79-86A2-6AACDDD6AA92}" type="presParOf" srcId="{6D21B953-A3B3-48BB-AF23-B0607121ECF9}" destId="{7ED0F60C-04D1-4FAF-B3E2-9A08E41D9B49}" srcOrd="2" destOrd="0" presId="urn:microsoft.com/office/officeart/2005/8/layout/chevron1"/>
    <dgm:cxn modelId="{B829F9C8-B40D-44C7-A4CA-52D60B4AB785}" type="presParOf" srcId="{6D21B953-A3B3-48BB-AF23-B0607121ECF9}" destId="{8546D276-7DEB-45CA-AD57-B5E8A78AFC37}" srcOrd="3" destOrd="0" presId="urn:microsoft.com/office/officeart/2005/8/layout/chevron1"/>
    <dgm:cxn modelId="{8558D50A-11B0-4B32-8E0F-9BB836B31D23}" type="presParOf" srcId="{6D21B953-A3B3-48BB-AF23-B0607121ECF9}" destId="{F0C1333D-1B77-44B2-AD57-4FFD08C9F4B5}" srcOrd="4" destOrd="0" presId="urn:microsoft.com/office/officeart/2005/8/layout/chevron1"/>
    <dgm:cxn modelId="{C8E607BB-A91A-4AF4-A748-6E403936B243}" type="presParOf" srcId="{6D21B953-A3B3-48BB-AF23-B0607121ECF9}" destId="{CE618B03-287B-4DB4-956C-EBA47C015F01}" srcOrd="5" destOrd="0" presId="urn:microsoft.com/office/officeart/2005/8/layout/chevron1"/>
    <dgm:cxn modelId="{8D911580-48A8-4B1E-A5E8-F4D77598F3EA}" type="presParOf" srcId="{6D21B953-A3B3-48BB-AF23-B0607121ECF9}" destId="{0BF4153D-0FFA-40D0-9959-63A2CEFC2665}" srcOrd="6" destOrd="0" presId="urn:microsoft.com/office/officeart/2005/8/layout/chevron1"/>
    <dgm:cxn modelId="{85553094-7795-4AFB-9B5B-9DAB2BA4012A}" type="presParOf" srcId="{6D21B953-A3B3-48BB-AF23-B0607121ECF9}" destId="{BE215270-53C2-48D6-93B8-552C59636DAC}" srcOrd="7" destOrd="0" presId="urn:microsoft.com/office/officeart/2005/8/layout/chevron1"/>
    <dgm:cxn modelId="{55ED1493-70B9-43F1-A5F2-C12D33CE784F}" type="presParOf" srcId="{6D21B953-A3B3-48BB-AF23-B0607121ECF9}" destId="{A45125AD-BDA2-4586-B23C-12D681F8893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9BD05A-F53C-4DE9-915B-551ED968F2FA}" type="doc">
      <dgm:prSet loTypeId="urn:microsoft.com/office/officeart/2005/8/layout/chevron1" loCatId="process" qsTypeId="urn:microsoft.com/office/officeart/2005/8/quickstyle/simple1" qsCatId="simple" csTypeId="urn:microsoft.com/office/officeart/2005/8/colors/accent2_4" csCatId="accent2" phldr="1"/>
      <dgm:spPr/>
    </dgm:pt>
    <dgm:pt modelId="{208B9D49-9F09-4CB7-B4FD-A95F20A0EC8C}">
      <dgm:prSet phldrT="[テキスト]"/>
      <dgm:spPr>
        <a:solidFill>
          <a:schemeClr val="accent1"/>
        </a:solidFill>
      </dgm:spPr>
      <dgm:t>
        <a:bodyPr/>
        <a:lstStyle/>
        <a:p>
          <a:r>
            <a:rPr kumimoji="1" lang="ja-JP" altLang="en-US" dirty="0">
              <a:latin typeface="Meiryo UI" panose="020B0604030504040204" pitchFamily="50" charset="-128"/>
              <a:ea typeface="Meiryo UI" panose="020B0604030504040204" pitchFamily="50" charset="-128"/>
            </a:rPr>
            <a:t>適用領域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検討</a:t>
          </a:r>
        </a:p>
      </dgm:t>
    </dgm:pt>
    <dgm:pt modelId="{58357E82-F55C-467A-A660-E8200DAAA14B}" type="par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AC97822F-2104-4487-9B74-D11D7851397F}" type="sib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92F555DC-AE13-4749-BB18-F7EA5BB20F29}">
      <dgm:prSet phldrT="[テキスト]"/>
      <dgm:spPr/>
      <dgm:t>
        <a:bodyPr/>
        <a:lstStyle/>
        <a:p>
          <a:r>
            <a:rPr kumimoji="1" lang="en-US" altLang="ja-JP" dirty="0">
              <a:latin typeface="Meiryo UI" panose="020B0604030504040204" pitchFamily="50" charset="-128"/>
              <a:ea typeface="Meiryo UI" panose="020B0604030504040204" pitchFamily="50" charset="-128"/>
            </a:rPr>
            <a:t>PoC</a:t>
          </a:r>
          <a:endParaRPr kumimoji="1" lang="ja-JP" altLang="en-US" dirty="0">
            <a:latin typeface="Meiryo UI" panose="020B0604030504040204" pitchFamily="50" charset="-128"/>
            <a:ea typeface="Meiryo UI" panose="020B0604030504040204" pitchFamily="50" charset="-128"/>
          </a:endParaRPr>
        </a:p>
      </dgm:t>
    </dgm:pt>
    <dgm:pt modelId="{177618DE-9E53-4F65-A56B-1ECB0063F37D}" type="par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2CD09781-4490-4874-84FD-878BB2F0D2B0}" type="sib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54926163-B3DF-4705-A08E-1A2F67420CEB}">
      <dgm:prSet phldrT="[テキスト]"/>
      <dgm:spPr/>
      <dgm:t>
        <a:bodyPr/>
        <a:lstStyle/>
        <a:p>
          <a:r>
            <a:rPr kumimoji="1" lang="ja-JP" altLang="en-US" dirty="0">
              <a:latin typeface="Meiryo UI" panose="020B0604030504040204" pitchFamily="50" charset="-128"/>
              <a:ea typeface="Meiryo UI" panose="020B0604030504040204" pitchFamily="50" charset="-128"/>
            </a:rPr>
            <a:t>パイロット導入</a:t>
          </a:r>
        </a:p>
      </dgm:t>
    </dgm:pt>
    <dgm:pt modelId="{912BE0D4-0894-4AD1-BF43-E95549714208}" type="par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799037BF-6233-43EF-ADF3-12E79EC1EAE4}" type="sib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88496475-656A-4943-A087-B5F39DD35BB5}">
      <dgm:prSet phldrT="[テキスト]"/>
      <dgm:spPr/>
      <dgm:t>
        <a:bodyPr/>
        <a:lstStyle/>
        <a:p>
          <a:r>
            <a:rPr kumimoji="1" lang="ja-JP" altLang="en-US" dirty="0">
              <a:latin typeface="Meiryo UI" panose="020B0604030504040204" pitchFamily="50" charset="-128"/>
              <a:ea typeface="Meiryo UI" panose="020B0604030504040204" pitchFamily="50" charset="-128"/>
            </a:rPr>
            <a:t>効果測定</a:t>
          </a:r>
        </a:p>
      </dgm:t>
    </dgm:pt>
    <dgm:pt modelId="{D4171C2B-AC9C-4B8C-A250-6501915702A2}" type="par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6BB2D68F-9636-463D-B2AF-A943DDB1AEF9}" type="sib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3E07991E-5088-4A76-84B7-76B4EA489A63}">
      <dgm:prSet phldrT="[テキスト]"/>
      <dgm:spPr/>
      <dgm:t>
        <a:bodyPr/>
        <a:lstStyle/>
        <a:p>
          <a:r>
            <a:rPr kumimoji="1" lang="ja-JP" altLang="en-US" dirty="0">
              <a:latin typeface="Meiryo UI" panose="020B0604030504040204" pitchFamily="50" charset="-128"/>
              <a:ea typeface="Meiryo UI" panose="020B0604030504040204" pitchFamily="50" charset="-128"/>
            </a:rPr>
            <a:t>本格導入</a:t>
          </a:r>
        </a:p>
      </dgm:t>
    </dgm:pt>
    <dgm:pt modelId="{EA27FE02-15B6-4DCF-8301-D1B478DBAB6A}" type="par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BF9EAE4E-9D7B-4C29-A111-3C6D2839DE16}" type="sib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6D21B953-A3B3-48BB-AF23-B0607121ECF9}" type="pres">
      <dgm:prSet presAssocID="{1D9BD05A-F53C-4DE9-915B-551ED968F2FA}" presName="Name0" presStyleCnt="0">
        <dgm:presLayoutVars>
          <dgm:dir/>
          <dgm:animLvl val="lvl"/>
          <dgm:resizeHandles val="exact"/>
        </dgm:presLayoutVars>
      </dgm:prSet>
      <dgm:spPr/>
    </dgm:pt>
    <dgm:pt modelId="{0278F478-5278-49AB-8CA1-7938A817D8EA}" type="pres">
      <dgm:prSet presAssocID="{208B9D49-9F09-4CB7-B4FD-A95F20A0EC8C}" presName="parTxOnly" presStyleLbl="node1" presStyleIdx="0" presStyleCnt="5">
        <dgm:presLayoutVars>
          <dgm:chMax val="0"/>
          <dgm:chPref val="0"/>
          <dgm:bulletEnabled val="1"/>
        </dgm:presLayoutVars>
      </dgm:prSet>
      <dgm:spPr/>
    </dgm:pt>
    <dgm:pt modelId="{6F732F0F-8FA1-4C27-B51F-54733F920646}" type="pres">
      <dgm:prSet presAssocID="{AC97822F-2104-4487-9B74-D11D7851397F}" presName="parTxOnlySpace" presStyleCnt="0"/>
      <dgm:spPr/>
    </dgm:pt>
    <dgm:pt modelId="{7ED0F60C-04D1-4FAF-B3E2-9A08E41D9B49}" type="pres">
      <dgm:prSet presAssocID="{92F555DC-AE13-4749-BB18-F7EA5BB20F29}" presName="parTxOnly" presStyleLbl="node1" presStyleIdx="1" presStyleCnt="5">
        <dgm:presLayoutVars>
          <dgm:chMax val="0"/>
          <dgm:chPref val="0"/>
          <dgm:bulletEnabled val="1"/>
        </dgm:presLayoutVars>
      </dgm:prSet>
      <dgm:spPr/>
    </dgm:pt>
    <dgm:pt modelId="{8546D276-7DEB-45CA-AD57-B5E8A78AFC37}" type="pres">
      <dgm:prSet presAssocID="{2CD09781-4490-4874-84FD-878BB2F0D2B0}" presName="parTxOnlySpace" presStyleCnt="0"/>
      <dgm:spPr/>
    </dgm:pt>
    <dgm:pt modelId="{F0C1333D-1B77-44B2-AD57-4FFD08C9F4B5}" type="pres">
      <dgm:prSet presAssocID="{54926163-B3DF-4705-A08E-1A2F67420CEB}" presName="parTxOnly" presStyleLbl="node1" presStyleIdx="2" presStyleCnt="5">
        <dgm:presLayoutVars>
          <dgm:chMax val="0"/>
          <dgm:chPref val="0"/>
          <dgm:bulletEnabled val="1"/>
        </dgm:presLayoutVars>
      </dgm:prSet>
      <dgm:spPr/>
    </dgm:pt>
    <dgm:pt modelId="{CE618B03-287B-4DB4-956C-EBA47C015F01}" type="pres">
      <dgm:prSet presAssocID="{799037BF-6233-43EF-ADF3-12E79EC1EAE4}" presName="parTxOnlySpace" presStyleCnt="0"/>
      <dgm:spPr/>
    </dgm:pt>
    <dgm:pt modelId="{0BF4153D-0FFA-40D0-9959-63A2CEFC2665}" type="pres">
      <dgm:prSet presAssocID="{88496475-656A-4943-A087-B5F39DD35BB5}" presName="parTxOnly" presStyleLbl="node1" presStyleIdx="3" presStyleCnt="5">
        <dgm:presLayoutVars>
          <dgm:chMax val="0"/>
          <dgm:chPref val="0"/>
          <dgm:bulletEnabled val="1"/>
        </dgm:presLayoutVars>
      </dgm:prSet>
      <dgm:spPr/>
    </dgm:pt>
    <dgm:pt modelId="{BE215270-53C2-48D6-93B8-552C59636DAC}" type="pres">
      <dgm:prSet presAssocID="{6BB2D68F-9636-463D-B2AF-A943DDB1AEF9}" presName="parTxOnlySpace" presStyleCnt="0"/>
      <dgm:spPr/>
    </dgm:pt>
    <dgm:pt modelId="{A45125AD-BDA2-4586-B23C-12D681F88938}" type="pres">
      <dgm:prSet presAssocID="{3E07991E-5088-4A76-84B7-76B4EA489A63}" presName="parTxOnly" presStyleLbl="node1" presStyleIdx="4" presStyleCnt="5">
        <dgm:presLayoutVars>
          <dgm:chMax val="0"/>
          <dgm:chPref val="0"/>
          <dgm:bulletEnabled val="1"/>
        </dgm:presLayoutVars>
      </dgm:prSet>
      <dgm:spPr/>
    </dgm:pt>
  </dgm:ptLst>
  <dgm:cxnLst>
    <dgm:cxn modelId="{3F837D1F-9169-4AA7-B3B2-86C4E938FEE5}" srcId="{1D9BD05A-F53C-4DE9-915B-551ED968F2FA}" destId="{3E07991E-5088-4A76-84B7-76B4EA489A63}" srcOrd="4" destOrd="0" parTransId="{EA27FE02-15B6-4DCF-8301-D1B478DBAB6A}" sibTransId="{BF9EAE4E-9D7B-4C29-A111-3C6D2839DE16}"/>
    <dgm:cxn modelId="{0825942D-2E9C-4123-AA58-52D2440B673D}" type="presOf" srcId="{208B9D49-9F09-4CB7-B4FD-A95F20A0EC8C}" destId="{0278F478-5278-49AB-8CA1-7938A817D8EA}" srcOrd="0" destOrd="0" presId="urn:microsoft.com/office/officeart/2005/8/layout/chevron1"/>
    <dgm:cxn modelId="{0CBA9338-A9E5-4D91-B156-E6A2924FD422}" srcId="{1D9BD05A-F53C-4DE9-915B-551ED968F2FA}" destId="{208B9D49-9F09-4CB7-B4FD-A95F20A0EC8C}" srcOrd="0" destOrd="0" parTransId="{58357E82-F55C-467A-A660-E8200DAAA14B}" sibTransId="{AC97822F-2104-4487-9B74-D11D7851397F}"/>
    <dgm:cxn modelId="{36B6CF4C-B8E0-439B-8993-2D2684842AB2}" type="presOf" srcId="{1D9BD05A-F53C-4DE9-915B-551ED968F2FA}" destId="{6D21B953-A3B3-48BB-AF23-B0607121ECF9}" srcOrd="0" destOrd="0" presId="urn:microsoft.com/office/officeart/2005/8/layout/chevron1"/>
    <dgm:cxn modelId="{84F8215B-8E4B-4CFB-A1C0-63B454EC0502}" type="presOf" srcId="{88496475-656A-4943-A087-B5F39DD35BB5}" destId="{0BF4153D-0FFA-40D0-9959-63A2CEFC2665}" srcOrd="0" destOrd="0" presId="urn:microsoft.com/office/officeart/2005/8/layout/chevron1"/>
    <dgm:cxn modelId="{9013F66E-5E86-4B7B-B6A6-47B31FE892D8}" srcId="{1D9BD05A-F53C-4DE9-915B-551ED968F2FA}" destId="{54926163-B3DF-4705-A08E-1A2F67420CEB}" srcOrd="2" destOrd="0" parTransId="{912BE0D4-0894-4AD1-BF43-E95549714208}" sibTransId="{799037BF-6233-43EF-ADF3-12E79EC1EAE4}"/>
    <dgm:cxn modelId="{724BA696-B985-4CA5-AD9A-C064B8CCDAF7}" srcId="{1D9BD05A-F53C-4DE9-915B-551ED968F2FA}" destId="{92F555DC-AE13-4749-BB18-F7EA5BB20F29}" srcOrd="1" destOrd="0" parTransId="{177618DE-9E53-4F65-A56B-1ECB0063F37D}" sibTransId="{2CD09781-4490-4874-84FD-878BB2F0D2B0}"/>
    <dgm:cxn modelId="{423CE3A6-105E-4D10-AB00-0C15EF808637}" type="presOf" srcId="{3E07991E-5088-4A76-84B7-76B4EA489A63}" destId="{A45125AD-BDA2-4586-B23C-12D681F88938}" srcOrd="0" destOrd="0" presId="urn:microsoft.com/office/officeart/2005/8/layout/chevron1"/>
    <dgm:cxn modelId="{7678A7B6-04B5-4481-82AC-D6E122F417F1}" type="presOf" srcId="{54926163-B3DF-4705-A08E-1A2F67420CEB}" destId="{F0C1333D-1B77-44B2-AD57-4FFD08C9F4B5}" srcOrd="0" destOrd="0" presId="urn:microsoft.com/office/officeart/2005/8/layout/chevron1"/>
    <dgm:cxn modelId="{723397D7-36A1-4AE8-8761-4799EEC20783}" type="presOf" srcId="{92F555DC-AE13-4749-BB18-F7EA5BB20F29}" destId="{7ED0F60C-04D1-4FAF-B3E2-9A08E41D9B49}" srcOrd="0" destOrd="0" presId="urn:microsoft.com/office/officeart/2005/8/layout/chevron1"/>
    <dgm:cxn modelId="{3663FFF2-AAD5-4AB5-86C7-5AD8CCE29CF9}" srcId="{1D9BD05A-F53C-4DE9-915B-551ED968F2FA}" destId="{88496475-656A-4943-A087-B5F39DD35BB5}" srcOrd="3" destOrd="0" parTransId="{D4171C2B-AC9C-4B8C-A250-6501915702A2}" sibTransId="{6BB2D68F-9636-463D-B2AF-A943DDB1AEF9}"/>
    <dgm:cxn modelId="{6D04F5A6-0D58-436B-90A7-244E67FC1753}" type="presParOf" srcId="{6D21B953-A3B3-48BB-AF23-B0607121ECF9}" destId="{0278F478-5278-49AB-8CA1-7938A817D8EA}" srcOrd="0" destOrd="0" presId="urn:microsoft.com/office/officeart/2005/8/layout/chevron1"/>
    <dgm:cxn modelId="{16818394-05F5-4CB0-A75D-285FD04E477E}" type="presParOf" srcId="{6D21B953-A3B3-48BB-AF23-B0607121ECF9}" destId="{6F732F0F-8FA1-4C27-B51F-54733F920646}" srcOrd="1" destOrd="0" presId="urn:microsoft.com/office/officeart/2005/8/layout/chevron1"/>
    <dgm:cxn modelId="{CE11A352-09C2-4B79-86A2-6AACDDD6AA92}" type="presParOf" srcId="{6D21B953-A3B3-48BB-AF23-B0607121ECF9}" destId="{7ED0F60C-04D1-4FAF-B3E2-9A08E41D9B49}" srcOrd="2" destOrd="0" presId="urn:microsoft.com/office/officeart/2005/8/layout/chevron1"/>
    <dgm:cxn modelId="{B829F9C8-B40D-44C7-A4CA-52D60B4AB785}" type="presParOf" srcId="{6D21B953-A3B3-48BB-AF23-B0607121ECF9}" destId="{8546D276-7DEB-45CA-AD57-B5E8A78AFC37}" srcOrd="3" destOrd="0" presId="urn:microsoft.com/office/officeart/2005/8/layout/chevron1"/>
    <dgm:cxn modelId="{8558D50A-11B0-4B32-8E0F-9BB836B31D23}" type="presParOf" srcId="{6D21B953-A3B3-48BB-AF23-B0607121ECF9}" destId="{F0C1333D-1B77-44B2-AD57-4FFD08C9F4B5}" srcOrd="4" destOrd="0" presId="urn:microsoft.com/office/officeart/2005/8/layout/chevron1"/>
    <dgm:cxn modelId="{C8E607BB-A91A-4AF4-A748-6E403936B243}" type="presParOf" srcId="{6D21B953-A3B3-48BB-AF23-B0607121ECF9}" destId="{CE618B03-287B-4DB4-956C-EBA47C015F01}" srcOrd="5" destOrd="0" presId="urn:microsoft.com/office/officeart/2005/8/layout/chevron1"/>
    <dgm:cxn modelId="{8D911580-48A8-4B1E-A5E8-F4D77598F3EA}" type="presParOf" srcId="{6D21B953-A3B3-48BB-AF23-B0607121ECF9}" destId="{0BF4153D-0FFA-40D0-9959-63A2CEFC2665}" srcOrd="6" destOrd="0" presId="urn:microsoft.com/office/officeart/2005/8/layout/chevron1"/>
    <dgm:cxn modelId="{85553094-7795-4AFB-9B5B-9DAB2BA4012A}" type="presParOf" srcId="{6D21B953-A3B3-48BB-AF23-B0607121ECF9}" destId="{BE215270-53C2-48D6-93B8-552C59636DAC}" srcOrd="7" destOrd="0" presId="urn:microsoft.com/office/officeart/2005/8/layout/chevron1"/>
    <dgm:cxn modelId="{55ED1493-70B9-43F1-A5F2-C12D33CE784F}" type="presParOf" srcId="{6D21B953-A3B3-48BB-AF23-B0607121ECF9}" destId="{A45125AD-BDA2-4586-B23C-12D681F8893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7BC8F3-A04C-49B3-A7EB-FB3B72D78F2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kumimoji="1" lang="ja-JP" altLang="en-US"/>
        </a:p>
      </dgm:t>
    </dgm:pt>
    <dgm:pt modelId="{C37D116C-5D30-4C40-A67E-6ACABD68020C}">
      <dgm:prSet phldrT="[テキスト]"/>
      <dgm:spPr/>
      <dgm:t>
        <a:bodyPr/>
        <a:lstStyle/>
        <a:p>
          <a:r>
            <a:rPr kumimoji="1" lang="ja-JP" altLang="en-US" dirty="0">
              <a:latin typeface="Meiryo UI" panose="020B0604030504040204" pitchFamily="50" charset="-128"/>
              <a:ea typeface="Meiryo UI" panose="020B0604030504040204" pitchFamily="50" charset="-128"/>
            </a:rPr>
            <a:t>データ取得</a:t>
          </a:r>
        </a:p>
      </dgm:t>
    </dgm:pt>
    <dgm:pt modelId="{009C016D-4A90-408D-9C57-72DA1BD97155}" type="par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84EE1DA5-051B-49FB-B0F0-2DB2D5A38EBC}" type="sib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C4D3F67C-E9B8-4AFF-9D5C-EB2B77ACA125}">
      <dgm:prSet phldrT="[テキスト]"/>
      <dgm:spPr/>
      <dgm:t>
        <a:bodyPr/>
        <a:lstStyle/>
        <a:p>
          <a:r>
            <a:rPr kumimoji="1" lang="ja-JP" altLang="en-US" dirty="0">
              <a:latin typeface="Meiryo UI" panose="020B0604030504040204" pitchFamily="50" charset="-128"/>
              <a:ea typeface="Meiryo UI" panose="020B0604030504040204" pitchFamily="50" charset="-128"/>
            </a:rPr>
            <a:t>データ蓄積</a:t>
          </a:r>
        </a:p>
      </dgm:t>
    </dgm:pt>
    <dgm:pt modelId="{683FE730-78A9-4AAE-A794-6E5CAB2DF042}" type="par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BF2067D3-9A0C-4947-8B45-730DD43AF518}" type="sib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673F4ABD-75F1-4790-9FDE-1A61F1C0704C}">
      <dgm:prSet phldrT="[テキスト]"/>
      <dgm:spPr/>
      <dgm:t>
        <a:bodyPr/>
        <a:lstStyle/>
        <a:p>
          <a:r>
            <a:rPr kumimoji="1" lang="ja-JP" altLang="en-US" dirty="0">
              <a:latin typeface="Meiryo UI" panose="020B0604030504040204" pitchFamily="50" charset="-128"/>
              <a:ea typeface="Meiryo UI" panose="020B0604030504040204" pitchFamily="50" charset="-128"/>
            </a:rPr>
            <a:t>学習</a:t>
          </a:r>
        </a:p>
      </dgm:t>
    </dgm:pt>
    <dgm:pt modelId="{8526CE3A-56F7-47F2-B00B-75B545FA061D}" type="par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0E84F2CD-E34F-4F99-8847-9BCC6E187C95}" type="sib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6C84B6D3-878B-476A-9912-46A3000F79B2}">
      <dgm:prSet phldrT="[テキスト]"/>
      <dgm:spPr/>
      <dgm:t>
        <a:bodyPr/>
        <a:lstStyle/>
        <a:p>
          <a:r>
            <a:rPr kumimoji="1" lang="ja-JP" altLang="en-US" dirty="0">
              <a:latin typeface="Meiryo UI" panose="020B0604030504040204" pitchFamily="50" charset="-128"/>
              <a:ea typeface="Meiryo UI" panose="020B0604030504040204" pitchFamily="50" charset="-128"/>
            </a:rPr>
            <a:t>デプロイ</a:t>
          </a:r>
        </a:p>
      </dgm:t>
    </dgm:pt>
    <dgm:pt modelId="{DC765B81-F9B2-48BE-8FE2-64865AD0A0EA}" type="par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2A9B0213-4B7B-4FDB-AD1A-25AFD2F3B8F5}" type="sib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44FF44D1-CE64-4006-B568-777F4054C35B}">
      <dgm:prSet phldrT="[テキスト]"/>
      <dgm:spPr/>
      <dgm:t>
        <a:bodyPr/>
        <a:lstStyle/>
        <a:p>
          <a:r>
            <a:rPr kumimoji="1" lang="ja-JP" altLang="en-US" dirty="0">
              <a:latin typeface="Meiryo UI" panose="020B0604030504040204" pitchFamily="50" charset="-128"/>
              <a:ea typeface="Meiryo UI" panose="020B0604030504040204" pitchFamily="50" charset="-128"/>
            </a:rPr>
            <a:t>運用</a:t>
          </a:r>
        </a:p>
      </dgm:t>
    </dgm:pt>
    <dgm:pt modelId="{D25B558B-FF45-43BE-94E1-C72CEF972DAB}" type="par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14502392-1950-44E2-9659-402C4609CF36}" type="sib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2356D864-A3E4-4226-9597-A192FC7468DD}" type="pres">
      <dgm:prSet presAssocID="{327BC8F3-A04C-49B3-A7EB-FB3B72D78F2B}" presName="Name0" presStyleCnt="0">
        <dgm:presLayoutVars>
          <dgm:dir/>
          <dgm:resizeHandles val="exact"/>
        </dgm:presLayoutVars>
      </dgm:prSet>
      <dgm:spPr/>
    </dgm:pt>
    <dgm:pt modelId="{48E2A29F-0535-4015-9D4D-9E4844681A81}" type="pres">
      <dgm:prSet presAssocID="{327BC8F3-A04C-49B3-A7EB-FB3B72D78F2B}" presName="cycle" presStyleCnt="0"/>
      <dgm:spPr/>
    </dgm:pt>
    <dgm:pt modelId="{5F24DF74-F18D-4755-950C-A8EEB518D2E0}" type="pres">
      <dgm:prSet presAssocID="{C37D116C-5D30-4C40-A67E-6ACABD68020C}" presName="nodeFirstNode" presStyleLbl="node1" presStyleIdx="0" presStyleCnt="5">
        <dgm:presLayoutVars>
          <dgm:bulletEnabled val="1"/>
        </dgm:presLayoutVars>
      </dgm:prSet>
      <dgm:spPr/>
    </dgm:pt>
    <dgm:pt modelId="{7CD5F62D-F559-46CF-B306-CF45CD4D3180}" type="pres">
      <dgm:prSet presAssocID="{84EE1DA5-051B-49FB-B0F0-2DB2D5A38EBC}" presName="sibTransFirstNode" presStyleLbl="bgShp" presStyleIdx="0" presStyleCnt="1"/>
      <dgm:spPr/>
    </dgm:pt>
    <dgm:pt modelId="{0EEE4680-3760-4469-9602-E5D266010DB0}" type="pres">
      <dgm:prSet presAssocID="{C4D3F67C-E9B8-4AFF-9D5C-EB2B77ACA125}" presName="nodeFollowingNodes" presStyleLbl="node1" presStyleIdx="1" presStyleCnt="5">
        <dgm:presLayoutVars>
          <dgm:bulletEnabled val="1"/>
        </dgm:presLayoutVars>
      </dgm:prSet>
      <dgm:spPr/>
    </dgm:pt>
    <dgm:pt modelId="{EC5328E0-B9BF-4409-85BA-AC228F1CA1DF}" type="pres">
      <dgm:prSet presAssocID="{673F4ABD-75F1-4790-9FDE-1A61F1C0704C}" presName="nodeFollowingNodes" presStyleLbl="node1" presStyleIdx="2" presStyleCnt="5">
        <dgm:presLayoutVars>
          <dgm:bulletEnabled val="1"/>
        </dgm:presLayoutVars>
      </dgm:prSet>
      <dgm:spPr/>
    </dgm:pt>
    <dgm:pt modelId="{339C0C95-2BC1-46A5-BE10-EC8A2C5A609D}" type="pres">
      <dgm:prSet presAssocID="{6C84B6D3-878B-476A-9912-46A3000F79B2}" presName="nodeFollowingNodes" presStyleLbl="node1" presStyleIdx="3" presStyleCnt="5">
        <dgm:presLayoutVars>
          <dgm:bulletEnabled val="1"/>
        </dgm:presLayoutVars>
      </dgm:prSet>
      <dgm:spPr/>
    </dgm:pt>
    <dgm:pt modelId="{654866E7-6444-4B9A-9E7F-BD0A377D5063}" type="pres">
      <dgm:prSet presAssocID="{44FF44D1-CE64-4006-B568-777F4054C35B}" presName="nodeFollowingNodes" presStyleLbl="node1" presStyleIdx="4" presStyleCnt="5">
        <dgm:presLayoutVars>
          <dgm:bulletEnabled val="1"/>
        </dgm:presLayoutVars>
      </dgm:prSet>
      <dgm:spPr/>
    </dgm:pt>
  </dgm:ptLst>
  <dgm:cxnLst>
    <dgm:cxn modelId="{11A16A00-ABAC-4082-8660-C4EECC63F6F6}" type="presOf" srcId="{6C84B6D3-878B-476A-9912-46A3000F79B2}" destId="{339C0C95-2BC1-46A5-BE10-EC8A2C5A609D}" srcOrd="0" destOrd="0" presId="urn:microsoft.com/office/officeart/2005/8/layout/cycle3"/>
    <dgm:cxn modelId="{998DC412-2DE7-4615-965A-0A381CA861B9}" srcId="{327BC8F3-A04C-49B3-A7EB-FB3B72D78F2B}" destId="{C37D116C-5D30-4C40-A67E-6ACABD68020C}" srcOrd="0" destOrd="0" parTransId="{009C016D-4A90-408D-9C57-72DA1BD97155}" sibTransId="{84EE1DA5-051B-49FB-B0F0-2DB2D5A38EBC}"/>
    <dgm:cxn modelId="{F135C048-B071-4F50-B32F-78584D38BF2C}" srcId="{327BC8F3-A04C-49B3-A7EB-FB3B72D78F2B}" destId="{6C84B6D3-878B-476A-9912-46A3000F79B2}" srcOrd="3" destOrd="0" parTransId="{DC765B81-F9B2-48BE-8FE2-64865AD0A0EA}" sibTransId="{2A9B0213-4B7B-4FDB-AD1A-25AFD2F3B8F5}"/>
    <dgm:cxn modelId="{3374654C-A28C-4D21-BE8D-9A2D41D6B3EF}" type="presOf" srcId="{327BC8F3-A04C-49B3-A7EB-FB3B72D78F2B}" destId="{2356D864-A3E4-4226-9597-A192FC7468DD}" srcOrd="0" destOrd="0" presId="urn:microsoft.com/office/officeart/2005/8/layout/cycle3"/>
    <dgm:cxn modelId="{0C355850-718F-440B-9184-33074A1DFAC6}" type="presOf" srcId="{84EE1DA5-051B-49FB-B0F0-2DB2D5A38EBC}" destId="{7CD5F62D-F559-46CF-B306-CF45CD4D3180}" srcOrd="0" destOrd="0" presId="urn:microsoft.com/office/officeart/2005/8/layout/cycle3"/>
    <dgm:cxn modelId="{4F223F66-26D4-425B-BE32-05FD825DCDCB}" srcId="{327BC8F3-A04C-49B3-A7EB-FB3B72D78F2B}" destId="{44FF44D1-CE64-4006-B568-777F4054C35B}" srcOrd="4" destOrd="0" parTransId="{D25B558B-FF45-43BE-94E1-C72CEF972DAB}" sibTransId="{14502392-1950-44E2-9659-402C4609CF36}"/>
    <dgm:cxn modelId="{2AC27E7B-642C-4A1B-B2E2-AFB03B952459}" type="presOf" srcId="{C37D116C-5D30-4C40-A67E-6ACABD68020C}" destId="{5F24DF74-F18D-4755-950C-A8EEB518D2E0}" srcOrd="0" destOrd="0" presId="urn:microsoft.com/office/officeart/2005/8/layout/cycle3"/>
    <dgm:cxn modelId="{DF6CA899-C055-44A9-BE90-6BA32C9D0C66}" srcId="{327BC8F3-A04C-49B3-A7EB-FB3B72D78F2B}" destId="{673F4ABD-75F1-4790-9FDE-1A61F1C0704C}" srcOrd="2" destOrd="0" parTransId="{8526CE3A-56F7-47F2-B00B-75B545FA061D}" sibTransId="{0E84F2CD-E34F-4F99-8847-9BCC6E187C95}"/>
    <dgm:cxn modelId="{89548FC0-642A-4D2E-8788-84D3E271028E}" type="presOf" srcId="{673F4ABD-75F1-4790-9FDE-1A61F1C0704C}" destId="{EC5328E0-B9BF-4409-85BA-AC228F1CA1DF}" srcOrd="0" destOrd="0" presId="urn:microsoft.com/office/officeart/2005/8/layout/cycle3"/>
    <dgm:cxn modelId="{E1158DE8-0C06-424B-B003-5D816E0F5F21}" srcId="{327BC8F3-A04C-49B3-A7EB-FB3B72D78F2B}" destId="{C4D3F67C-E9B8-4AFF-9D5C-EB2B77ACA125}" srcOrd="1" destOrd="0" parTransId="{683FE730-78A9-4AAE-A794-6E5CAB2DF042}" sibTransId="{BF2067D3-9A0C-4947-8B45-730DD43AF518}"/>
    <dgm:cxn modelId="{DAD9AAF6-5003-4C34-8332-3E0049CC57EB}" type="presOf" srcId="{44FF44D1-CE64-4006-B568-777F4054C35B}" destId="{654866E7-6444-4B9A-9E7F-BD0A377D5063}" srcOrd="0" destOrd="0" presId="urn:microsoft.com/office/officeart/2005/8/layout/cycle3"/>
    <dgm:cxn modelId="{C704D5FF-D668-4EBE-9E90-C1727E8B0211}" type="presOf" srcId="{C4D3F67C-E9B8-4AFF-9D5C-EB2B77ACA125}" destId="{0EEE4680-3760-4469-9602-E5D266010DB0}" srcOrd="0" destOrd="0" presId="urn:microsoft.com/office/officeart/2005/8/layout/cycle3"/>
    <dgm:cxn modelId="{6A5E869D-782E-4442-9E1F-D42554727093}" type="presParOf" srcId="{2356D864-A3E4-4226-9597-A192FC7468DD}" destId="{48E2A29F-0535-4015-9D4D-9E4844681A81}" srcOrd="0" destOrd="0" presId="urn:microsoft.com/office/officeart/2005/8/layout/cycle3"/>
    <dgm:cxn modelId="{7725A86A-246C-4702-9B4A-05B72FA26CF3}" type="presParOf" srcId="{48E2A29F-0535-4015-9D4D-9E4844681A81}" destId="{5F24DF74-F18D-4755-950C-A8EEB518D2E0}" srcOrd="0" destOrd="0" presId="urn:microsoft.com/office/officeart/2005/8/layout/cycle3"/>
    <dgm:cxn modelId="{ACC3D0A8-5EF9-49F3-B416-DB4F8C27EF1E}" type="presParOf" srcId="{48E2A29F-0535-4015-9D4D-9E4844681A81}" destId="{7CD5F62D-F559-46CF-B306-CF45CD4D3180}" srcOrd="1" destOrd="0" presId="urn:microsoft.com/office/officeart/2005/8/layout/cycle3"/>
    <dgm:cxn modelId="{8E62C6AA-F998-45FB-8B47-D649A959E726}" type="presParOf" srcId="{48E2A29F-0535-4015-9D4D-9E4844681A81}" destId="{0EEE4680-3760-4469-9602-E5D266010DB0}" srcOrd="2" destOrd="0" presId="urn:microsoft.com/office/officeart/2005/8/layout/cycle3"/>
    <dgm:cxn modelId="{BBD70F40-784C-4F47-AC65-AE4915303103}" type="presParOf" srcId="{48E2A29F-0535-4015-9D4D-9E4844681A81}" destId="{EC5328E0-B9BF-4409-85BA-AC228F1CA1DF}" srcOrd="3" destOrd="0" presId="urn:microsoft.com/office/officeart/2005/8/layout/cycle3"/>
    <dgm:cxn modelId="{3F8DEC97-A962-4B6B-8D2E-4C2E85B4D078}" type="presParOf" srcId="{48E2A29F-0535-4015-9D4D-9E4844681A81}" destId="{339C0C95-2BC1-46A5-BE10-EC8A2C5A609D}" srcOrd="4" destOrd="0" presId="urn:microsoft.com/office/officeart/2005/8/layout/cycle3"/>
    <dgm:cxn modelId="{4FC3676E-99B7-45CE-B96E-A78581CC3FD3}" type="presParOf" srcId="{48E2A29F-0535-4015-9D4D-9E4844681A81}" destId="{654866E7-6444-4B9A-9E7F-BD0A377D5063}" srcOrd="5"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7BC8F3-A04C-49B3-A7EB-FB3B72D78F2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kumimoji="1" lang="ja-JP" altLang="en-US"/>
        </a:p>
      </dgm:t>
    </dgm:pt>
    <dgm:pt modelId="{C37D116C-5D30-4C40-A67E-6ACABD68020C}">
      <dgm:prSet phldrT="[テキスト]"/>
      <dgm:spPr/>
      <dgm:t>
        <a:bodyPr/>
        <a:lstStyle/>
        <a:p>
          <a:r>
            <a:rPr kumimoji="1" lang="ja-JP" altLang="en-US" dirty="0">
              <a:latin typeface="Meiryo UI" panose="020B0604030504040204" pitchFamily="50" charset="-128"/>
              <a:ea typeface="Meiryo UI" panose="020B0604030504040204" pitchFamily="50" charset="-128"/>
            </a:rPr>
            <a:t>データ取得</a:t>
          </a:r>
        </a:p>
      </dgm:t>
    </dgm:pt>
    <dgm:pt modelId="{009C016D-4A90-408D-9C57-72DA1BD97155}" type="par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84EE1DA5-051B-49FB-B0F0-2DB2D5A38EBC}" type="sib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C4D3F67C-E9B8-4AFF-9D5C-EB2B77ACA125}">
      <dgm:prSet phldrT="[テキスト]"/>
      <dgm:spPr/>
      <dgm:t>
        <a:bodyPr/>
        <a:lstStyle/>
        <a:p>
          <a:r>
            <a:rPr kumimoji="1" lang="ja-JP" altLang="en-US" dirty="0">
              <a:latin typeface="Meiryo UI" panose="020B0604030504040204" pitchFamily="50" charset="-128"/>
              <a:ea typeface="Meiryo UI" panose="020B0604030504040204" pitchFamily="50" charset="-128"/>
            </a:rPr>
            <a:t>データ蓄積</a:t>
          </a:r>
        </a:p>
      </dgm:t>
    </dgm:pt>
    <dgm:pt modelId="{683FE730-78A9-4AAE-A794-6E5CAB2DF042}" type="par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BF2067D3-9A0C-4947-8B45-730DD43AF518}" type="sib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673F4ABD-75F1-4790-9FDE-1A61F1C0704C}">
      <dgm:prSet phldrT="[テキスト]"/>
      <dgm:spPr/>
      <dgm:t>
        <a:bodyPr/>
        <a:lstStyle/>
        <a:p>
          <a:r>
            <a:rPr kumimoji="1" lang="ja-JP" altLang="en-US" dirty="0">
              <a:latin typeface="Meiryo UI" panose="020B0604030504040204" pitchFamily="50" charset="-128"/>
              <a:ea typeface="Meiryo UI" panose="020B0604030504040204" pitchFamily="50" charset="-128"/>
            </a:rPr>
            <a:t>学習</a:t>
          </a:r>
        </a:p>
      </dgm:t>
    </dgm:pt>
    <dgm:pt modelId="{8526CE3A-56F7-47F2-B00B-75B545FA061D}" type="par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0E84F2CD-E34F-4F99-8847-9BCC6E187C95}" type="sib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6C84B6D3-878B-476A-9912-46A3000F79B2}">
      <dgm:prSet phldrT="[テキスト]"/>
      <dgm:spPr/>
      <dgm:t>
        <a:bodyPr/>
        <a:lstStyle/>
        <a:p>
          <a:r>
            <a:rPr kumimoji="1" lang="ja-JP" altLang="en-US" dirty="0">
              <a:latin typeface="Meiryo UI" panose="020B0604030504040204" pitchFamily="50" charset="-128"/>
              <a:ea typeface="Meiryo UI" panose="020B0604030504040204" pitchFamily="50" charset="-128"/>
            </a:rPr>
            <a:t>デプロイ</a:t>
          </a:r>
        </a:p>
      </dgm:t>
    </dgm:pt>
    <dgm:pt modelId="{DC765B81-F9B2-48BE-8FE2-64865AD0A0EA}" type="par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2A9B0213-4B7B-4FDB-AD1A-25AFD2F3B8F5}" type="sib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44FF44D1-CE64-4006-B568-777F4054C35B}">
      <dgm:prSet phldrT="[テキスト]"/>
      <dgm:spPr/>
      <dgm:t>
        <a:bodyPr/>
        <a:lstStyle/>
        <a:p>
          <a:r>
            <a:rPr kumimoji="1" lang="ja-JP" altLang="en-US" dirty="0">
              <a:latin typeface="Meiryo UI" panose="020B0604030504040204" pitchFamily="50" charset="-128"/>
              <a:ea typeface="Meiryo UI" panose="020B0604030504040204" pitchFamily="50" charset="-128"/>
            </a:rPr>
            <a:t>運用</a:t>
          </a:r>
        </a:p>
      </dgm:t>
    </dgm:pt>
    <dgm:pt modelId="{D25B558B-FF45-43BE-94E1-C72CEF972DAB}" type="par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14502392-1950-44E2-9659-402C4609CF36}" type="sib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2356D864-A3E4-4226-9597-A192FC7468DD}" type="pres">
      <dgm:prSet presAssocID="{327BC8F3-A04C-49B3-A7EB-FB3B72D78F2B}" presName="Name0" presStyleCnt="0">
        <dgm:presLayoutVars>
          <dgm:dir/>
          <dgm:resizeHandles val="exact"/>
        </dgm:presLayoutVars>
      </dgm:prSet>
      <dgm:spPr/>
    </dgm:pt>
    <dgm:pt modelId="{48E2A29F-0535-4015-9D4D-9E4844681A81}" type="pres">
      <dgm:prSet presAssocID="{327BC8F3-A04C-49B3-A7EB-FB3B72D78F2B}" presName="cycle" presStyleCnt="0"/>
      <dgm:spPr/>
    </dgm:pt>
    <dgm:pt modelId="{5F24DF74-F18D-4755-950C-A8EEB518D2E0}" type="pres">
      <dgm:prSet presAssocID="{C37D116C-5D30-4C40-A67E-6ACABD68020C}" presName="nodeFirstNode" presStyleLbl="node1" presStyleIdx="0" presStyleCnt="5">
        <dgm:presLayoutVars>
          <dgm:bulletEnabled val="1"/>
        </dgm:presLayoutVars>
      </dgm:prSet>
      <dgm:spPr/>
    </dgm:pt>
    <dgm:pt modelId="{7CD5F62D-F559-46CF-B306-CF45CD4D3180}" type="pres">
      <dgm:prSet presAssocID="{84EE1DA5-051B-49FB-B0F0-2DB2D5A38EBC}" presName="sibTransFirstNode" presStyleLbl="bgShp" presStyleIdx="0" presStyleCnt="1"/>
      <dgm:spPr/>
    </dgm:pt>
    <dgm:pt modelId="{0EEE4680-3760-4469-9602-E5D266010DB0}" type="pres">
      <dgm:prSet presAssocID="{C4D3F67C-E9B8-4AFF-9D5C-EB2B77ACA125}" presName="nodeFollowingNodes" presStyleLbl="node1" presStyleIdx="1" presStyleCnt="5">
        <dgm:presLayoutVars>
          <dgm:bulletEnabled val="1"/>
        </dgm:presLayoutVars>
      </dgm:prSet>
      <dgm:spPr/>
    </dgm:pt>
    <dgm:pt modelId="{EC5328E0-B9BF-4409-85BA-AC228F1CA1DF}" type="pres">
      <dgm:prSet presAssocID="{673F4ABD-75F1-4790-9FDE-1A61F1C0704C}" presName="nodeFollowingNodes" presStyleLbl="node1" presStyleIdx="2" presStyleCnt="5">
        <dgm:presLayoutVars>
          <dgm:bulletEnabled val="1"/>
        </dgm:presLayoutVars>
      </dgm:prSet>
      <dgm:spPr/>
    </dgm:pt>
    <dgm:pt modelId="{339C0C95-2BC1-46A5-BE10-EC8A2C5A609D}" type="pres">
      <dgm:prSet presAssocID="{6C84B6D3-878B-476A-9912-46A3000F79B2}" presName="nodeFollowingNodes" presStyleLbl="node1" presStyleIdx="3" presStyleCnt="5">
        <dgm:presLayoutVars>
          <dgm:bulletEnabled val="1"/>
        </dgm:presLayoutVars>
      </dgm:prSet>
      <dgm:spPr/>
    </dgm:pt>
    <dgm:pt modelId="{654866E7-6444-4B9A-9E7F-BD0A377D5063}" type="pres">
      <dgm:prSet presAssocID="{44FF44D1-CE64-4006-B568-777F4054C35B}" presName="nodeFollowingNodes" presStyleLbl="node1" presStyleIdx="4" presStyleCnt="5">
        <dgm:presLayoutVars>
          <dgm:bulletEnabled val="1"/>
        </dgm:presLayoutVars>
      </dgm:prSet>
      <dgm:spPr/>
    </dgm:pt>
  </dgm:ptLst>
  <dgm:cxnLst>
    <dgm:cxn modelId="{11A16A00-ABAC-4082-8660-C4EECC63F6F6}" type="presOf" srcId="{6C84B6D3-878B-476A-9912-46A3000F79B2}" destId="{339C0C95-2BC1-46A5-BE10-EC8A2C5A609D}" srcOrd="0" destOrd="0" presId="urn:microsoft.com/office/officeart/2005/8/layout/cycle3"/>
    <dgm:cxn modelId="{998DC412-2DE7-4615-965A-0A381CA861B9}" srcId="{327BC8F3-A04C-49B3-A7EB-FB3B72D78F2B}" destId="{C37D116C-5D30-4C40-A67E-6ACABD68020C}" srcOrd="0" destOrd="0" parTransId="{009C016D-4A90-408D-9C57-72DA1BD97155}" sibTransId="{84EE1DA5-051B-49FB-B0F0-2DB2D5A38EBC}"/>
    <dgm:cxn modelId="{F135C048-B071-4F50-B32F-78584D38BF2C}" srcId="{327BC8F3-A04C-49B3-A7EB-FB3B72D78F2B}" destId="{6C84B6D3-878B-476A-9912-46A3000F79B2}" srcOrd="3" destOrd="0" parTransId="{DC765B81-F9B2-48BE-8FE2-64865AD0A0EA}" sibTransId="{2A9B0213-4B7B-4FDB-AD1A-25AFD2F3B8F5}"/>
    <dgm:cxn modelId="{3374654C-A28C-4D21-BE8D-9A2D41D6B3EF}" type="presOf" srcId="{327BC8F3-A04C-49B3-A7EB-FB3B72D78F2B}" destId="{2356D864-A3E4-4226-9597-A192FC7468DD}" srcOrd="0" destOrd="0" presId="urn:microsoft.com/office/officeart/2005/8/layout/cycle3"/>
    <dgm:cxn modelId="{0C355850-718F-440B-9184-33074A1DFAC6}" type="presOf" srcId="{84EE1DA5-051B-49FB-B0F0-2DB2D5A38EBC}" destId="{7CD5F62D-F559-46CF-B306-CF45CD4D3180}" srcOrd="0" destOrd="0" presId="urn:microsoft.com/office/officeart/2005/8/layout/cycle3"/>
    <dgm:cxn modelId="{4F223F66-26D4-425B-BE32-05FD825DCDCB}" srcId="{327BC8F3-A04C-49B3-A7EB-FB3B72D78F2B}" destId="{44FF44D1-CE64-4006-B568-777F4054C35B}" srcOrd="4" destOrd="0" parTransId="{D25B558B-FF45-43BE-94E1-C72CEF972DAB}" sibTransId="{14502392-1950-44E2-9659-402C4609CF36}"/>
    <dgm:cxn modelId="{2AC27E7B-642C-4A1B-B2E2-AFB03B952459}" type="presOf" srcId="{C37D116C-5D30-4C40-A67E-6ACABD68020C}" destId="{5F24DF74-F18D-4755-950C-A8EEB518D2E0}" srcOrd="0" destOrd="0" presId="urn:microsoft.com/office/officeart/2005/8/layout/cycle3"/>
    <dgm:cxn modelId="{DF6CA899-C055-44A9-BE90-6BA32C9D0C66}" srcId="{327BC8F3-A04C-49B3-A7EB-FB3B72D78F2B}" destId="{673F4ABD-75F1-4790-9FDE-1A61F1C0704C}" srcOrd="2" destOrd="0" parTransId="{8526CE3A-56F7-47F2-B00B-75B545FA061D}" sibTransId="{0E84F2CD-E34F-4F99-8847-9BCC6E187C95}"/>
    <dgm:cxn modelId="{89548FC0-642A-4D2E-8788-84D3E271028E}" type="presOf" srcId="{673F4ABD-75F1-4790-9FDE-1A61F1C0704C}" destId="{EC5328E0-B9BF-4409-85BA-AC228F1CA1DF}" srcOrd="0" destOrd="0" presId="urn:microsoft.com/office/officeart/2005/8/layout/cycle3"/>
    <dgm:cxn modelId="{E1158DE8-0C06-424B-B003-5D816E0F5F21}" srcId="{327BC8F3-A04C-49B3-A7EB-FB3B72D78F2B}" destId="{C4D3F67C-E9B8-4AFF-9D5C-EB2B77ACA125}" srcOrd="1" destOrd="0" parTransId="{683FE730-78A9-4AAE-A794-6E5CAB2DF042}" sibTransId="{BF2067D3-9A0C-4947-8B45-730DD43AF518}"/>
    <dgm:cxn modelId="{DAD9AAF6-5003-4C34-8332-3E0049CC57EB}" type="presOf" srcId="{44FF44D1-CE64-4006-B568-777F4054C35B}" destId="{654866E7-6444-4B9A-9E7F-BD0A377D5063}" srcOrd="0" destOrd="0" presId="urn:microsoft.com/office/officeart/2005/8/layout/cycle3"/>
    <dgm:cxn modelId="{C704D5FF-D668-4EBE-9E90-C1727E8B0211}" type="presOf" srcId="{C4D3F67C-E9B8-4AFF-9D5C-EB2B77ACA125}" destId="{0EEE4680-3760-4469-9602-E5D266010DB0}" srcOrd="0" destOrd="0" presId="urn:microsoft.com/office/officeart/2005/8/layout/cycle3"/>
    <dgm:cxn modelId="{6A5E869D-782E-4442-9E1F-D42554727093}" type="presParOf" srcId="{2356D864-A3E4-4226-9597-A192FC7468DD}" destId="{48E2A29F-0535-4015-9D4D-9E4844681A81}" srcOrd="0" destOrd="0" presId="urn:microsoft.com/office/officeart/2005/8/layout/cycle3"/>
    <dgm:cxn modelId="{7725A86A-246C-4702-9B4A-05B72FA26CF3}" type="presParOf" srcId="{48E2A29F-0535-4015-9D4D-9E4844681A81}" destId="{5F24DF74-F18D-4755-950C-A8EEB518D2E0}" srcOrd="0" destOrd="0" presId="urn:microsoft.com/office/officeart/2005/8/layout/cycle3"/>
    <dgm:cxn modelId="{ACC3D0A8-5EF9-49F3-B416-DB4F8C27EF1E}" type="presParOf" srcId="{48E2A29F-0535-4015-9D4D-9E4844681A81}" destId="{7CD5F62D-F559-46CF-B306-CF45CD4D3180}" srcOrd="1" destOrd="0" presId="urn:microsoft.com/office/officeart/2005/8/layout/cycle3"/>
    <dgm:cxn modelId="{8E62C6AA-F998-45FB-8B47-D649A959E726}" type="presParOf" srcId="{48E2A29F-0535-4015-9D4D-9E4844681A81}" destId="{0EEE4680-3760-4469-9602-E5D266010DB0}" srcOrd="2" destOrd="0" presId="urn:microsoft.com/office/officeart/2005/8/layout/cycle3"/>
    <dgm:cxn modelId="{BBD70F40-784C-4F47-AC65-AE4915303103}" type="presParOf" srcId="{48E2A29F-0535-4015-9D4D-9E4844681A81}" destId="{EC5328E0-B9BF-4409-85BA-AC228F1CA1DF}" srcOrd="3" destOrd="0" presId="urn:microsoft.com/office/officeart/2005/8/layout/cycle3"/>
    <dgm:cxn modelId="{3F8DEC97-A962-4B6B-8D2E-4C2E85B4D078}" type="presParOf" srcId="{48E2A29F-0535-4015-9D4D-9E4844681A81}" destId="{339C0C95-2BC1-46A5-BE10-EC8A2C5A609D}" srcOrd="4" destOrd="0" presId="urn:microsoft.com/office/officeart/2005/8/layout/cycle3"/>
    <dgm:cxn modelId="{4FC3676E-99B7-45CE-B96E-A78581CC3FD3}" type="presParOf" srcId="{48E2A29F-0535-4015-9D4D-9E4844681A81}" destId="{654866E7-6444-4B9A-9E7F-BD0A377D5063}" srcOrd="5" destOrd="0" presId="urn:microsoft.com/office/officeart/2005/8/layout/cycle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7BC8F3-A04C-49B3-A7EB-FB3B72D78F2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kumimoji="1" lang="ja-JP" altLang="en-US"/>
        </a:p>
      </dgm:t>
    </dgm:pt>
    <dgm:pt modelId="{C37D116C-5D30-4C40-A67E-6ACABD68020C}">
      <dgm:prSet phldrT="[テキスト]"/>
      <dgm:spPr/>
      <dgm:t>
        <a:bodyPr/>
        <a:lstStyle/>
        <a:p>
          <a:r>
            <a:rPr kumimoji="1" lang="ja-JP" altLang="en-US" dirty="0">
              <a:latin typeface="Meiryo UI" panose="020B0604030504040204" pitchFamily="50" charset="-128"/>
              <a:ea typeface="Meiryo UI" panose="020B0604030504040204" pitchFamily="50" charset="-128"/>
            </a:rPr>
            <a:t>データ取得</a:t>
          </a:r>
        </a:p>
      </dgm:t>
    </dgm:pt>
    <dgm:pt modelId="{009C016D-4A90-408D-9C57-72DA1BD97155}" type="par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84EE1DA5-051B-49FB-B0F0-2DB2D5A38EBC}" type="sib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C4D3F67C-E9B8-4AFF-9D5C-EB2B77ACA125}">
      <dgm:prSet phldrT="[テキスト]"/>
      <dgm:spPr/>
      <dgm:t>
        <a:bodyPr/>
        <a:lstStyle/>
        <a:p>
          <a:r>
            <a:rPr kumimoji="1" lang="ja-JP" altLang="en-US" dirty="0">
              <a:latin typeface="Meiryo UI" panose="020B0604030504040204" pitchFamily="50" charset="-128"/>
              <a:ea typeface="Meiryo UI" panose="020B0604030504040204" pitchFamily="50" charset="-128"/>
            </a:rPr>
            <a:t>データ蓄積</a:t>
          </a:r>
        </a:p>
      </dgm:t>
    </dgm:pt>
    <dgm:pt modelId="{683FE730-78A9-4AAE-A794-6E5CAB2DF042}" type="par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BF2067D3-9A0C-4947-8B45-730DD43AF518}" type="sib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673F4ABD-75F1-4790-9FDE-1A61F1C0704C}">
      <dgm:prSet phldrT="[テキスト]"/>
      <dgm:spPr/>
      <dgm:t>
        <a:bodyPr/>
        <a:lstStyle/>
        <a:p>
          <a:r>
            <a:rPr kumimoji="1" lang="ja-JP" altLang="en-US" dirty="0">
              <a:latin typeface="Meiryo UI" panose="020B0604030504040204" pitchFamily="50" charset="-128"/>
              <a:ea typeface="Meiryo UI" panose="020B0604030504040204" pitchFamily="50" charset="-128"/>
            </a:rPr>
            <a:t>学習</a:t>
          </a:r>
        </a:p>
      </dgm:t>
    </dgm:pt>
    <dgm:pt modelId="{8526CE3A-56F7-47F2-B00B-75B545FA061D}" type="par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0E84F2CD-E34F-4F99-8847-9BCC6E187C95}" type="sib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6C84B6D3-878B-476A-9912-46A3000F79B2}">
      <dgm:prSet phldrT="[テキスト]"/>
      <dgm:spPr/>
      <dgm:t>
        <a:bodyPr/>
        <a:lstStyle/>
        <a:p>
          <a:r>
            <a:rPr kumimoji="1" lang="ja-JP" altLang="en-US" dirty="0">
              <a:latin typeface="Meiryo UI" panose="020B0604030504040204" pitchFamily="50" charset="-128"/>
              <a:ea typeface="Meiryo UI" panose="020B0604030504040204" pitchFamily="50" charset="-128"/>
            </a:rPr>
            <a:t>デプロイ</a:t>
          </a:r>
        </a:p>
      </dgm:t>
    </dgm:pt>
    <dgm:pt modelId="{DC765B81-F9B2-48BE-8FE2-64865AD0A0EA}" type="par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2A9B0213-4B7B-4FDB-AD1A-25AFD2F3B8F5}" type="sib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44FF44D1-CE64-4006-B568-777F4054C35B}">
      <dgm:prSet phldrT="[テキスト]"/>
      <dgm:spPr/>
      <dgm:t>
        <a:bodyPr/>
        <a:lstStyle/>
        <a:p>
          <a:r>
            <a:rPr kumimoji="1" lang="ja-JP" altLang="en-US" dirty="0">
              <a:latin typeface="Meiryo UI" panose="020B0604030504040204" pitchFamily="50" charset="-128"/>
              <a:ea typeface="Meiryo UI" panose="020B0604030504040204" pitchFamily="50" charset="-128"/>
            </a:rPr>
            <a:t>運用</a:t>
          </a:r>
        </a:p>
      </dgm:t>
    </dgm:pt>
    <dgm:pt modelId="{D25B558B-FF45-43BE-94E1-C72CEF972DAB}" type="par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14502392-1950-44E2-9659-402C4609CF36}" type="sib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2356D864-A3E4-4226-9597-A192FC7468DD}" type="pres">
      <dgm:prSet presAssocID="{327BC8F3-A04C-49B3-A7EB-FB3B72D78F2B}" presName="Name0" presStyleCnt="0">
        <dgm:presLayoutVars>
          <dgm:dir/>
          <dgm:resizeHandles val="exact"/>
        </dgm:presLayoutVars>
      </dgm:prSet>
      <dgm:spPr/>
    </dgm:pt>
    <dgm:pt modelId="{48E2A29F-0535-4015-9D4D-9E4844681A81}" type="pres">
      <dgm:prSet presAssocID="{327BC8F3-A04C-49B3-A7EB-FB3B72D78F2B}" presName="cycle" presStyleCnt="0"/>
      <dgm:spPr/>
    </dgm:pt>
    <dgm:pt modelId="{5F24DF74-F18D-4755-950C-A8EEB518D2E0}" type="pres">
      <dgm:prSet presAssocID="{C37D116C-5D30-4C40-A67E-6ACABD68020C}" presName="nodeFirstNode" presStyleLbl="node1" presStyleIdx="0" presStyleCnt="5">
        <dgm:presLayoutVars>
          <dgm:bulletEnabled val="1"/>
        </dgm:presLayoutVars>
      </dgm:prSet>
      <dgm:spPr/>
    </dgm:pt>
    <dgm:pt modelId="{7CD5F62D-F559-46CF-B306-CF45CD4D3180}" type="pres">
      <dgm:prSet presAssocID="{84EE1DA5-051B-49FB-B0F0-2DB2D5A38EBC}" presName="sibTransFirstNode" presStyleLbl="bgShp" presStyleIdx="0" presStyleCnt="1"/>
      <dgm:spPr/>
    </dgm:pt>
    <dgm:pt modelId="{0EEE4680-3760-4469-9602-E5D266010DB0}" type="pres">
      <dgm:prSet presAssocID="{C4D3F67C-E9B8-4AFF-9D5C-EB2B77ACA125}" presName="nodeFollowingNodes" presStyleLbl="node1" presStyleIdx="1" presStyleCnt="5">
        <dgm:presLayoutVars>
          <dgm:bulletEnabled val="1"/>
        </dgm:presLayoutVars>
      </dgm:prSet>
      <dgm:spPr/>
    </dgm:pt>
    <dgm:pt modelId="{EC5328E0-B9BF-4409-85BA-AC228F1CA1DF}" type="pres">
      <dgm:prSet presAssocID="{673F4ABD-75F1-4790-9FDE-1A61F1C0704C}" presName="nodeFollowingNodes" presStyleLbl="node1" presStyleIdx="2" presStyleCnt="5">
        <dgm:presLayoutVars>
          <dgm:bulletEnabled val="1"/>
        </dgm:presLayoutVars>
      </dgm:prSet>
      <dgm:spPr/>
    </dgm:pt>
    <dgm:pt modelId="{339C0C95-2BC1-46A5-BE10-EC8A2C5A609D}" type="pres">
      <dgm:prSet presAssocID="{6C84B6D3-878B-476A-9912-46A3000F79B2}" presName="nodeFollowingNodes" presStyleLbl="node1" presStyleIdx="3" presStyleCnt="5">
        <dgm:presLayoutVars>
          <dgm:bulletEnabled val="1"/>
        </dgm:presLayoutVars>
      </dgm:prSet>
      <dgm:spPr/>
    </dgm:pt>
    <dgm:pt modelId="{654866E7-6444-4B9A-9E7F-BD0A377D5063}" type="pres">
      <dgm:prSet presAssocID="{44FF44D1-CE64-4006-B568-777F4054C35B}" presName="nodeFollowingNodes" presStyleLbl="node1" presStyleIdx="4" presStyleCnt="5">
        <dgm:presLayoutVars>
          <dgm:bulletEnabled val="1"/>
        </dgm:presLayoutVars>
      </dgm:prSet>
      <dgm:spPr/>
    </dgm:pt>
  </dgm:ptLst>
  <dgm:cxnLst>
    <dgm:cxn modelId="{11A16A00-ABAC-4082-8660-C4EECC63F6F6}" type="presOf" srcId="{6C84B6D3-878B-476A-9912-46A3000F79B2}" destId="{339C0C95-2BC1-46A5-BE10-EC8A2C5A609D}" srcOrd="0" destOrd="0" presId="urn:microsoft.com/office/officeart/2005/8/layout/cycle3"/>
    <dgm:cxn modelId="{998DC412-2DE7-4615-965A-0A381CA861B9}" srcId="{327BC8F3-A04C-49B3-A7EB-FB3B72D78F2B}" destId="{C37D116C-5D30-4C40-A67E-6ACABD68020C}" srcOrd="0" destOrd="0" parTransId="{009C016D-4A90-408D-9C57-72DA1BD97155}" sibTransId="{84EE1DA5-051B-49FB-B0F0-2DB2D5A38EBC}"/>
    <dgm:cxn modelId="{F135C048-B071-4F50-B32F-78584D38BF2C}" srcId="{327BC8F3-A04C-49B3-A7EB-FB3B72D78F2B}" destId="{6C84B6D3-878B-476A-9912-46A3000F79B2}" srcOrd="3" destOrd="0" parTransId="{DC765B81-F9B2-48BE-8FE2-64865AD0A0EA}" sibTransId="{2A9B0213-4B7B-4FDB-AD1A-25AFD2F3B8F5}"/>
    <dgm:cxn modelId="{3374654C-A28C-4D21-BE8D-9A2D41D6B3EF}" type="presOf" srcId="{327BC8F3-A04C-49B3-A7EB-FB3B72D78F2B}" destId="{2356D864-A3E4-4226-9597-A192FC7468DD}" srcOrd="0" destOrd="0" presId="urn:microsoft.com/office/officeart/2005/8/layout/cycle3"/>
    <dgm:cxn modelId="{0C355850-718F-440B-9184-33074A1DFAC6}" type="presOf" srcId="{84EE1DA5-051B-49FB-B0F0-2DB2D5A38EBC}" destId="{7CD5F62D-F559-46CF-B306-CF45CD4D3180}" srcOrd="0" destOrd="0" presId="urn:microsoft.com/office/officeart/2005/8/layout/cycle3"/>
    <dgm:cxn modelId="{4F223F66-26D4-425B-BE32-05FD825DCDCB}" srcId="{327BC8F3-A04C-49B3-A7EB-FB3B72D78F2B}" destId="{44FF44D1-CE64-4006-B568-777F4054C35B}" srcOrd="4" destOrd="0" parTransId="{D25B558B-FF45-43BE-94E1-C72CEF972DAB}" sibTransId="{14502392-1950-44E2-9659-402C4609CF36}"/>
    <dgm:cxn modelId="{2AC27E7B-642C-4A1B-B2E2-AFB03B952459}" type="presOf" srcId="{C37D116C-5D30-4C40-A67E-6ACABD68020C}" destId="{5F24DF74-F18D-4755-950C-A8EEB518D2E0}" srcOrd="0" destOrd="0" presId="urn:microsoft.com/office/officeart/2005/8/layout/cycle3"/>
    <dgm:cxn modelId="{DF6CA899-C055-44A9-BE90-6BA32C9D0C66}" srcId="{327BC8F3-A04C-49B3-A7EB-FB3B72D78F2B}" destId="{673F4ABD-75F1-4790-9FDE-1A61F1C0704C}" srcOrd="2" destOrd="0" parTransId="{8526CE3A-56F7-47F2-B00B-75B545FA061D}" sibTransId="{0E84F2CD-E34F-4F99-8847-9BCC6E187C95}"/>
    <dgm:cxn modelId="{89548FC0-642A-4D2E-8788-84D3E271028E}" type="presOf" srcId="{673F4ABD-75F1-4790-9FDE-1A61F1C0704C}" destId="{EC5328E0-B9BF-4409-85BA-AC228F1CA1DF}" srcOrd="0" destOrd="0" presId="urn:microsoft.com/office/officeart/2005/8/layout/cycle3"/>
    <dgm:cxn modelId="{E1158DE8-0C06-424B-B003-5D816E0F5F21}" srcId="{327BC8F3-A04C-49B3-A7EB-FB3B72D78F2B}" destId="{C4D3F67C-E9B8-4AFF-9D5C-EB2B77ACA125}" srcOrd="1" destOrd="0" parTransId="{683FE730-78A9-4AAE-A794-6E5CAB2DF042}" sibTransId="{BF2067D3-9A0C-4947-8B45-730DD43AF518}"/>
    <dgm:cxn modelId="{DAD9AAF6-5003-4C34-8332-3E0049CC57EB}" type="presOf" srcId="{44FF44D1-CE64-4006-B568-777F4054C35B}" destId="{654866E7-6444-4B9A-9E7F-BD0A377D5063}" srcOrd="0" destOrd="0" presId="urn:microsoft.com/office/officeart/2005/8/layout/cycle3"/>
    <dgm:cxn modelId="{C704D5FF-D668-4EBE-9E90-C1727E8B0211}" type="presOf" srcId="{C4D3F67C-E9B8-4AFF-9D5C-EB2B77ACA125}" destId="{0EEE4680-3760-4469-9602-E5D266010DB0}" srcOrd="0" destOrd="0" presId="urn:microsoft.com/office/officeart/2005/8/layout/cycle3"/>
    <dgm:cxn modelId="{6A5E869D-782E-4442-9E1F-D42554727093}" type="presParOf" srcId="{2356D864-A3E4-4226-9597-A192FC7468DD}" destId="{48E2A29F-0535-4015-9D4D-9E4844681A81}" srcOrd="0" destOrd="0" presId="urn:microsoft.com/office/officeart/2005/8/layout/cycle3"/>
    <dgm:cxn modelId="{7725A86A-246C-4702-9B4A-05B72FA26CF3}" type="presParOf" srcId="{48E2A29F-0535-4015-9D4D-9E4844681A81}" destId="{5F24DF74-F18D-4755-950C-A8EEB518D2E0}" srcOrd="0" destOrd="0" presId="urn:microsoft.com/office/officeart/2005/8/layout/cycle3"/>
    <dgm:cxn modelId="{ACC3D0A8-5EF9-49F3-B416-DB4F8C27EF1E}" type="presParOf" srcId="{48E2A29F-0535-4015-9D4D-9E4844681A81}" destId="{7CD5F62D-F559-46CF-B306-CF45CD4D3180}" srcOrd="1" destOrd="0" presId="urn:microsoft.com/office/officeart/2005/8/layout/cycle3"/>
    <dgm:cxn modelId="{8E62C6AA-F998-45FB-8B47-D649A959E726}" type="presParOf" srcId="{48E2A29F-0535-4015-9D4D-9E4844681A81}" destId="{0EEE4680-3760-4469-9602-E5D266010DB0}" srcOrd="2" destOrd="0" presId="urn:microsoft.com/office/officeart/2005/8/layout/cycle3"/>
    <dgm:cxn modelId="{BBD70F40-784C-4F47-AC65-AE4915303103}" type="presParOf" srcId="{48E2A29F-0535-4015-9D4D-9E4844681A81}" destId="{EC5328E0-B9BF-4409-85BA-AC228F1CA1DF}" srcOrd="3" destOrd="0" presId="urn:microsoft.com/office/officeart/2005/8/layout/cycle3"/>
    <dgm:cxn modelId="{3F8DEC97-A962-4B6B-8D2E-4C2E85B4D078}" type="presParOf" srcId="{48E2A29F-0535-4015-9D4D-9E4844681A81}" destId="{339C0C95-2BC1-46A5-BE10-EC8A2C5A609D}" srcOrd="4" destOrd="0" presId="urn:microsoft.com/office/officeart/2005/8/layout/cycle3"/>
    <dgm:cxn modelId="{4FC3676E-99B7-45CE-B96E-A78581CC3FD3}" type="presParOf" srcId="{48E2A29F-0535-4015-9D4D-9E4844681A81}" destId="{654866E7-6444-4B9A-9E7F-BD0A377D5063}" srcOrd="5" destOrd="0" presId="urn:microsoft.com/office/officeart/2005/8/layout/cycle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33174B-8ADE-4C9D-8977-8525C1254C11}" type="doc">
      <dgm:prSet loTypeId="urn:microsoft.com/office/officeart/2005/8/layout/equation1" loCatId="process" qsTypeId="urn:microsoft.com/office/officeart/2005/8/quickstyle/simple1" qsCatId="simple" csTypeId="urn:microsoft.com/office/officeart/2005/8/colors/accent1_2" csCatId="accent1" phldr="1"/>
      <dgm:spPr/>
      <dgm:t>
        <a:bodyPr/>
        <a:lstStyle/>
        <a:p>
          <a:endParaRPr kumimoji="1" lang="ja-JP" altLang="en-US"/>
        </a:p>
      </dgm:t>
    </dgm:pt>
    <dgm:pt modelId="{748E311D-4EC3-4C92-9031-277CA982046A}">
      <dgm:prSet custT="1"/>
      <dgm:spPr/>
      <dgm:t>
        <a:bodyPr/>
        <a:lstStyle/>
        <a:p>
          <a:r>
            <a:rPr lang="ja-JP" altLang="en-US" sz="1600" b="1" dirty="0">
              <a:latin typeface="メイリオ" panose="020B0604030504040204" pitchFamily="50" charset="-128"/>
              <a:ea typeface="メイリオ" panose="020B0604030504040204" pitchFamily="50" charset="-128"/>
            </a:rPr>
            <a:t>分散された</a:t>
          </a:r>
          <a:br>
            <a:rPr lang="en-US" altLang="ja-JP" sz="1600" b="1" dirty="0">
              <a:latin typeface="メイリオ" panose="020B0604030504040204" pitchFamily="50" charset="-128"/>
              <a:ea typeface="メイリオ" panose="020B0604030504040204" pitchFamily="50" charset="-128"/>
            </a:rPr>
          </a:br>
          <a:r>
            <a:rPr lang="ja-JP" altLang="en-US" sz="2100" b="1" dirty="0">
              <a:latin typeface="メイリオ" panose="020B0604030504040204" pitchFamily="50" charset="-128"/>
              <a:ea typeface="メイリオ" panose="020B0604030504040204" pitchFamily="50" charset="-128"/>
            </a:rPr>
            <a:t>インフラ</a:t>
          </a:r>
        </a:p>
      </dgm:t>
    </dgm:pt>
    <dgm:pt modelId="{7E4B2928-8610-476B-AB1D-B6B067135243}" type="parTrans" cxnId="{1E315E61-D5D6-4672-B034-FFE34ECB4148}">
      <dgm:prSet/>
      <dgm:spPr/>
      <dgm:t>
        <a:bodyPr/>
        <a:lstStyle/>
        <a:p>
          <a:endParaRPr lang="ja-JP" altLang="en-US"/>
        </a:p>
      </dgm:t>
    </dgm:pt>
    <dgm:pt modelId="{14E5EA08-9E55-4ADB-8797-E1CA6B8AD14F}" type="sibTrans" cxnId="{1E315E61-D5D6-4672-B034-FFE34ECB4148}">
      <dgm:prSet/>
      <dgm:spPr/>
      <dgm:t>
        <a:bodyPr/>
        <a:lstStyle/>
        <a:p>
          <a:endParaRPr lang="ja-JP" altLang="en-US"/>
        </a:p>
      </dgm:t>
    </dgm:pt>
    <dgm:pt modelId="{F9F11661-6736-4605-953D-D9B5421C86F9}">
      <dgm:prSet custT="1"/>
      <dgm:spPr/>
      <dgm:t>
        <a:bodyPr/>
        <a:lstStyle/>
        <a:p>
          <a:r>
            <a:rPr lang="ja-JP" altLang="en-US" sz="1600" b="1" dirty="0">
              <a:latin typeface="メイリオ" panose="020B0604030504040204" pitchFamily="50" charset="-128"/>
              <a:ea typeface="メイリオ" panose="020B0604030504040204" pitchFamily="50" charset="-128"/>
            </a:rPr>
            <a:t>仮想化による</a:t>
          </a:r>
          <a:br>
            <a:rPr lang="en-US" altLang="ja-JP" sz="1700" b="1" dirty="0">
              <a:latin typeface="メイリオ" panose="020B0604030504040204" pitchFamily="50" charset="-128"/>
              <a:ea typeface="メイリオ" panose="020B0604030504040204" pitchFamily="50" charset="-128"/>
            </a:rPr>
          </a:br>
          <a:r>
            <a:rPr lang="ja-JP" altLang="en-US" sz="3200" b="1" dirty="0">
              <a:latin typeface="メイリオ" panose="020B0604030504040204" pitchFamily="50" charset="-128"/>
              <a:ea typeface="メイリオ" panose="020B0604030504040204" pitchFamily="50" charset="-128"/>
            </a:rPr>
            <a:t>柔軟性</a:t>
          </a:r>
          <a:endParaRPr lang="ja-JP" altLang="en-US" sz="1700" b="1" dirty="0">
            <a:latin typeface="メイリオ" panose="020B0604030504040204" pitchFamily="50" charset="-128"/>
            <a:ea typeface="メイリオ" panose="020B0604030504040204" pitchFamily="50" charset="-128"/>
          </a:endParaRPr>
        </a:p>
      </dgm:t>
    </dgm:pt>
    <dgm:pt modelId="{F41D14E3-258E-4B1B-B614-B1C74961A055}" type="parTrans" cxnId="{198C9E78-748E-4F94-9077-D0243F8CF0AA}">
      <dgm:prSet/>
      <dgm:spPr/>
      <dgm:t>
        <a:bodyPr/>
        <a:lstStyle/>
        <a:p>
          <a:endParaRPr lang="ja-JP" altLang="en-US"/>
        </a:p>
      </dgm:t>
    </dgm:pt>
    <dgm:pt modelId="{AC65E4E0-A30D-4420-8376-BA03D7CD4191}" type="sibTrans" cxnId="{198C9E78-748E-4F94-9077-D0243F8CF0AA}">
      <dgm:prSet/>
      <dgm:spPr/>
      <dgm:t>
        <a:bodyPr/>
        <a:lstStyle/>
        <a:p>
          <a:endParaRPr lang="ja-JP" altLang="en-US"/>
        </a:p>
      </dgm:t>
    </dgm:pt>
    <dgm:pt modelId="{AE3FC5F1-57ED-4A7A-9FCD-40863851A675}">
      <dgm:prSet custT="1"/>
      <dgm:spPr/>
      <dgm:t>
        <a:bodyPr/>
        <a:lstStyle/>
        <a:p>
          <a:pPr algn="l"/>
          <a:r>
            <a:rPr lang="ja-JP" altLang="en-US" sz="1600" b="1" dirty="0">
              <a:latin typeface="メイリオ" panose="020B0604030504040204" pitchFamily="50" charset="-128"/>
              <a:ea typeface="メイリオ" panose="020B0604030504040204" pitchFamily="50" charset="-128"/>
            </a:rPr>
            <a:t> 変更しやすい</a:t>
          </a:r>
          <a:endParaRPr lang="en-US" altLang="ja-JP" sz="1600" b="1" dirty="0">
            <a:latin typeface="メイリオ" panose="020B0604030504040204" pitchFamily="50" charset="-128"/>
            <a:ea typeface="メイリオ" panose="020B0604030504040204" pitchFamily="50" charset="-128"/>
          </a:endParaRPr>
        </a:p>
        <a:p>
          <a:pPr algn="l"/>
          <a:r>
            <a:rPr lang="ja-JP" altLang="en-US" sz="1600" b="1" dirty="0">
              <a:latin typeface="メイリオ" panose="020B0604030504040204" pitchFamily="50" charset="-128"/>
              <a:ea typeface="メイリオ" panose="020B0604030504040204" pitchFamily="50" charset="-128"/>
            </a:rPr>
            <a:t> 障害に強い</a:t>
          </a:r>
          <a:endParaRPr lang="en-US" altLang="ja-JP" sz="1600" b="1" dirty="0">
            <a:latin typeface="メイリオ" panose="020B0604030504040204" pitchFamily="50" charset="-128"/>
            <a:ea typeface="メイリオ" panose="020B0604030504040204" pitchFamily="50" charset="-128"/>
          </a:endParaRPr>
        </a:p>
        <a:p>
          <a:pPr algn="l"/>
          <a:r>
            <a:rPr lang="ja-JP" altLang="en-US" sz="1600" b="1" dirty="0">
              <a:latin typeface="メイリオ" panose="020B0604030504040204" pitchFamily="50" charset="-128"/>
              <a:ea typeface="メイリオ" panose="020B0604030504040204" pitchFamily="50" charset="-128"/>
            </a:rPr>
            <a:t> スケーラブル</a:t>
          </a:r>
        </a:p>
      </dgm:t>
    </dgm:pt>
    <dgm:pt modelId="{077FDDC5-0FA9-40DB-A8A1-F16CFA9427BD}" type="parTrans" cxnId="{8D1D6D5D-1790-4027-B54A-CB052FCABA71}">
      <dgm:prSet/>
      <dgm:spPr/>
      <dgm:t>
        <a:bodyPr/>
        <a:lstStyle/>
        <a:p>
          <a:endParaRPr lang="ja-JP" altLang="en-US"/>
        </a:p>
      </dgm:t>
    </dgm:pt>
    <dgm:pt modelId="{2C81B2CF-2762-4248-AA46-1B707F399597}" type="sibTrans" cxnId="{8D1D6D5D-1790-4027-B54A-CB052FCABA71}">
      <dgm:prSet/>
      <dgm:spPr/>
      <dgm:t>
        <a:bodyPr/>
        <a:lstStyle/>
        <a:p>
          <a:endParaRPr lang="ja-JP" altLang="en-US"/>
        </a:p>
      </dgm:t>
    </dgm:pt>
    <dgm:pt modelId="{B5215DA3-BDB8-4D1D-ACEE-DAE8FD3FB3EC}" type="pres">
      <dgm:prSet presAssocID="{8E33174B-8ADE-4C9D-8977-8525C1254C11}" presName="linearFlow" presStyleCnt="0">
        <dgm:presLayoutVars>
          <dgm:dir/>
          <dgm:resizeHandles val="exact"/>
        </dgm:presLayoutVars>
      </dgm:prSet>
      <dgm:spPr/>
    </dgm:pt>
    <dgm:pt modelId="{8DB6F078-451D-40A6-9862-6A2F1938E0F1}" type="pres">
      <dgm:prSet presAssocID="{748E311D-4EC3-4C92-9031-277CA982046A}" presName="node" presStyleLbl="node1" presStyleIdx="0" presStyleCnt="3">
        <dgm:presLayoutVars>
          <dgm:bulletEnabled val="1"/>
        </dgm:presLayoutVars>
      </dgm:prSet>
      <dgm:spPr/>
    </dgm:pt>
    <dgm:pt modelId="{1C066841-C20E-4228-93C1-89E969B682E1}" type="pres">
      <dgm:prSet presAssocID="{14E5EA08-9E55-4ADB-8797-E1CA6B8AD14F}" presName="spacerL" presStyleCnt="0"/>
      <dgm:spPr/>
    </dgm:pt>
    <dgm:pt modelId="{5BE4854C-1706-4782-892B-889744A10137}" type="pres">
      <dgm:prSet presAssocID="{14E5EA08-9E55-4ADB-8797-E1CA6B8AD14F}" presName="sibTrans" presStyleLbl="sibTrans2D1" presStyleIdx="0" presStyleCnt="2"/>
      <dgm:spPr/>
    </dgm:pt>
    <dgm:pt modelId="{03F9E196-C4AE-42C6-91D3-F5C30D4B98FA}" type="pres">
      <dgm:prSet presAssocID="{14E5EA08-9E55-4ADB-8797-E1CA6B8AD14F}" presName="spacerR" presStyleCnt="0"/>
      <dgm:spPr/>
    </dgm:pt>
    <dgm:pt modelId="{A30F1505-3A65-4AE0-83FC-9975B6159E40}" type="pres">
      <dgm:prSet presAssocID="{F9F11661-6736-4605-953D-D9B5421C86F9}" presName="node" presStyleLbl="node1" presStyleIdx="1" presStyleCnt="3">
        <dgm:presLayoutVars>
          <dgm:bulletEnabled val="1"/>
        </dgm:presLayoutVars>
      </dgm:prSet>
      <dgm:spPr/>
    </dgm:pt>
    <dgm:pt modelId="{D8AE0705-FD40-49BB-814E-235A4A4AE442}" type="pres">
      <dgm:prSet presAssocID="{AC65E4E0-A30D-4420-8376-BA03D7CD4191}" presName="spacerL" presStyleCnt="0"/>
      <dgm:spPr/>
    </dgm:pt>
    <dgm:pt modelId="{8D64AA1B-E0D8-4E52-BF58-E20BBE0A731F}" type="pres">
      <dgm:prSet presAssocID="{AC65E4E0-A30D-4420-8376-BA03D7CD4191}" presName="sibTrans" presStyleLbl="sibTrans2D1" presStyleIdx="1" presStyleCnt="2" custLinFactNeighborX="-21556"/>
      <dgm:spPr/>
    </dgm:pt>
    <dgm:pt modelId="{8A323F10-F279-4FF7-B561-BCFDCBF83B0F}" type="pres">
      <dgm:prSet presAssocID="{AC65E4E0-A30D-4420-8376-BA03D7CD4191}" presName="spacerR" presStyleCnt="0"/>
      <dgm:spPr/>
    </dgm:pt>
    <dgm:pt modelId="{A26B60FF-0658-4F9C-8DEF-683D97FC7EB8}" type="pres">
      <dgm:prSet presAssocID="{AE3FC5F1-57ED-4A7A-9FCD-40863851A675}" presName="node" presStyleLbl="node1" presStyleIdx="2" presStyleCnt="3" custScaleX="110157" custScaleY="112445">
        <dgm:presLayoutVars>
          <dgm:bulletEnabled val="1"/>
        </dgm:presLayoutVars>
      </dgm:prSet>
      <dgm:spPr/>
    </dgm:pt>
  </dgm:ptLst>
  <dgm:cxnLst>
    <dgm:cxn modelId="{CF9F0E4F-837C-4028-A430-BCFB0DBF3307}" type="presOf" srcId="{8E33174B-8ADE-4C9D-8977-8525C1254C11}" destId="{B5215DA3-BDB8-4D1D-ACEE-DAE8FD3FB3EC}" srcOrd="0" destOrd="0" presId="urn:microsoft.com/office/officeart/2005/8/layout/equation1"/>
    <dgm:cxn modelId="{51F30C56-59ED-4B79-8A38-7FA03748D033}" type="presOf" srcId="{F9F11661-6736-4605-953D-D9B5421C86F9}" destId="{A30F1505-3A65-4AE0-83FC-9975B6159E40}" srcOrd="0" destOrd="0" presId="urn:microsoft.com/office/officeart/2005/8/layout/equation1"/>
    <dgm:cxn modelId="{8D1D6D5D-1790-4027-B54A-CB052FCABA71}" srcId="{8E33174B-8ADE-4C9D-8977-8525C1254C11}" destId="{AE3FC5F1-57ED-4A7A-9FCD-40863851A675}" srcOrd="2" destOrd="0" parTransId="{077FDDC5-0FA9-40DB-A8A1-F16CFA9427BD}" sibTransId="{2C81B2CF-2762-4248-AA46-1B707F399597}"/>
    <dgm:cxn modelId="{1E315E61-D5D6-4672-B034-FFE34ECB4148}" srcId="{8E33174B-8ADE-4C9D-8977-8525C1254C11}" destId="{748E311D-4EC3-4C92-9031-277CA982046A}" srcOrd="0" destOrd="0" parTransId="{7E4B2928-8610-476B-AB1D-B6B067135243}" sibTransId="{14E5EA08-9E55-4ADB-8797-E1CA6B8AD14F}"/>
    <dgm:cxn modelId="{8B58B164-3F68-44FB-8931-7C9690621DD8}" type="presOf" srcId="{14E5EA08-9E55-4ADB-8797-E1CA6B8AD14F}" destId="{5BE4854C-1706-4782-892B-889744A10137}" srcOrd="0" destOrd="0" presId="urn:microsoft.com/office/officeart/2005/8/layout/equation1"/>
    <dgm:cxn modelId="{198C9E78-748E-4F94-9077-D0243F8CF0AA}" srcId="{8E33174B-8ADE-4C9D-8977-8525C1254C11}" destId="{F9F11661-6736-4605-953D-D9B5421C86F9}" srcOrd="1" destOrd="0" parTransId="{F41D14E3-258E-4B1B-B614-B1C74961A055}" sibTransId="{AC65E4E0-A30D-4420-8376-BA03D7CD4191}"/>
    <dgm:cxn modelId="{7A40E1A2-1055-45FE-BCAB-E40C446B9D26}" type="presOf" srcId="{748E311D-4EC3-4C92-9031-277CA982046A}" destId="{8DB6F078-451D-40A6-9862-6A2F1938E0F1}" srcOrd="0" destOrd="0" presId="urn:microsoft.com/office/officeart/2005/8/layout/equation1"/>
    <dgm:cxn modelId="{AE24E1A3-0B74-41D2-9902-BD69AF83EA9C}" type="presOf" srcId="{AE3FC5F1-57ED-4A7A-9FCD-40863851A675}" destId="{A26B60FF-0658-4F9C-8DEF-683D97FC7EB8}" srcOrd="0" destOrd="0" presId="urn:microsoft.com/office/officeart/2005/8/layout/equation1"/>
    <dgm:cxn modelId="{F9A3D9D9-F041-40E5-8BB7-FF18ACC97C64}" type="presOf" srcId="{AC65E4E0-A30D-4420-8376-BA03D7CD4191}" destId="{8D64AA1B-E0D8-4E52-BF58-E20BBE0A731F}" srcOrd="0" destOrd="0" presId="urn:microsoft.com/office/officeart/2005/8/layout/equation1"/>
    <dgm:cxn modelId="{FCA664C9-C029-4258-B70F-313D869EE5EE}" type="presParOf" srcId="{B5215DA3-BDB8-4D1D-ACEE-DAE8FD3FB3EC}" destId="{8DB6F078-451D-40A6-9862-6A2F1938E0F1}" srcOrd="0" destOrd="0" presId="urn:microsoft.com/office/officeart/2005/8/layout/equation1"/>
    <dgm:cxn modelId="{0C7FD5FB-59AB-49B7-8BCA-05692D7AC4B5}" type="presParOf" srcId="{B5215DA3-BDB8-4D1D-ACEE-DAE8FD3FB3EC}" destId="{1C066841-C20E-4228-93C1-89E969B682E1}" srcOrd="1" destOrd="0" presId="urn:microsoft.com/office/officeart/2005/8/layout/equation1"/>
    <dgm:cxn modelId="{46FB1253-A70C-43E8-88FF-78944CBC215C}" type="presParOf" srcId="{B5215DA3-BDB8-4D1D-ACEE-DAE8FD3FB3EC}" destId="{5BE4854C-1706-4782-892B-889744A10137}" srcOrd="2" destOrd="0" presId="urn:microsoft.com/office/officeart/2005/8/layout/equation1"/>
    <dgm:cxn modelId="{2DDF2E5F-43A6-4546-B158-093F07543239}" type="presParOf" srcId="{B5215DA3-BDB8-4D1D-ACEE-DAE8FD3FB3EC}" destId="{03F9E196-C4AE-42C6-91D3-F5C30D4B98FA}" srcOrd="3" destOrd="0" presId="urn:microsoft.com/office/officeart/2005/8/layout/equation1"/>
    <dgm:cxn modelId="{07011285-4978-452F-9378-774FB6DEF983}" type="presParOf" srcId="{B5215DA3-BDB8-4D1D-ACEE-DAE8FD3FB3EC}" destId="{A30F1505-3A65-4AE0-83FC-9975B6159E40}" srcOrd="4" destOrd="0" presId="urn:microsoft.com/office/officeart/2005/8/layout/equation1"/>
    <dgm:cxn modelId="{82F6E7D0-8337-4589-9AD9-9A406D9D4105}" type="presParOf" srcId="{B5215DA3-BDB8-4D1D-ACEE-DAE8FD3FB3EC}" destId="{D8AE0705-FD40-49BB-814E-235A4A4AE442}" srcOrd="5" destOrd="0" presId="urn:microsoft.com/office/officeart/2005/8/layout/equation1"/>
    <dgm:cxn modelId="{DE1895F8-6EEA-4389-A42A-DF6ABB2C7E82}" type="presParOf" srcId="{B5215DA3-BDB8-4D1D-ACEE-DAE8FD3FB3EC}" destId="{8D64AA1B-E0D8-4E52-BF58-E20BBE0A731F}" srcOrd="6" destOrd="0" presId="urn:microsoft.com/office/officeart/2005/8/layout/equation1"/>
    <dgm:cxn modelId="{13314536-9516-4CA1-AD6E-FF44DC7DCB96}" type="presParOf" srcId="{B5215DA3-BDB8-4D1D-ACEE-DAE8FD3FB3EC}" destId="{8A323F10-F279-4FF7-B561-BCFDCBF83B0F}" srcOrd="7" destOrd="0" presId="urn:microsoft.com/office/officeart/2005/8/layout/equation1"/>
    <dgm:cxn modelId="{90B08AE7-53FF-493A-8D40-5EF61C4F434C}" type="presParOf" srcId="{B5215DA3-BDB8-4D1D-ACEE-DAE8FD3FB3EC}" destId="{A26B60FF-0658-4F9C-8DEF-683D97FC7EB8}"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478-5278-49AB-8CA1-7938A817D8EA}">
      <dsp:nvSpPr>
        <dsp:cNvPr id="0" name=""/>
        <dsp:cNvSpPr/>
      </dsp:nvSpPr>
      <dsp:spPr>
        <a:xfrm>
          <a:off x="2083"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適用領域</a:t>
          </a:r>
          <a:br>
            <a:rPr kumimoji="1" lang="en-US" altLang="ja-JP" sz="1800" kern="1200" dirty="0">
              <a:latin typeface="Meiryo UI" panose="020B0604030504040204" pitchFamily="50" charset="-128"/>
              <a:ea typeface="Meiryo UI" panose="020B0604030504040204" pitchFamily="50" charset="-128"/>
            </a:rPr>
          </a:br>
          <a:r>
            <a:rPr kumimoji="1" lang="ja-JP" altLang="en-US" sz="1800" kern="1200" dirty="0">
              <a:latin typeface="Meiryo UI" panose="020B0604030504040204" pitchFamily="50" charset="-128"/>
              <a:ea typeface="Meiryo UI" panose="020B0604030504040204" pitchFamily="50" charset="-128"/>
            </a:rPr>
            <a:t>検討</a:t>
          </a:r>
        </a:p>
      </dsp:txBody>
      <dsp:txXfrm>
        <a:off x="372878" y="753217"/>
        <a:ext cx="1112383" cy="741589"/>
      </dsp:txXfrm>
    </dsp:sp>
    <dsp:sp modelId="{7ED0F60C-04D1-4FAF-B3E2-9A08E41D9B49}">
      <dsp:nvSpPr>
        <dsp:cNvPr id="0" name=""/>
        <dsp:cNvSpPr/>
      </dsp:nvSpPr>
      <dsp:spPr>
        <a:xfrm>
          <a:off x="1670658"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latin typeface="Meiryo UI" panose="020B0604030504040204" pitchFamily="50" charset="-128"/>
              <a:ea typeface="Meiryo UI" panose="020B0604030504040204" pitchFamily="50" charset="-128"/>
            </a:rPr>
            <a:t>PoC</a:t>
          </a:r>
          <a:endParaRPr kumimoji="1" lang="ja-JP" altLang="en-US" sz="1800" kern="1200" dirty="0">
            <a:latin typeface="Meiryo UI" panose="020B0604030504040204" pitchFamily="50" charset="-128"/>
            <a:ea typeface="Meiryo UI" panose="020B0604030504040204" pitchFamily="50" charset="-128"/>
          </a:endParaRPr>
        </a:p>
      </dsp:txBody>
      <dsp:txXfrm>
        <a:off x="2041453" y="753217"/>
        <a:ext cx="1112383" cy="741589"/>
      </dsp:txXfrm>
    </dsp:sp>
    <dsp:sp modelId="{F0C1333D-1B77-44B2-AD57-4FFD08C9F4B5}">
      <dsp:nvSpPr>
        <dsp:cNvPr id="0" name=""/>
        <dsp:cNvSpPr/>
      </dsp:nvSpPr>
      <dsp:spPr>
        <a:xfrm>
          <a:off x="3339233"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パイロット導入</a:t>
          </a:r>
        </a:p>
      </dsp:txBody>
      <dsp:txXfrm>
        <a:off x="3710028" y="753217"/>
        <a:ext cx="1112383" cy="741589"/>
      </dsp:txXfrm>
    </dsp:sp>
    <dsp:sp modelId="{0BF4153D-0FFA-40D0-9959-63A2CEFC2665}">
      <dsp:nvSpPr>
        <dsp:cNvPr id="0" name=""/>
        <dsp:cNvSpPr/>
      </dsp:nvSpPr>
      <dsp:spPr>
        <a:xfrm>
          <a:off x="5007809"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効果測定</a:t>
          </a:r>
        </a:p>
      </dsp:txBody>
      <dsp:txXfrm>
        <a:off x="5378604" y="753217"/>
        <a:ext cx="1112383" cy="741589"/>
      </dsp:txXfrm>
    </dsp:sp>
    <dsp:sp modelId="{A45125AD-BDA2-4586-B23C-12D681F88938}">
      <dsp:nvSpPr>
        <dsp:cNvPr id="0" name=""/>
        <dsp:cNvSpPr/>
      </dsp:nvSpPr>
      <dsp:spPr>
        <a:xfrm>
          <a:off x="6676384"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本格導入</a:t>
          </a:r>
        </a:p>
      </dsp:txBody>
      <dsp:txXfrm>
        <a:off x="7047179" y="753217"/>
        <a:ext cx="1112383" cy="741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478-5278-49AB-8CA1-7938A817D8EA}">
      <dsp:nvSpPr>
        <dsp:cNvPr id="0" name=""/>
        <dsp:cNvSpPr/>
      </dsp:nvSpPr>
      <dsp:spPr>
        <a:xfrm>
          <a:off x="2083" y="753217"/>
          <a:ext cx="1853972" cy="741589"/>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適用領域</a:t>
          </a:r>
          <a:br>
            <a:rPr kumimoji="1" lang="en-US" altLang="ja-JP" sz="1800" kern="1200" dirty="0">
              <a:latin typeface="Meiryo UI" panose="020B0604030504040204" pitchFamily="50" charset="-128"/>
              <a:ea typeface="Meiryo UI" panose="020B0604030504040204" pitchFamily="50" charset="-128"/>
            </a:rPr>
          </a:br>
          <a:r>
            <a:rPr kumimoji="1" lang="ja-JP" altLang="en-US" sz="1800" kern="1200" dirty="0">
              <a:latin typeface="Meiryo UI" panose="020B0604030504040204" pitchFamily="50" charset="-128"/>
              <a:ea typeface="Meiryo UI" panose="020B0604030504040204" pitchFamily="50" charset="-128"/>
            </a:rPr>
            <a:t>検討</a:t>
          </a:r>
        </a:p>
      </dsp:txBody>
      <dsp:txXfrm>
        <a:off x="372878" y="753217"/>
        <a:ext cx="1112383" cy="741589"/>
      </dsp:txXfrm>
    </dsp:sp>
    <dsp:sp modelId="{7ED0F60C-04D1-4FAF-B3E2-9A08E41D9B49}">
      <dsp:nvSpPr>
        <dsp:cNvPr id="0" name=""/>
        <dsp:cNvSpPr/>
      </dsp:nvSpPr>
      <dsp:spPr>
        <a:xfrm>
          <a:off x="1670658"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latin typeface="Meiryo UI" panose="020B0604030504040204" pitchFamily="50" charset="-128"/>
              <a:ea typeface="Meiryo UI" panose="020B0604030504040204" pitchFamily="50" charset="-128"/>
            </a:rPr>
            <a:t>PoC</a:t>
          </a:r>
          <a:endParaRPr kumimoji="1" lang="ja-JP" altLang="en-US" sz="1800" kern="1200" dirty="0">
            <a:latin typeface="Meiryo UI" panose="020B0604030504040204" pitchFamily="50" charset="-128"/>
            <a:ea typeface="Meiryo UI" panose="020B0604030504040204" pitchFamily="50" charset="-128"/>
          </a:endParaRPr>
        </a:p>
      </dsp:txBody>
      <dsp:txXfrm>
        <a:off x="2041453" y="753217"/>
        <a:ext cx="1112383" cy="741589"/>
      </dsp:txXfrm>
    </dsp:sp>
    <dsp:sp modelId="{F0C1333D-1B77-44B2-AD57-4FFD08C9F4B5}">
      <dsp:nvSpPr>
        <dsp:cNvPr id="0" name=""/>
        <dsp:cNvSpPr/>
      </dsp:nvSpPr>
      <dsp:spPr>
        <a:xfrm>
          <a:off x="3339233"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パイロット導入</a:t>
          </a:r>
        </a:p>
      </dsp:txBody>
      <dsp:txXfrm>
        <a:off x="3710028" y="753217"/>
        <a:ext cx="1112383" cy="741589"/>
      </dsp:txXfrm>
    </dsp:sp>
    <dsp:sp modelId="{0BF4153D-0FFA-40D0-9959-63A2CEFC2665}">
      <dsp:nvSpPr>
        <dsp:cNvPr id="0" name=""/>
        <dsp:cNvSpPr/>
      </dsp:nvSpPr>
      <dsp:spPr>
        <a:xfrm>
          <a:off x="5007809"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効果測定</a:t>
          </a:r>
        </a:p>
      </dsp:txBody>
      <dsp:txXfrm>
        <a:off x="5378604" y="753217"/>
        <a:ext cx="1112383" cy="741589"/>
      </dsp:txXfrm>
    </dsp:sp>
    <dsp:sp modelId="{A45125AD-BDA2-4586-B23C-12D681F88938}">
      <dsp:nvSpPr>
        <dsp:cNvPr id="0" name=""/>
        <dsp:cNvSpPr/>
      </dsp:nvSpPr>
      <dsp:spPr>
        <a:xfrm>
          <a:off x="6676384"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本格導入</a:t>
          </a:r>
        </a:p>
      </dsp:txBody>
      <dsp:txXfrm>
        <a:off x="7047179" y="753217"/>
        <a:ext cx="1112383" cy="741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478-5278-49AB-8CA1-7938A817D8EA}">
      <dsp:nvSpPr>
        <dsp:cNvPr id="0" name=""/>
        <dsp:cNvSpPr/>
      </dsp:nvSpPr>
      <dsp:spPr>
        <a:xfrm>
          <a:off x="1971" y="1277125"/>
          <a:ext cx="1754710" cy="70188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適用領域</a:t>
          </a:r>
          <a:br>
            <a:rPr kumimoji="1" lang="en-US" altLang="ja-JP" sz="1700" kern="1200" dirty="0">
              <a:latin typeface="Meiryo UI" panose="020B0604030504040204" pitchFamily="50" charset="-128"/>
              <a:ea typeface="Meiryo UI" panose="020B0604030504040204" pitchFamily="50" charset="-128"/>
            </a:rPr>
          </a:br>
          <a:r>
            <a:rPr kumimoji="1" lang="ja-JP" altLang="en-US" sz="1700" kern="1200" dirty="0">
              <a:latin typeface="Meiryo UI" panose="020B0604030504040204" pitchFamily="50" charset="-128"/>
              <a:ea typeface="Meiryo UI" panose="020B0604030504040204" pitchFamily="50" charset="-128"/>
            </a:rPr>
            <a:t>検討</a:t>
          </a:r>
        </a:p>
      </dsp:txBody>
      <dsp:txXfrm>
        <a:off x="352913" y="1277125"/>
        <a:ext cx="1052826" cy="701884"/>
      </dsp:txXfrm>
    </dsp:sp>
    <dsp:sp modelId="{7ED0F60C-04D1-4FAF-B3E2-9A08E41D9B49}">
      <dsp:nvSpPr>
        <dsp:cNvPr id="0" name=""/>
        <dsp:cNvSpPr/>
      </dsp:nvSpPr>
      <dsp:spPr>
        <a:xfrm>
          <a:off x="1581211" y="1277125"/>
          <a:ext cx="1754710" cy="701884"/>
        </a:xfrm>
        <a:prstGeom prst="chevron">
          <a:avLst/>
        </a:prstGeom>
        <a:solidFill>
          <a:schemeClr val="accent2">
            <a:shade val="50000"/>
            <a:hueOff val="-303071"/>
            <a:satOff val="-26731"/>
            <a:lumOff val="22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en-US" altLang="ja-JP" sz="1700" kern="1200" dirty="0">
              <a:latin typeface="Meiryo UI" panose="020B0604030504040204" pitchFamily="50" charset="-128"/>
              <a:ea typeface="Meiryo UI" panose="020B0604030504040204" pitchFamily="50" charset="-128"/>
            </a:rPr>
            <a:t>PoC</a:t>
          </a:r>
          <a:endParaRPr kumimoji="1" lang="ja-JP" altLang="en-US" sz="1700" kern="1200" dirty="0">
            <a:latin typeface="Meiryo UI" panose="020B0604030504040204" pitchFamily="50" charset="-128"/>
            <a:ea typeface="Meiryo UI" panose="020B0604030504040204" pitchFamily="50" charset="-128"/>
          </a:endParaRPr>
        </a:p>
      </dsp:txBody>
      <dsp:txXfrm>
        <a:off x="1932153" y="1277125"/>
        <a:ext cx="1052826" cy="701884"/>
      </dsp:txXfrm>
    </dsp:sp>
    <dsp:sp modelId="{F0C1333D-1B77-44B2-AD57-4FFD08C9F4B5}">
      <dsp:nvSpPr>
        <dsp:cNvPr id="0" name=""/>
        <dsp:cNvSpPr/>
      </dsp:nvSpPr>
      <dsp:spPr>
        <a:xfrm>
          <a:off x="3160451" y="1277125"/>
          <a:ext cx="1754710" cy="701884"/>
        </a:xfrm>
        <a:prstGeom prst="chevron">
          <a:avLst/>
        </a:prstGeom>
        <a:solidFill>
          <a:schemeClr val="accent2">
            <a:shade val="50000"/>
            <a:hueOff val="-606142"/>
            <a:satOff val="-53462"/>
            <a:lumOff val="45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パイロット導入</a:t>
          </a:r>
        </a:p>
      </dsp:txBody>
      <dsp:txXfrm>
        <a:off x="3511393" y="1277125"/>
        <a:ext cx="1052826" cy="701884"/>
      </dsp:txXfrm>
    </dsp:sp>
    <dsp:sp modelId="{0BF4153D-0FFA-40D0-9959-63A2CEFC2665}">
      <dsp:nvSpPr>
        <dsp:cNvPr id="0" name=""/>
        <dsp:cNvSpPr/>
      </dsp:nvSpPr>
      <dsp:spPr>
        <a:xfrm>
          <a:off x="4739690" y="1277125"/>
          <a:ext cx="1754710" cy="701884"/>
        </a:xfrm>
        <a:prstGeom prst="chevron">
          <a:avLst/>
        </a:prstGeom>
        <a:solidFill>
          <a:schemeClr val="accent2">
            <a:shade val="50000"/>
            <a:hueOff val="-606142"/>
            <a:satOff val="-53462"/>
            <a:lumOff val="45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効果測定</a:t>
          </a:r>
        </a:p>
      </dsp:txBody>
      <dsp:txXfrm>
        <a:off x="5090632" y="1277125"/>
        <a:ext cx="1052826" cy="701884"/>
      </dsp:txXfrm>
    </dsp:sp>
    <dsp:sp modelId="{A45125AD-BDA2-4586-B23C-12D681F88938}">
      <dsp:nvSpPr>
        <dsp:cNvPr id="0" name=""/>
        <dsp:cNvSpPr/>
      </dsp:nvSpPr>
      <dsp:spPr>
        <a:xfrm>
          <a:off x="6318930" y="1277125"/>
          <a:ext cx="1754710" cy="701884"/>
        </a:xfrm>
        <a:prstGeom prst="chevron">
          <a:avLst/>
        </a:prstGeom>
        <a:solidFill>
          <a:schemeClr val="accent2">
            <a:shade val="50000"/>
            <a:hueOff val="-303071"/>
            <a:satOff val="-26731"/>
            <a:lumOff val="22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本格導入</a:t>
          </a:r>
        </a:p>
      </dsp:txBody>
      <dsp:txXfrm>
        <a:off x="6669872" y="1277125"/>
        <a:ext cx="1052826" cy="701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F62D-F559-46CF-B306-CF45CD4D3180}">
      <dsp:nvSpPr>
        <dsp:cNvPr id="0" name=""/>
        <dsp:cNvSpPr/>
      </dsp:nvSpPr>
      <dsp:spPr>
        <a:xfrm>
          <a:off x="191610" y="-5470"/>
          <a:ext cx="1346664" cy="1346664"/>
        </a:xfrm>
        <a:prstGeom prst="circularArrow">
          <a:avLst>
            <a:gd name="adj1" fmla="val 5544"/>
            <a:gd name="adj2" fmla="val 330680"/>
            <a:gd name="adj3" fmla="val 14193678"/>
            <a:gd name="adj4" fmla="val 1713662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4DF74-F18D-4755-950C-A8EEB518D2E0}">
      <dsp:nvSpPr>
        <dsp:cNvPr id="0" name=""/>
        <dsp:cNvSpPr/>
      </dsp:nvSpPr>
      <dsp:spPr>
        <a:xfrm>
          <a:off x="608163" y="249"/>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データ取得</a:t>
          </a:r>
        </a:p>
      </dsp:txBody>
      <dsp:txXfrm>
        <a:off x="620698" y="12784"/>
        <a:ext cx="488489" cy="231709"/>
      </dsp:txXfrm>
    </dsp:sp>
    <dsp:sp modelId="{0EEE4680-3760-4469-9602-E5D266010DB0}">
      <dsp:nvSpPr>
        <dsp:cNvPr id="0" name=""/>
        <dsp:cNvSpPr/>
      </dsp:nvSpPr>
      <dsp:spPr>
        <a:xfrm>
          <a:off x="1154326" y="397060"/>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データ蓄積</a:t>
          </a:r>
        </a:p>
      </dsp:txBody>
      <dsp:txXfrm>
        <a:off x="1166861" y="409595"/>
        <a:ext cx="488489" cy="231709"/>
      </dsp:txXfrm>
    </dsp:sp>
    <dsp:sp modelId="{EC5328E0-B9BF-4409-85BA-AC228F1CA1DF}">
      <dsp:nvSpPr>
        <dsp:cNvPr id="0" name=""/>
        <dsp:cNvSpPr/>
      </dsp:nvSpPr>
      <dsp:spPr>
        <a:xfrm>
          <a:off x="945710" y="1039113"/>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学習</a:t>
          </a:r>
        </a:p>
      </dsp:txBody>
      <dsp:txXfrm>
        <a:off x="958245" y="1051648"/>
        <a:ext cx="488489" cy="231709"/>
      </dsp:txXfrm>
    </dsp:sp>
    <dsp:sp modelId="{339C0C95-2BC1-46A5-BE10-EC8A2C5A609D}">
      <dsp:nvSpPr>
        <dsp:cNvPr id="0" name=""/>
        <dsp:cNvSpPr/>
      </dsp:nvSpPr>
      <dsp:spPr>
        <a:xfrm>
          <a:off x="270615" y="1039113"/>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デプロイ</a:t>
          </a:r>
        </a:p>
      </dsp:txBody>
      <dsp:txXfrm>
        <a:off x="283150" y="1051648"/>
        <a:ext cx="488489" cy="231709"/>
      </dsp:txXfrm>
    </dsp:sp>
    <dsp:sp modelId="{654866E7-6444-4B9A-9E7F-BD0A377D5063}">
      <dsp:nvSpPr>
        <dsp:cNvPr id="0" name=""/>
        <dsp:cNvSpPr/>
      </dsp:nvSpPr>
      <dsp:spPr>
        <a:xfrm>
          <a:off x="61999" y="397060"/>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運用</a:t>
          </a:r>
        </a:p>
      </dsp:txBody>
      <dsp:txXfrm>
        <a:off x="74534" y="409595"/>
        <a:ext cx="488489" cy="2317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F62D-F559-46CF-B306-CF45CD4D3180}">
      <dsp:nvSpPr>
        <dsp:cNvPr id="0" name=""/>
        <dsp:cNvSpPr/>
      </dsp:nvSpPr>
      <dsp:spPr>
        <a:xfrm>
          <a:off x="195566" y="175710"/>
          <a:ext cx="1824460" cy="1824460"/>
        </a:xfrm>
        <a:prstGeom prst="circularArrow">
          <a:avLst>
            <a:gd name="adj1" fmla="val 5544"/>
            <a:gd name="adj2" fmla="val 330680"/>
            <a:gd name="adj3" fmla="val 14093565"/>
            <a:gd name="adj4" fmla="val 17195532"/>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4DF74-F18D-4755-950C-A8EEB518D2E0}">
      <dsp:nvSpPr>
        <dsp:cNvPr id="0" name=""/>
        <dsp:cNvSpPr/>
      </dsp:nvSpPr>
      <dsp:spPr>
        <a:xfrm>
          <a:off x="740514" y="183317"/>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データ取得</a:t>
          </a:r>
        </a:p>
      </dsp:txBody>
      <dsp:txXfrm>
        <a:off x="758443" y="201246"/>
        <a:ext cx="698706" cy="331424"/>
      </dsp:txXfrm>
    </dsp:sp>
    <dsp:sp modelId="{0EEE4680-3760-4469-9602-E5D266010DB0}">
      <dsp:nvSpPr>
        <dsp:cNvPr id="0" name=""/>
        <dsp:cNvSpPr/>
      </dsp:nvSpPr>
      <dsp:spPr>
        <a:xfrm>
          <a:off x="1480457" y="720916"/>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データ蓄積</a:t>
          </a:r>
        </a:p>
      </dsp:txBody>
      <dsp:txXfrm>
        <a:off x="1498386" y="738845"/>
        <a:ext cx="698706" cy="331424"/>
      </dsp:txXfrm>
    </dsp:sp>
    <dsp:sp modelId="{EC5328E0-B9BF-4409-85BA-AC228F1CA1DF}">
      <dsp:nvSpPr>
        <dsp:cNvPr id="0" name=""/>
        <dsp:cNvSpPr/>
      </dsp:nvSpPr>
      <dsp:spPr>
        <a:xfrm>
          <a:off x="1197824" y="1590771"/>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学習</a:t>
          </a:r>
        </a:p>
      </dsp:txBody>
      <dsp:txXfrm>
        <a:off x="1215753" y="1608700"/>
        <a:ext cx="698706" cy="331424"/>
      </dsp:txXfrm>
    </dsp:sp>
    <dsp:sp modelId="{339C0C95-2BC1-46A5-BE10-EC8A2C5A609D}">
      <dsp:nvSpPr>
        <dsp:cNvPr id="0" name=""/>
        <dsp:cNvSpPr/>
      </dsp:nvSpPr>
      <dsp:spPr>
        <a:xfrm>
          <a:off x="283205" y="1590771"/>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デプロイ</a:t>
          </a:r>
        </a:p>
      </dsp:txBody>
      <dsp:txXfrm>
        <a:off x="301134" y="1608700"/>
        <a:ext cx="698706" cy="331424"/>
      </dsp:txXfrm>
    </dsp:sp>
    <dsp:sp modelId="{654866E7-6444-4B9A-9E7F-BD0A377D5063}">
      <dsp:nvSpPr>
        <dsp:cNvPr id="0" name=""/>
        <dsp:cNvSpPr/>
      </dsp:nvSpPr>
      <dsp:spPr>
        <a:xfrm>
          <a:off x="572" y="720916"/>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運用</a:t>
          </a:r>
        </a:p>
      </dsp:txBody>
      <dsp:txXfrm>
        <a:off x="18501" y="738845"/>
        <a:ext cx="698706" cy="331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F62D-F559-46CF-B306-CF45CD4D3180}">
      <dsp:nvSpPr>
        <dsp:cNvPr id="0" name=""/>
        <dsp:cNvSpPr/>
      </dsp:nvSpPr>
      <dsp:spPr>
        <a:xfrm>
          <a:off x="267131" y="67636"/>
          <a:ext cx="2302370" cy="2302370"/>
        </a:xfrm>
        <a:prstGeom prst="circularArrow">
          <a:avLst>
            <a:gd name="adj1" fmla="val 5544"/>
            <a:gd name="adj2" fmla="val 330680"/>
            <a:gd name="adj3" fmla="val 14008361"/>
            <a:gd name="adj4" fmla="val 17246070"/>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4DF74-F18D-4755-950C-A8EEB518D2E0}">
      <dsp:nvSpPr>
        <dsp:cNvPr id="0" name=""/>
        <dsp:cNvSpPr/>
      </dsp:nvSpPr>
      <dsp:spPr>
        <a:xfrm>
          <a:off x="934232" y="77726"/>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データ取得</a:t>
          </a:r>
        </a:p>
      </dsp:txBody>
      <dsp:txXfrm>
        <a:off x="957863" y="101357"/>
        <a:ext cx="920905" cy="436821"/>
      </dsp:txXfrm>
    </dsp:sp>
    <dsp:sp modelId="{0EEE4680-3760-4469-9602-E5D266010DB0}">
      <dsp:nvSpPr>
        <dsp:cNvPr id="0" name=""/>
        <dsp:cNvSpPr/>
      </dsp:nvSpPr>
      <dsp:spPr>
        <a:xfrm>
          <a:off x="1868000" y="756148"/>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データ蓄積</a:t>
          </a:r>
        </a:p>
      </dsp:txBody>
      <dsp:txXfrm>
        <a:off x="1891631" y="779779"/>
        <a:ext cx="920905" cy="436821"/>
      </dsp:txXfrm>
    </dsp:sp>
    <dsp:sp modelId="{EC5328E0-B9BF-4409-85BA-AC228F1CA1DF}">
      <dsp:nvSpPr>
        <dsp:cNvPr id="0" name=""/>
        <dsp:cNvSpPr/>
      </dsp:nvSpPr>
      <dsp:spPr>
        <a:xfrm>
          <a:off x="1511332" y="1853857"/>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学習</a:t>
          </a:r>
        </a:p>
      </dsp:txBody>
      <dsp:txXfrm>
        <a:off x="1534963" y="1877488"/>
        <a:ext cx="920905" cy="436821"/>
      </dsp:txXfrm>
    </dsp:sp>
    <dsp:sp modelId="{339C0C95-2BC1-46A5-BE10-EC8A2C5A609D}">
      <dsp:nvSpPr>
        <dsp:cNvPr id="0" name=""/>
        <dsp:cNvSpPr/>
      </dsp:nvSpPr>
      <dsp:spPr>
        <a:xfrm>
          <a:off x="357132" y="1853857"/>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デプロイ</a:t>
          </a:r>
        </a:p>
      </dsp:txBody>
      <dsp:txXfrm>
        <a:off x="380763" y="1877488"/>
        <a:ext cx="920905" cy="436821"/>
      </dsp:txXfrm>
    </dsp:sp>
    <dsp:sp modelId="{654866E7-6444-4B9A-9E7F-BD0A377D5063}">
      <dsp:nvSpPr>
        <dsp:cNvPr id="0" name=""/>
        <dsp:cNvSpPr/>
      </dsp:nvSpPr>
      <dsp:spPr>
        <a:xfrm>
          <a:off x="465" y="756148"/>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運用</a:t>
          </a:r>
        </a:p>
      </dsp:txBody>
      <dsp:txXfrm>
        <a:off x="24096" y="779779"/>
        <a:ext cx="920905" cy="4368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6F078-451D-40A6-9862-6A2F1938E0F1}">
      <dsp:nvSpPr>
        <dsp:cNvPr id="0" name=""/>
        <dsp:cNvSpPr/>
      </dsp:nvSpPr>
      <dsp:spPr>
        <a:xfrm>
          <a:off x="371" y="670808"/>
          <a:ext cx="1785190" cy="17851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分散された</a:t>
          </a:r>
          <a:br>
            <a:rPr lang="en-US" altLang="ja-JP" sz="1600" b="1" kern="1200" dirty="0">
              <a:latin typeface="メイリオ" panose="020B0604030504040204" pitchFamily="50" charset="-128"/>
              <a:ea typeface="メイリオ" panose="020B0604030504040204" pitchFamily="50" charset="-128"/>
            </a:rPr>
          </a:br>
          <a:r>
            <a:rPr lang="ja-JP" altLang="en-US" sz="2100" b="1" kern="1200" dirty="0">
              <a:latin typeface="メイリオ" panose="020B0604030504040204" pitchFamily="50" charset="-128"/>
              <a:ea typeface="メイリオ" panose="020B0604030504040204" pitchFamily="50" charset="-128"/>
            </a:rPr>
            <a:t>インフラ</a:t>
          </a:r>
        </a:p>
      </dsp:txBody>
      <dsp:txXfrm>
        <a:off x="261806" y="932243"/>
        <a:ext cx="1262320" cy="1262320"/>
      </dsp:txXfrm>
    </dsp:sp>
    <dsp:sp modelId="{5BE4854C-1706-4782-892B-889744A10137}">
      <dsp:nvSpPr>
        <dsp:cNvPr id="0" name=""/>
        <dsp:cNvSpPr/>
      </dsp:nvSpPr>
      <dsp:spPr>
        <a:xfrm>
          <a:off x="1930519" y="1045698"/>
          <a:ext cx="1035410" cy="103541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ja-JP" altLang="en-US" sz="1800" kern="1200"/>
        </a:p>
      </dsp:txBody>
      <dsp:txXfrm>
        <a:off x="2067763" y="1441639"/>
        <a:ext cx="760922" cy="243528"/>
      </dsp:txXfrm>
    </dsp:sp>
    <dsp:sp modelId="{A30F1505-3A65-4AE0-83FC-9975B6159E40}">
      <dsp:nvSpPr>
        <dsp:cNvPr id="0" name=""/>
        <dsp:cNvSpPr/>
      </dsp:nvSpPr>
      <dsp:spPr>
        <a:xfrm>
          <a:off x="3110888" y="670808"/>
          <a:ext cx="1785190" cy="17851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仮想化による</a:t>
          </a:r>
          <a:br>
            <a:rPr lang="en-US" altLang="ja-JP" sz="1700" b="1" kern="1200" dirty="0">
              <a:latin typeface="メイリオ" panose="020B0604030504040204" pitchFamily="50" charset="-128"/>
              <a:ea typeface="メイリオ" panose="020B0604030504040204" pitchFamily="50" charset="-128"/>
            </a:rPr>
          </a:br>
          <a:r>
            <a:rPr lang="ja-JP" altLang="en-US" sz="3200" b="1" kern="1200" dirty="0">
              <a:latin typeface="メイリオ" panose="020B0604030504040204" pitchFamily="50" charset="-128"/>
              <a:ea typeface="メイリオ" panose="020B0604030504040204" pitchFamily="50" charset="-128"/>
            </a:rPr>
            <a:t>柔軟性</a:t>
          </a:r>
          <a:endParaRPr lang="ja-JP" altLang="en-US" sz="1700" b="1" kern="1200" dirty="0">
            <a:latin typeface="メイリオ" panose="020B0604030504040204" pitchFamily="50" charset="-128"/>
            <a:ea typeface="メイリオ" panose="020B0604030504040204" pitchFamily="50" charset="-128"/>
          </a:endParaRPr>
        </a:p>
      </dsp:txBody>
      <dsp:txXfrm>
        <a:off x="3372323" y="932243"/>
        <a:ext cx="1262320" cy="1262320"/>
      </dsp:txXfrm>
    </dsp:sp>
    <dsp:sp modelId="{8D64AA1B-E0D8-4E52-BF58-E20BBE0A731F}">
      <dsp:nvSpPr>
        <dsp:cNvPr id="0" name=""/>
        <dsp:cNvSpPr/>
      </dsp:nvSpPr>
      <dsp:spPr>
        <a:xfrm>
          <a:off x="5009789" y="1045698"/>
          <a:ext cx="1035410" cy="103541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endParaRPr lang="ja-JP" altLang="en-US" sz="4600" kern="1200"/>
        </a:p>
      </dsp:txBody>
      <dsp:txXfrm>
        <a:off x="5147033" y="1258992"/>
        <a:ext cx="760922" cy="608822"/>
      </dsp:txXfrm>
    </dsp:sp>
    <dsp:sp modelId="{A26B60FF-0658-4F9C-8DEF-683D97FC7EB8}">
      <dsp:nvSpPr>
        <dsp:cNvPr id="0" name=""/>
        <dsp:cNvSpPr/>
      </dsp:nvSpPr>
      <dsp:spPr>
        <a:xfrm>
          <a:off x="6221404" y="559724"/>
          <a:ext cx="1966512" cy="20073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変更しやすい</a:t>
          </a:r>
          <a:endParaRPr lang="en-US" altLang="ja-JP" sz="1600" b="1" kern="1200" dirty="0">
            <a:latin typeface="メイリオ" panose="020B0604030504040204" pitchFamily="50" charset="-128"/>
            <a:ea typeface="メイリオ" panose="020B0604030504040204" pitchFamily="50" charset="-128"/>
          </a:endParaRPr>
        </a:p>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障害に強い</a:t>
          </a:r>
          <a:endParaRPr lang="en-US" altLang="ja-JP" sz="1600" b="1" kern="1200" dirty="0">
            <a:latin typeface="メイリオ" panose="020B0604030504040204" pitchFamily="50" charset="-128"/>
            <a:ea typeface="メイリオ" panose="020B0604030504040204" pitchFamily="50" charset="-128"/>
          </a:endParaRPr>
        </a:p>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スケーラブル</a:t>
          </a:r>
        </a:p>
      </dsp:txBody>
      <dsp:txXfrm>
        <a:off x="6509393" y="853695"/>
        <a:ext cx="1390534" cy="1419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0.22086</cdr:x>
      <cdr:y>0.28268</cdr:y>
    </cdr:from>
    <cdr:to>
      <cdr:x>0.94256</cdr:x>
      <cdr:y>0.28268</cdr:y>
    </cdr:to>
    <cdr:cxnSp macro="">
      <cdr:nvCxnSpPr>
        <cdr:cNvPr id="3" name="直線コネクタ 2">
          <a:extLst xmlns:a="http://schemas.openxmlformats.org/drawingml/2006/main">
            <a:ext uri="{FF2B5EF4-FFF2-40B4-BE49-F238E27FC236}">
              <a16:creationId xmlns:a16="http://schemas.microsoft.com/office/drawing/2014/main" id="{5829D59B-236C-4F82-A97C-7B22420F3CA8}"/>
            </a:ext>
          </a:extLst>
        </cdr:cNvPr>
        <cdr:cNvCxnSpPr/>
      </cdr:nvCxnSpPr>
      <cdr:spPr>
        <a:xfrm xmlns:a="http://schemas.openxmlformats.org/drawingml/2006/main">
          <a:off x="959802" y="818990"/>
          <a:ext cx="3136392"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dr:relSizeAnchor xmlns:cdr="http://schemas.openxmlformats.org/drawingml/2006/chartDrawing">
    <cdr:from>
      <cdr:x>0.21967</cdr:x>
      <cdr:y>0.604</cdr:y>
    </cdr:from>
    <cdr:to>
      <cdr:x>0.94137</cdr:x>
      <cdr:y>0.604</cdr:y>
    </cdr:to>
    <cdr:cxnSp macro="">
      <cdr:nvCxnSpPr>
        <cdr:cNvPr id="4" name="直線コネクタ 3">
          <a:extLst xmlns:a="http://schemas.openxmlformats.org/drawingml/2006/main">
            <a:ext uri="{FF2B5EF4-FFF2-40B4-BE49-F238E27FC236}">
              <a16:creationId xmlns:a16="http://schemas.microsoft.com/office/drawing/2014/main" id="{2CFB6278-BFE5-48C9-A268-73BD9C596BEF}"/>
            </a:ext>
          </a:extLst>
        </cdr:cNvPr>
        <cdr:cNvCxnSpPr/>
      </cdr:nvCxnSpPr>
      <cdr:spPr>
        <a:xfrm xmlns:a="http://schemas.openxmlformats.org/drawingml/2006/main">
          <a:off x="954643" y="1749920"/>
          <a:ext cx="3136369"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FF0C0D8-114A-4379-ABA1-77F8F16AF4FF}"/>
              </a:ext>
            </a:extLst>
          </p:cNvPr>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a:extLst>
              <a:ext uri="{FF2B5EF4-FFF2-40B4-BE49-F238E27FC236}">
                <a16:creationId xmlns:a16="http://schemas.microsoft.com/office/drawing/2014/main" id="{8F961DFE-78E6-41FB-95CF-C29D66178DD9}"/>
              </a:ext>
            </a:extLst>
          </p:cNvPr>
          <p:cNvSpPr>
            <a:spLocks noGrp="1"/>
          </p:cNvSpPr>
          <p:nvPr>
            <p:ph type="dt" sz="quarter" idx="1"/>
          </p:nvPr>
        </p:nvSpPr>
        <p:spPr>
          <a:xfrm>
            <a:off x="4021295" y="0"/>
            <a:ext cx="3076363" cy="513508"/>
          </a:xfrm>
          <a:prstGeom prst="rect">
            <a:avLst/>
          </a:prstGeom>
        </p:spPr>
        <p:txBody>
          <a:bodyPr vert="horz" lIns="99075" tIns="49538" rIns="99075" bIns="49538" rtlCol="0"/>
          <a:lstStyle>
            <a:lvl1pPr algn="r">
              <a:defRPr sz="1300"/>
            </a:lvl1pPr>
          </a:lstStyle>
          <a:p>
            <a:fld id="{0D499238-4F93-4FA4-8F3C-27E8D6BF9C89}" type="datetimeFigureOut">
              <a:rPr kumimoji="1" lang="ja-JP" altLang="en-US" smtClean="0"/>
              <a:t>2024/8/18</a:t>
            </a:fld>
            <a:endParaRPr kumimoji="1" lang="ja-JP" altLang="en-US"/>
          </a:p>
        </p:txBody>
      </p:sp>
      <p:sp>
        <p:nvSpPr>
          <p:cNvPr id="4" name="フッター プレースホルダー 3">
            <a:extLst>
              <a:ext uri="{FF2B5EF4-FFF2-40B4-BE49-F238E27FC236}">
                <a16:creationId xmlns:a16="http://schemas.microsoft.com/office/drawing/2014/main" id="{FD694867-DF92-432B-9F29-FAE2D06D3433}"/>
              </a:ext>
            </a:extLst>
          </p:cNvPr>
          <p:cNvSpPr>
            <a:spLocks noGrp="1"/>
          </p:cNvSpPr>
          <p:nvPr>
            <p:ph type="ftr" sz="quarter" idx="2"/>
          </p:nvPr>
        </p:nvSpPr>
        <p:spPr>
          <a:xfrm>
            <a:off x="1" y="9721108"/>
            <a:ext cx="3076363"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5" name="スライド番号プレースホルダー 4">
            <a:extLst>
              <a:ext uri="{FF2B5EF4-FFF2-40B4-BE49-F238E27FC236}">
                <a16:creationId xmlns:a16="http://schemas.microsoft.com/office/drawing/2014/main" id="{1E0517FF-91C1-4F20-8E67-ACF19816CB61}"/>
              </a:ext>
            </a:extLst>
          </p:cNvPr>
          <p:cNvSpPr>
            <a:spLocks noGrp="1"/>
          </p:cNvSpPr>
          <p:nvPr>
            <p:ph type="sldNum" sz="quarter" idx="3"/>
          </p:nvPr>
        </p:nvSpPr>
        <p:spPr>
          <a:xfrm>
            <a:off x="4021295" y="9721108"/>
            <a:ext cx="3076363" cy="513507"/>
          </a:xfrm>
          <a:prstGeom prst="rect">
            <a:avLst/>
          </a:prstGeom>
        </p:spPr>
        <p:txBody>
          <a:bodyPr vert="horz" lIns="99075" tIns="49538" rIns="99075" bIns="49538" rtlCol="0" anchor="b"/>
          <a:lstStyle>
            <a:lvl1pPr algn="r">
              <a:defRPr sz="1300"/>
            </a:lvl1pPr>
          </a:lstStyle>
          <a:p>
            <a:fld id="{2071F9BB-B18D-4200-9D53-9D108813D5F8}" type="slidenum">
              <a:rPr kumimoji="1" lang="ja-JP" altLang="en-US" smtClean="0"/>
              <a:t>‹#›</a:t>
            </a:fld>
            <a:endParaRPr kumimoji="1" lang="ja-JP" altLang="en-US"/>
          </a:p>
        </p:txBody>
      </p:sp>
    </p:spTree>
    <p:extLst>
      <p:ext uri="{BB962C8B-B14F-4D97-AF65-F5344CB8AC3E}">
        <p14:creationId xmlns:p14="http://schemas.microsoft.com/office/powerpoint/2010/main" val="388032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4021295" y="0"/>
            <a:ext cx="3076363" cy="513508"/>
          </a:xfrm>
          <a:prstGeom prst="rect">
            <a:avLst/>
          </a:prstGeom>
        </p:spPr>
        <p:txBody>
          <a:bodyPr vert="horz" lIns="99075" tIns="49538" rIns="99075" bIns="49538" rtlCol="0"/>
          <a:lstStyle>
            <a:lvl1pPr algn="r">
              <a:defRPr sz="1300">
                <a:latin typeface="メイリオ" panose="020B0604030504040204" pitchFamily="50" charset="-128"/>
                <a:ea typeface="メイリオ" panose="020B0604030504040204" pitchFamily="50" charset="-128"/>
              </a:defRPr>
            </a:lvl1pPr>
          </a:lstStyle>
          <a:p>
            <a:fld id="{EDFA33F9-C536-4CC0-BA52-D84FC60A38EA}" type="datetimeFigureOut">
              <a:rPr kumimoji="1" lang="ja-JP" altLang="en-US" smtClean="0"/>
              <a:pPr/>
              <a:t>2024/8/18</a:t>
            </a:fld>
            <a:endParaRPr kumimoji="1" lang="ja-JP" altLang="en-US" dirty="0"/>
          </a:p>
        </p:txBody>
      </p:sp>
      <p:sp>
        <p:nvSpPr>
          <p:cNvPr id="4" name="スライド イメージ プレースホルダー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9075" tIns="49538" rIns="99075" bIns="49538" rtlCol="0" anchor="ctr"/>
          <a:lstStyle/>
          <a:p>
            <a:endParaRPr lang="ja-JP" altLang="en-US" dirty="0"/>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75" tIns="49538" rIns="99075" bIns="49538"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1" y="9721108"/>
            <a:ext cx="3076363" cy="513507"/>
          </a:xfrm>
          <a:prstGeom prst="rect">
            <a:avLst/>
          </a:prstGeom>
        </p:spPr>
        <p:txBody>
          <a:bodyPr vert="horz" lIns="99075" tIns="49538" rIns="99075" bIns="49538" rtlCol="0" anchor="b"/>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4021295" y="9721108"/>
            <a:ext cx="3076363" cy="513507"/>
          </a:xfrm>
          <a:prstGeom prst="rect">
            <a:avLst/>
          </a:prstGeom>
        </p:spPr>
        <p:txBody>
          <a:bodyPr vert="horz" lIns="99075" tIns="49538" rIns="99075" bIns="49538" rtlCol="0" anchor="b"/>
          <a:lstStyle>
            <a:lvl1pPr algn="r">
              <a:defRPr sz="1300">
                <a:latin typeface="メイリオ" panose="020B0604030504040204" pitchFamily="50" charset="-128"/>
                <a:ea typeface="メイリオ" panose="020B0604030504040204" pitchFamily="50" charset="-128"/>
              </a:defRPr>
            </a:lvl1pPr>
          </a:lstStyle>
          <a:p>
            <a:fld id="{3935B53D-37AE-4FD8-B6B6-E22203BDD651}" type="slidenum">
              <a:rPr kumimoji="1" lang="ja-JP" altLang="en-US" smtClean="0"/>
              <a:pPr/>
              <a:t>‹#›</a:t>
            </a:fld>
            <a:endParaRPr kumimoji="1" lang="ja-JP" altLang="en-US" dirty="0"/>
          </a:p>
        </p:txBody>
      </p:sp>
    </p:spTree>
    <p:extLst>
      <p:ext uri="{BB962C8B-B14F-4D97-AF65-F5344CB8AC3E}">
        <p14:creationId xmlns:p14="http://schemas.microsoft.com/office/powerpoint/2010/main" val="1997035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クレジット表記をしていないアイコンや写真は、クレジット表記が不要の無料アイコンを使用していますので、他のテキストでも転用可能</a:t>
            </a:r>
            <a:r>
              <a:rPr kumimoji="1" lang="ja-JP" altLang="en-US"/>
              <a:t>です。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a:t>
            </a:fld>
            <a:endParaRPr kumimoji="1" lang="ja-JP" altLang="en-US" dirty="0"/>
          </a:p>
        </p:txBody>
      </p:sp>
    </p:spTree>
    <p:extLst>
      <p:ext uri="{BB962C8B-B14F-4D97-AF65-F5344CB8AC3E}">
        <p14:creationId xmlns:p14="http://schemas.microsoft.com/office/powerpoint/2010/main" val="2179317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156</a:t>
            </a:fld>
            <a:endParaRPr kumimoji="1" lang="ja-JP" altLang="en-US"/>
          </a:p>
        </p:txBody>
      </p:sp>
    </p:spTree>
    <p:extLst>
      <p:ext uri="{BB962C8B-B14F-4D97-AF65-F5344CB8AC3E}">
        <p14:creationId xmlns:p14="http://schemas.microsoft.com/office/powerpoint/2010/main" val="3627878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ここで、</a:t>
            </a:r>
            <a:r>
              <a:rPr lang="en-US" altLang="ja-JP" dirty="0"/>
              <a:t>Google Colaboratory</a:t>
            </a:r>
            <a:r>
              <a:rPr lang="ja-JP" altLang="en-US" dirty="0"/>
              <a:t>を実演とともに受講者にも一緒にさわってもらうスタイルで進めます。</a:t>
            </a:r>
            <a:endParaRPr lang="en-US" altLang="ja-JP" dirty="0"/>
          </a:p>
          <a:p>
            <a:r>
              <a:rPr lang="en-US" altLang="ja-JP" dirty="0"/>
              <a:t>Google Drive</a:t>
            </a:r>
            <a:r>
              <a:rPr lang="ja-JP" altLang="en-US" dirty="0"/>
              <a:t>へファイルのコピーなどを行う、事前準備の段階で受講者は軽くこのノートブックを読んでさわっていますが、</a:t>
            </a:r>
            <a:endParaRPr lang="en-US" altLang="ja-JP" dirty="0"/>
          </a:p>
          <a:p>
            <a:r>
              <a:rPr lang="ja-JP" altLang="en-US" dirty="0"/>
              <a:t>初心者の受講者がいる前提で手順を一つ一つ丁寧に見せてください。</a:t>
            </a:r>
            <a:endParaRPr lang="en-US" altLang="ja-JP" dirty="0"/>
          </a:p>
          <a:p>
            <a:endParaRPr lang="en-US" altLang="ja-JP" dirty="0"/>
          </a:p>
          <a:p>
            <a:r>
              <a:rPr lang="ja-JP" altLang="en-US" dirty="0"/>
              <a:t>実施形態によってはファイルのダウンロードがまだの場合もあります。</a:t>
            </a:r>
            <a:endParaRPr lang="en-US" altLang="ja-JP" dirty="0"/>
          </a:p>
          <a:p>
            <a:r>
              <a:rPr lang="ja-JP" altLang="en-US" dirty="0"/>
              <a:t>その場合は</a:t>
            </a:r>
            <a:r>
              <a:rPr lang="en-US" altLang="ja-JP" dirty="0"/>
              <a:t>URL</a:t>
            </a:r>
            <a:r>
              <a:rPr lang="ja-JP" altLang="en-US" dirty="0"/>
              <a:t>を連携するか、可能な場合は</a:t>
            </a:r>
            <a:r>
              <a:rPr lang="en-US" altLang="ja-JP" dirty="0"/>
              <a:t>Zoom</a:t>
            </a:r>
            <a:r>
              <a:rPr lang="ja-JP" altLang="en-US" dirty="0"/>
              <a:t>のチャットなどで配布してください。</a:t>
            </a:r>
            <a:endParaRPr lang="en-US" altLang="ja-JP" dirty="0"/>
          </a:p>
          <a:p>
            <a:r>
              <a:rPr lang="en-US" altLang="ja-JP"/>
              <a:t>http://www.trainocate.co.jp/data/doc_MAC0025G.zip</a:t>
            </a:r>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157</a:t>
            </a:fld>
            <a:endParaRPr kumimoji="1" lang="ja-JP" altLang="en-US"/>
          </a:p>
        </p:txBody>
      </p:sp>
    </p:spTree>
    <p:extLst>
      <p:ext uri="{BB962C8B-B14F-4D97-AF65-F5344CB8AC3E}">
        <p14:creationId xmlns:p14="http://schemas.microsoft.com/office/powerpoint/2010/main" val="15003097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続けて、</a:t>
            </a:r>
            <a:r>
              <a:rPr lang="en-US" altLang="ja-JP" dirty="0"/>
              <a:t>Python</a:t>
            </a:r>
            <a:r>
              <a:rPr lang="ja-JP" altLang="en-US" dirty="0"/>
              <a:t>基本文法の復習を受講者と一緒に実施してください。</a:t>
            </a:r>
            <a:endParaRPr lang="en-US" altLang="ja-JP" dirty="0"/>
          </a:p>
          <a:p>
            <a:r>
              <a:rPr lang="en-US" altLang="ja-JP" dirty="0"/>
              <a:t>Python1</a:t>
            </a:r>
            <a:r>
              <a:rPr lang="ja-JP" altLang="en-US" dirty="0"/>
              <a:t>レベルの</a:t>
            </a:r>
            <a:r>
              <a:rPr lang="en-US" altLang="ja-JP" dirty="0"/>
              <a:t>Python</a:t>
            </a:r>
            <a:r>
              <a:rPr lang="ja-JP" altLang="en-US" dirty="0"/>
              <a:t>の基本文法についてはこのコースの前提となっているため、</a:t>
            </a:r>
            <a:endParaRPr lang="en-US" altLang="ja-JP" dirty="0"/>
          </a:p>
          <a:p>
            <a:r>
              <a:rPr lang="ja-JP" altLang="en-US" dirty="0"/>
              <a:t>ここで詳しく説明をする必要はありません。</a:t>
            </a:r>
            <a:endParaRPr lang="en-US" altLang="ja-JP" dirty="0"/>
          </a:p>
          <a:p>
            <a:endParaRPr lang="en-US" altLang="ja-JP" dirty="0"/>
          </a:p>
          <a:p>
            <a:r>
              <a:rPr lang="ja-JP" altLang="en-US" dirty="0"/>
              <a:t>基本的に、前提条件に自信のない受講者はこのファイルを事前に確認して、</a:t>
            </a:r>
            <a:endParaRPr lang="en-US" altLang="ja-JP" dirty="0"/>
          </a:p>
          <a:p>
            <a:r>
              <a:rPr lang="ja-JP" altLang="en-US" dirty="0"/>
              <a:t>わからないことは調べてから受講することを推奨する事前案内を出しています。</a:t>
            </a:r>
            <a:endParaRPr lang="en-US" altLang="ja-JP" dirty="0"/>
          </a:p>
          <a:p>
            <a:endParaRPr lang="en-US" altLang="ja-JP" dirty="0"/>
          </a:p>
          <a:p>
            <a:r>
              <a:rPr lang="ja-JP" altLang="en-US" dirty="0"/>
              <a:t>ライブラリの説明は、この後のスライドを併用しながらお話いただいてもよいですし、使わずにノートブックだけで説明しても構いません。</a:t>
            </a:r>
            <a:endParaRPr lang="en-US" altLang="ja-JP" dirty="0"/>
          </a:p>
          <a:p>
            <a:r>
              <a:rPr lang="ja-JP" altLang="en-US" dirty="0"/>
              <a:t>ライブラリそのものが何かは把握している受講者もいると思いますが、一応説明をしてください。</a:t>
            </a:r>
            <a:endParaRPr lang="en-US" altLang="ja-JP" dirty="0"/>
          </a:p>
          <a:p>
            <a:r>
              <a:rPr lang="ja-JP" altLang="en-US" dirty="0"/>
              <a:t>このパートでは写経は必須ではなく、実行内容と結果の確認をすることを想定しています。</a:t>
            </a:r>
            <a:endParaRPr lang="en-US" altLang="ja-JP" dirty="0"/>
          </a:p>
          <a:p>
            <a:endParaRPr lang="en-US" altLang="ja-JP" dirty="0"/>
          </a:p>
          <a:p>
            <a:r>
              <a:rPr lang="ja-JP" altLang="en-US" dirty="0"/>
              <a:t>テキストにも簡単にライブラリとコードを記載しているのは、テキストだけでも復習や予習を行える用途のためです。</a:t>
            </a:r>
          </a:p>
        </p:txBody>
      </p:sp>
    </p:spTree>
    <p:extLst>
      <p:ext uri="{BB962C8B-B14F-4D97-AF65-F5344CB8AC3E}">
        <p14:creationId xmlns:p14="http://schemas.microsoft.com/office/powerpoint/2010/main" val="21451174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170668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037696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543957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章末問題の解答例は最後の</a:t>
            </a:r>
            <a:r>
              <a:rPr kumimoji="1" lang="en-US" altLang="ja-JP" dirty="0"/>
              <a:t>Appendix</a:t>
            </a:r>
            <a:r>
              <a:rPr kumimoji="1" lang="ja-JP" altLang="en-US" dirty="0"/>
              <a:t>についています。</a:t>
            </a:r>
            <a:endParaRPr kumimoji="1" lang="en-US" altLang="ja-JP" dirty="0"/>
          </a:p>
          <a:p>
            <a:r>
              <a:rPr kumimoji="1" lang="ja-JP" altLang="en-US" dirty="0"/>
              <a:t>演習のない</a:t>
            </a:r>
            <a:r>
              <a:rPr kumimoji="1" lang="en-US" altLang="ja-JP" dirty="0"/>
              <a:t>1</a:t>
            </a:r>
            <a:r>
              <a:rPr kumimoji="1" lang="ja-JP" altLang="en-US" dirty="0"/>
              <a:t>章の報告が書きやすいように基本構成として入っています。</a:t>
            </a:r>
            <a:endParaRPr kumimoji="1" lang="en-US" altLang="ja-JP" dirty="0"/>
          </a:p>
          <a:p>
            <a:r>
              <a:rPr kumimoji="1" lang="ja-JP" altLang="en-US" dirty="0"/>
              <a:t>何らかの形でやっていただくことを推奨しますが、時間がなければ飛ばしてください。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162</a:t>
            </a:fld>
            <a:endParaRPr kumimoji="1" lang="ja-JP" altLang="en-US" dirty="0"/>
          </a:p>
        </p:txBody>
      </p:sp>
    </p:spTree>
    <p:extLst>
      <p:ext uri="{BB962C8B-B14F-4D97-AF65-F5344CB8AC3E}">
        <p14:creationId xmlns:p14="http://schemas.microsoft.com/office/powerpoint/2010/main" val="4169517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163</a:t>
            </a:fld>
            <a:endParaRPr kumimoji="1" lang="ja-JP" altLang="en-US"/>
          </a:p>
        </p:txBody>
      </p:sp>
    </p:spTree>
    <p:extLst>
      <p:ext uri="{BB962C8B-B14F-4D97-AF65-F5344CB8AC3E}">
        <p14:creationId xmlns:p14="http://schemas.microsoft.com/office/powerpoint/2010/main" val="33769757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165</a:t>
            </a:fld>
            <a:endParaRPr kumimoji="1" lang="ja-JP" altLang="en-US"/>
          </a:p>
        </p:txBody>
      </p:sp>
    </p:spTree>
    <p:extLst>
      <p:ext uri="{BB962C8B-B14F-4D97-AF65-F5344CB8AC3E}">
        <p14:creationId xmlns:p14="http://schemas.microsoft.com/office/powerpoint/2010/main" val="9253248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166</a:t>
            </a:fld>
            <a:endParaRPr kumimoji="1" lang="ja-JP" altLang="en-US"/>
          </a:p>
        </p:txBody>
      </p:sp>
    </p:spTree>
    <p:extLst>
      <p:ext uri="{BB962C8B-B14F-4D97-AF65-F5344CB8AC3E}">
        <p14:creationId xmlns:p14="http://schemas.microsoft.com/office/powerpoint/2010/main" val="3889131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a:t>
            </a:fld>
            <a:endParaRPr kumimoji="1" lang="ja-JP" altLang="en-US"/>
          </a:p>
        </p:txBody>
      </p:sp>
    </p:spTree>
    <p:extLst>
      <p:ext uri="{BB962C8B-B14F-4D97-AF65-F5344CB8AC3E}">
        <p14:creationId xmlns:p14="http://schemas.microsoft.com/office/powerpoint/2010/main" val="39691644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167</a:t>
            </a:fld>
            <a:endParaRPr kumimoji="1" lang="ja-JP" altLang="en-US"/>
          </a:p>
        </p:txBody>
      </p:sp>
    </p:spTree>
    <p:extLst>
      <p:ext uri="{BB962C8B-B14F-4D97-AF65-F5344CB8AC3E}">
        <p14:creationId xmlns:p14="http://schemas.microsoft.com/office/powerpoint/2010/main" val="28489153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4604476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181014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244414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ハンズオン部分と演習部分は基本的に写経で進めることを想定しています。</a:t>
            </a:r>
            <a:r>
              <a:rPr lang="en-US" altLang="ja-JP" dirty="0"/>
              <a:t>Python</a:t>
            </a:r>
            <a:r>
              <a:rPr lang="ja-JP" altLang="en-US" dirty="0"/>
              <a:t>の習得レベル感に差異があることと、ボリュームを考慮してです。書き写してもコピペでも構わないので、どのようなプログラムを動かしたのか一つ一つ確認しながら実行するように伝えてください。</a:t>
            </a:r>
            <a:endParaRPr lang="en-US" altLang="ja-JP" dirty="0"/>
          </a:p>
          <a:p>
            <a:r>
              <a:rPr lang="ja-JP" altLang="en-US" dirty="0"/>
              <a:t>また、次章以降は説明時のハンズオンでは実行するのみで、演習でのみ受講者はコーディングを行います。</a:t>
            </a:r>
            <a:endParaRPr lang="en-US" altLang="ja-JP" dirty="0"/>
          </a:p>
          <a:p>
            <a:endParaRPr lang="en-US" altLang="ja-JP" dirty="0"/>
          </a:p>
          <a:p>
            <a:r>
              <a:rPr lang="ja-JP" altLang="en-US" dirty="0"/>
              <a:t>ノートブックとテキストを並行して進めてもよいですし、片方ずつ説明しても構いません、また、重複する部分はどちらかだけ説明して割愛して構いません。</a:t>
            </a:r>
            <a:endParaRPr lang="en-US" altLang="ja-JP" dirty="0"/>
          </a:p>
          <a:p>
            <a:r>
              <a:rPr lang="ja-JP" altLang="en-US" dirty="0"/>
              <a:t>後からノートブック・テキストをそれぞれ単体で見ても学習できるようにするため、両方に記載があります。</a:t>
            </a:r>
            <a:endParaRPr lang="en-US" altLang="ja-JP" dirty="0"/>
          </a:p>
          <a:p>
            <a:endParaRPr lang="en-US" altLang="ja-JP" dirty="0"/>
          </a:p>
          <a:p>
            <a:r>
              <a:rPr lang="ja-JP" altLang="en-US" dirty="0"/>
              <a:t>初めに、</a:t>
            </a:r>
            <a:r>
              <a:rPr lang="en-US" altLang="ja-JP" dirty="0"/>
              <a:t>matplotlib</a:t>
            </a:r>
            <a:r>
              <a:rPr lang="ja-JP" altLang="en-US" dirty="0"/>
              <a:t>の日本語化や</a:t>
            </a:r>
            <a:r>
              <a:rPr lang="en-US" altLang="ja-JP" dirty="0"/>
              <a:t>Google Colaboratory</a:t>
            </a:r>
            <a:r>
              <a:rPr lang="ja-JP" altLang="en-US" dirty="0"/>
              <a:t>のデフォルト設定についての記載がありますが、この部分は表示を見やすくするためにやっているだけ、とりあえず実行しておきましょうくらいでよいです。</a:t>
            </a:r>
            <a:endParaRPr lang="en-US" altLang="ja-JP" dirty="0"/>
          </a:p>
          <a:p>
            <a:endParaRPr lang="en-US" altLang="ja-JP" dirty="0"/>
          </a:p>
          <a:p>
            <a:r>
              <a:rPr lang="ja-JP" altLang="en-US" dirty="0"/>
              <a:t>「（参考）」と記載している部分は、</a:t>
            </a:r>
            <a:r>
              <a:rPr lang="en-US" altLang="ja-JP" dirty="0"/>
              <a:t>Python</a:t>
            </a:r>
            <a:r>
              <a:rPr lang="ja-JP" altLang="en-US" dirty="0"/>
              <a:t>の前提スキルなどを考えて詳しい説明を行うことができないものの、有用だと思われるものを入れています。</a:t>
            </a:r>
            <a:endParaRPr lang="en-US" altLang="ja-JP" dirty="0"/>
          </a:p>
          <a:p>
            <a:r>
              <a:rPr lang="ja-JP" altLang="en-US" dirty="0"/>
              <a:t>時間が許せば参考として紹介することを推奨です。</a:t>
            </a:r>
            <a:endParaRPr lang="en-US" altLang="ja-JP" dirty="0"/>
          </a:p>
          <a:p>
            <a:r>
              <a:rPr lang="ja-JP" altLang="en-US" dirty="0"/>
              <a:t>時間がなければ、触れずに飛ばしても構いません。</a:t>
            </a:r>
            <a:endParaRPr lang="en-US" altLang="ja-JP" dirty="0"/>
          </a:p>
          <a:p>
            <a:endParaRPr lang="en-US" altLang="ja-JP" dirty="0"/>
          </a:p>
        </p:txBody>
      </p:sp>
    </p:spTree>
    <p:extLst>
      <p:ext uri="{BB962C8B-B14F-4D97-AF65-F5344CB8AC3E}">
        <p14:creationId xmlns:p14="http://schemas.microsoft.com/office/powerpoint/2010/main" val="42099555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1209441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879325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290358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34186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649223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177</a:t>
            </a:fld>
            <a:endParaRPr kumimoji="1" lang="ja-JP" altLang="en-US"/>
          </a:p>
        </p:txBody>
      </p:sp>
    </p:spTree>
    <p:extLst>
      <p:ext uri="{BB962C8B-B14F-4D97-AF65-F5344CB8AC3E}">
        <p14:creationId xmlns:p14="http://schemas.microsoft.com/office/powerpoint/2010/main" val="24462392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178</a:t>
            </a:fld>
            <a:endParaRPr kumimoji="1" lang="ja-JP" altLang="en-US"/>
          </a:p>
        </p:txBody>
      </p:sp>
    </p:spTree>
    <p:extLst>
      <p:ext uri="{BB962C8B-B14F-4D97-AF65-F5344CB8AC3E}">
        <p14:creationId xmlns:p14="http://schemas.microsoft.com/office/powerpoint/2010/main" val="38387085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179</a:t>
            </a:fld>
            <a:endParaRPr kumimoji="1" lang="ja-JP" altLang="en-US"/>
          </a:p>
        </p:txBody>
      </p:sp>
    </p:spTree>
    <p:extLst>
      <p:ext uri="{BB962C8B-B14F-4D97-AF65-F5344CB8AC3E}">
        <p14:creationId xmlns:p14="http://schemas.microsoft.com/office/powerpoint/2010/main" val="10965299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37250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181</a:t>
            </a:fld>
            <a:endParaRPr kumimoji="1" lang="ja-JP" altLang="en-US"/>
          </a:p>
        </p:txBody>
      </p:sp>
    </p:spTree>
    <p:extLst>
      <p:ext uri="{BB962C8B-B14F-4D97-AF65-F5344CB8AC3E}">
        <p14:creationId xmlns:p14="http://schemas.microsoft.com/office/powerpoint/2010/main" val="2290992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182</a:t>
            </a:fld>
            <a:endParaRPr kumimoji="1" lang="ja-JP" altLang="en-US"/>
          </a:p>
        </p:txBody>
      </p:sp>
    </p:spTree>
    <p:extLst>
      <p:ext uri="{BB962C8B-B14F-4D97-AF65-F5344CB8AC3E}">
        <p14:creationId xmlns:p14="http://schemas.microsoft.com/office/powerpoint/2010/main" val="22099350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先ほどの続きから、説明変数を増やしたパターンを検証します。</a:t>
            </a:r>
            <a:endParaRPr lang="en-US" altLang="ja-JP" dirty="0"/>
          </a:p>
        </p:txBody>
      </p:sp>
    </p:spTree>
    <p:extLst>
      <p:ext uri="{BB962C8B-B14F-4D97-AF65-F5344CB8AC3E}">
        <p14:creationId xmlns:p14="http://schemas.microsoft.com/office/powerpoint/2010/main" val="17629689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4923899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941727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186</a:t>
            </a:fld>
            <a:endParaRPr kumimoji="1" lang="ja-JP" altLang="en-US" dirty="0"/>
          </a:p>
        </p:txBody>
      </p:sp>
    </p:spTree>
    <p:extLst>
      <p:ext uri="{BB962C8B-B14F-4D97-AF65-F5344CB8AC3E}">
        <p14:creationId xmlns:p14="http://schemas.microsoft.com/office/powerpoint/2010/main" val="3734732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人工知能を実現する手段として、プログラミングで全て教えるルールベースの開発手法と、コンピュータがデータから傾向を学び取る機械学習があります。</a:t>
            </a:r>
            <a:endParaRPr lang="en-US" altLang="ja-JP" dirty="0"/>
          </a:p>
          <a:p>
            <a:r>
              <a:rPr lang="ja-JP" altLang="en-US" dirty="0"/>
              <a:t>更に、機械学習を行う手法の一つとして、ディープラーニングがあります。</a:t>
            </a:r>
            <a:endParaRPr lang="en-US" altLang="ja-JP" dirty="0"/>
          </a:p>
          <a:p>
            <a:endParaRPr lang="en-US" altLang="ja-JP" dirty="0"/>
          </a:p>
          <a:p>
            <a:r>
              <a:rPr lang="ja-JP" altLang="en-US" dirty="0"/>
              <a:t>機械学習にはその他にも様々な手法がありますが、</a:t>
            </a:r>
            <a:r>
              <a:rPr lang="en-US" altLang="ja-JP" dirty="0"/>
              <a:t>2012</a:t>
            </a:r>
            <a:r>
              <a:rPr lang="ja-JP" altLang="en-US" dirty="0"/>
              <a:t>年に開かれた画像認識コンペで非常に高い精度を出したことをきっかけに、</a:t>
            </a:r>
            <a:endParaRPr lang="en-US" altLang="ja-JP" dirty="0"/>
          </a:p>
          <a:p>
            <a:r>
              <a:rPr lang="ja-JP" altLang="en-US" dirty="0"/>
              <a:t>ディープラーニングが注目されることになりました。</a:t>
            </a:r>
          </a:p>
        </p:txBody>
      </p:sp>
    </p:spTree>
    <p:extLst>
      <p:ext uri="{BB962C8B-B14F-4D97-AF65-F5344CB8AC3E}">
        <p14:creationId xmlns:p14="http://schemas.microsoft.com/office/powerpoint/2010/main" val="11886589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015909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7010515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こちらは、この章で学んだプログラムのダイジェストです。後の章でもこのようにダイジェストを入れています。</a:t>
            </a:r>
            <a:endParaRPr lang="en-US" altLang="ja-JP" dirty="0"/>
          </a:p>
          <a:p>
            <a:r>
              <a:rPr lang="ja-JP" altLang="en-US" dirty="0"/>
              <a:t>講義用のプログラムは説明が入っているため、全体を見渡しづらくなっています。</a:t>
            </a:r>
            <a:endParaRPr lang="en-US" altLang="ja-JP" dirty="0"/>
          </a:p>
          <a:p>
            <a:r>
              <a:rPr lang="ja-JP" altLang="en-US" dirty="0"/>
              <a:t>その為、全体を確認しやすいようにダイジェスト版を入れています。</a:t>
            </a:r>
            <a:endParaRPr lang="en-US" altLang="ja-JP" dirty="0"/>
          </a:p>
          <a:p>
            <a:endParaRPr lang="en-US" altLang="ja-JP" dirty="0"/>
          </a:p>
          <a:p>
            <a:r>
              <a:rPr lang="ja-JP" altLang="en-US" dirty="0"/>
              <a:t>飛ばして構いませんが、まとめとして演習前におさらいをするなどご利用ください。</a:t>
            </a:r>
          </a:p>
        </p:txBody>
      </p:sp>
    </p:spTree>
    <p:extLst>
      <p:ext uri="{BB962C8B-B14F-4D97-AF65-F5344CB8AC3E}">
        <p14:creationId xmlns:p14="http://schemas.microsoft.com/office/powerpoint/2010/main" val="29837039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190</a:t>
            </a:fld>
            <a:endParaRPr kumimoji="1" lang="ja-JP" altLang="en-US"/>
          </a:p>
        </p:txBody>
      </p:sp>
    </p:spTree>
    <p:extLst>
      <p:ext uri="{BB962C8B-B14F-4D97-AF65-F5344CB8AC3E}">
        <p14:creationId xmlns:p14="http://schemas.microsoft.com/office/powerpoint/2010/main" val="14327885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7250953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ところどころ文字数が非常に多いスライドが入っています。</a:t>
            </a:r>
            <a:endParaRPr lang="en-US" altLang="ja-JP" dirty="0"/>
          </a:p>
          <a:p>
            <a:r>
              <a:rPr lang="ja-JP" altLang="en-US" dirty="0"/>
              <a:t>これは後から見直したり、離席した際にも内容を追えるように、説明を記載する目的です。</a:t>
            </a:r>
            <a:endParaRPr lang="en-US" altLang="ja-JP" dirty="0"/>
          </a:p>
          <a:p>
            <a:r>
              <a:rPr lang="ja-JP" altLang="en-US" dirty="0"/>
              <a:t>こういった文字数の多いスライドは内容を読み上げる必要はなく、要点だけ説明してもらえば結構です。</a:t>
            </a:r>
            <a:endParaRPr lang="en-US" altLang="ja-JP" dirty="0"/>
          </a:p>
        </p:txBody>
      </p:sp>
    </p:spTree>
    <p:extLst>
      <p:ext uri="{BB962C8B-B14F-4D97-AF65-F5344CB8AC3E}">
        <p14:creationId xmlns:p14="http://schemas.microsoft.com/office/powerpoint/2010/main" val="10972748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線形回帰を学んだのは何のためかという質問が出るかもしれません。</a:t>
            </a:r>
            <a:endParaRPr kumimoji="1" lang="en-US" altLang="ja-JP" dirty="0"/>
          </a:p>
          <a:p>
            <a:r>
              <a:rPr kumimoji="1" lang="ja-JP" altLang="en-US" dirty="0"/>
              <a:t>単純なモデルで、機械学習の基礎を学ぶという学習上の理由もありますが、</a:t>
            </a:r>
            <a:endParaRPr kumimoji="1" lang="en-US" altLang="ja-JP" dirty="0"/>
          </a:p>
          <a:p>
            <a:r>
              <a:rPr kumimoji="1" lang="ja-JP" altLang="en-US" dirty="0"/>
              <a:t>線形性の出やすい課題では、他のモデル以上の成果がでることもあり、</a:t>
            </a:r>
            <a:endParaRPr kumimoji="1" lang="en-US" altLang="ja-JP" dirty="0"/>
          </a:p>
          <a:p>
            <a:r>
              <a:rPr kumimoji="1" lang="ja-JP" altLang="en-US" dirty="0"/>
              <a:t>スタッキングの一つのアルゴリズムとして多様性を持たせる用途に使われることもあります。</a:t>
            </a:r>
            <a:endParaRPr kumimoji="1" lang="en-US" altLang="ja-JP" dirty="0"/>
          </a:p>
          <a:p>
            <a:r>
              <a:rPr kumimoji="1" lang="ja-JP" altLang="en-US" dirty="0"/>
              <a:t>線形回帰の発展アルゴリズムであるリッジ回帰やラッソ回帰ではさらに精度の改善が見込めますが、</a:t>
            </a:r>
            <a:endParaRPr kumimoji="1" lang="en-US" altLang="ja-JP" dirty="0"/>
          </a:p>
          <a:p>
            <a:r>
              <a:rPr kumimoji="1" lang="ja-JP" altLang="en-US" dirty="0"/>
              <a:t>どのモデルもパラメータ調整が非常に単純です。</a:t>
            </a:r>
            <a:endParaRPr kumimoji="1" lang="en-US" altLang="ja-JP" dirty="0"/>
          </a:p>
          <a:p>
            <a:r>
              <a:rPr kumimoji="1" lang="ja-JP" altLang="en-US" dirty="0"/>
              <a:t>そういった点から実用性もあります。</a:t>
            </a:r>
            <a:endParaRPr kumimoji="1" lang="en-US" altLang="ja-JP" dirty="0"/>
          </a:p>
          <a:p>
            <a:r>
              <a:rPr kumimoji="1" lang="en-US" altLang="ja-JP" dirty="0"/>
              <a:t>3</a:t>
            </a:r>
            <a:r>
              <a:rPr kumimoji="1" lang="ja-JP" altLang="en-US" dirty="0"/>
              <a:t>章のロジスティック回帰モデルで予測を行うガンの悪性良性の判断などは、データとの相性が良く</a:t>
            </a:r>
            <a:r>
              <a:rPr kumimoji="1" lang="en-US" altLang="ja-JP" dirty="0" err="1"/>
              <a:t>LightGBM</a:t>
            </a:r>
            <a:r>
              <a:rPr kumimoji="1" lang="ja-JP" altLang="en-US" dirty="0"/>
              <a:t>より高い精度が出ています。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193</a:t>
            </a:fld>
            <a:endParaRPr kumimoji="1" lang="ja-JP" altLang="en-US" dirty="0"/>
          </a:p>
        </p:txBody>
      </p:sp>
    </p:spTree>
    <p:extLst>
      <p:ext uri="{BB962C8B-B14F-4D97-AF65-F5344CB8AC3E}">
        <p14:creationId xmlns:p14="http://schemas.microsoft.com/office/powerpoint/2010/main" val="34993385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a:t>
            </a:r>
            <a:r>
              <a:rPr lang="en-US" altLang="ja-JP" dirty="0"/>
              <a:t>dummy</a:t>
            </a:r>
            <a:r>
              <a:rPr lang="ja-JP" altLang="en-US" dirty="0"/>
              <a:t>変数化について</a:t>
            </a:r>
          </a:p>
          <a:p>
            <a:r>
              <a:rPr lang="en-US" altLang="ja-JP" dirty="0" err="1"/>
              <a:t>pandas.get_dummies</a:t>
            </a:r>
            <a:r>
              <a:rPr lang="ja-JP" altLang="en-US" dirty="0"/>
              <a:t>メソッドを使用すると、</a:t>
            </a:r>
          </a:p>
          <a:p>
            <a:r>
              <a:rPr lang="ja-JP" altLang="en-US" dirty="0"/>
              <a:t>学習データ、運用データのどちらか一方にしか存在しないカテゴリがある場合にうまく動かないことが知られています。</a:t>
            </a:r>
          </a:p>
          <a:p>
            <a:r>
              <a:rPr lang="ja-JP" altLang="en-US" dirty="0"/>
              <a:t>このような場合、</a:t>
            </a:r>
            <a:r>
              <a:rPr lang="en-US" altLang="ja-JP" dirty="0" err="1"/>
              <a:t>get_dummies</a:t>
            </a:r>
            <a:r>
              <a:rPr lang="ja-JP" altLang="en-US" dirty="0"/>
              <a:t>では特徴量の列数が変わってしまい、エラーが出てしまいます。</a:t>
            </a:r>
          </a:p>
          <a:p>
            <a:r>
              <a:rPr lang="ja-JP" altLang="en-US" dirty="0"/>
              <a:t>こういったデータでも対応できるようなしくみが</a:t>
            </a:r>
            <a:r>
              <a:rPr lang="en-US" altLang="ja-JP" dirty="0" err="1"/>
              <a:t>OneHotEncoder</a:t>
            </a:r>
            <a:r>
              <a:rPr lang="ja-JP" altLang="en-US" dirty="0"/>
              <a:t>の中に入っています。</a:t>
            </a:r>
          </a:p>
          <a:p>
            <a:r>
              <a:rPr lang="ja-JP" altLang="en-US" dirty="0"/>
              <a:t>（具体的には</a:t>
            </a:r>
            <a:r>
              <a:rPr lang="en-US" altLang="ja-JP" dirty="0" err="1"/>
              <a:t>handle_unknown</a:t>
            </a:r>
            <a:r>
              <a:rPr lang="ja-JP" altLang="en-US" dirty="0"/>
              <a:t>オプションで知らないカテゴリが出てきた場合の処理を指定できます）</a:t>
            </a:r>
          </a:p>
          <a:p>
            <a:r>
              <a:rPr lang="ja-JP" altLang="en-US" dirty="0"/>
              <a:t>この</a:t>
            </a:r>
            <a:r>
              <a:rPr lang="en-US" altLang="ja-JP" dirty="0" err="1"/>
              <a:t>OneHotEncoder</a:t>
            </a:r>
            <a:r>
              <a:rPr lang="ja-JP" altLang="en-US" dirty="0"/>
              <a:t>についても学習後に</a:t>
            </a:r>
            <a:r>
              <a:rPr lang="en-US" altLang="ja-JP" dirty="0"/>
              <a:t>pickle</a:t>
            </a:r>
            <a:r>
              <a:rPr lang="ja-JP" altLang="en-US" dirty="0"/>
              <a:t>化し、運用時はファイルから読み込んで前処理に使用します。</a:t>
            </a:r>
            <a:endParaRPr lang="en-US" altLang="ja-JP" dirty="0"/>
          </a:p>
          <a:p>
            <a:r>
              <a:rPr lang="en-US" altLang="ja-JP" dirty="0"/>
              <a:t>https://qiita.com/k-y-river/items/23f7a125e12e8f679ff9</a:t>
            </a:r>
            <a:endParaRPr lang="ja-JP" altLang="en-US" dirty="0"/>
          </a:p>
        </p:txBody>
      </p:sp>
    </p:spTree>
    <p:extLst>
      <p:ext uri="{BB962C8B-B14F-4D97-AF65-F5344CB8AC3E}">
        <p14:creationId xmlns:p14="http://schemas.microsoft.com/office/powerpoint/2010/main" val="24575941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195</a:t>
            </a:fld>
            <a:endParaRPr kumimoji="1" lang="ja-JP" altLang="en-US"/>
          </a:p>
        </p:txBody>
      </p:sp>
    </p:spTree>
    <p:extLst>
      <p:ext uri="{BB962C8B-B14F-4D97-AF65-F5344CB8AC3E}">
        <p14:creationId xmlns:p14="http://schemas.microsoft.com/office/powerpoint/2010/main" val="35619353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197</a:t>
            </a:fld>
            <a:endParaRPr kumimoji="1" lang="ja-JP" altLang="en-US"/>
          </a:p>
        </p:txBody>
      </p:sp>
    </p:spTree>
    <p:extLst>
      <p:ext uri="{BB962C8B-B14F-4D97-AF65-F5344CB8AC3E}">
        <p14:creationId xmlns:p14="http://schemas.microsoft.com/office/powerpoint/2010/main" val="2290565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a:t>
            </a:fld>
            <a:endParaRPr kumimoji="1" lang="ja-JP" altLang="en-US"/>
          </a:p>
        </p:txBody>
      </p:sp>
    </p:spTree>
    <p:extLst>
      <p:ext uri="{BB962C8B-B14F-4D97-AF65-F5344CB8AC3E}">
        <p14:creationId xmlns:p14="http://schemas.microsoft.com/office/powerpoint/2010/main" val="5277029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198</a:t>
            </a:fld>
            <a:endParaRPr kumimoji="1" lang="ja-JP" altLang="en-US"/>
          </a:p>
        </p:txBody>
      </p:sp>
    </p:spTree>
    <p:extLst>
      <p:ext uri="{BB962C8B-B14F-4D97-AF65-F5344CB8AC3E}">
        <p14:creationId xmlns:p14="http://schemas.microsoft.com/office/powerpoint/2010/main" val="16665592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199</a:t>
            </a:fld>
            <a:endParaRPr kumimoji="1" lang="ja-JP" altLang="en-US"/>
          </a:p>
        </p:txBody>
      </p:sp>
    </p:spTree>
    <p:extLst>
      <p:ext uri="{BB962C8B-B14F-4D97-AF65-F5344CB8AC3E}">
        <p14:creationId xmlns:p14="http://schemas.microsoft.com/office/powerpoint/2010/main" val="16163471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8133903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312155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これ以後のハンズオンでは、パラメータチューニングなどの一部を除き演習部分以外は全てプログラムが先に書かれています。</a:t>
            </a:r>
            <a:endParaRPr lang="en-US" altLang="ja-JP" dirty="0"/>
          </a:p>
          <a:p>
            <a:r>
              <a:rPr lang="ja-JP" altLang="en-US" dirty="0"/>
              <a:t>（コメントアウトもされていません）</a:t>
            </a:r>
            <a:endParaRPr lang="en-US" altLang="ja-JP" dirty="0"/>
          </a:p>
          <a:p>
            <a:r>
              <a:rPr lang="ja-JP" altLang="en-US" dirty="0"/>
              <a:t>講師のデモも受講者も基本的に実行だけしながら学んでいきます。</a:t>
            </a:r>
            <a:endParaRPr lang="en-US" altLang="ja-JP" dirty="0"/>
          </a:p>
        </p:txBody>
      </p:sp>
    </p:spTree>
    <p:extLst>
      <p:ext uri="{BB962C8B-B14F-4D97-AF65-F5344CB8AC3E}">
        <p14:creationId xmlns:p14="http://schemas.microsoft.com/office/powerpoint/2010/main" val="22790069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439207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5452211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数式は詳細に説明しなくて構いません。</a:t>
            </a:r>
            <a:endParaRPr kumimoji="1" lang="en-US" altLang="ja-JP" dirty="0"/>
          </a:p>
          <a:p>
            <a:r>
              <a:rPr kumimoji="1" lang="ja-JP" altLang="en-US" dirty="0"/>
              <a:t>全く載せないとより分かりずらいため、数式を載せた上で図解でイメージを記載しています。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205</a:t>
            </a:fld>
            <a:endParaRPr kumimoji="1" lang="ja-JP" altLang="en-US" dirty="0"/>
          </a:p>
        </p:txBody>
      </p:sp>
    </p:spTree>
    <p:extLst>
      <p:ext uri="{BB962C8B-B14F-4D97-AF65-F5344CB8AC3E}">
        <p14:creationId xmlns:p14="http://schemas.microsoft.com/office/powerpoint/2010/main" val="9185327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20433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207</a:t>
            </a:fld>
            <a:endParaRPr kumimoji="1" lang="ja-JP" altLang="en-US"/>
          </a:p>
        </p:txBody>
      </p:sp>
    </p:spTree>
    <p:extLst>
      <p:ext uri="{BB962C8B-B14F-4D97-AF65-F5344CB8AC3E}">
        <p14:creationId xmlns:p14="http://schemas.microsoft.com/office/powerpoint/2010/main" val="66768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4262314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183945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209</a:t>
            </a:fld>
            <a:endParaRPr kumimoji="1" lang="ja-JP" altLang="en-US"/>
          </a:p>
        </p:txBody>
      </p:sp>
    </p:spTree>
    <p:extLst>
      <p:ext uri="{BB962C8B-B14F-4D97-AF65-F5344CB8AC3E}">
        <p14:creationId xmlns:p14="http://schemas.microsoft.com/office/powerpoint/2010/main" val="26192823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210</a:t>
            </a:fld>
            <a:endParaRPr kumimoji="1" lang="ja-JP" altLang="en-US"/>
          </a:p>
        </p:txBody>
      </p:sp>
    </p:spTree>
    <p:extLst>
      <p:ext uri="{BB962C8B-B14F-4D97-AF65-F5344CB8AC3E}">
        <p14:creationId xmlns:p14="http://schemas.microsoft.com/office/powerpoint/2010/main" val="111260565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499389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227285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7086740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42558153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StandardScaler</a:t>
            </a:r>
            <a:r>
              <a:rPr lang="ja-JP" altLang="en-US" dirty="0"/>
              <a:t>は便利ですが、本コースでは</a:t>
            </a:r>
            <a:r>
              <a:rPr lang="en-US" altLang="ja-JP" dirty="0" err="1"/>
              <a:t>numpy</a:t>
            </a:r>
            <a:r>
              <a:rPr lang="ja-JP" altLang="en-US" dirty="0"/>
              <a:t>と</a:t>
            </a:r>
            <a:r>
              <a:rPr lang="en-US" altLang="ja-JP" dirty="0"/>
              <a:t>pandas</a:t>
            </a:r>
            <a:r>
              <a:rPr lang="ja-JP" altLang="en-US" dirty="0"/>
              <a:t>の変換を省いて難易度を下げる関係や、標準化の計算と</a:t>
            </a:r>
            <a:r>
              <a:rPr lang="en-US" altLang="ja-JP" dirty="0" err="1"/>
              <a:t>StandardScaler</a:t>
            </a:r>
            <a:r>
              <a:rPr lang="ja-JP" altLang="en-US" dirty="0"/>
              <a:t>を両方説明する分量を考えて参考にとどめています。</a:t>
            </a:r>
            <a:endParaRPr lang="en-US" altLang="ja-JP" dirty="0"/>
          </a:p>
          <a:p>
            <a:endParaRPr lang="en-US" altLang="ja-JP" dirty="0"/>
          </a:p>
          <a:p>
            <a:r>
              <a:rPr lang="ja-JP" altLang="en-US" dirty="0"/>
              <a:t>インスタンス化して使用すると、インスタンス属性に平均値・標準偏差を記録してくれます。</a:t>
            </a:r>
          </a:p>
          <a:p>
            <a:r>
              <a:rPr lang="ja-JP" altLang="en-US" dirty="0"/>
              <a:t>学習後</a:t>
            </a:r>
            <a:r>
              <a:rPr lang="en-US" altLang="ja-JP" dirty="0"/>
              <a:t>pickle</a:t>
            </a:r>
            <a:r>
              <a:rPr lang="ja-JP" altLang="en-US" dirty="0"/>
              <a:t>でファイルに出力し、運用時はこのファイルを読み込んで前処理を実施する流れです。 </a:t>
            </a:r>
          </a:p>
          <a:p>
            <a:r>
              <a:rPr lang="ja-JP" altLang="en-US" dirty="0"/>
              <a:t>注意点としては、変換後の値は</a:t>
            </a:r>
            <a:r>
              <a:rPr lang="en-US" altLang="ja-JP" dirty="0" err="1"/>
              <a:t>DataFrame</a:t>
            </a:r>
            <a:r>
              <a:rPr lang="ja-JP" altLang="en-US" dirty="0"/>
              <a:t>型ではなく、</a:t>
            </a:r>
            <a:r>
              <a:rPr lang="en-US" altLang="ja-JP" dirty="0" err="1"/>
              <a:t>numpy</a:t>
            </a:r>
            <a:r>
              <a:rPr lang="ja-JP" altLang="en-US" dirty="0"/>
              <a:t>配列に勝手になります。</a:t>
            </a:r>
          </a:p>
          <a:p>
            <a:r>
              <a:rPr lang="ja-JP" altLang="en-US" dirty="0"/>
              <a:t>もし処理後のデータで基本統計量を確認したい（</a:t>
            </a:r>
            <a:r>
              <a:rPr lang="en-US" altLang="ja-JP" dirty="0"/>
              <a:t>describe</a:t>
            </a:r>
            <a:r>
              <a:rPr lang="ja-JP" altLang="en-US" dirty="0"/>
              <a:t>メソッドを使いたい）場合は、</a:t>
            </a:r>
          </a:p>
          <a:p>
            <a:r>
              <a:rPr lang="en-US" altLang="ja-JP" dirty="0" err="1"/>
              <a:t>DataFrame</a:t>
            </a:r>
            <a:r>
              <a:rPr lang="ja-JP" altLang="en-US" dirty="0"/>
              <a:t>に変換する処理をかませる必要があります。</a:t>
            </a:r>
            <a:endParaRPr lang="en-US" altLang="ja-JP" dirty="0"/>
          </a:p>
        </p:txBody>
      </p:sp>
    </p:spTree>
    <p:extLst>
      <p:ext uri="{BB962C8B-B14F-4D97-AF65-F5344CB8AC3E}">
        <p14:creationId xmlns:p14="http://schemas.microsoft.com/office/powerpoint/2010/main" val="11865428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216</a:t>
            </a:fld>
            <a:endParaRPr kumimoji="1" lang="ja-JP" altLang="en-US" dirty="0"/>
          </a:p>
        </p:txBody>
      </p:sp>
    </p:spTree>
    <p:extLst>
      <p:ext uri="{BB962C8B-B14F-4D97-AF65-F5344CB8AC3E}">
        <p14:creationId xmlns:p14="http://schemas.microsoft.com/office/powerpoint/2010/main" val="14017907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ー 1">
            <a:extLst>
              <a:ext uri="{FF2B5EF4-FFF2-40B4-BE49-F238E27FC236}">
                <a16:creationId xmlns:a16="http://schemas.microsoft.com/office/drawing/2014/main" id="{229A4071-4BB3-4FBF-80C1-D6CBEFB79268}"/>
              </a:ext>
            </a:extLst>
          </p:cNvPr>
          <p:cNvSpPr>
            <a:spLocks noGrp="1" noRot="1" noChangeAspect="1" noChangeArrowheads="1" noTextEdit="1"/>
          </p:cNvSpPr>
          <p:nvPr>
            <p:ph type="sldImg"/>
          </p:nvPr>
        </p:nvSpPr>
        <p:spPr>
          <a:xfrm>
            <a:off x="481013" y="1279525"/>
            <a:ext cx="6138862" cy="3454400"/>
          </a:xfrm>
          <a:ln/>
        </p:spPr>
      </p:sp>
      <p:sp>
        <p:nvSpPr>
          <p:cNvPr id="19459" name="ノート プレースホルダー 2">
            <a:extLst>
              <a:ext uri="{FF2B5EF4-FFF2-40B4-BE49-F238E27FC236}">
                <a16:creationId xmlns:a16="http://schemas.microsoft.com/office/drawing/2014/main" id="{3F35151C-618D-43DE-AE0E-A3B94BF880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Times" panose="02020603050405020304" pitchFamily="18" charset="0"/>
            </a:endParaRPr>
          </a:p>
        </p:txBody>
      </p:sp>
    </p:spTree>
    <p:extLst>
      <p:ext uri="{BB962C8B-B14F-4D97-AF65-F5344CB8AC3E}">
        <p14:creationId xmlns:p14="http://schemas.microsoft.com/office/powerpoint/2010/main" val="273823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4950923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840582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219</a:t>
            </a:fld>
            <a:endParaRPr kumimoji="1" lang="ja-JP" altLang="en-US"/>
          </a:p>
        </p:txBody>
      </p:sp>
    </p:spTree>
    <p:extLst>
      <p:ext uri="{BB962C8B-B14F-4D97-AF65-F5344CB8AC3E}">
        <p14:creationId xmlns:p14="http://schemas.microsoft.com/office/powerpoint/2010/main" val="13567398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9355156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221</a:t>
            </a:fld>
            <a:endParaRPr kumimoji="1" lang="ja-JP" altLang="en-US"/>
          </a:p>
        </p:txBody>
      </p:sp>
    </p:spTree>
    <p:extLst>
      <p:ext uri="{BB962C8B-B14F-4D97-AF65-F5344CB8AC3E}">
        <p14:creationId xmlns:p14="http://schemas.microsoft.com/office/powerpoint/2010/main" val="20519122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2121182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223</a:t>
            </a:fld>
            <a:endParaRPr kumimoji="1" lang="ja-JP" altLang="en-US" dirty="0"/>
          </a:p>
        </p:txBody>
      </p:sp>
    </p:spTree>
    <p:extLst>
      <p:ext uri="{BB962C8B-B14F-4D97-AF65-F5344CB8AC3E}">
        <p14:creationId xmlns:p14="http://schemas.microsoft.com/office/powerpoint/2010/main" val="35284279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40474619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225</a:t>
            </a:fld>
            <a:endParaRPr kumimoji="1" lang="ja-JP" altLang="en-US" dirty="0"/>
          </a:p>
        </p:txBody>
      </p:sp>
    </p:spTree>
    <p:extLst>
      <p:ext uri="{BB962C8B-B14F-4D97-AF65-F5344CB8AC3E}">
        <p14:creationId xmlns:p14="http://schemas.microsoft.com/office/powerpoint/2010/main" val="284169712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226</a:t>
            </a:fld>
            <a:endParaRPr kumimoji="1" lang="ja-JP" altLang="en-US"/>
          </a:p>
        </p:txBody>
      </p:sp>
    </p:spTree>
    <p:extLst>
      <p:ext uri="{BB962C8B-B14F-4D97-AF65-F5344CB8AC3E}">
        <p14:creationId xmlns:p14="http://schemas.microsoft.com/office/powerpoint/2010/main" val="20405315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227</a:t>
            </a:fld>
            <a:endParaRPr kumimoji="1" lang="ja-JP" altLang="en-US"/>
          </a:p>
        </p:txBody>
      </p:sp>
    </p:spTree>
    <p:extLst>
      <p:ext uri="{BB962C8B-B14F-4D97-AF65-F5344CB8AC3E}">
        <p14:creationId xmlns:p14="http://schemas.microsoft.com/office/powerpoint/2010/main" val="4142659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120056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228</a:t>
            </a:fld>
            <a:endParaRPr kumimoji="1" lang="ja-JP" altLang="en-US"/>
          </a:p>
        </p:txBody>
      </p:sp>
    </p:spTree>
    <p:extLst>
      <p:ext uri="{BB962C8B-B14F-4D97-AF65-F5344CB8AC3E}">
        <p14:creationId xmlns:p14="http://schemas.microsoft.com/office/powerpoint/2010/main" val="22072841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229</a:t>
            </a:fld>
            <a:endParaRPr kumimoji="1" lang="ja-JP" altLang="en-US"/>
          </a:p>
        </p:txBody>
      </p:sp>
    </p:spTree>
    <p:extLst>
      <p:ext uri="{BB962C8B-B14F-4D97-AF65-F5344CB8AC3E}">
        <p14:creationId xmlns:p14="http://schemas.microsoft.com/office/powerpoint/2010/main" val="491143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209335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915566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注意</a:t>
            </a:r>
            <a:endParaRPr lang="en-US" altLang="ja-JP" dirty="0"/>
          </a:p>
          <a:p>
            <a:r>
              <a:rPr lang="ja-JP" altLang="en-US" b="0" dirty="0">
                <a:solidFill>
                  <a:srgbClr val="A31515"/>
                </a:solidFill>
                <a:effectLst/>
                <a:latin typeface="Courier New" panose="02070309020205020404" pitchFamily="49" charset="0"/>
              </a:rPr>
              <a:t>戸塚戸建てデータはクレンジングを行っていますが、やや外れ値の影響があります。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決定係数</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は外れ値の影響を受けやすいため、この外れ値が検証データに含まれると非常に</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が低くなり、場合によってはマイナスになってしまいます。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よって、</a:t>
            </a:r>
            <a:r>
              <a:rPr lang="en-US" altLang="ja-JP" b="0" dirty="0">
                <a:solidFill>
                  <a:srgbClr val="A31515"/>
                </a:solidFill>
                <a:effectLst/>
                <a:latin typeface="Courier New" panose="02070309020205020404" pitchFamily="49" charset="0"/>
              </a:rPr>
              <a:t>train_test_split</a:t>
            </a:r>
            <a:r>
              <a:rPr lang="ja-JP" altLang="en-US" b="0" dirty="0">
                <a:solidFill>
                  <a:srgbClr val="A31515"/>
                </a:solidFill>
                <a:effectLst/>
                <a:latin typeface="Courier New" panose="02070309020205020404" pitchFamily="49" charset="0"/>
              </a:rPr>
              <a:t>の</a:t>
            </a:r>
            <a:r>
              <a:rPr lang="en-US" altLang="ja-JP" b="0" dirty="0" err="1">
                <a:solidFill>
                  <a:srgbClr val="A31515"/>
                </a:solidFill>
                <a:effectLst/>
                <a:latin typeface="Courier New" panose="02070309020205020404" pitchFamily="49" charset="0"/>
              </a:rPr>
              <a:t>random_state</a:t>
            </a:r>
            <a:r>
              <a:rPr lang="ja-JP" altLang="en-US" b="0" dirty="0">
                <a:solidFill>
                  <a:srgbClr val="A31515"/>
                </a:solidFill>
                <a:effectLst/>
                <a:latin typeface="Courier New" panose="02070309020205020404" pitchFamily="49" charset="0"/>
              </a:rPr>
              <a:t>はノートブック指定の値にしてください。</a:t>
            </a:r>
            <a:endParaRPr lang="en-US" altLang="ja-JP" b="0" dirty="0">
              <a:solidFill>
                <a:srgbClr val="A31515"/>
              </a:solidFill>
              <a:effectLst/>
              <a:latin typeface="Courier New" panose="02070309020205020404" pitchFamily="49" charset="0"/>
            </a:endParaRPr>
          </a:p>
          <a:p>
            <a:endParaRPr lang="ja-JP" altLang="en-US" dirty="0"/>
          </a:p>
        </p:txBody>
      </p:sp>
    </p:spTree>
    <p:extLst>
      <p:ext uri="{BB962C8B-B14F-4D97-AF65-F5344CB8AC3E}">
        <p14:creationId xmlns:p14="http://schemas.microsoft.com/office/powerpoint/2010/main" val="27485201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553921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234</a:t>
            </a:fld>
            <a:endParaRPr kumimoji="1" lang="ja-JP" altLang="en-US"/>
          </a:p>
        </p:txBody>
      </p:sp>
    </p:spTree>
    <p:extLst>
      <p:ext uri="{BB962C8B-B14F-4D97-AF65-F5344CB8AC3E}">
        <p14:creationId xmlns:p14="http://schemas.microsoft.com/office/powerpoint/2010/main" val="25559454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377080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117398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237</a:t>
            </a:fld>
            <a:endParaRPr kumimoji="1" lang="ja-JP" altLang="en-US" dirty="0"/>
          </a:p>
        </p:txBody>
      </p:sp>
    </p:spTree>
    <p:extLst>
      <p:ext uri="{BB962C8B-B14F-4D97-AF65-F5344CB8AC3E}">
        <p14:creationId xmlns:p14="http://schemas.microsoft.com/office/powerpoint/2010/main" val="250444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a:t>
            </a:fld>
            <a:endParaRPr kumimoji="1" lang="ja-JP" altLang="en-US" dirty="0"/>
          </a:p>
        </p:txBody>
      </p:sp>
    </p:spTree>
    <p:extLst>
      <p:ext uri="{BB962C8B-B14F-4D97-AF65-F5344CB8AC3E}">
        <p14:creationId xmlns:p14="http://schemas.microsoft.com/office/powerpoint/2010/main" val="77698545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333393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239</a:t>
            </a:fld>
            <a:endParaRPr kumimoji="1" lang="ja-JP" altLang="en-US"/>
          </a:p>
        </p:txBody>
      </p:sp>
    </p:spTree>
    <p:extLst>
      <p:ext uri="{BB962C8B-B14F-4D97-AF65-F5344CB8AC3E}">
        <p14:creationId xmlns:p14="http://schemas.microsoft.com/office/powerpoint/2010/main" val="334054078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240</a:t>
            </a:fld>
            <a:endParaRPr kumimoji="1" lang="ja-JP" altLang="en-US"/>
          </a:p>
        </p:txBody>
      </p:sp>
    </p:spTree>
    <p:extLst>
      <p:ext uri="{BB962C8B-B14F-4D97-AF65-F5344CB8AC3E}">
        <p14:creationId xmlns:p14="http://schemas.microsoft.com/office/powerpoint/2010/main" val="372259518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73631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5869753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92088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884341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245</a:t>
            </a:fld>
            <a:endParaRPr kumimoji="1" lang="ja-JP" altLang="en-US"/>
          </a:p>
        </p:txBody>
      </p:sp>
    </p:spTree>
    <p:extLst>
      <p:ext uri="{BB962C8B-B14F-4D97-AF65-F5344CB8AC3E}">
        <p14:creationId xmlns:p14="http://schemas.microsoft.com/office/powerpoint/2010/main" val="63343222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0134601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247</a:t>
            </a:fld>
            <a:endParaRPr kumimoji="1" lang="ja-JP" altLang="en-US" dirty="0"/>
          </a:p>
        </p:txBody>
      </p:sp>
    </p:spTree>
    <p:extLst>
      <p:ext uri="{BB962C8B-B14F-4D97-AF65-F5344CB8AC3E}">
        <p14:creationId xmlns:p14="http://schemas.microsoft.com/office/powerpoint/2010/main" val="116376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84422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248</a:t>
            </a:fld>
            <a:endParaRPr kumimoji="1" lang="ja-JP" altLang="en-US"/>
          </a:p>
        </p:txBody>
      </p:sp>
    </p:spTree>
    <p:extLst>
      <p:ext uri="{BB962C8B-B14F-4D97-AF65-F5344CB8AC3E}">
        <p14:creationId xmlns:p14="http://schemas.microsoft.com/office/powerpoint/2010/main" val="36051372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118491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26817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5721490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252</a:t>
            </a:fld>
            <a:endParaRPr kumimoji="1" lang="ja-JP" altLang="en-US"/>
          </a:p>
        </p:txBody>
      </p:sp>
    </p:spTree>
    <p:extLst>
      <p:ext uri="{BB962C8B-B14F-4D97-AF65-F5344CB8AC3E}">
        <p14:creationId xmlns:p14="http://schemas.microsoft.com/office/powerpoint/2010/main" val="41991702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8013862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254</a:t>
            </a:fld>
            <a:endParaRPr kumimoji="1" lang="ja-JP" altLang="en-US"/>
          </a:p>
        </p:txBody>
      </p:sp>
    </p:spTree>
    <p:extLst>
      <p:ext uri="{BB962C8B-B14F-4D97-AF65-F5344CB8AC3E}">
        <p14:creationId xmlns:p14="http://schemas.microsoft.com/office/powerpoint/2010/main" val="70264069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255</a:t>
            </a:fld>
            <a:endParaRPr kumimoji="1" lang="ja-JP" altLang="en-US"/>
          </a:p>
        </p:txBody>
      </p:sp>
    </p:spTree>
    <p:extLst>
      <p:ext uri="{BB962C8B-B14F-4D97-AF65-F5344CB8AC3E}">
        <p14:creationId xmlns:p14="http://schemas.microsoft.com/office/powerpoint/2010/main" val="18697798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1165625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895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a:t>
            </a:fld>
            <a:endParaRPr kumimoji="1" lang="ja-JP" altLang="en-US"/>
          </a:p>
        </p:txBody>
      </p:sp>
    </p:spTree>
    <p:extLst>
      <p:ext uri="{BB962C8B-B14F-4D97-AF65-F5344CB8AC3E}">
        <p14:creationId xmlns:p14="http://schemas.microsoft.com/office/powerpoint/2010/main" val="232905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dirty="0">
              <a:solidFill>
                <a:srgbClr val="000000"/>
              </a:solidFill>
              <a:latin typeface="+mn-ea"/>
            </a:endParaRPr>
          </a:p>
          <a:p>
            <a:pPr algn="l" defTabSz="914400" fontAlgn="base">
              <a:spcBef>
                <a:spcPct val="0"/>
              </a:spcBef>
              <a:spcAft>
                <a:spcPct val="0"/>
              </a:spcAft>
            </a:pPr>
            <a:r>
              <a:rPr kumimoji="1" lang="en-US" altLang="ja-JP" sz="1200" dirty="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dirty="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dirty="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dirty="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a:t>
            </a:fld>
            <a:endParaRPr kumimoji="1" lang="ja-JP" altLang="en-US" dirty="0"/>
          </a:p>
        </p:txBody>
      </p:sp>
    </p:spTree>
    <p:extLst>
      <p:ext uri="{BB962C8B-B14F-4D97-AF65-F5344CB8AC3E}">
        <p14:creationId xmlns:p14="http://schemas.microsoft.com/office/powerpoint/2010/main" val="285362883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5743322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乳がんデータは</a:t>
            </a:r>
            <a:r>
              <a:rPr lang="en-US" altLang="ja-JP" dirty="0"/>
              <a:t>6:4</a:t>
            </a:r>
            <a:r>
              <a:rPr lang="ja-JP" altLang="en-US" dirty="0"/>
              <a:t>くらいの比率なため、極端に不均衡なデータではないため、</a:t>
            </a:r>
            <a:endParaRPr lang="en-US" altLang="ja-JP" dirty="0"/>
          </a:p>
          <a:p>
            <a:r>
              <a:rPr lang="ja-JP" altLang="en-US" dirty="0"/>
              <a:t>不均衡データに対しての対策を行わなくても精度・</a:t>
            </a:r>
            <a:r>
              <a:rPr lang="en-US" altLang="ja-JP" dirty="0"/>
              <a:t>F</a:t>
            </a:r>
            <a:r>
              <a:rPr lang="ja-JP" altLang="en-US" dirty="0"/>
              <a:t>値ともに今回はあまり問題ありませんでした。</a:t>
            </a:r>
            <a:endParaRPr lang="en-US" altLang="ja-JP" dirty="0"/>
          </a:p>
          <a:p>
            <a:r>
              <a:rPr lang="ja-JP" altLang="en-US" dirty="0"/>
              <a:t>また、</a:t>
            </a:r>
            <a:r>
              <a:rPr lang="en-US" altLang="ja-JP" dirty="0"/>
              <a:t>balanced</a:t>
            </a:r>
            <a:r>
              <a:rPr lang="ja-JP" altLang="en-US" dirty="0"/>
              <a:t>についてノートブックには載せていません。</a:t>
            </a:r>
            <a:endParaRPr lang="en-US" altLang="ja-JP" dirty="0"/>
          </a:p>
          <a:p>
            <a:r>
              <a:rPr lang="ja-JP" altLang="en-US" dirty="0"/>
              <a:t>ですが現実世界の課題には不均衡データが非常に多いため、ここで紹介しています。</a:t>
            </a:r>
            <a:endParaRPr lang="en-US" altLang="ja-JP" dirty="0"/>
          </a:p>
        </p:txBody>
      </p:sp>
    </p:spTree>
    <p:extLst>
      <p:ext uri="{BB962C8B-B14F-4D97-AF65-F5344CB8AC3E}">
        <p14:creationId xmlns:p14="http://schemas.microsoft.com/office/powerpoint/2010/main" val="363313932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5701301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261</a:t>
            </a:fld>
            <a:endParaRPr kumimoji="1" lang="ja-JP" altLang="en-US"/>
          </a:p>
        </p:txBody>
      </p:sp>
    </p:spTree>
    <p:extLst>
      <p:ext uri="{BB962C8B-B14F-4D97-AF65-F5344CB8AC3E}">
        <p14:creationId xmlns:p14="http://schemas.microsoft.com/office/powerpoint/2010/main" val="155832482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0123102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263</a:t>
            </a:fld>
            <a:endParaRPr kumimoji="1" lang="ja-JP" altLang="en-US" dirty="0"/>
          </a:p>
        </p:txBody>
      </p:sp>
    </p:spTree>
    <p:extLst>
      <p:ext uri="{BB962C8B-B14F-4D97-AF65-F5344CB8AC3E}">
        <p14:creationId xmlns:p14="http://schemas.microsoft.com/office/powerpoint/2010/main" val="328741685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264</a:t>
            </a:fld>
            <a:endParaRPr kumimoji="1" lang="ja-JP" altLang="en-US"/>
          </a:p>
        </p:txBody>
      </p:sp>
    </p:spTree>
    <p:extLst>
      <p:ext uri="{BB962C8B-B14F-4D97-AF65-F5344CB8AC3E}">
        <p14:creationId xmlns:p14="http://schemas.microsoft.com/office/powerpoint/2010/main" val="5026169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266</a:t>
            </a:fld>
            <a:endParaRPr kumimoji="1" lang="ja-JP" altLang="en-US"/>
          </a:p>
        </p:txBody>
      </p:sp>
    </p:spTree>
    <p:extLst>
      <p:ext uri="{BB962C8B-B14F-4D97-AF65-F5344CB8AC3E}">
        <p14:creationId xmlns:p14="http://schemas.microsoft.com/office/powerpoint/2010/main" val="188086084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267</a:t>
            </a:fld>
            <a:endParaRPr kumimoji="1" lang="ja-JP" altLang="en-US"/>
          </a:p>
        </p:txBody>
      </p:sp>
    </p:spTree>
    <p:extLst>
      <p:ext uri="{BB962C8B-B14F-4D97-AF65-F5344CB8AC3E}">
        <p14:creationId xmlns:p14="http://schemas.microsoft.com/office/powerpoint/2010/main" val="245365762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268</a:t>
            </a:fld>
            <a:endParaRPr kumimoji="1" lang="ja-JP" altLang="en-US"/>
          </a:p>
        </p:txBody>
      </p:sp>
    </p:spTree>
    <p:extLst>
      <p:ext uri="{BB962C8B-B14F-4D97-AF65-F5344CB8AC3E}">
        <p14:creationId xmlns:p14="http://schemas.microsoft.com/office/powerpoint/2010/main" val="4076897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96257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191199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352660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271</a:t>
            </a:fld>
            <a:endParaRPr kumimoji="1" lang="ja-JP" altLang="en-US"/>
          </a:p>
        </p:txBody>
      </p:sp>
    </p:spTree>
    <p:extLst>
      <p:ext uri="{BB962C8B-B14F-4D97-AF65-F5344CB8AC3E}">
        <p14:creationId xmlns:p14="http://schemas.microsoft.com/office/powerpoint/2010/main" val="31116331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Kagle</a:t>
            </a:r>
            <a:r>
              <a:rPr kumimoji="1" lang="ja-JP" altLang="en-US" dirty="0"/>
              <a:t>で上位のモデルには</a:t>
            </a:r>
            <a:r>
              <a:rPr kumimoji="1" lang="en-US" altLang="ja-JP" dirty="0" err="1"/>
              <a:t>XGBoost</a:t>
            </a:r>
            <a:r>
              <a:rPr kumimoji="1" lang="ja-JP" altLang="en-US" dirty="0"/>
              <a:t>や</a:t>
            </a:r>
            <a:r>
              <a:rPr kumimoji="1" lang="en-US" altLang="ja-JP" dirty="0" err="1"/>
              <a:t>LightGBM</a:t>
            </a:r>
            <a:r>
              <a:rPr kumimoji="1" lang="ja-JP" altLang="en-US" dirty="0"/>
              <a:t>が多く使われており、</a:t>
            </a:r>
            <a:endParaRPr kumimoji="1" lang="en-US" altLang="ja-JP" dirty="0"/>
          </a:p>
          <a:p>
            <a:r>
              <a:rPr kumimoji="1" lang="ja-JP" altLang="en-US" dirty="0"/>
              <a:t>構造化データに対してはニューラルネットワークより人気があります。</a:t>
            </a:r>
            <a:endParaRPr kumimoji="1" lang="en-US" altLang="ja-JP" dirty="0"/>
          </a:p>
          <a:p>
            <a:r>
              <a:rPr kumimoji="1" lang="en-US" altLang="ja-JP" dirty="0" err="1"/>
              <a:t>XGBoost</a:t>
            </a:r>
            <a:r>
              <a:rPr kumimoji="1" lang="ja-JP" altLang="en-US" dirty="0"/>
              <a:t>が以前は最もよく使われていましたが、</a:t>
            </a:r>
            <a:r>
              <a:rPr kumimoji="1" lang="en-US" altLang="ja-JP" dirty="0" err="1"/>
              <a:t>LightGBM</a:t>
            </a:r>
            <a:r>
              <a:rPr kumimoji="1" lang="ja-JP" altLang="en-US" dirty="0"/>
              <a:t>の方が人気が出てきています。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272</a:t>
            </a:fld>
            <a:endParaRPr kumimoji="1" lang="ja-JP" altLang="en-US" dirty="0"/>
          </a:p>
        </p:txBody>
      </p:sp>
    </p:spTree>
    <p:extLst>
      <p:ext uri="{BB962C8B-B14F-4D97-AF65-F5344CB8AC3E}">
        <p14:creationId xmlns:p14="http://schemas.microsoft.com/office/powerpoint/2010/main" val="110936200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5827711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11258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275</a:t>
            </a:fld>
            <a:endParaRPr kumimoji="1" lang="ja-JP" altLang="en-US"/>
          </a:p>
        </p:txBody>
      </p:sp>
    </p:spTree>
    <p:extLst>
      <p:ext uri="{BB962C8B-B14F-4D97-AF65-F5344CB8AC3E}">
        <p14:creationId xmlns:p14="http://schemas.microsoft.com/office/powerpoint/2010/main" val="402917763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276</a:t>
            </a:fld>
            <a:endParaRPr kumimoji="1" lang="ja-JP" altLang="en-US"/>
          </a:p>
        </p:txBody>
      </p:sp>
    </p:spTree>
    <p:extLst>
      <p:ext uri="{BB962C8B-B14F-4D97-AF65-F5344CB8AC3E}">
        <p14:creationId xmlns:p14="http://schemas.microsoft.com/office/powerpoint/2010/main" val="274801655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XGBoost</a:t>
            </a:r>
            <a:r>
              <a:rPr lang="ja-JP" altLang="en-US" dirty="0"/>
              <a:t>やランダムフォレストなどの多くの決定木モデルでは、</a:t>
            </a:r>
            <a:r>
              <a:rPr lang="en-US" altLang="ja-JP" dirty="0" err="1"/>
              <a:t>max_depth</a:t>
            </a:r>
            <a:r>
              <a:rPr lang="ja-JP" altLang="en-US" dirty="0"/>
              <a:t>を使用して過学習を調整することが多いが、</a:t>
            </a:r>
            <a:r>
              <a:rPr lang="en-US" altLang="ja-JP" dirty="0" err="1"/>
              <a:t>LightGBM</a:t>
            </a:r>
            <a:r>
              <a:rPr lang="ja-JP" altLang="en-US" dirty="0"/>
              <a:t>では</a:t>
            </a:r>
            <a:r>
              <a:rPr lang="en-US" altLang="ja-JP" dirty="0" err="1"/>
              <a:t>num_leaves</a:t>
            </a:r>
            <a:r>
              <a:rPr lang="ja-JP" altLang="en-US" dirty="0"/>
              <a:t>の使用が推奨されている。</a:t>
            </a:r>
            <a:endParaRPr lang="en-US" altLang="ja-JP" dirty="0"/>
          </a:p>
          <a:p>
            <a:r>
              <a:rPr lang="ja-JP" altLang="en-US" dirty="0"/>
              <a:t>木を作成するアルゴリズムが他のモデルとは異なり、深さを優先して探索をするのではなく葉を成長させていくことを優先させているため。</a:t>
            </a:r>
            <a:endParaRPr lang="en-US" altLang="ja-JP" dirty="0"/>
          </a:p>
          <a:p>
            <a:r>
              <a:rPr lang="ja-JP" altLang="en-US" dirty="0"/>
              <a:t>講義で詳しく説明する必要はないが、「アルゴリズムが異なるので</a:t>
            </a:r>
            <a:r>
              <a:rPr lang="en-US" altLang="ja-JP" dirty="0" err="1"/>
              <a:t>num_leaves</a:t>
            </a:r>
            <a:r>
              <a:rPr lang="ja-JP" altLang="en-US" dirty="0"/>
              <a:t>の方が効果的である」ぐらいにお話しするとよいと考えられる。</a:t>
            </a:r>
          </a:p>
        </p:txBody>
      </p:sp>
    </p:spTree>
    <p:extLst>
      <p:ext uri="{BB962C8B-B14F-4D97-AF65-F5344CB8AC3E}">
        <p14:creationId xmlns:p14="http://schemas.microsoft.com/office/powerpoint/2010/main" val="394881465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2824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9102627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279</a:t>
            </a:fld>
            <a:endParaRPr kumimoji="1" lang="ja-JP" altLang="en-US"/>
          </a:p>
        </p:txBody>
      </p:sp>
    </p:spTree>
    <p:extLst>
      <p:ext uri="{BB962C8B-B14F-4D97-AF65-F5344CB8AC3E}">
        <p14:creationId xmlns:p14="http://schemas.microsoft.com/office/powerpoint/2010/main" val="11161768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76377133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7782728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282</a:t>
            </a:fld>
            <a:endParaRPr kumimoji="1" lang="ja-JP" altLang="en-US" dirty="0"/>
          </a:p>
        </p:txBody>
      </p:sp>
    </p:spTree>
    <p:extLst>
      <p:ext uri="{BB962C8B-B14F-4D97-AF65-F5344CB8AC3E}">
        <p14:creationId xmlns:p14="http://schemas.microsoft.com/office/powerpoint/2010/main" val="363125874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283</a:t>
            </a:fld>
            <a:endParaRPr kumimoji="1" lang="ja-JP" altLang="en-US" dirty="0"/>
          </a:p>
        </p:txBody>
      </p:sp>
    </p:spTree>
    <p:extLst>
      <p:ext uri="{BB962C8B-B14F-4D97-AF65-F5344CB8AC3E}">
        <p14:creationId xmlns:p14="http://schemas.microsoft.com/office/powerpoint/2010/main" val="4022104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ja-JP" altLang="en-US"/>
          </a:p>
        </p:txBody>
      </p:sp>
    </p:spTree>
    <p:extLst>
      <p:ext uri="{BB962C8B-B14F-4D97-AF65-F5344CB8AC3E}">
        <p14:creationId xmlns:p14="http://schemas.microsoft.com/office/powerpoint/2010/main" val="35300084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7446207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4597298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32167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288</a:t>
            </a:fld>
            <a:endParaRPr kumimoji="1" lang="ja-JP" altLang="en-US"/>
          </a:p>
        </p:txBody>
      </p:sp>
    </p:spTree>
    <p:extLst>
      <p:ext uri="{BB962C8B-B14F-4D97-AF65-F5344CB8AC3E}">
        <p14:creationId xmlns:p14="http://schemas.microsoft.com/office/powerpoint/2010/main" val="2781779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8786941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21288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290</a:t>
            </a:fld>
            <a:endParaRPr kumimoji="1" lang="ja-JP" altLang="en-US"/>
          </a:p>
        </p:txBody>
      </p:sp>
    </p:spTree>
    <p:extLst>
      <p:ext uri="{BB962C8B-B14F-4D97-AF65-F5344CB8AC3E}">
        <p14:creationId xmlns:p14="http://schemas.microsoft.com/office/powerpoint/2010/main" val="375706791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6</a:t>
            </a:r>
            <a:r>
              <a:rPr lang="ja-JP" altLang="en-US" dirty="0"/>
              <a:t>章・</a:t>
            </a:r>
            <a:r>
              <a:rPr lang="en-US" altLang="ja-JP" dirty="0"/>
              <a:t>7</a:t>
            </a:r>
            <a:r>
              <a:rPr lang="ja-JP" altLang="en-US" dirty="0"/>
              <a:t>章の内容は</a:t>
            </a:r>
            <a:r>
              <a:rPr lang="en-US" altLang="ja-JP" dirty="0" err="1"/>
              <a:t>PyTorch</a:t>
            </a:r>
            <a:r>
              <a:rPr lang="ja-JP" altLang="en-US" dirty="0"/>
              <a:t>での実装も付録としてつけていますが、基本的に講義では扱いません。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TensorFlow</a:t>
            </a:r>
            <a:r>
              <a:rPr lang="ja-JP" altLang="en-US" dirty="0"/>
              <a:t>と並ぶフレームワークである</a:t>
            </a:r>
            <a:r>
              <a:rPr lang="en-US" altLang="ja-JP" dirty="0" err="1"/>
              <a:t>PyTorch</a:t>
            </a:r>
            <a:r>
              <a:rPr lang="ja-JP" altLang="en-US" dirty="0"/>
              <a:t>で実装するとこんな感じになるという参考で掲載しています。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必要に応じてご紹介ください。</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292</a:t>
            </a:fld>
            <a:endParaRPr kumimoji="1" lang="ja-JP" altLang="en-US"/>
          </a:p>
        </p:txBody>
      </p:sp>
    </p:spTree>
    <p:extLst>
      <p:ext uri="{BB962C8B-B14F-4D97-AF65-F5344CB8AC3E}">
        <p14:creationId xmlns:p14="http://schemas.microsoft.com/office/powerpoint/2010/main" val="33100589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293</a:t>
            </a:fld>
            <a:endParaRPr kumimoji="1" lang="ja-JP" altLang="en-US"/>
          </a:p>
        </p:txBody>
      </p:sp>
    </p:spTree>
    <p:extLst>
      <p:ext uri="{BB962C8B-B14F-4D97-AF65-F5344CB8AC3E}">
        <p14:creationId xmlns:p14="http://schemas.microsoft.com/office/powerpoint/2010/main" val="119209084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294</a:t>
            </a:fld>
            <a:endParaRPr kumimoji="1" lang="ja-JP" altLang="en-US"/>
          </a:p>
        </p:txBody>
      </p:sp>
    </p:spTree>
    <p:extLst>
      <p:ext uri="{BB962C8B-B14F-4D97-AF65-F5344CB8AC3E}">
        <p14:creationId xmlns:p14="http://schemas.microsoft.com/office/powerpoint/2010/main" val="26109263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295</a:t>
            </a:fld>
            <a:endParaRPr kumimoji="1" lang="ja-JP" altLang="en-US" dirty="0"/>
          </a:p>
        </p:txBody>
      </p:sp>
    </p:spTree>
    <p:extLst>
      <p:ext uri="{BB962C8B-B14F-4D97-AF65-F5344CB8AC3E}">
        <p14:creationId xmlns:p14="http://schemas.microsoft.com/office/powerpoint/2010/main" val="48696559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296</a:t>
            </a:fld>
            <a:endParaRPr kumimoji="1" lang="ja-JP" altLang="en-US" dirty="0"/>
          </a:p>
        </p:txBody>
      </p:sp>
    </p:spTree>
    <p:extLst>
      <p:ext uri="{BB962C8B-B14F-4D97-AF65-F5344CB8AC3E}">
        <p14:creationId xmlns:p14="http://schemas.microsoft.com/office/powerpoint/2010/main" val="267691989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297</a:t>
            </a:fld>
            <a:endParaRPr kumimoji="1" lang="ja-JP" altLang="en-US" dirty="0"/>
          </a:p>
        </p:txBody>
      </p:sp>
    </p:spTree>
    <p:extLst>
      <p:ext uri="{BB962C8B-B14F-4D97-AF65-F5344CB8AC3E}">
        <p14:creationId xmlns:p14="http://schemas.microsoft.com/office/powerpoint/2010/main" val="27182342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298</a:t>
            </a:fld>
            <a:endParaRPr kumimoji="1" lang="ja-JP" altLang="en-US" dirty="0"/>
          </a:p>
        </p:txBody>
      </p:sp>
    </p:spTree>
    <p:extLst>
      <p:ext uri="{BB962C8B-B14F-4D97-AF65-F5344CB8AC3E}">
        <p14:creationId xmlns:p14="http://schemas.microsoft.com/office/powerpoint/2010/main" val="176803181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今回は決定係数をメインに回帰の評価をおこなっている。</a:t>
            </a:r>
            <a:endParaRPr kumimoji="1" lang="en-US" altLang="ja-JP" dirty="0"/>
          </a:p>
          <a:p>
            <a:r>
              <a:rPr kumimoji="1" lang="ja-JP" altLang="en-US" dirty="0"/>
              <a:t>決定係数は予測値と実測値がどれだけ連動するモデルになっているか？を知るための指標のため、</a:t>
            </a:r>
          </a:p>
          <a:p>
            <a:r>
              <a:rPr kumimoji="1" lang="ja-JP" altLang="en-US" dirty="0"/>
              <a:t>正解からどれだけ誤差があるかを評価する</a:t>
            </a:r>
            <a:r>
              <a:rPr kumimoji="1" lang="en-US" altLang="ja-JP" dirty="0"/>
              <a:t>RMSE</a:t>
            </a:r>
            <a:r>
              <a:rPr kumimoji="1" lang="ja-JP" altLang="en-US" dirty="0"/>
              <a:t>と結果は同一の傾向になるとは限らない。</a:t>
            </a:r>
          </a:p>
          <a:p>
            <a:r>
              <a:rPr kumimoji="1" lang="ja-JP" altLang="en-US" dirty="0"/>
              <a:t>そのため、決定係数、</a:t>
            </a:r>
            <a:r>
              <a:rPr kumimoji="1" lang="en-US" altLang="ja-JP" dirty="0"/>
              <a:t>RMSE(MSE</a:t>
            </a:r>
            <a:r>
              <a:rPr kumimoji="1" lang="ja-JP" altLang="en-US" dirty="0"/>
              <a:t>をルートとったもの</a:t>
            </a:r>
            <a:r>
              <a:rPr kumimoji="1" lang="en-US" altLang="ja-JP" dirty="0"/>
              <a:t>)</a:t>
            </a:r>
            <a:r>
              <a:rPr kumimoji="1" lang="ja-JP" altLang="en-US" dirty="0"/>
              <a:t>、残渣プロット（</a:t>
            </a:r>
            <a:r>
              <a:rPr lang="en-US" altLang="ja-JP" dirty="0"/>
              <a:t>Observed-Predicted Plot</a:t>
            </a:r>
            <a:r>
              <a:rPr kumimoji="1" lang="ja-JP" altLang="en-US" dirty="0"/>
              <a:t>）などそれぞれ確認して複合的に実用できるか判断するのが良い。</a:t>
            </a:r>
            <a:endParaRPr kumimoji="1" lang="en-US" altLang="ja-JP" dirty="0"/>
          </a:p>
          <a:p>
            <a:r>
              <a:rPr kumimoji="1" lang="en-US" altLang="ja-JP" dirty="0"/>
              <a:t>https://ichi.pro/rmse-to-r-o-shiyoshita-kaiki-moderu-no-hyoka-73630570573806</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299</a:t>
            </a:fld>
            <a:endParaRPr kumimoji="1" lang="ja-JP" altLang="en-US" dirty="0"/>
          </a:p>
        </p:txBody>
      </p:sp>
    </p:spTree>
    <p:extLst>
      <p:ext uri="{BB962C8B-B14F-4D97-AF65-F5344CB8AC3E}">
        <p14:creationId xmlns:p14="http://schemas.microsoft.com/office/powerpoint/2010/main" val="2191561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1832625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300</a:t>
            </a:fld>
            <a:endParaRPr kumimoji="1" lang="ja-JP" altLang="en-US" dirty="0"/>
          </a:p>
        </p:txBody>
      </p:sp>
    </p:spTree>
    <p:extLst>
      <p:ext uri="{BB962C8B-B14F-4D97-AF65-F5344CB8AC3E}">
        <p14:creationId xmlns:p14="http://schemas.microsoft.com/office/powerpoint/2010/main" val="349641706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301</a:t>
            </a:fld>
            <a:endParaRPr kumimoji="1" lang="ja-JP" altLang="en-US" dirty="0"/>
          </a:p>
        </p:txBody>
      </p:sp>
    </p:spTree>
    <p:extLst>
      <p:ext uri="{BB962C8B-B14F-4D97-AF65-F5344CB8AC3E}">
        <p14:creationId xmlns:p14="http://schemas.microsoft.com/office/powerpoint/2010/main" val="325617012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302</a:t>
            </a:fld>
            <a:endParaRPr kumimoji="1" lang="ja-JP" altLang="en-US" dirty="0"/>
          </a:p>
        </p:txBody>
      </p:sp>
    </p:spTree>
    <p:extLst>
      <p:ext uri="{BB962C8B-B14F-4D97-AF65-F5344CB8AC3E}">
        <p14:creationId xmlns:p14="http://schemas.microsoft.com/office/powerpoint/2010/main" val="6473631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303</a:t>
            </a:fld>
            <a:endParaRPr kumimoji="1" lang="ja-JP" altLang="en-US"/>
          </a:p>
        </p:txBody>
      </p:sp>
    </p:spTree>
    <p:extLst>
      <p:ext uri="{BB962C8B-B14F-4D97-AF65-F5344CB8AC3E}">
        <p14:creationId xmlns:p14="http://schemas.microsoft.com/office/powerpoint/2010/main" val="168951678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304</a:t>
            </a:fld>
            <a:endParaRPr kumimoji="1" lang="ja-JP" altLang="en-US" dirty="0"/>
          </a:p>
        </p:txBody>
      </p:sp>
    </p:spTree>
    <p:extLst>
      <p:ext uri="{BB962C8B-B14F-4D97-AF65-F5344CB8AC3E}">
        <p14:creationId xmlns:p14="http://schemas.microsoft.com/office/powerpoint/2010/main" val="112319117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42094931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306</a:t>
            </a:fld>
            <a:endParaRPr kumimoji="1" lang="ja-JP" altLang="en-US" dirty="0"/>
          </a:p>
        </p:txBody>
      </p:sp>
    </p:spTree>
    <p:extLst>
      <p:ext uri="{BB962C8B-B14F-4D97-AF65-F5344CB8AC3E}">
        <p14:creationId xmlns:p14="http://schemas.microsoft.com/office/powerpoint/2010/main" val="80617541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両方のフレームワークについて掲載をしていますが、どういった場面であればどちらを使うというような使い分けの例はあまり聞きません。</a:t>
            </a:r>
            <a:endParaRPr lang="en-US" altLang="ja-JP" dirty="0"/>
          </a:p>
          <a:p>
            <a:pPr marL="0" indent="0">
              <a:buFont typeface="Arial" panose="020B0604020202020204" pitchFamily="34" charset="0"/>
              <a:buNone/>
            </a:pPr>
            <a:r>
              <a:rPr lang="ja-JP" altLang="en-US" dirty="0"/>
              <a:t>両方を併用しているケースよりも、現場によりどちらかのフレームワークを採用しているというケースが多いようです。</a:t>
            </a:r>
            <a:endParaRPr lang="en-US" altLang="ja-JP" dirty="0"/>
          </a:p>
          <a:p>
            <a:pPr marL="0" indent="0">
              <a:buFont typeface="Arial" panose="020B0604020202020204" pitchFamily="34" charset="0"/>
              <a:buNone/>
            </a:pPr>
            <a:r>
              <a:rPr lang="ja-JP" altLang="en-US" dirty="0"/>
              <a:t>一般に</a:t>
            </a:r>
            <a:r>
              <a:rPr lang="en-US" altLang="ja-JP" dirty="0"/>
              <a:t>Python</a:t>
            </a:r>
            <a:r>
              <a:rPr lang="ja-JP" altLang="en-US" dirty="0"/>
              <a:t>初心者や機械学習初心者には、ラッパーライブラリが強力な </a:t>
            </a:r>
            <a:r>
              <a:rPr lang="en-US" altLang="ja-JP" dirty="0"/>
              <a:t>TensorFlow / </a:t>
            </a:r>
            <a:r>
              <a:rPr lang="en-US" altLang="ja-JP" dirty="0" err="1"/>
              <a:t>Keras</a:t>
            </a:r>
            <a:r>
              <a:rPr lang="en-US" altLang="ja-JP" dirty="0"/>
              <a:t> </a:t>
            </a:r>
            <a:r>
              <a:rPr lang="ja-JP" altLang="en-US" dirty="0"/>
              <a:t>のほうが学習コストは低いと考えられています。</a:t>
            </a:r>
            <a:endParaRPr lang="en-US" altLang="ja-JP" dirty="0"/>
          </a:p>
        </p:txBody>
      </p:sp>
    </p:spTree>
    <p:extLst>
      <p:ext uri="{BB962C8B-B14F-4D97-AF65-F5344CB8AC3E}">
        <p14:creationId xmlns:p14="http://schemas.microsoft.com/office/powerpoint/2010/main" val="397423083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308</a:t>
            </a:fld>
            <a:endParaRPr kumimoji="1" lang="ja-JP" altLang="en-US"/>
          </a:p>
        </p:txBody>
      </p:sp>
    </p:spTree>
    <p:extLst>
      <p:ext uri="{BB962C8B-B14F-4D97-AF65-F5344CB8AC3E}">
        <p14:creationId xmlns:p14="http://schemas.microsoft.com/office/powerpoint/2010/main" val="176393506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88371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46404">
              <a:defRPr/>
            </a:pPr>
            <a:r>
              <a:rPr lang="ja-JP" altLang="en-US" dirty="0"/>
              <a:t>代表的な形態素解析エンジン</a:t>
            </a:r>
            <a:br>
              <a:rPr lang="en-US" altLang="ja-JP" dirty="0"/>
            </a:br>
            <a:r>
              <a:rPr lang="en-US" altLang="ja-JP" dirty="0" err="1"/>
              <a:t>MeCab</a:t>
            </a:r>
            <a:r>
              <a:rPr lang="ja-JP" altLang="en-US" dirty="0" err="1"/>
              <a:t>、</a:t>
            </a:r>
            <a:r>
              <a:rPr lang="en-US" altLang="ja-JP" dirty="0"/>
              <a:t>Janome</a:t>
            </a:r>
            <a:r>
              <a:rPr lang="ja-JP" altLang="en-US" dirty="0" err="1"/>
              <a:t>、</a:t>
            </a:r>
            <a:r>
              <a:rPr lang="en-US" altLang="ja-JP" dirty="0"/>
              <a:t>JUMAN++</a:t>
            </a:r>
            <a:r>
              <a:rPr lang="ja-JP" altLang="en-US" dirty="0" err="1"/>
              <a:t>、</a:t>
            </a:r>
            <a:r>
              <a:rPr lang="en-US" altLang="ja-JP" dirty="0"/>
              <a:t>Rosette</a:t>
            </a:r>
            <a:r>
              <a:rPr lang="ja-JP" altLang="en-US" dirty="0"/>
              <a:t> など</a:t>
            </a:r>
            <a:endParaRPr lang="en-US" altLang="ja-JP" dirty="0"/>
          </a:p>
          <a:p>
            <a:endParaRPr kumimoji="1" lang="ja-JP" altLang="en-US" dirty="0"/>
          </a:p>
        </p:txBody>
      </p:sp>
    </p:spTree>
    <p:extLst>
      <p:ext uri="{BB962C8B-B14F-4D97-AF65-F5344CB8AC3E}">
        <p14:creationId xmlns:p14="http://schemas.microsoft.com/office/powerpoint/2010/main" val="283599106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43491131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311</a:t>
            </a:fld>
            <a:endParaRPr kumimoji="1" lang="ja-JP" altLang="en-US"/>
          </a:p>
        </p:txBody>
      </p:sp>
    </p:spTree>
    <p:extLst>
      <p:ext uri="{BB962C8B-B14F-4D97-AF65-F5344CB8AC3E}">
        <p14:creationId xmlns:p14="http://schemas.microsoft.com/office/powerpoint/2010/main" val="405181108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431763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88718355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7998248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315</a:t>
            </a:fld>
            <a:endParaRPr kumimoji="1" lang="ja-JP" altLang="en-US"/>
          </a:p>
        </p:txBody>
      </p:sp>
    </p:spTree>
    <p:extLst>
      <p:ext uri="{BB962C8B-B14F-4D97-AF65-F5344CB8AC3E}">
        <p14:creationId xmlns:p14="http://schemas.microsoft.com/office/powerpoint/2010/main" val="140287077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316</a:t>
            </a:fld>
            <a:endParaRPr kumimoji="1" lang="ja-JP" altLang="en-US"/>
          </a:p>
        </p:txBody>
      </p:sp>
    </p:spTree>
    <p:extLst>
      <p:ext uri="{BB962C8B-B14F-4D97-AF65-F5344CB8AC3E}">
        <p14:creationId xmlns:p14="http://schemas.microsoft.com/office/powerpoint/2010/main" val="33811234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317</a:t>
            </a:fld>
            <a:endParaRPr kumimoji="1" lang="ja-JP" altLang="en-US" dirty="0"/>
          </a:p>
        </p:txBody>
      </p:sp>
    </p:spTree>
    <p:extLst>
      <p:ext uri="{BB962C8B-B14F-4D97-AF65-F5344CB8AC3E}">
        <p14:creationId xmlns:p14="http://schemas.microsoft.com/office/powerpoint/2010/main" val="1693667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318</a:t>
            </a:fld>
            <a:endParaRPr kumimoji="1" lang="ja-JP" altLang="en-US" dirty="0"/>
          </a:p>
        </p:txBody>
      </p:sp>
    </p:spTree>
    <p:extLst>
      <p:ext uri="{BB962C8B-B14F-4D97-AF65-F5344CB8AC3E}">
        <p14:creationId xmlns:p14="http://schemas.microsoft.com/office/powerpoint/2010/main" val="138052754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319</a:t>
            </a:fld>
            <a:endParaRPr kumimoji="1" lang="ja-JP" altLang="en-US"/>
          </a:p>
        </p:txBody>
      </p:sp>
    </p:spTree>
    <p:extLst>
      <p:ext uri="{BB962C8B-B14F-4D97-AF65-F5344CB8AC3E}">
        <p14:creationId xmlns:p14="http://schemas.microsoft.com/office/powerpoint/2010/main" val="1006364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71871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71494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651874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322</a:t>
            </a:fld>
            <a:endParaRPr kumimoji="1" lang="ja-JP" altLang="en-US"/>
          </a:p>
        </p:txBody>
      </p:sp>
    </p:spTree>
    <p:extLst>
      <p:ext uri="{BB962C8B-B14F-4D97-AF65-F5344CB8AC3E}">
        <p14:creationId xmlns:p14="http://schemas.microsoft.com/office/powerpoint/2010/main" val="193124665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77525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324</a:t>
            </a:fld>
            <a:endParaRPr kumimoji="1" lang="ja-JP" altLang="en-US"/>
          </a:p>
        </p:txBody>
      </p:sp>
    </p:spTree>
    <p:extLst>
      <p:ext uri="{BB962C8B-B14F-4D97-AF65-F5344CB8AC3E}">
        <p14:creationId xmlns:p14="http://schemas.microsoft.com/office/powerpoint/2010/main" val="212781651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325</a:t>
            </a:fld>
            <a:endParaRPr kumimoji="1" lang="ja-JP" altLang="en-US"/>
          </a:p>
        </p:txBody>
      </p:sp>
    </p:spTree>
    <p:extLst>
      <p:ext uri="{BB962C8B-B14F-4D97-AF65-F5344CB8AC3E}">
        <p14:creationId xmlns:p14="http://schemas.microsoft.com/office/powerpoint/2010/main" val="314063823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326</a:t>
            </a:fld>
            <a:endParaRPr kumimoji="1" lang="ja-JP" altLang="en-US" dirty="0"/>
          </a:p>
        </p:txBody>
      </p:sp>
    </p:spTree>
    <p:extLst>
      <p:ext uri="{BB962C8B-B14F-4D97-AF65-F5344CB8AC3E}">
        <p14:creationId xmlns:p14="http://schemas.microsoft.com/office/powerpoint/2010/main" val="111042386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latin typeface="メイリオ"/>
                <a:ea typeface="メイリオ"/>
              </a:rPr>
              <a:t>ワークの進め方は時間や、実施形態に応じて柔軟に変えてもらって構いません。</a:t>
            </a:r>
            <a:endParaRPr lang="en-US" altLang="ja-JP" dirty="0">
              <a:latin typeface="メイリオ"/>
              <a:ea typeface="メイリオ"/>
            </a:endParaRPr>
          </a:p>
          <a:p>
            <a:r>
              <a:rPr lang="ja-JP" altLang="en-US" dirty="0">
                <a:latin typeface="メイリオ"/>
                <a:ea typeface="メイリオ"/>
              </a:rPr>
              <a:t>例）時間がないのでグループワークを実施しない。時間があるので発表してもらう。時間がないので解説で済ませる。など</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327</a:t>
            </a:fld>
            <a:endParaRPr kumimoji="1" lang="ja-JP" altLang="en-US"/>
          </a:p>
        </p:txBody>
      </p:sp>
    </p:spTree>
    <p:extLst>
      <p:ext uri="{BB962C8B-B14F-4D97-AF65-F5344CB8AC3E}">
        <p14:creationId xmlns:p14="http://schemas.microsoft.com/office/powerpoint/2010/main" val="145330913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328</a:t>
            </a:fld>
            <a:endParaRPr kumimoji="1" lang="ja-JP" altLang="en-US" dirty="0"/>
          </a:p>
        </p:txBody>
      </p:sp>
    </p:spTree>
    <p:extLst>
      <p:ext uri="{BB962C8B-B14F-4D97-AF65-F5344CB8AC3E}">
        <p14:creationId xmlns:p14="http://schemas.microsoft.com/office/powerpoint/2010/main" val="415770135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329</a:t>
            </a:fld>
            <a:endParaRPr kumimoji="1" lang="ja-JP" altLang="en-US" dirty="0"/>
          </a:p>
        </p:txBody>
      </p:sp>
    </p:spTree>
    <p:extLst>
      <p:ext uri="{BB962C8B-B14F-4D97-AF65-F5344CB8AC3E}">
        <p14:creationId xmlns:p14="http://schemas.microsoft.com/office/powerpoint/2010/main" val="179654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41</a:t>
            </a:fld>
            <a:endParaRPr kumimoji="1" lang="ja-JP" altLang="en-US" dirty="0"/>
          </a:p>
        </p:txBody>
      </p:sp>
    </p:spTree>
    <p:extLst>
      <p:ext uri="{BB962C8B-B14F-4D97-AF65-F5344CB8AC3E}">
        <p14:creationId xmlns:p14="http://schemas.microsoft.com/office/powerpoint/2010/main" val="100333951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330</a:t>
            </a:fld>
            <a:endParaRPr kumimoji="1" lang="ja-JP" altLang="en-US"/>
          </a:p>
        </p:txBody>
      </p:sp>
    </p:spTree>
    <p:extLst>
      <p:ext uri="{BB962C8B-B14F-4D97-AF65-F5344CB8AC3E}">
        <p14:creationId xmlns:p14="http://schemas.microsoft.com/office/powerpoint/2010/main" val="61674740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8649619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332</a:t>
            </a:fld>
            <a:endParaRPr kumimoji="1" lang="ja-JP" altLang="en-US"/>
          </a:p>
        </p:txBody>
      </p:sp>
    </p:spTree>
    <p:extLst>
      <p:ext uri="{BB962C8B-B14F-4D97-AF65-F5344CB8AC3E}">
        <p14:creationId xmlns:p14="http://schemas.microsoft.com/office/powerpoint/2010/main" val="407466500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334</a:t>
            </a:fld>
            <a:endParaRPr kumimoji="1" lang="ja-JP" altLang="en-US"/>
          </a:p>
        </p:txBody>
      </p:sp>
    </p:spTree>
    <p:extLst>
      <p:ext uri="{BB962C8B-B14F-4D97-AF65-F5344CB8AC3E}">
        <p14:creationId xmlns:p14="http://schemas.microsoft.com/office/powerpoint/2010/main" val="193885171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335</a:t>
            </a:fld>
            <a:endParaRPr kumimoji="1" lang="ja-JP" altLang="en-US"/>
          </a:p>
        </p:txBody>
      </p:sp>
    </p:spTree>
    <p:extLst>
      <p:ext uri="{BB962C8B-B14F-4D97-AF65-F5344CB8AC3E}">
        <p14:creationId xmlns:p14="http://schemas.microsoft.com/office/powerpoint/2010/main" val="122613569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336</a:t>
            </a:fld>
            <a:endParaRPr kumimoji="1" lang="ja-JP" altLang="en-US"/>
          </a:p>
        </p:txBody>
      </p:sp>
    </p:spTree>
    <p:extLst>
      <p:ext uri="{BB962C8B-B14F-4D97-AF65-F5344CB8AC3E}">
        <p14:creationId xmlns:p14="http://schemas.microsoft.com/office/powerpoint/2010/main" val="222986042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994879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単純化のためにテキストでは「これが</a:t>
            </a:r>
            <a:r>
              <a:rPr kumimoji="1" lang="en-US" altLang="ja-JP" dirty="0"/>
              <a:t>CNN</a:t>
            </a:r>
            <a:r>
              <a:rPr kumimoji="1" lang="ja-JP" altLang="en-US" dirty="0"/>
              <a:t>」という説明になっていますが、</a:t>
            </a:r>
            <a:r>
              <a:rPr kumimoji="1" lang="en-US" altLang="ja-JP" dirty="0"/>
              <a:t>CNN</a:t>
            </a:r>
            <a:r>
              <a:rPr kumimoji="1" lang="ja-JP" altLang="en-US" dirty="0"/>
              <a:t>にもさまざまな種類があります。</a:t>
            </a:r>
            <a:endParaRPr kumimoji="1" lang="en-US" altLang="ja-JP" dirty="0"/>
          </a:p>
          <a:p>
            <a:r>
              <a:rPr kumimoji="1" lang="ja-JP" altLang="en-US" dirty="0"/>
              <a:t>最終的に分類を出力するのではなく、画像を結果として出力するようなネットワークの場合は全結合層がないケースもあります。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338</a:t>
            </a:fld>
            <a:endParaRPr kumimoji="1" lang="ja-JP" altLang="en-US" dirty="0"/>
          </a:p>
        </p:txBody>
      </p:sp>
    </p:spTree>
    <p:extLst>
      <p:ext uri="{BB962C8B-B14F-4D97-AF65-F5344CB8AC3E}">
        <p14:creationId xmlns:p14="http://schemas.microsoft.com/office/powerpoint/2010/main" val="68239525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339</a:t>
            </a:fld>
            <a:endParaRPr kumimoji="1" lang="ja-JP" altLang="en-US" dirty="0"/>
          </a:p>
        </p:txBody>
      </p:sp>
    </p:spTree>
    <p:extLst>
      <p:ext uri="{BB962C8B-B14F-4D97-AF65-F5344CB8AC3E}">
        <p14:creationId xmlns:p14="http://schemas.microsoft.com/office/powerpoint/2010/main" val="8773794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340</a:t>
            </a:fld>
            <a:endParaRPr kumimoji="1" lang="ja-JP" altLang="en-US" dirty="0"/>
          </a:p>
        </p:txBody>
      </p:sp>
    </p:spTree>
    <p:extLst>
      <p:ext uri="{BB962C8B-B14F-4D97-AF65-F5344CB8AC3E}">
        <p14:creationId xmlns:p14="http://schemas.microsoft.com/office/powerpoint/2010/main" val="364001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42</a:t>
            </a:fld>
            <a:endParaRPr kumimoji="1" lang="ja-JP" altLang="en-US" dirty="0"/>
          </a:p>
        </p:txBody>
      </p:sp>
    </p:spTree>
    <p:extLst>
      <p:ext uri="{BB962C8B-B14F-4D97-AF65-F5344CB8AC3E}">
        <p14:creationId xmlns:p14="http://schemas.microsoft.com/office/powerpoint/2010/main" val="143081206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畳み込み後に</a:t>
            </a:r>
            <a:r>
              <a:rPr kumimoji="1" lang="en-US" altLang="ja-JP" dirty="0"/>
              <a:t>ReLU</a:t>
            </a:r>
            <a:r>
              <a:rPr kumimoji="1" lang="ja-JP" altLang="en-US" dirty="0"/>
              <a:t>関数が入るので、バイアスで足し引きされる値は</a:t>
            </a:r>
            <a:r>
              <a:rPr kumimoji="1" lang="en-US" altLang="ja-JP" dirty="0"/>
              <a:t>0</a:t>
            </a:r>
            <a:r>
              <a:rPr kumimoji="1" lang="ja-JP" altLang="en-US" dirty="0"/>
              <a:t>を出力するか</a:t>
            </a:r>
            <a:r>
              <a:rPr kumimoji="1" lang="en-US" altLang="ja-JP" dirty="0"/>
              <a:t>0</a:t>
            </a:r>
            <a:r>
              <a:rPr kumimoji="1" lang="ja-JP" altLang="en-US" dirty="0"/>
              <a:t>以上を出力するかの境目を調整することになります。</a:t>
            </a:r>
            <a:endParaRPr kumimoji="1" lang="en-US" altLang="ja-JP" dirty="0"/>
          </a:p>
          <a:p>
            <a:r>
              <a:rPr kumimoji="1" lang="ja-JP" altLang="en-US" dirty="0"/>
              <a:t>これにより特徴がより際立つような特徴抽出ができます。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341</a:t>
            </a:fld>
            <a:endParaRPr kumimoji="1" lang="ja-JP" altLang="en-US" dirty="0"/>
          </a:p>
        </p:txBody>
      </p:sp>
    </p:spTree>
    <p:extLst>
      <p:ext uri="{BB962C8B-B14F-4D97-AF65-F5344CB8AC3E}">
        <p14:creationId xmlns:p14="http://schemas.microsoft.com/office/powerpoint/2010/main" val="403625314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342</a:t>
            </a:fld>
            <a:endParaRPr kumimoji="1" lang="ja-JP" altLang="en-US" dirty="0"/>
          </a:p>
        </p:txBody>
      </p:sp>
    </p:spTree>
    <p:extLst>
      <p:ext uri="{BB962C8B-B14F-4D97-AF65-F5344CB8AC3E}">
        <p14:creationId xmlns:p14="http://schemas.microsoft.com/office/powerpoint/2010/main" val="284463540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343</a:t>
            </a:fld>
            <a:endParaRPr kumimoji="1" lang="ja-JP" altLang="en-US" dirty="0"/>
          </a:p>
        </p:txBody>
      </p:sp>
    </p:spTree>
    <p:extLst>
      <p:ext uri="{BB962C8B-B14F-4D97-AF65-F5344CB8AC3E}">
        <p14:creationId xmlns:p14="http://schemas.microsoft.com/office/powerpoint/2010/main" val="68321025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こちらは紹介しなくて構いませんが、</a:t>
            </a:r>
            <a:r>
              <a:rPr kumimoji="1" lang="en-US" altLang="ja-JP" dirty="0"/>
              <a:t>CNN</a:t>
            </a:r>
            <a:r>
              <a:rPr kumimoji="1" lang="ja-JP" altLang="en-US" dirty="0"/>
              <a:t>が唯一の方法というわけではなく、別の方法の方が有力かもしれない説があります。</a:t>
            </a:r>
            <a:endParaRPr kumimoji="1" lang="en-US" altLang="ja-JP" dirty="0"/>
          </a:p>
          <a:p>
            <a:r>
              <a:rPr kumimoji="1" lang="ja-JP" altLang="en-US" dirty="0"/>
              <a:t>既に情報を得ている受講者などから何か聞かれた際には以下を参考にしてください。</a:t>
            </a:r>
            <a:endParaRPr kumimoji="1" lang="en-US" altLang="ja-JP" dirty="0"/>
          </a:p>
          <a:p>
            <a:endParaRPr kumimoji="1" lang="en-US" altLang="ja-JP" dirty="0"/>
          </a:p>
          <a:p>
            <a:r>
              <a:rPr kumimoji="1" lang="ja-JP" altLang="en-US" dirty="0"/>
              <a:t>人間であれば前から見た姿から横から見た姿や後ろから見た姿をある程度判断できるのに対し、</a:t>
            </a:r>
            <a:r>
              <a:rPr kumimoji="1" lang="en-US" altLang="ja-JP" dirty="0"/>
              <a:t>CNN</a:t>
            </a:r>
            <a:r>
              <a:rPr kumimoji="1" lang="ja-JP" altLang="en-US" dirty="0"/>
              <a:t>ではそういった問題に対して精度がかなり低下する。</a:t>
            </a:r>
            <a:endParaRPr kumimoji="1" lang="en-US" altLang="ja-JP" dirty="0"/>
          </a:p>
          <a:p>
            <a:r>
              <a:rPr kumimoji="1" lang="ja-JP" altLang="en-US" dirty="0"/>
              <a:t>こういったことから</a:t>
            </a:r>
            <a:r>
              <a:rPr kumimoji="1" lang="en-US" altLang="ja-JP" dirty="0"/>
              <a:t>CNN</a:t>
            </a:r>
            <a:r>
              <a:rPr kumimoji="1" lang="ja-JP" altLang="en-US" dirty="0"/>
              <a:t>が視覚的な機能とは実は異なったアプローチをとっているかもしれないという説があり、ジェフリーヒントン教授などから出ている。</a:t>
            </a:r>
            <a:endParaRPr kumimoji="1" lang="en-US" altLang="ja-JP" dirty="0"/>
          </a:p>
          <a:p>
            <a:r>
              <a:rPr kumimoji="1" lang="ja-JP" altLang="en-US" dirty="0"/>
              <a:t>現状</a:t>
            </a:r>
            <a:r>
              <a:rPr kumimoji="1" lang="en-US" altLang="ja-JP" dirty="0"/>
              <a:t>CNN</a:t>
            </a:r>
            <a:r>
              <a:rPr kumimoji="1" lang="ja-JP" altLang="en-US" dirty="0"/>
              <a:t>が実用的であるが、今後変わってくるかもしれない。（カプセルネットワークなどの新しい手法が研究されている）</a:t>
            </a:r>
            <a:endParaRPr kumimoji="1" lang="en-US" altLang="ja-JP" dirty="0"/>
          </a:p>
          <a:p>
            <a:r>
              <a:rPr kumimoji="1" lang="en-US" altLang="ja-JP" dirty="0"/>
              <a:t>https://ainow.ai/2021/06/30/255617/</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344</a:t>
            </a:fld>
            <a:endParaRPr kumimoji="1" lang="ja-JP" altLang="en-US" dirty="0"/>
          </a:p>
        </p:txBody>
      </p:sp>
    </p:spTree>
    <p:extLst>
      <p:ext uri="{BB962C8B-B14F-4D97-AF65-F5344CB8AC3E}">
        <p14:creationId xmlns:p14="http://schemas.microsoft.com/office/powerpoint/2010/main" val="394811675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345</a:t>
            </a:fld>
            <a:endParaRPr kumimoji="1" lang="ja-JP" altLang="en-US" dirty="0"/>
          </a:p>
        </p:txBody>
      </p:sp>
    </p:spTree>
    <p:extLst>
      <p:ext uri="{BB962C8B-B14F-4D97-AF65-F5344CB8AC3E}">
        <p14:creationId xmlns:p14="http://schemas.microsoft.com/office/powerpoint/2010/main" val="196177460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346</a:t>
            </a:fld>
            <a:endParaRPr kumimoji="1" lang="ja-JP" altLang="en-US" dirty="0"/>
          </a:p>
        </p:txBody>
      </p:sp>
    </p:spTree>
    <p:extLst>
      <p:ext uri="{BB962C8B-B14F-4D97-AF65-F5344CB8AC3E}">
        <p14:creationId xmlns:p14="http://schemas.microsoft.com/office/powerpoint/2010/main" val="427801083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347</a:t>
            </a:fld>
            <a:endParaRPr kumimoji="1" lang="ja-JP" altLang="en-US" dirty="0"/>
          </a:p>
        </p:txBody>
      </p:sp>
    </p:spTree>
    <p:extLst>
      <p:ext uri="{BB962C8B-B14F-4D97-AF65-F5344CB8AC3E}">
        <p14:creationId xmlns:p14="http://schemas.microsoft.com/office/powerpoint/2010/main" val="31629444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348</a:t>
            </a:fld>
            <a:endParaRPr kumimoji="1" lang="ja-JP" altLang="en-US"/>
          </a:p>
        </p:txBody>
      </p:sp>
    </p:spTree>
    <p:extLst>
      <p:ext uri="{BB962C8B-B14F-4D97-AF65-F5344CB8AC3E}">
        <p14:creationId xmlns:p14="http://schemas.microsoft.com/office/powerpoint/2010/main" val="182533926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10300550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64719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透明性を高める</a:t>
            </a:r>
            <a:r>
              <a:rPr kumimoji="1" lang="en-US" altLang="ja-JP" dirty="0"/>
              <a:t> AI</a:t>
            </a:r>
            <a:br>
              <a:rPr kumimoji="1" lang="en-US" altLang="ja-JP" dirty="0"/>
            </a:br>
            <a:r>
              <a:rPr kumimoji="1" lang="en-US" altLang="ja-JP" dirty="0"/>
              <a:t>https://</a:t>
            </a:r>
            <a:r>
              <a:rPr kumimoji="1" lang="en-US" altLang="ja-JP" dirty="0" err="1"/>
              <a:t>interpret.ml</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43</a:t>
            </a:fld>
            <a:endParaRPr kumimoji="1" lang="ja-JP" altLang="en-US" dirty="0"/>
          </a:p>
        </p:txBody>
      </p:sp>
    </p:spTree>
    <p:extLst>
      <p:ext uri="{BB962C8B-B14F-4D97-AF65-F5344CB8AC3E}">
        <p14:creationId xmlns:p14="http://schemas.microsoft.com/office/powerpoint/2010/main" val="337146804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4152543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352</a:t>
            </a:fld>
            <a:endParaRPr kumimoji="1" lang="ja-JP" altLang="en-US"/>
          </a:p>
        </p:txBody>
      </p:sp>
    </p:spTree>
    <p:extLst>
      <p:ext uri="{BB962C8B-B14F-4D97-AF65-F5344CB8AC3E}">
        <p14:creationId xmlns:p14="http://schemas.microsoft.com/office/powerpoint/2010/main" val="378685227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4114650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354</a:t>
            </a:fld>
            <a:endParaRPr kumimoji="1" lang="ja-JP" altLang="en-US"/>
          </a:p>
        </p:txBody>
      </p:sp>
    </p:spTree>
    <p:extLst>
      <p:ext uri="{BB962C8B-B14F-4D97-AF65-F5344CB8AC3E}">
        <p14:creationId xmlns:p14="http://schemas.microsoft.com/office/powerpoint/2010/main" val="268785673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もとにしている事例</a:t>
            </a:r>
            <a:endParaRPr lang="en-US" altLang="ja-JP" dirty="0"/>
          </a:p>
          <a:p>
            <a:r>
              <a:rPr lang="ja-JP" altLang="en-US" dirty="0"/>
              <a:t>（掲載許可は取っていないため、テキスト上は情報をぼやかしています。ネットの記事などを紹介しても良いですが、受講者に関係者がいらっしゃる可能性もある為、不快な印象を与えないようにご注意ください。）</a:t>
            </a:r>
            <a:endParaRPr lang="en-US" altLang="ja-JP" dirty="0"/>
          </a:p>
          <a:p>
            <a:r>
              <a:rPr lang="ja-JP" altLang="en-US" dirty="0"/>
              <a:t>大東建託いい部屋ネット：</a:t>
            </a:r>
            <a:r>
              <a:rPr lang="en-US" altLang="ja-JP" dirty="0"/>
              <a:t>https://japan.cnet.com/article/35120690/</a:t>
            </a:r>
          </a:p>
          <a:p>
            <a:r>
              <a:rPr lang="ja-JP" altLang="en-US" dirty="0"/>
              <a:t>クリーニング店</a:t>
            </a:r>
            <a:r>
              <a:rPr lang="ja-JP" altLang="en-US" b="0" i="0" dirty="0">
                <a:solidFill>
                  <a:srgbClr val="343434"/>
                </a:solidFill>
                <a:effectLst/>
                <a:latin typeface="Meiryo" panose="020B0604030504040204" pitchFamily="50" charset="-128"/>
                <a:ea typeface="Meiryo" panose="020B0604030504040204" pitchFamily="50" charset="-128"/>
              </a:rPr>
              <a:t>エルアンドエー</a:t>
            </a:r>
            <a:r>
              <a:rPr lang="ja-JP" altLang="en-US" dirty="0"/>
              <a:t>：</a:t>
            </a:r>
            <a:r>
              <a:rPr lang="en-US" altLang="ja-JP" dirty="0"/>
              <a:t>https://www.itmedia.co.jp/news/articles/1804/04/news118.html</a:t>
            </a:r>
          </a:p>
          <a:p>
            <a:r>
              <a:rPr lang="en-US" altLang="ja-JP" dirty="0"/>
              <a:t>ALSOK</a:t>
            </a:r>
            <a:r>
              <a:rPr lang="ja-JP" altLang="en-US" dirty="0"/>
              <a:t>：</a:t>
            </a:r>
            <a:r>
              <a:rPr lang="en-US" altLang="ja-JP" dirty="0"/>
              <a:t>https://xtrend.nikkei.com/atcl/contents/18/00049/00017/</a:t>
            </a:r>
            <a:endParaRPr lang="ja-JP" altLang="en-US" dirty="0"/>
          </a:p>
        </p:txBody>
      </p:sp>
    </p:spTree>
    <p:extLst>
      <p:ext uri="{BB962C8B-B14F-4D97-AF65-F5344CB8AC3E}">
        <p14:creationId xmlns:p14="http://schemas.microsoft.com/office/powerpoint/2010/main" val="240907744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もとにしている事例</a:t>
            </a:r>
            <a:endParaRPr lang="en-US" altLang="ja-JP" dirty="0"/>
          </a:p>
          <a:p>
            <a:r>
              <a:rPr lang="ja-JP" altLang="en-US" dirty="0"/>
              <a:t>メルカリ：</a:t>
            </a:r>
            <a:r>
              <a:rPr lang="en-US" altLang="ja-JP" dirty="0"/>
              <a:t>https://engineering.mercari.com/blog/entry/2017-12-23-100000/</a:t>
            </a:r>
          </a:p>
        </p:txBody>
      </p:sp>
    </p:spTree>
    <p:extLst>
      <p:ext uri="{BB962C8B-B14F-4D97-AF65-F5344CB8AC3E}">
        <p14:creationId xmlns:p14="http://schemas.microsoft.com/office/powerpoint/2010/main" val="76984595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357</a:t>
            </a:fld>
            <a:endParaRPr kumimoji="1" lang="ja-JP" altLang="en-US"/>
          </a:p>
        </p:txBody>
      </p:sp>
    </p:spTree>
    <p:extLst>
      <p:ext uri="{BB962C8B-B14F-4D97-AF65-F5344CB8AC3E}">
        <p14:creationId xmlns:p14="http://schemas.microsoft.com/office/powerpoint/2010/main" val="176543939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358</a:t>
            </a:fld>
            <a:endParaRPr kumimoji="1" lang="ja-JP" altLang="en-US"/>
          </a:p>
        </p:txBody>
      </p:sp>
    </p:spTree>
    <p:extLst>
      <p:ext uri="{BB962C8B-B14F-4D97-AF65-F5344CB8AC3E}">
        <p14:creationId xmlns:p14="http://schemas.microsoft.com/office/powerpoint/2010/main" val="276896735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359</a:t>
            </a:fld>
            <a:endParaRPr kumimoji="1" lang="ja-JP" altLang="en-US"/>
          </a:p>
        </p:txBody>
      </p:sp>
    </p:spTree>
    <p:extLst>
      <p:ext uri="{BB962C8B-B14F-4D97-AF65-F5344CB8AC3E}">
        <p14:creationId xmlns:p14="http://schemas.microsoft.com/office/powerpoint/2010/main" val="67835089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360</a:t>
            </a:fld>
            <a:endParaRPr kumimoji="1" lang="ja-JP" altLang="en-US" dirty="0"/>
          </a:p>
        </p:txBody>
      </p:sp>
    </p:spTree>
    <p:extLst>
      <p:ext uri="{BB962C8B-B14F-4D97-AF65-F5344CB8AC3E}">
        <p14:creationId xmlns:p14="http://schemas.microsoft.com/office/powerpoint/2010/main" val="298024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a:t>
            </a:fld>
            <a:endParaRPr kumimoji="1" lang="ja-JP" altLang="en-US"/>
          </a:p>
        </p:txBody>
      </p:sp>
    </p:spTree>
    <p:extLst>
      <p:ext uri="{BB962C8B-B14F-4D97-AF65-F5344CB8AC3E}">
        <p14:creationId xmlns:p14="http://schemas.microsoft.com/office/powerpoint/2010/main" val="25164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44</a:t>
            </a:fld>
            <a:endParaRPr kumimoji="1" lang="ja-JP" altLang="en-US" dirty="0"/>
          </a:p>
        </p:txBody>
      </p:sp>
    </p:spTree>
    <p:extLst>
      <p:ext uri="{BB962C8B-B14F-4D97-AF65-F5344CB8AC3E}">
        <p14:creationId xmlns:p14="http://schemas.microsoft.com/office/powerpoint/2010/main" val="17511073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362</a:t>
            </a:fld>
            <a:endParaRPr kumimoji="1" lang="ja-JP" altLang="en-US"/>
          </a:p>
        </p:txBody>
      </p:sp>
    </p:spTree>
    <p:extLst>
      <p:ext uri="{BB962C8B-B14F-4D97-AF65-F5344CB8AC3E}">
        <p14:creationId xmlns:p14="http://schemas.microsoft.com/office/powerpoint/2010/main" val="241300870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解説</a:t>
            </a:r>
            <a:endParaRPr kumimoji="1" lang="en-US" altLang="ja-JP" dirty="0"/>
          </a:p>
          <a:p>
            <a:r>
              <a:rPr kumimoji="1" lang="ja-JP" altLang="en-US" dirty="0"/>
              <a:t>１</a:t>
            </a:r>
            <a:r>
              <a:rPr kumimoji="1" lang="en-US" altLang="ja-JP" dirty="0"/>
              <a:t>. </a:t>
            </a:r>
            <a:r>
              <a:rPr kumimoji="1" lang="ja-JP" altLang="en-US" dirty="0"/>
              <a:t>選択肢１：人工知能についての説明です。</a:t>
            </a:r>
            <a:endParaRPr kumimoji="1" lang="en-US" altLang="ja-JP" dirty="0"/>
          </a:p>
          <a:p>
            <a:r>
              <a:rPr kumimoji="1" lang="ja-JP" altLang="en-US" dirty="0"/>
              <a:t>１</a:t>
            </a:r>
            <a:r>
              <a:rPr kumimoji="1" lang="en-US" altLang="ja-JP" dirty="0"/>
              <a:t>. </a:t>
            </a:r>
            <a:r>
              <a:rPr kumimoji="1" lang="ja-JP" altLang="en-US" dirty="0"/>
              <a:t>選択肢３：人工知能の実現手段の一つである、エキスパートシステムについての説明です。</a:t>
            </a:r>
            <a:endParaRPr kumimoji="1" lang="en-US" altLang="ja-JP" dirty="0"/>
          </a:p>
          <a:p>
            <a:endParaRPr kumimoji="1" lang="en-US" altLang="ja-JP" dirty="0"/>
          </a:p>
          <a:p>
            <a:r>
              <a:rPr kumimoji="1" lang="ja-JP" altLang="en-US" dirty="0"/>
              <a:t>２</a:t>
            </a:r>
            <a:r>
              <a:rPr kumimoji="1" lang="en-US" altLang="ja-JP" dirty="0"/>
              <a:t>. </a:t>
            </a:r>
            <a:r>
              <a:rPr kumimoji="1" lang="ja-JP" altLang="en-US" dirty="0"/>
              <a:t>選択肢１、４、５の名称の学習手法はありません</a:t>
            </a:r>
            <a:endParaRPr kumimoji="1" lang="en-US" altLang="ja-JP" dirty="0"/>
          </a:p>
          <a:p>
            <a:endParaRPr kumimoji="1" lang="en-US" altLang="ja-JP" dirty="0"/>
          </a:p>
          <a:p>
            <a:r>
              <a:rPr kumimoji="1" lang="ja-JP" altLang="en-US" dirty="0"/>
              <a:t>３．カスタムモデルを開発する場合、機械学習のプログラムを開発するためのハードウェアやソフトウェアの用意が必要です。どの選択肢も関係しています。</a:t>
            </a:r>
            <a:endParaRPr kumimoji="1" lang="en-US" altLang="ja-JP" dirty="0"/>
          </a:p>
          <a:p>
            <a:r>
              <a:rPr kumimoji="1" lang="ja-JP" altLang="en-US" dirty="0"/>
              <a:t>・ ハードウェアに関係するもの：</a:t>
            </a:r>
            <a:r>
              <a:rPr kumimoji="1" lang="en-US" altLang="ja-JP" dirty="0"/>
              <a:t>GPU</a:t>
            </a:r>
          </a:p>
          <a:p>
            <a:r>
              <a:rPr kumimoji="1" lang="ja-JP" altLang="en-US" dirty="0"/>
              <a:t>・ プログラムの実行環境に関係するもの：</a:t>
            </a:r>
            <a:r>
              <a:rPr kumimoji="1" lang="en-US" altLang="ja-JP" dirty="0"/>
              <a:t>Jupyter Notebook</a:t>
            </a:r>
            <a:r>
              <a:rPr kumimoji="1" lang="ja-JP" altLang="en-US" dirty="0"/>
              <a:t>、</a:t>
            </a:r>
            <a:r>
              <a:rPr kumimoji="1" lang="en-US" altLang="ja-JP" dirty="0"/>
              <a:t>Google Colaboratory</a:t>
            </a:r>
          </a:p>
          <a:p>
            <a:r>
              <a:rPr kumimoji="1" lang="ja-JP" altLang="en-US" dirty="0"/>
              <a:t>・ プログラミング言語：</a:t>
            </a:r>
            <a:r>
              <a:rPr kumimoji="1" lang="en-US" altLang="ja-JP" dirty="0"/>
              <a:t>Python</a:t>
            </a:r>
          </a:p>
          <a:p>
            <a:r>
              <a:rPr kumimoji="1" lang="ja-JP" altLang="en-US" dirty="0"/>
              <a:t>・ 機械学習用のライブラリ・フレームワーク：</a:t>
            </a:r>
            <a:r>
              <a:rPr kumimoji="1" lang="en-US" altLang="ja-JP" dirty="0"/>
              <a:t>scikit-learn</a:t>
            </a:r>
            <a:r>
              <a:rPr kumimoji="1" lang="ja-JP" altLang="en-US" dirty="0"/>
              <a:t>、</a:t>
            </a:r>
            <a:r>
              <a:rPr kumimoji="1" lang="en-US" altLang="ja-JP" dirty="0"/>
              <a:t>Keras</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363</a:t>
            </a:fld>
            <a:endParaRPr kumimoji="1" lang="ja-JP" altLang="en-US" dirty="0"/>
          </a:p>
        </p:txBody>
      </p:sp>
    </p:spTree>
    <p:extLst>
      <p:ext uri="{BB962C8B-B14F-4D97-AF65-F5344CB8AC3E}">
        <p14:creationId xmlns:p14="http://schemas.microsoft.com/office/powerpoint/2010/main" val="179426583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こちらのワークには正解があるわけではありません。</a:t>
            </a:r>
            <a:endParaRPr kumimoji="1" lang="en-US" altLang="ja-JP" dirty="0"/>
          </a:p>
          <a:p>
            <a:r>
              <a:rPr kumimoji="1" lang="ja-JP" altLang="en-US" dirty="0"/>
              <a:t>講義や演習を振り返りながら理解を深めてもらうことが目的のため、解答例に書かれていることと違っていても問題はありません。</a:t>
            </a:r>
            <a:endParaRPr kumimoji="1" lang="en-US" altLang="ja-JP" dirty="0"/>
          </a:p>
          <a:p>
            <a:r>
              <a:rPr kumimoji="1" lang="ja-JP" altLang="en-US" dirty="0"/>
              <a:t>また、</a:t>
            </a:r>
            <a:r>
              <a:rPr kumimoji="1" lang="en-US" altLang="ja-JP" dirty="0" err="1"/>
              <a:t>class_weight</a:t>
            </a:r>
            <a:r>
              <a:rPr kumimoji="1" lang="en-US" altLang="ja-JP" dirty="0"/>
              <a:t>=‘balanced’</a:t>
            </a:r>
            <a:r>
              <a:rPr kumimoji="1" lang="ja-JP" altLang="en-US" dirty="0"/>
              <a:t>は（参考）に記載している内容ですのでご注意ください。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364</a:t>
            </a:fld>
            <a:endParaRPr kumimoji="1" lang="ja-JP" altLang="en-US" dirty="0"/>
          </a:p>
        </p:txBody>
      </p:sp>
    </p:spTree>
    <p:extLst>
      <p:ext uri="{BB962C8B-B14F-4D97-AF65-F5344CB8AC3E}">
        <p14:creationId xmlns:p14="http://schemas.microsoft.com/office/powerpoint/2010/main" val="41138801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365</a:t>
            </a:fld>
            <a:endParaRPr kumimoji="1" lang="ja-JP" altLang="en-US"/>
          </a:p>
        </p:txBody>
      </p:sp>
    </p:spTree>
    <p:extLst>
      <p:ext uri="{BB962C8B-B14F-4D97-AF65-F5344CB8AC3E}">
        <p14:creationId xmlns:p14="http://schemas.microsoft.com/office/powerpoint/2010/main" val="31625186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2258554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367</a:t>
            </a:fld>
            <a:endParaRPr kumimoji="1" lang="ja-JP" altLang="en-US"/>
          </a:p>
        </p:txBody>
      </p:sp>
    </p:spTree>
    <p:extLst>
      <p:ext uri="{BB962C8B-B14F-4D97-AF65-F5344CB8AC3E}">
        <p14:creationId xmlns:p14="http://schemas.microsoft.com/office/powerpoint/2010/main" val="185295160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6146155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9704665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6311191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371</a:t>
            </a:fld>
            <a:endParaRPr kumimoji="1" lang="ja-JP" altLang="en-US" dirty="0"/>
          </a:p>
        </p:txBody>
      </p:sp>
    </p:spTree>
    <p:extLst>
      <p:ext uri="{BB962C8B-B14F-4D97-AF65-F5344CB8AC3E}">
        <p14:creationId xmlns:p14="http://schemas.microsoft.com/office/powerpoint/2010/main" val="159960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45</a:t>
            </a:fld>
            <a:endParaRPr kumimoji="1" lang="ja-JP" altLang="en-US" dirty="0"/>
          </a:p>
        </p:txBody>
      </p:sp>
    </p:spTree>
    <p:extLst>
      <p:ext uri="{BB962C8B-B14F-4D97-AF65-F5344CB8AC3E}">
        <p14:creationId xmlns:p14="http://schemas.microsoft.com/office/powerpoint/2010/main" val="75418090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3052224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647442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374</a:t>
            </a:fld>
            <a:endParaRPr kumimoji="1" lang="ja-JP" altLang="en-US"/>
          </a:p>
        </p:txBody>
      </p:sp>
    </p:spTree>
    <p:extLst>
      <p:ext uri="{BB962C8B-B14F-4D97-AF65-F5344CB8AC3E}">
        <p14:creationId xmlns:p14="http://schemas.microsoft.com/office/powerpoint/2010/main" val="129330596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6278805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1180628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6117418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13277830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379</a:t>
            </a:fld>
            <a:endParaRPr kumimoji="1" lang="ja-JP" altLang="en-US"/>
          </a:p>
        </p:txBody>
      </p:sp>
    </p:spTree>
    <p:extLst>
      <p:ext uri="{BB962C8B-B14F-4D97-AF65-F5344CB8AC3E}">
        <p14:creationId xmlns:p14="http://schemas.microsoft.com/office/powerpoint/2010/main" val="373566484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4285716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381</a:t>
            </a:fld>
            <a:endParaRPr kumimoji="1" lang="ja-JP" altLang="en-US" dirty="0"/>
          </a:p>
        </p:txBody>
      </p:sp>
    </p:spTree>
    <p:extLst>
      <p:ext uri="{BB962C8B-B14F-4D97-AF65-F5344CB8AC3E}">
        <p14:creationId xmlns:p14="http://schemas.microsoft.com/office/powerpoint/2010/main" val="1213955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46</a:t>
            </a:fld>
            <a:endParaRPr kumimoji="1" lang="ja-JP" altLang="en-US" dirty="0"/>
          </a:p>
        </p:txBody>
      </p:sp>
    </p:spTree>
    <p:extLst>
      <p:ext uri="{BB962C8B-B14F-4D97-AF65-F5344CB8AC3E}">
        <p14:creationId xmlns:p14="http://schemas.microsoft.com/office/powerpoint/2010/main" val="185891126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382</a:t>
            </a:fld>
            <a:endParaRPr kumimoji="1" lang="ja-JP" altLang="en-US" dirty="0"/>
          </a:p>
        </p:txBody>
      </p:sp>
    </p:spTree>
    <p:extLst>
      <p:ext uri="{BB962C8B-B14F-4D97-AF65-F5344CB8AC3E}">
        <p14:creationId xmlns:p14="http://schemas.microsoft.com/office/powerpoint/2010/main" val="419400954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6532619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384</a:t>
            </a:fld>
            <a:endParaRPr kumimoji="1" lang="ja-JP" altLang="en-US" dirty="0"/>
          </a:p>
        </p:txBody>
      </p:sp>
    </p:spTree>
    <p:extLst>
      <p:ext uri="{BB962C8B-B14F-4D97-AF65-F5344CB8AC3E}">
        <p14:creationId xmlns:p14="http://schemas.microsoft.com/office/powerpoint/2010/main" val="803373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47</a:t>
            </a:fld>
            <a:endParaRPr kumimoji="1" lang="ja-JP" altLang="en-US" dirty="0"/>
          </a:p>
        </p:txBody>
      </p:sp>
    </p:spTree>
    <p:extLst>
      <p:ext uri="{BB962C8B-B14F-4D97-AF65-F5344CB8AC3E}">
        <p14:creationId xmlns:p14="http://schemas.microsoft.com/office/powerpoint/2010/main" val="3232448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48</a:t>
            </a:fld>
            <a:endParaRPr kumimoji="1" lang="ja-JP" altLang="en-US" dirty="0"/>
          </a:p>
        </p:txBody>
      </p:sp>
    </p:spTree>
    <p:extLst>
      <p:ext uri="{BB962C8B-B14F-4D97-AF65-F5344CB8AC3E}">
        <p14:creationId xmlns:p14="http://schemas.microsoft.com/office/powerpoint/2010/main" val="2571865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実装資料：</a:t>
            </a:r>
            <a:r>
              <a:rPr kumimoji="1" lang="en-US" altLang="ja-JP" dirty="0"/>
              <a:t>https://d2pk9cfvc7xvk7.cloudfront.net/</a:t>
            </a:r>
            <a:r>
              <a:rPr kumimoji="1" lang="en-US" altLang="ja-JP" dirty="0" err="1"/>
              <a:t>src</a:t>
            </a:r>
            <a:r>
              <a:rPr kumimoji="1" lang="en-US" altLang="ja-JP" dirty="0"/>
              <a:t>/02-1.html</a:t>
            </a:r>
            <a:br>
              <a:rPr kumimoji="1" lang="en-US" altLang="ja-JP" dirty="0"/>
            </a:br>
            <a:r>
              <a:rPr kumimoji="1" lang="en-US" altLang="ja-JP" dirty="0"/>
              <a:t>ai900</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49</a:t>
            </a:fld>
            <a:endParaRPr kumimoji="1" lang="ja-JP" altLang="en-US" dirty="0"/>
          </a:p>
        </p:txBody>
      </p:sp>
    </p:spTree>
    <p:extLst>
      <p:ext uri="{BB962C8B-B14F-4D97-AF65-F5344CB8AC3E}">
        <p14:creationId xmlns:p14="http://schemas.microsoft.com/office/powerpoint/2010/main" val="2314740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798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52</a:t>
            </a:fld>
            <a:endParaRPr kumimoji="1" lang="ja-JP" altLang="en-US"/>
          </a:p>
        </p:txBody>
      </p:sp>
    </p:spTree>
    <p:extLst>
      <p:ext uri="{BB962C8B-B14F-4D97-AF65-F5344CB8AC3E}">
        <p14:creationId xmlns:p14="http://schemas.microsoft.com/office/powerpoint/2010/main" val="2490377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07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https://www.ipa.go.jp/jinzai/skill-standard/plus-it-ui/itssplus/data_science.html</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54</a:t>
            </a:fld>
            <a:endParaRPr kumimoji="1" lang="ja-JP" altLang="en-US" dirty="0"/>
          </a:p>
        </p:txBody>
      </p:sp>
    </p:spTree>
    <p:extLst>
      <p:ext uri="{BB962C8B-B14F-4D97-AF65-F5344CB8AC3E}">
        <p14:creationId xmlns:p14="http://schemas.microsoft.com/office/powerpoint/2010/main" val="403537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77660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59</a:t>
            </a:fld>
            <a:endParaRPr kumimoji="1" lang="ja-JP" altLang="en-US" dirty="0"/>
          </a:p>
        </p:txBody>
      </p:sp>
    </p:spTree>
    <p:extLst>
      <p:ext uri="{BB962C8B-B14F-4D97-AF65-F5344CB8AC3E}">
        <p14:creationId xmlns:p14="http://schemas.microsoft.com/office/powerpoint/2010/main" val="2532284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endParaRPr kumimoji="1" lang="en-US" altLang="ja-JP" sz="120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a:solidFill>
                <a:srgbClr val="000000"/>
              </a:solidFill>
              <a:latin typeface="+mn-ea"/>
            </a:endParaRPr>
          </a:p>
          <a:p>
            <a:pPr algn="l" defTabSz="914400" fontAlgn="base">
              <a:spcBef>
                <a:spcPct val="0"/>
              </a:spcBef>
              <a:spcAft>
                <a:spcPct val="0"/>
              </a:spcAft>
            </a:pPr>
            <a:r>
              <a:rPr kumimoji="1" lang="en-US" altLang="ja-JP" sz="120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61</a:t>
            </a:fld>
            <a:endParaRPr kumimoji="1" lang="ja-JP" altLang="en-US"/>
          </a:p>
        </p:txBody>
      </p:sp>
    </p:spTree>
    <p:extLst>
      <p:ext uri="{BB962C8B-B14F-4D97-AF65-F5344CB8AC3E}">
        <p14:creationId xmlns:p14="http://schemas.microsoft.com/office/powerpoint/2010/main" val="2853628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3108B242-A241-4394-8CE0-F6CC1C6C0DA5}"/>
              </a:ext>
            </a:extLst>
          </p:cNvPr>
          <p:cNvSpPr>
            <a:spLocks noGrp="1"/>
          </p:cNvSpPr>
          <p:nvPr>
            <p:ph type="sldNum" sz="quarter" idx="5"/>
          </p:nvPr>
        </p:nvSpPr>
        <p:spPr/>
        <p:txBody>
          <a:bodyPr/>
          <a:lstStyle/>
          <a:p>
            <a:fld id="{B0FD862D-B83D-4E0B-BF71-EE82900644FE}" type="slidenum">
              <a:rPr lang="ja-JP" altLang="en-US" smtClean="0"/>
              <a:pPr/>
              <a:t>62</a:t>
            </a:fld>
            <a:endParaRPr lang="en-US" altLang="ja-JP" dirty="0"/>
          </a:p>
        </p:txBody>
      </p:sp>
    </p:spTree>
    <p:extLst>
      <p:ext uri="{BB962C8B-B14F-4D97-AF65-F5344CB8AC3E}">
        <p14:creationId xmlns:p14="http://schemas.microsoft.com/office/powerpoint/2010/main" val="2033865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https://www.ipa.go.jp/jinzai/skill-standard/plus-it-ui/itssplus/data_science.html</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64</a:t>
            </a:fld>
            <a:endParaRPr kumimoji="1" lang="ja-JP" altLang="en-US" dirty="0"/>
          </a:p>
        </p:txBody>
      </p:sp>
    </p:spTree>
    <p:extLst>
      <p:ext uri="{BB962C8B-B14F-4D97-AF65-F5344CB8AC3E}">
        <p14:creationId xmlns:p14="http://schemas.microsoft.com/office/powerpoint/2010/main" val="928468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kern="100" dirty="0"/>
              <a:t>適用領域検討</a:t>
            </a:r>
          </a:p>
          <a:p>
            <a:pPr lvl="1"/>
            <a:r>
              <a:rPr lang="ja-JP" altLang="en-US" kern="100" dirty="0"/>
              <a:t>「</a:t>
            </a:r>
            <a:r>
              <a:rPr lang="en-US" altLang="ja-JP" kern="100" dirty="0"/>
              <a:t>Why?</a:t>
            </a:r>
            <a:r>
              <a:rPr lang="ja-JP" altLang="en-US" kern="100" dirty="0"/>
              <a:t>」「</a:t>
            </a:r>
            <a:r>
              <a:rPr lang="en-US" altLang="ja-JP" kern="100" dirty="0"/>
              <a:t>How?</a:t>
            </a:r>
            <a:r>
              <a:rPr lang="ja-JP" altLang="en-US" kern="100" dirty="0"/>
              <a:t>」「</a:t>
            </a:r>
            <a:r>
              <a:rPr lang="en-US" altLang="ja-JP" kern="100" dirty="0"/>
              <a:t>What?</a:t>
            </a:r>
            <a:r>
              <a:rPr lang="ja-JP" altLang="en-US" kern="100" dirty="0"/>
              <a:t>」の検討結果をもとに、</a:t>
            </a:r>
            <a:r>
              <a:rPr lang="en-US" altLang="ja-JP" kern="100" dirty="0"/>
              <a:t>AI</a:t>
            </a:r>
            <a:r>
              <a:rPr lang="ja-JP" altLang="en-US" kern="100" dirty="0"/>
              <a:t>の適用範囲とする業務を検討する</a:t>
            </a:r>
          </a:p>
          <a:p>
            <a:endParaRPr kumimoji="1" lang="en-US" altLang="ja-JP" dirty="0"/>
          </a:p>
          <a:p>
            <a:pPr lvl="1"/>
            <a:endParaRPr kumimoji="1" lang="ja-JP" altLang="en-US" dirty="0"/>
          </a:p>
        </p:txBody>
      </p:sp>
      <p:sp>
        <p:nvSpPr>
          <p:cNvPr id="5" name="スライド番号プレースホルダー 4">
            <a:extLst>
              <a:ext uri="{FF2B5EF4-FFF2-40B4-BE49-F238E27FC236}">
                <a16:creationId xmlns:a16="http://schemas.microsoft.com/office/drawing/2014/main" id="{A30C4662-2E96-4E31-8AC2-E0E907C757BB}"/>
              </a:ext>
            </a:extLst>
          </p:cNvPr>
          <p:cNvSpPr>
            <a:spLocks noGrp="1"/>
          </p:cNvSpPr>
          <p:nvPr>
            <p:ph type="sldNum" sz="quarter" idx="5"/>
          </p:nvPr>
        </p:nvSpPr>
        <p:spPr/>
        <p:txBody>
          <a:bodyPr/>
          <a:lstStyle/>
          <a:p>
            <a:fld id="{B0FD862D-B83D-4E0B-BF71-EE82900644FE}" type="slidenum">
              <a:rPr lang="ja-JP" altLang="en-US" smtClean="0"/>
              <a:pPr/>
              <a:t>65</a:t>
            </a:fld>
            <a:endParaRPr lang="en-US" altLang="ja-JP" dirty="0"/>
          </a:p>
        </p:txBody>
      </p:sp>
    </p:spTree>
    <p:extLst>
      <p:ext uri="{BB962C8B-B14F-4D97-AF65-F5344CB8AC3E}">
        <p14:creationId xmlns:p14="http://schemas.microsoft.com/office/powerpoint/2010/main" val="1190607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2927" indent="-172927" defTabSz="922275">
              <a:defRPr/>
            </a:pPr>
            <a:r>
              <a:rPr kumimoji="1" lang="en-US" altLang="ja-JP" dirty="0">
                <a:latin typeface="Meiryo UI" panose="020B0604030504040204" pitchFamily="50" charset="-128"/>
                <a:ea typeface="Meiryo UI" panose="020B0604030504040204" pitchFamily="50" charset="-128"/>
              </a:rPr>
              <a:t>3</a:t>
            </a:r>
            <a:r>
              <a:rPr kumimoji="1" lang="ja-JP" altLang="en-US" dirty="0">
                <a:latin typeface="Meiryo UI" panose="020B0604030504040204" pitchFamily="50" charset="-128"/>
                <a:ea typeface="Meiryo UI" panose="020B0604030504040204" pitchFamily="50" charset="-128"/>
              </a:rPr>
              <a:t>つの問いかけを通して、</a:t>
            </a:r>
            <a:r>
              <a:rPr kumimoji="1" lang="en-US" altLang="ja-JP" dirty="0">
                <a:latin typeface="Meiryo UI" panose="020B0604030504040204" pitchFamily="50" charset="-128"/>
                <a:ea typeface="Meiryo UI" panose="020B0604030504040204" pitchFamily="50" charset="-128"/>
              </a:rPr>
              <a:t>AI</a:t>
            </a:r>
            <a:r>
              <a:rPr kumimoji="1" lang="ja-JP" altLang="en-US" dirty="0">
                <a:latin typeface="Meiryo UI" panose="020B0604030504040204" pitchFamily="50" charset="-128"/>
                <a:ea typeface="Meiryo UI" panose="020B0604030504040204" pitchFamily="50" charset="-128"/>
              </a:rPr>
              <a:t>導入で何を目指すのかを検討する</a:t>
            </a:r>
            <a:endParaRPr kumimoji="1" lang="en-US" altLang="ja-JP" dirty="0">
              <a:latin typeface="Meiryo UI" panose="020B0604030504040204" pitchFamily="50" charset="-128"/>
              <a:ea typeface="Meiryo UI" panose="020B0604030504040204" pitchFamily="50" charset="-128"/>
            </a:endParaRPr>
          </a:p>
          <a:p>
            <a:pPr marL="172927" indent="-172927" defTabSz="922275">
              <a:defRPr/>
            </a:pPr>
            <a:endParaRPr kumimoji="1" lang="en-US" altLang="ja-JP" dirty="0">
              <a:latin typeface="Meiryo UI" panose="020B0604030504040204" pitchFamily="50" charset="-128"/>
              <a:ea typeface="Meiryo UI" panose="020B0604030504040204" pitchFamily="50" charset="-128"/>
            </a:endParaRPr>
          </a:p>
          <a:p>
            <a:pPr marL="172927" indent="-172927" defTabSz="922275">
              <a:defRPr/>
            </a:pPr>
            <a:r>
              <a:rPr lang="ja-JP" altLang="en-US" dirty="0">
                <a:latin typeface="Meiryo UI" panose="020B0604030504040204" pitchFamily="50" charset="-128"/>
                <a:ea typeface="Meiryo UI" panose="020B0604030504040204" pitchFamily="50" charset="-128"/>
              </a:rPr>
              <a:t>なぜ</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なのか？</a:t>
            </a:r>
            <a:endParaRPr lang="en-US" altLang="ja-JP" dirty="0">
              <a:latin typeface="Meiryo UI" panose="020B0604030504040204" pitchFamily="50" charset="-128"/>
              <a:ea typeface="Meiryo UI" panose="020B0604030504040204" pitchFamily="50" charset="-128"/>
            </a:endParaRPr>
          </a:p>
          <a:p>
            <a:pPr marL="634064" lvl="1" indent="-172927" defTabSz="922275">
              <a:defRPr/>
            </a:pP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以外の解決手段がある場合は必ずしも</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を利用する必要がないこともある</a:t>
            </a:r>
            <a:endParaRPr lang="en-US" altLang="ja-JP" dirty="0">
              <a:latin typeface="Meiryo UI" panose="020B0604030504040204" pitchFamily="50" charset="-128"/>
              <a:ea typeface="Meiryo UI" panose="020B0604030504040204" pitchFamily="50" charset="-128"/>
            </a:endParaRPr>
          </a:p>
          <a:p>
            <a:pPr marL="172927" indent="-172927" defTabSz="922275">
              <a:defRPr/>
            </a:pPr>
            <a:r>
              <a:rPr lang="ja-JP" altLang="en-US" dirty="0">
                <a:latin typeface="Meiryo UI" panose="020B0604030504040204" pitchFamily="50" charset="-128"/>
                <a:ea typeface="Meiryo UI" panose="020B0604030504040204" pitchFamily="50" charset="-128"/>
              </a:rPr>
              <a:t>どのように</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を使うのか？</a:t>
            </a:r>
            <a:endParaRPr lang="en-US" altLang="ja-JP" dirty="0">
              <a:latin typeface="Meiryo UI" panose="020B0604030504040204" pitchFamily="50" charset="-128"/>
              <a:ea typeface="Meiryo UI" panose="020B0604030504040204" pitchFamily="50" charset="-128"/>
            </a:endParaRPr>
          </a:p>
          <a:p>
            <a:pPr marL="634064" lvl="1" indent="-172927" defTabSz="922275">
              <a:defRPr/>
            </a:pPr>
            <a:r>
              <a:rPr lang="ja-JP" altLang="en-US" dirty="0">
                <a:latin typeface="Meiryo UI" panose="020B0604030504040204" pitchFamily="50" charset="-128"/>
                <a:ea typeface="Meiryo UI" panose="020B0604030504040204" pitchFamily="50" charset="-128"/>
              </a:rPr>
              <a:t>機械学習の活用機会をどこに求めるのか</a:t>
            </a:r>
            <a:endParaRPr lang="en-US" altLang="ja-JP" dirty="0">
              <a:latin typeface="Meiryo UI" panose="020B0604030504040204" pitchFamily="50" charset="-128"/>
              <a:ea typeface="Meiryo UI" panose="020B0604030504040204" pitchFamily="50" charset="-128"/>
            </a:endParaRPr>
          </a:p>
          <a:p>
            <a:pPr marL="172927" indent="-172927" defTabSz="922275">
              <a:defRPr/>
            </a:pP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を使ってなにを解決するのか？</a:t>
            </a:r>
            <a:endParaRPr lang="en-US" altLang="ja-JP" dirty="0">
              <a:latin typeface="Meiryo UI" panose="020B0604030504040204" pitchFamily="50" charset="-128"/>
              <a:ea typeface="Meiryo UI" panose="020B0604030504040204" pitchFamily="50" charset="-128"/>
            </a:endParaRPr>
          </a:p>
          <a:p>
            <a:pPr marL="634064" lvl="1" indent="-172927" defTabSz="922275">
              <a:defRPr/>
            </a:pPr>
            <a:r>
              <a:rPr lang="ja-JP" altLang="en-US" dirty="0">
                <a:latin typeface="Meiryo UI" panose="020B0604030504040204" pitchFamily="50" charset="-128"/>
                <a:ea typeface="Meiryo UI" panose="020B0604030504040204" pitchFamily="50" charset="-128"/>
              </a:rPr>
              <a:t>業務課題の解決に</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が役立つのか</a:t>
            </a:r>
          </a:p>
        </p:txBody>
      </p:sp>
      <p:sp>
        <p:nvSpPr>
          <p:cNvPr id="5" name="スライド番号プレースホルダー 4">
            <a:extLst>
              <a:ext uri="{FF2B5EF4-FFF2-40B4-BE49-F238E27FC236}">
                <a16:creationId xmlns:a16="http://schemas.microsoft.com/office/drawing/2014/main" id="{2CFD078D-F021-46B6-8B55-29571A0437F0}"/>
              </a:ext>
            </a:extLst>
          </p:cNvPr>
          <p:cNvSpPr>
            <a:spLocks noGrp="1"/>
          </p:cNvSpPr>
          <p:nvPr>
            <p:ph type="sldNum" sz="quarter" idx="5"/>
          </p:nvPr>
        </p:nvSpPr>
        <p:spPr/>
        <p:txBody>
          <a:bodyPr/>
          <a:lstStyle/>
          <a:p>
            <a:fld id="{B0FD862D-B83D-4E0B-BF71-EE82900644FE}" type="slidenum">
              <a:rPr lang="ja-JP" altLang="en-US" smtClean="0"/>
              <a:pPr/>
              <a:t>66</a:t>
            </a:fld>
            <a:endParaRPr lang="en-US" altLang="ja-JP" dirty="0"/>
          </a:p>
        </p:txBody>
      </p:sp>
    </p:spTree>
    <p:extLst>
      <p:ext uri="{BB962C8B-B14F-4D97-AF65-F5344CB8AC3E}">
        <p14:creationId xmlns:p14="http://schemas.microsoft.com/office/powerpoint/2010/main" val="3072531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13" indent="-170513"/>
            <a:r>
              <a:rPr lang="ja-JP" altLang="en-US" dirty="0">
                <a:latin typeface="Meiryo UI" panose="020B0604030504040204" pitchFamily="50" charset="-128"/>
                <a:ea typeface="Meiryo UI" panose="020B0604030504040204" pitchFamily="50" charset="-128"/>
              </a:rPr>
              <a:t>阻害要因とは</a:t>
            </a:r>
          </a:p>
          <a:p>
            <a:pPr marL="627639" lvl="1" indent="-170513"/>
            <a:r>
              <a:rPr lang="ja-JP" altLang="en-US" dirty="0">
                <a:latin typeface="Meiryo UI" panose="020B0604030504040204" pitchFamily="50" charset="-128"/>
                <a:ea typeface="Meiryo UI" panose="020B0604030504040204" pitchFamily="50" charset="-128"/>
              </a:rPr>
              <a:t>タクシーを探す</a:t>
            </a:r>
          </a:p>
          <a:p>
            <a:pPr marL="627639" lvl="1" indent="-170513"/>
            <a:r>
              <a:rPr lang="ja-JP" altLang="en-US" dirty="0">
                <a:latin typeface="Meiryo UI" panose="020B0604030504040204" pitchFamily="50" charset="-128"/>
                <a:ea typeface="Meiryo UI" panose="020B0604030504040204" pitchFamily="50" charset="-128"/>
              </a:rPr>
              <a:t>目的地を指示する</a:t>
            </a:r>
          </a:p>
          <a:p>
            <a:pPr marL="627639" lvl="1" indent="-170513"/>
            <a:r>
              <a:rPr lang="ja-JP" altLang="en-US" dirty="0">
                <a:latin typeface="Meiryo UI" panose="020B0604030504040204" pitchFamily="50" charset="-128"/>
                <a:ea typeface="Meiryo UI" panose="020B0604030504040204" pitchFamily="50" charset="-128"/>
              </a:rPr>
              <a:t>支払う</a:t>
            </a:r>
          </a:p>
          <a:p>
            <a:pPr marL="170513" indent="-170513"/>
            <a:r>
              <a:rPr lang="ja-JP" altLang="en-US" dirty="0">
                <a:latin typeface="Meiryo UI" panose="020B0604030504040204" pitchFamily="50" charset="-128"/>
                <a:ea typeface="Meiryo UI" panose="020B0604030504040204" pitchFamily="50" charset="-128"/>
              </a:rPr>
              <a:t>阻害要因を取り除くために運転手と道路情報による学習とフィードバックが必要</a:t>
            </a:r>
          </a:p>
          <a:p>
            <a:pPr marL="627639" lvl="1" indent="-170513"/>
            <a:r>
              <a:rPr lang="ja-JP" altLang="en-US" dirty="0">
                <a:latin typeface="Meiryo UI" panose="020B0604030504040204" pitchFamily="50" charset="-128"/>
                <a:ea typeface="Meiryo UI" panose="020B0604030504040204" pitchFamily="50" charset="-128"/>
              </a:rPr>
              <a:t>タクシーを探す→最短地点を学習する</a:t>
            </a:r>
          </a:p>
          <a:p>
            <a:pPr marL="627639" lvl="1" indent="-170513"/>
            <a:r>
              <a:rPr lang="ja-JP" altLang="en-US" dirty="0">
                <a:latin typeface="Meiryo UI" panose="020B0604030504040204" pitchFamily="50" charset="-128"/>
                <a:ea typeface="Meiryo UI" panose="020B0604030504040204" pitchFamily="50" charset="-128"/>
              </a:rPr>
              <a:t>目的地を指示する→最短経路を学習する</a:t>
            </a:r>
          </a:p>
          <a:p>
            <a:pPr marL="627639" lvl="1" indent="-170513"/>
            <a:r>
              <a:rPr lang="ja-JP" altLang="en-US" dirty="0">
                <a:latin typeface="Meiryo UI" panose="020B0604030504040204" pitchFamily="50" charset="-128"/>
                <a:ea typeface="Meiryo UI" panose="020B0604030504040204" pitchFamily="50" charset="-128"/>
              </a:rPr>
              <a:t>支払う→決済を効率化する</a:t>
            </a:r>
          </a:p>
          <a:p>
            <a:pPr marL="170513" indent="-170513"/>
            <a:endParaRPr lang="ja-JP" altLang="en-US" dirty="0">
              <a:latin typeface="HGPｺﾞｼｯｸE" panose="020B0900000000000000" pitchFamily="50" charset="-128"/>
              <a:ea typeface="HGPｺﾞｼｯｸE" panose="020B0900000000000000" pitchFamily="50" charset="-128"/>
            </a:endParaRPr>
          </a:p>
        </p:txBody>
      </p:sp>
      <p:sp>
        <p:nvSpPr>
          <p:cNvPr id="5" name="スライド番号プレースホルダー 4">
            <a:extLst>
              <a:ext uri="{FF2B5EF4-FFF2-40B4-BE49-F238E27FC236}">
                <a16:creationId xmlns:a16="http://schemas.microsoft.com/office/drawing/2014/main" id="{AB017765-B821-46D2-B5E8-F0D32574F41E}"/>
              </a:ext>
            </a:extLst>
          </p:cNvPr>
          <p:cNvSpPr>
            <a:spLocks noGrp="1"/>
          </p:cNvSpPr>
          <p:nvPr>
            <p:ph type="sldNum" sz="quarter" idx="5"/>
          </p:nvPr>
        </p:nvSpPr>
        <p:spPr/>
        <p:txBody>
          <a:bodyPr/>
          <a:lstStyle/>
          <a:p>
            <a:fld id="{B0FD862D-B83D-4E0B-BF71-EE82900644FE}" type="slidenum">
              <a:rPr lang="ja-JP" altLang="en-US" smtClean="0"/>
              <a:pPr/>
              <a:t>67</a:t>
            </a:fld>
            <a:endParaRPr lang="en-US" altLang="ja-JP" dirty="0"/>
          </a:p>
        </p:txBody>
      </p:sp>
    </p:spTree>
    <p:extLst>
      <p:ext uri="{BB962C8B-B14F-4D97-AF65-F5344CB8AC3E}">
        <p14:creationId xmlns:p14="http://schemas.microsoft.com/office/powerpoint/2010/main" val="3570021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13" indent="-170513"/>
            <a:r>
              <a:rPr lang="ja-JP" altLang="en-US">
                <a:latin typeface="Meiryo UI" panose="020B0604030504040204" pitchFamily="50" charset="-128"/>
                <a:ea typeface="Meiryo UI" panose="020B0604030504040204" pitchFamily="50" charset="-128"/>
              </a:rPr>
              <a:t>阻害</a:t>
            </a:r>
            <a:r>
              <a:rPr lang="ja-JP" altLang="en-US" dirty="0">
                <a:latin typeface="Meiryo UI" panose="020B0604030504040204" pitchFamily="50" charset="-128"/>
                <a:ea typeface="Meiryo UI" panose="020B0604030504040204" pitchFamily="50" charset="-128"/>
              </a:rPr>
              <a:t>要因とは</a:t>
            </a:r>
          </a:p>
          <a:p>
            <a:pPr marL="627639" lvl="1" indent="-170513"/>
            <a:r>
              <a:rPr lang="ja-JP" altLang="en-US" dirty="0">
                <a:latin typeface="Meiryo UI" panose="020B0604030504040204" pitchFamily="50" charset="-128"/>
                <a:ea typeface="Meiryo UI" panose="020B0604030504040204" pitchFamily="50" charset="-128"/>
              </a:rPr>
              <a:t>タクシーを探す</a:t>
            </a:r>
          </a:p>
          <a:p>
            <a:pPr marL="627639" lvl="1" indent="-170513"/>
            <a:r>
              <a:rPr lang="ja-JP" altLang="en-US" dirty="0">
                <a:latin typeface="Meiryo UI" panose="020B0604030504040204" pitchFamily="50" charset="-128"/>
                <a:ea typeface="Meiryo UI" panose="020B0604030504040204" pitchFamily="50" charset="-128"/>
              </a:rPr>
              <a:t>目的地を指示する</a:t>
            </a:r>
          </a:p>
          <a:p>
            <a:pPr marL="627639" lvl="1" indent="-170513"/>
            <a:r>
              <a:rPr lang="ja-JP" altLang="en-US" dirty="0">
                <a:latin typeface="Meiryo UI" panose="020B0604030504040204" pitchFamily="50" charset="-128"/>
                <a:ea typeface="Meiryo UI" panose="020B0604030504040204" pitchFamily="50" charset="-128"/>
              </a:rPr>
              <a:t>支払う</a:t>
            </a:r>
          </a:p>
          <a:p>
            <a:pPr marL="170513" indent="-170513"/>
            <a:r>
              <a:rPr lang="ja-JP" altLang="en-US" dirty="0">
                <a:latin typeface="Meiryo UI" panose="020B0604030504040204" pitchFamily="50" charset="-128"/>
                <a:ea typeface="Meiryo UI" panose="020B0604030504040204" pitchFamily="50" charset="-128"/>
              </a:rPr>
              <a:t>阻害要因を取り除くために運転手と道路情報による学習とフィードバックが必要</a:t>
            </a:r>
          </a:p>
          <a:p>
            <a:pPr marL="627639" lvl="1" indent="-170513"/>
            <a:r>
              <a:rPr lang="ja-JP" altLang="en-US" dirty="0">
                <a:latin typeface="Meiryo UI" panose="020B0604030504040204" pitchFamily="50" charset="-128"/>
                <a:ea typeface="Meiryo UI" panose="020B0604030504040204" pitchFamily="50" charset="-128"/>
              </a:rPr>
              <a:t>タクシーを探す→最短地点を学習する</a:t>
            </a:r>
          </a:p>
          <a:p>
            <a:pPr marL="627639" lvl="1" indent="-170513"/>
            <a:r>
              <a:rPr lang="ja-JP" altLang="en-US" dirty="0">
                <a:latin typeface="Meiryo UI" panose="020B0604030504040204" pitchFamily="50" charset="-128"/>
                <a:ea typeface="Meiryo UI" panose="020B0604030504040204" pitchFamily="50" charset="-128"/>
              </a:rPr>
              <a:t>目的地を指示する→最短経路を学習する</a:t>
            </a:r>
          </a:p>
          <a:p>
            <a:pPr marL="627639" lvl="1" indent="-170513"/>
            <a:r>
              <a:rPr lang="ja-JP" altLang="en-US" dirty="0">
                <a:latin typeface="Meiryo UI" panose="020B0604030504040204" pitchFamily="50" charset="-128"/>
                <a:ea typeface="Meiryo UI" panose="020B0604030504040204" pitchFamily="50" charset="-128"/>
              </a:rPr>
              <a:t>支払う→決済を効率化する</a:t>
            </a:r>
          </a:p>
          <a:p>
            <a:pPr marL="170513" indent="-170513"/>
            <a:endParaRPr lang="ja-JP" altLang="en-US" dirty="0">
              <a:latin typeface="HGPｺﾞｼｯｸE" panose="020B0900000000000000" pitchFamily="50" charset="-128"/>
              <a:ea typeface="HGPｺﾞｼｯｸE" panose="020B0900000000000000" pitchFamily="50" charset="-128"/>
            </a:endParaRPr>
          </a:p>
        </p:txBody>
      </p:sp>
      <p:sp>
        <p:nvSpPr>
          <p:cNvPr id="5" name="スライド番号プレースホルダー 4">
            <a:extLst>
              <a:ext uri="{FF2B5EF4-FFF2-40B4-BE49-F238E27FC236}">
                <a16:creationId xmlns:a16="http://schemas.microsoft.com/office/drawing/2014/main" id="{AB017765-B821-46D2-B5E8-F0D32574F41E}"/>
              </a:ext>
            </a:extLst>
          </p:cNvPr>
          <p:cNvSpPr>
            <a:spLocks noGrp="1"/>
          </p:cNvSpPr>
          <p:nvPr>
            <p:ph type="sldNum" sz="quarter" idx="5"/>
          </p:nvPr>
        </p:nvSpPr>
        <p:spPr/>
        <p:txBody>
          <a:bodyPr/>
          <a:lstStyle/>
          <a:p>
            <a:fld id="{B0FD862D-B83D-4E0B-BF71-EE82900644FE}" type="slidenum">
              <a:rPr lang="ja-JP" altLang="en-US" smtClean="0"/>
              <a:pPr/>
              <a:t>68</a:t>
            </a:fld>
            <a:endParaRPr lang="en-US" altLang="ja-JP" dirty="0"/>
          </a:p>
        </p:txBody>
      </p:sp>
    </p:spTree>
    <p:extLst>
      <p:ext uri="{BB962C8B-B14F-4D97-AF65-F5344CB8AC3E}">
        <p14:creationId xmlns:p14="http://schemas.microsoft.com/office/powerpoint/2010/main" val="2410474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13" indent="-170513"/>
            <a:r>
              <a:rPr kumimoji="1" lang="ja-JP" altLang="en-US"/>
              <a:t>阻害要因を課題に落とし込む</a:t>
            </a:r>
            <a:endParaRPr kumimoji="1" lang="en-US" altLang="ja-JP" dirty="0"/>
          </a:p>
          <a:p>
            <a:pPr marL="170513" indent="-170513"/>
            <a:endParaRPr kumimoji="1" lang="en-US" altLang="ja-JP" dirty="0"/>
          </a:p>
          <a:p>
            <a:pPr marL="170513" indent="-170513"/>
            <a:r>
              <a:rPr kumimoji="1" lang="ja-JP" altLang="en-US"/>
              <a:t>どの</a:t>
            </a:r>
            <a:r>
              <a:rPr kumimoji="1" lang="ja-JP" altLang="en-US" dirty="0"/>
              <a:t>ように</a:t>
            </a:r>
            <a:r>
              <a:rPr kumimoji="1" lang="en-US" altLang="ja-JP" dirty="0"/>
              <a:t>AI</a:t>
            </a:r>
            <a:r>
              <a:rPr kumimoji="1" lang="ja-JP" altLang="en-US" dirty="0"/>
              <a:t>を使うのか？の掘り下げ方</a:t>
            </a:r>
            <a:endParaRPr kumimoji="1" lang="en-US" altLang="ja-JP" dirty="0"/>
          </a:p>
          <a:p>
            <a:pPr marL="627639" lvl="1" indent="-170513"/>
            <a:r>
              <a:rPr kumimoji="1" lang="ja-JP" altLang="en-US" dirty="0"/>
              <a:t>データを分析することで実現可能なことは？</a:t>
            </a:r>
            <a:endParaRPr kumimoji="1" lang="en-US" altLang="ja-JP" dirty="0"/>
          </a:p>
          <a:p>
            <a:pPr marL="627639" lvl="1" indent="-170513"/>
            <a:r>
              <a:rPr kumimoji="1" lang="ja-JP" altLang="en-US" dirty="0"/>
              <a:t>課題解決にデータが必要な理由は？</a:t>
            </a:r>
            <a:endParaRPr kumimoji="1" lang="en-US" altLang="ja-JP" dirty="0"/>
          </a:p>
          <a:p>
            <a:pPr marL="627639" lvl="1" indent="-170513"/>
            <a:r>
              <a:rPr kumimoji="1" lang="ja-JP" altLang="en-US" dirty="0"/>
              <a:t>実際に収集・蓄積可能なデータはなにがある？</a:t>
            </a:r>
            <a:endParaRPr kumimoji="1" lang="en-US" altLang="ja-JP" dirty="0"/>
          </a:p>
          <a:p>
            <a:pPr marL="627639" lvl="1" indent="-170513"/>
            <a:endParaRPr kumimoji="1" lang="en-US" altLang="ja-JP" dirty="0"/>
          </a:p>
          <a:p>
            <a:pPr marL="170513" indent="-170513"/>
            <a:r>
              <a:rPr kumimoji="1" lang="ja-JP" altLang="en-US" dirty="0"/>
              <a:t>注意点</a:t>
            </a:r>
            <a:endParaRPr kumimoji="1" lang="en-US" altLang="ja-JP" dirty="0"/>
          </a:p>
          <a:p>
            <a:pPr marL="627639" lvl="1" indent="-170513"/>
            <a:r>
              <a:rPr kumimoji="1" lang="ja-JP" altLang="en-US" dirty="0"/>
              <a:t>「</a:t>
            </a:r>
            <a:r>
              <a:rPr kumimoji="1" lang="en-US" altLang="ja-JP" dirty="0"/>
              <a:t>AI</a:t>
            </a:r>
            <a:r>
              <a:rPr kumimoji="1" lang="ja-JP" altLang="en-US" dirty="0"/>
              <a:t>ありき」で考えない</a:t>
            </a:r>
            <a:r>
              <a:rPr kumimoji="1" lang="en-US" altLang="ja-JP" dirty="0"/>
              <a:t>(AI</a:t>
            </a:r>
            <a:r>
              <a:rPr kumimoji="1" lang="ja-JP" altLang="en-US" dirty="0"/>
              <a:t>が唯一の解決方法ではない</a:t>
            </a:r>
            <a:r>
              <a:rPr kumimoji="1" lang="en-US" altLang="ja-JP" dirty="0"/>
              <a:t>)</a:t>
            </a:r>
          </a:p>
          <a:p>
            <a:pPr marL="627639" lvl="1" indent="-170513"/>
            <a:r>
              <a:rPr kumimoji="1" lang="ja-JP" altLang="en-US" dirty="0"/>
              <a:t>データがない</a:t>
            </a:r>
            <a:r>
              <a:rPr kumimoji="1" lang="en-US" altLang="ja-JP" dirty="0"/>
              <a:t>/</a:t>
            </a:r>
            <a:r>
              <a:rPr kumimoji="1" lang="ja-JP" altLang="en-US" dirty="0"/>
              <a:t>分析できないためにボトルネックになっていたことがないかを探す</a:t>
            </a:r>
            <a:endParaRPr kumimoji="1" lang="en-US" altLang="ja-JP" dirty="0"/>
          </a:p>
          <a:p>
            <a:pPr marL="627639" lvl="1" indent="-170513"/>
            <a:endParaRPr kumimoji="1" lang="en-US" altLang="ja-JP" dirty="0"/>
          </a:p>
        </p:txBody>
      </p:sp>
      <p:sp>
        <p:nvSpPr>
          <p:cNvPr id="5" name="スライド番号プレースホルダー 4">
            <a:extLst>
              <a:ext uri="{FF2B5EF4-FFF2-40B4-BE49-F238E27FC236}">
                <a16:creationId xmlns:a16="http://schemas.microsoft.com/office/drawing/2014/main" id="{50AF14BB-47F5-4660-98DB-04EC71B19B30}"/>
              </a:ext>
            </a:extLst>
          </p:cNvPr>
          <p:cNvSpPr>
            <a:spLocks noGrp="1"/>
          </p:cNvSpPr>
          <p:nvPr>
            <p:ph type="sldNum" sz="quarter" idx="5"/>
          </p:nvPr>
        </p:nvSpPr>
        <p:spPr/>
        <p:txBody>
          <a:bodyPr/>
          <a:lstStyle/>
          <a:p>
            <a:fld id="{B0FD862D-B83D-4E0B-BF71-EE82900644FE}" type="slidenum">
              <a:rPr lang="ja-JP" altLang="en-US" smtClean="0"/>
              <a:pPr/>
              <a:t>70</a:t>
            </a:fld>
            <a:endParaRPr lang="en-US" altLang="ja-JP" dirty="0"/>
          </a:p>
        </p:txBody>
      </p:sp>
    </p:spTree>
    <p:extLst>
      <p:ext uri="{BB962C8B-B14F-4D97-AF65-F5344CB8AC3E}">
        <p14:creationId xmlns:p14="http://schemas.microsoft.com/office/powerpoint/2010/main" val="1625433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en-US" altLang="ja-JP" dirty="0"/>
              <a:t>AI</a:t>
            </a:r>
            <a:r>
              <a:rPr lang="ja-JP" altLang="en-US" dirty="0"/>
              <a:t>導入の必要性を説明するために、自社や顧客のビジネスモデルの理解が必要</a:t>
            </a:r>
            <a:endParaRPr lang="en-US" altLang="ja-JP" dirty="0"/>
          </a:p>
          <a:p>
            <a:pPr lvl="0"/>
            <a:endParaRPr lang="en-US" altLang="ja-JP" dirty="0"/>
          </a:p>
          <a:p>
            <a:pPr lvl="0"/>
            <a:r>
              <a:rPr lang="en-US" altLang="ja-JP" dirty="0"/>
              <a:t>AI</a:t>
            </a:r>
            <a:r>
              <a:rPr lang="ja-JP" altLang="en-US" dirty="0"/>
              <a:t>導入によってなにが変わるのかを説明するためにビジネスを見える化することが肝要である</a:t>
            </a:r>
            <a:endParaRPr lang="en-US" altLang="ja-JP" dirty="0"/>
          </a:p>
          <a:p>
            <a:pPr lvl="0"/>
            <a:endParaRPr kumimoji="1" lang="en-US" altLang="ja-JP" dirty="0"/>
          </a:p>
          <a:p>
            <a:pPr marL="170513" indent="-170513" defTabSz="909406" fontAlgn="auto">
              <a:spcBef>
                <a:spcPts val="0"/>
              </a:spcBef>
              <a:spcAft>
                <a:spcPts val="0"/>
              </a:spcAft>
              <a:defRPr/>
            </a:pPr>
            <a:r>
              <a:rPr kumimoji="1" lang="ja-JP" altLang="en-US" dirty="0"/>
              <a:t>本コースでは</a:t>
            </a:r>
            <a:r>
              <a:rPr kumimoji="1" lang="en-US" altLang="ja-JP" dirty="0"/>
              <a:t>BMG(Business Model Generation)</a:t>
            </a:r>
            <a:r>
              <a:rPr kumimoji="1" lang="ja-JP" altLang="en-US" dirty="0"/>
              <a:t>フレームワークを用いてビジネスモデルを可視化する</a:t>
            </a:r>
            <a:endParaRPr kumimoji="1" lang="en-US" altLang="ja-JP" dirty="0"/>
          </a:p>
          <a:p>
            <a:pPr marL="170513" indent="-170513" defTabSz="909406" fontAlgn="auto">
              <a:spcBef>
                <a:spcPts val="0"/>
              </a:spcBef>
              <a:spcAft>
                <a:spcPts val="0"/>
              </a:spcAft>
              <a:defRPr/>
            </a:pPr>
            <a:endParaRPr kumimoji="1" lang="ja-JP" altLang="en-US" dirty="0"/>
          </a:p>
          <a:p>
            <a:pPr marL="170513" indent="-170513"/>
            <a:endParaRPr kumimoji="1" lang="ja-JP" altLang="en-US" dirty="0">
              <a:latin typeface="HGPｺﾞｼｯｸE" panose="020B0900000000000000" pitchFamily="50" charset="-128"/>
              <a:ea typeface="HGPｺﾞｼｯｸE" panose="020B0900000000000000" pitchFamily="50" charset="-128"/>
            </a:endParaRPr>
          </a:p>
        </p:txBody>
      </p:sp>
      <p:sp>
        <p:nvSpPr>
          <p:cNvPr id="5" name="スライド番号プレースホルダー 4">
            <a:extLst>
              <a:ext uri="{FF2B5EF4-FFF2-40B4-BE49-F238E27FC236}">
                <a16:creationId xmlns:a16="http://schemas.microsoft.com/office/drawing/2014/main" id="{2362F81B-0D7D-4AE8-B5B4-4F5C881230EA}"/>
              </a:ext>
            </a:extLst>
          </p:cNvPr>
          <p:cNvSpPr>
            <a:spLocks noGrp="1"/>
          </p:cNvSpPr>
          <p:nvPr>
            <p:ph type="sldNum" sz="quarter" idx="5"/>
          </p:nvPr>
        </p:nvSpPr>
        <p:spPr/>
        <p:txBody>
          <a:bodyPr/>
          <a:lstStyle/>
          <a:p>
            <a:fld id="{B0FD862D-B83D-4E0B-BF71-EE82900644FE}" type="slidenum">
              <a:rPr lang="ja-JP" altLang="en-US" smtClean="0"/>
              <a:pPr/>
              <a:t>71</a:t>
            </a:fld>
            <a:endParaRPr lang="en-US" altLang="ja-JP" dirty="0"/>
          </a:p>
        </p:txBody>
      </p:sp>
    </p:spTree>
    <p:extLst>
      <p:ext uri="{BB962C8B-B14F-4D97-AF65-F5344CB8AC3E}">
        <p14:creationId xmlns:p14="http://schemas.microsoft.com/office/powerpoint/2010/main" val="2370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コースのコンセプトをこちらに記載しておきます。</a:t>
            </a:r>
            <a:endParaRPr lang="en-US" altLang="ja-JP" dirty="0"/>
          </a:p>
          <a:p>
            <a:r>
              <a:rPr lang="ja-JP" altLang="en-US" dirty="0"/>
              <a:t>前提コースがプログラミングである為、プログラミング研修の感覚で受講する受講者もいると思いますが、</a:t>
            </a:r>
            <a:endParaRPr lang="en-US" altLang="ja-JP" dirty="0"/>
          </a:p>
          <a:p>
            <a:r>
              <a:rPr lang="ja-JP" altLang="en-US" dirty="0"/>
              <a:t>受講者が学びに集中できるように、どのようなことを学べるコースなのか、どんな姿勢で受けて欲しいのか認識を共有しておきます。</a:t>
            </a:r>
            <a:endParaRPr lang="en-US" altLang="ja-JP" dirty="0"/>
          </a:p>
          <a:p>
            <a:endParaRPr lang="en-US" altLang="ja-JP" dirty="0"/>
          </a:p>
          <a:p>
            <a:r>
              <a:rPr lang="ja-JP" altLang="en-US" dirty="0"/>
              <a:t>本コースの前提知識として必要なものは</a:t>
            </a:r>
            <a:r>
              <a:rPr lang="en-US" altLang="ja-JP" dirty="0"/>
              <a:t>Python</a:t>
            </a:r>
            <a:r>
              <a:rPr lang="ja-JP" altLang="en-US" dirty="0"/>
              <a:t>の基本文法のみとしています。</a:t>
            </a:r>
            <a:endParaRPr lang="en-US" altLang="ja-JP" dirty="0"/>
          </a:p>
          <a:p>
            <a:r>
              <a:rPr lang="ja-JP" altLang="en-US" dirty="0"/>
              <a:t>そして、本コースはプログラミングを学ぶことを目標としているのではなく、プログラミングを用いて機械学習を理解・実装することを目標としています。</a:t>
            </a:r>
            <a:endParaRPr lang="en-US" altLang="ja-JP" dirty="0"/>
          </a:p>
          <a:p>
            <a:endParaRPr lang="en-US" altLang="ja-JP" dirty="0"/>
          </a:p>
          <a:p>
            <a:r>
              <a:rPr lang="ja-JP" altLang="en-US" dirty="0"/>
              <a:t>機械学習のプログラミングは、状況に応じた試行錯誤が重要です。</a:t>
            </a:r>
            <a:endParaRPr lang="en-US" altLang="ja-JP" dirty="0"/>
          </a:p>
          <a:p>
            <a:r>
              <a:rPr lang="ja-JP" altLang="en-US" dirty="0"/>
              <a:t>そのため、状況によってさまざまなプログラミングを試すことになります。</a:t>
            </a:r>
            <a:endParaRPr lang="en-US" altLang="ja-JP" dirty="0"/>
          </a:p>
          <a:p>
            <a:r>
              <a:rPr lang="ja-JP" altLang="en-US" dirty="0"/>
              <a:t>そのプログラミング自体を完璧にしてから機械学習に取り組むのでは、</a:t>
            </a:r>
            <a:endParaRPr lang="en-US" altLang="ja-JP" dirty="0"/>
          </a:p>
          <a:p>
            <a:r>
              <a:rPr lang="ja-JP" altLang="en-US" dirty="0"/>
              <a:t>非常に多くの時間が必要になってしまいます。</a:t>
            </a:r>
            <a:endParaRPr lang="en-US" altLang="ja-JP" dirty="0"/>
          </a:p>
          <a:p>
            <a:endParaRPr lang="en-US" altLang="ja-JP" dirty="0"/>
          </a:p>
          <a:p>
            <a:r>
              <a:rPr lang="ja-JP" altLang="en-US" dirty="0"/>
              <a:t>本コースでは、プログラミングを覚えるのではなく、</a:t>
            </a:r>
            <a:endParaRPr lang="en-US" altLang="ja-JP" dirty="0"/>
          </a:p>
          <a:p>
            <a:r>
              <a:rPr lang="ja-JP" altLang="en-US" dirty="0"/>
              <a:t>仕組みを理解し、見ながら・調べながら機械学習ができるようになる</a:t>
            </a:r>
            <a:endParaRPr lang="en-US" altLang="ja-JP" dirty="0"/>
          </a:p>
          <a:p>
            <a:r>
              <a:rPr lang="ja-JP" altLang="en-US" dirty="0"/>
              <a:t>ということをゴールとします。</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5</a:t>
            </a:fld>
            <a:endParaRPr kumimoji="1" lang="ja-JP" altLang="en-US"/>
          </a:p>
        </p:txBody>
      </p:sp>
    </p:spTree>
    <p:extLst>
      <p:ext uri="{BB962C8B-B14F-4D97-AF65-F5344CB8AC3E}">
        <p14:creationId xmlns:p14="http://schemas.microsoft.com/office/powerpoint/2010/main" val="3943245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en-US" altLang="ja-JP" dirty="0"/>
              <a:t>PoC</a:t>
            </a:r>
            <a:r>
              <a:rPr kumimoji="1" lang="ja-JP" altLang="en-US" dirty="0"/>
              <a:t>フェーズの実施を提案する場合の訴求ポイント</a:t>
            </a:r>
            <a:endParaRPr kumimoji="1" lang="en-US" altLang="ja-JP" dirty="0"/>
          </a:p>
          <a:p>
            <a:pPr lvl="1"/>
            <a:r>
              <a:rPr kumimoji="1" lang="en-US" altLang="ja-JP" dirty="0"/>
              <a:t>AI</a:t>
            </a:r>
            <a:r>
              <a:rPr kumimoji="1" lang="ja-JP" altLang="en-US" dirty="0"/>
              <a:t>でやること・導入仮説</a:t>
            </a:r>
            <a:r>
              <a:rPr kumimoji="1" lang="en-US" altLang="ja-JP" dirty="0"/>
              <a:t>(</a:t>
            </a:r>
            <a:r>
              <a:rPr kumimoji="1" lang="ja-JP" altLang="en-US" dirty="0"/>
              <a:t>本当にできるのか</a:t>
            </a:r>
            <a:r>
              <a:rPr kumimoji="1" lang="en-US" altLang="ja-JP" dirty="0"/>
              <a:t>)</a:t>
            </a:r>
            <a:r>
              <a:rPr kumimoji="1" lang="ja-JP" altLang="en-US" dirty="0"/>
              <a:t>を定義する</a:t>
            </a:r>
            <a:endParaRPr kumimoji="1" lang="en-US" altLang="ja-JP" dirty="0"/>
          </a:p>
          <a:p>
            <a:pPr lvl="1"/>
            <a:r>
              <a:rPr kumimoji="1" lang="en-US" altLang="ja-JP" dirty="0"/>
              <a:t>PoC</a:t>
            </a:r>
            <a:r>
              <a:rPr kumimoji="1" lang="ja-JP" altLang="en-US" dirty="0"/>
              <a:t>により小さく分析して仮説が正しいことを検証する</a:t>
            </a:r>
            <a:endParaRPr kumimoji="1" lang="en-US" altLang="ja-JP" dirty="0"/>
          </a:p>
          <a:p>
            <a:pPr lvl="0"/>
            <a:r>
              <a:rPr kumimoji="1" lang="en-US" altLang="ja-JP" dirty="0"/>
              <a:t>PoC</a:t>
            </a:r>
            <a:r>
              <a:rPr kumimoji="1" lang="ja-JP" altLang="en-US" dirty="0"/>
              <a:t>の実施により、導入の正当性</a:t>
            </a:r>
            <a:r>
              <a:rPr kumimoji="1" lang="en-US" altLang="ja-JP" dirty="0"/>
              <a:t>(</a:t>
            </a:r>
            <a:r>
              <a:rPr kumimoji="1" lang="ja-JP" altLang="en-US" dirty="0"/>
              <a:t>意味がある</a:t>
            </a:r>
            <a:r>
              <a:rPr kumimoji="1" lang="en-US" altLang="ja-JP" dirty="0"/>
              <a:t>)</a:t>
            </a:r>
            <a:r>
              <a:rPr kumimoji="1" lang="ja-JP" altLang="en-US" dirty="0"/>
              <a:t>ことを説得できる</a:t>
            </a:r>
            <a:endParaRPr kumimoji="1" lang="en-US" altLang="ja-JP" dirty="0"/>
          </a:p>
          <a:p>
            <a:pPr lvl="0"/>
            <a:r>
              <a:rPr kumimoji="1" lang="ja-JP" altLang="en-US" dirty="0"/>
              <a:t>「</a:t>
            </a:r>
            <a:r>
              <a:rPr kumimoji="1" lang="en-US" altLang="ja-JP" dirty="0"/>
              <a:t>PoC</a:t>
            </a:r>
            <a:r>
              <a:rPr kumimoji="1" lang="ja-JP" altLang="en-US" dirty="0"/>
              <a:t>を実行することで、課題解決に</a:t>
            </a:r>
            <a:r>
              <a:rPr kumimoji="1" lang="en-US" altLang="ja-JP" dirty="0"/>
              <a:t>AI</a:t>
            </a:r>
            <a:r>
              <a:rPr kumimoji="1" lang="ja-JP" altLang="en-US" dirty="0"/>
              <a:t>が有効であるかどうかを検証できる」</a:t>
            </a:r>
            <a:endParaRPr kumimoji="1" lang="en-US" altLang="ja-JP" dirty="0"/>
          </a:p>
        </p:txBody>
      </p:sp>
      <p:sp>
        <p:nvSpPr>
          <p:cNvPr id="5" name="スライド番号プレースホルダー 4">
            <a:extLst>
              <a:ext uri="{FF2B5EF4-FFF2-40B4-BE49-F238E27FC236}">
                <a16:creationId xmlns:a16="http://schemas.microsoft.com/office/drawing/2014/main" id="{68717038-CCA9-40E4-A683-FC007D2DB9E0}"/>
              </a:ext>
            </a:extLst>
          </p:cNvPr>
          <p:cNvSpPr>
            <a:spLocks noGrp="1"/>
          </p:cNvSpPr>
          <p:nvPr>
            <p:ph type="sldNum" sz="quarter" idx="5"/>
          </p:nvPr>
        </p:nvSpPr>
        <p:spPr/>
        <p:txBody>
          <a:bodyPr/>
          <a:lstStyle/>
          <a:p>
            <a:fld id="{B0FD862D-B83D-4E0B-BF71-EE82900644FE}" type="slidenum">
              <a:rPr lang="ja-JP" altLang="en-US" smtClean="0"/>
              <a:pPr/>
              <a:t>72</a:t>
            </a:fld>
            <a:endParaRPr lang="en-US" altLang="ja-JP" dirty="0"/>
          </a:p>
        </p:txBody>
      </p:sp>
    </p:spTree>
    <p:extLst>
      <p:ext uri="{BB962C8B-B14F-4D97-AF65-F5344CB8AC3E}">
        <p14:creationId xmlns:p14="http://schemas.microsoft.com/office/powerpoint/2010/main" val="37311394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企画提案プロセスでは、各フェーズを通して利害関係者への説明・説得の機会が準備される</a:t>
            </a:r>
            <a:endParaRPr kumimoji="1" lang="en-US" altLang="ja-JP" dirty="0"/>
          </a:p>
          <a:p>
            <a:r>
              <a:rPr kumimoji="1" lang="ja-JP" altLang="en-US" dirty="0"/>
              <a:t>企画提案プロセスのうち以下のフェーズは</a:t>
            </a:r>
            <a:r>
              <a:rPr kumimoji="1" lang="en-US" altLang="ja-JP" dirty="0"/>
              <a:t>AI</a:t>
            </a:r>
            <a:r>
              <a:rPr kumimoji="1" lang="ja-JP" altLang="en-US" dirty="0"/>
              <a:t>導入における課題分析にも適用できる</a:t>
            </a:r>
            <a:endParaRPr kumimoji="1" lang="en-US" altLang="ja-JP" dirty="0"/>
          </a:p>
          <a:p>
            <a:pPr lvl="1"/>
            <a:r>
              <a:rPr kumimoji="1" lang="ja-JP" altLang="en-US" dirty="0"/>
              <a:t>仮説の設定</a:t>
            </a:r>
            <a:r>
              <a:rPr kumimoji="1" lang="en-US" altLang="ja-JP" dirty="0"/>
              <a:t>(</a:t>
            </a:r>
            <a:r>
              <a:rPr kumimoji="1" lang="ja-JP" altLang="en-US" dirty="0"/>
              <a:t>→</a:t>
            </a:r>
            <a:r>
              <a:rPr kumimoji="1" lang="en-US" altLang="ja-JP" dirty="0"/>
              <a:t>AI</a:t>
            </a:r>
            <a:r>
              <a:rPr kumimoji="1" lang="ja-JP" altLang="en-US" dirty="0"/>
              <a:t>が支援できることの検討</a:t>
            </a:r>
            <a:r>
              <a:rPr kumimoji="1" lang="en-US" altLang="ja-JP" dirty="0"/>
              <a:t>)</a:t>
            </a:r>
          </a:p>
          <a:p>
            <a:pPr lvl="1"/>
            <a:r>
              <a:rPr kumimoji="1" lang="ja-JP" altLang="en-US" dirty="0"/>
              <a:t>課題の収集・現状分析</a:t>
            </a:r>
            <a:r>
              <a:rPr kumimoji="1" lang="en-US" altLang="ja-JP" dirty="0"/>
              <a:t>(</a:t>
            </a:r>
            <a:r>
              <a:rPr kumimoji="1" lang="ja-JP" altLang="en-US" dirty="0"/>
              <a:t>→仮説検証にどのようなデータがあるか・必要かを分析</a:t>
            </a:r>
            <a:r>
              <a:rPr kumimoji="1" lang="en-US" altLang="ja-JP" dirty="0"/>
              <a:t>)</a:t>
            </a:r>
          </a:p>
          <a:p>
            <a:pPr lvl="1"/>
            <a:r>
              <a:rPr kumimoji="1" lang="ja-JP" altLang="en-US" dirty="0"/>
              <a:t>解決策の立案</a:t>
            </a:r>
            <a:r>
              <a:rPr kumimoji="1" lang="en-US" altLang="ja-JP" dirty="0"/>
              <a:t>(</a:t>
            </a:r>
            <a:r>
              <a:rPr kumimoji="1" lang="ja-JP" altLang="en-US" dirty="0"/>
              <a:t>→課題解決に</a:t>
            </a:r>
            <a:r>
              <a:rPr kumimoji="1" lang="en-US" altLang="ja-JP" dirty="0"/>
              <a:t>AI</a:t>
            </a:r>
            <a:r>
              <a:rPr kumimoji="1" lang="ja-JP" altLang="en-US" dirty="0"/>
              <a:t>が有効であることを提言</a:t>
            </a:r>
            <a:r>
              <a:rPr kumimoji="1" lang="en-US" altLang="ja-JP" dirty="0"/>
              <a:t>)</a:t>
            </a:r>
          </a:p>
          <a:p>
            <a:pPr lvl="1"/>
            <a:endParaRPr kumimoji="1" lang="ja-JP" altLang="en-US" dirty="0"/>
          </a:p>
        </p:txBody>
      </p:sp>
      <p:sp>
        <p:nvSpPr>
          <p:cNvPr id="5" name="スライド番号プレースホルダー 4">
            <a:extLst>
              <a:ext uri="{FF2B5EF4-FFF2-40B4-BE49-F238E27FC236}">
                <a16:creationId xmlns:a16="http://schemas.microsoft.com/office/drawing/2014/main" id="{B38BBACF-B95B-4E61-A63A-7BF8013C2A3C}"/>
              </a:ext>
            </a:extLst>
          </p:cNvPr>
          <p:cNvSpPr>
            <a:spLocks noGrp="1"/>
          </p:cNvSpPr>
          <p:nvPr>
            <p:ph type="sldNum" sz="quarter" idx="5"/>
          </p:nvPr>
        </p:nvSpPr>
        <p:spPr/>
        <p:txBody>
          <a:bodyPr/>
          <a:lstStyle/>
          <a:p>
            <a:fld id="{B0FD862D-B83D-4E0B-BF71-EE82900644FE}" type="slidenum">
              <a:rPr lang="ja-JP" altLang="en-US" smtClean="0"/>
              <a:pPr/>
              <a:t>73</a:t>
            </a:fld>
            <a:endParaRPr lang="en-US" altLang="ja-JP" dirty="0"/>
          </a:p>
        </p:txBody>
      </p:sp>
    </p:spTree>
    <p:extLst>
      <p:ext uri="{BB962C8B-B14F-4D97-AF65-F5344CB8AC3E}">
        <p14:creationId xmlns:p14="http://schemas.microsoft.com/office/powerpoint/2010/main" val="1433426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精度は必ず低くなるわけではないが、検証が難しかったり、出にくい傾向がある→ビジネスに導入する難易度が高いことを伝える</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75</a:t>
            </a:fld>
            <a:endParaRPr kumimoji="1" lang="ja-JP" altLang="en-US" dirty="0"/>
          </a:p>
        </p:txBody>
      </p:sp>
    </p:spTree>
    <p:extLst>
      <p:ext uri="{BB962C8B-B14F-4D97-AF65-F5344CB8AC3E}">
        <p14:creationId xmlns:p14="http://schemas.microsoft.com/office/powerpoint/2010/main" val="1515594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997" indent="-171997"/>
            <a:r>
              <a:rPr kumimoji="1" lang="ja-JP" altLang="en-US" dirty="0"/>
              <a:t>「</a:t>
            </a:r>
            <a:r>
              <a:rPr kumimoji="1" lang="en-US" altLang="ja-JP" dirty="0"/>
              <a:t>PoC</a:t>
            </a:r>
            <a:r>
              <a:rPr kumimoji="1" lang="ja-JP" altLang="en-US" dirty="0"/>
              <a:t>」「パイロット導入」「本格導入」の各フェーズにおいて</a:t>
            </a:r>
            <a:br>
              <a:rPr kumimoji="1" lang="en-US" altLang="ja-JP" dirty="0"/>
            </a:br>
            <a:r>
              <a:rPr kumimoji="1" lang="ja-JP" altLang="en-US" dirty="0"/>
              <a:t>以下のアクティビティが繰り返される</a:t>
            </a:r>
            <a:endParaRPr kumimoji="1" lang="en-US" altLang="ja-JP" dirty="0"/>
          </a:p>
          <a:p>
            <a:pPr marL="633099" lvl="1" indent="-171997"/>
            <a:r>
              <a:rPr kumimoji="1" lang="ja-JP" altLang="en-US" dirty="0"/>
              <a:t>データ取得</a:t>
            </a:r>
            <a:endParaRPr kumimoji="1" lang="en-US" altLang="ja-JP" dirty="0"/>
          </a:p>
          <a:p>
            <a:pPr marL="633099" lvl="1" indent="-171997"/>
            <a:r>
              <a:rPr kumimoji="1" lang="ja-JP" altLang="en-US" dirty="0"/>
              <a:t>データ蓄積</a:t>
            </a:r>
            <a:endParaRPr kumimoji="1" lang="en-US" altLang="ja-JP" dirty="0"/>
          </a:p>
          <a:p>
            <a:pPr marL="633099" lvl="1" indent="-171997"/>
            <a:r>
              <a:rPr kumimoji="1" lang="ja-JP" altLang="en-US" dirty="0"/>
              <a:t>学習</a:t>
            </a:r>
            <a:endParaRPr kumimoji="1" lang="en-US" altLang="ja-JP" dirty="0"/>
          </a:p>
          <a:p>
            <a:pPr marL="633099" lvl="1" indent="-171997"/>
            <a:r>
              <a:rPr kumimoji="1" lang="ja-JP" altLang="en-US" dirty="0"/>
              <a:t>デプロイ</a:t>
            </a:r>
            <a:endParaRPr kumimoji="1" lang="en-US" altLang="ja-JP" dirty="0"/>
          </a:p>
          <a:p>
            <a:pPr marL="633099" lvl="1" indent="-171997"/>
            <a:r>
              <a:rPr kumimoji="1" lang="ja-JP" altLang="en-US" dirty="0"/>
              <a:t>運用</a:t>
            </a:r>
            <a:endParaRPr kumimoji="1" lang="en-US" altLang="ja-JP" dirty="0"/>
          </a:p>
          <a:p>
            <a:pPr marL="171997" indent="-171997"/>
            <a:r>
              <a:rPr kumimoji="1" lang="ja-JP" altLang="en-US" dirty="0"/>
              <a:t>各フェーズにおける学習結果および運用結果は次フェーズの検討材料として再利用され、対象スコープや検討範囲の拡大につながる</a:t>
            </a:r>
            <a:endParaRPr kumimoji="1" lang="en-US" altLang="ja-JP" dirty="0"/>
          </a:p>
          <a:p>
            <a:pPr marL="629123" lvl="1" indent="-171997"/>
            <a:r>
              <a:rPr kumimoji="1" lang="ja-JP" altLang="en-US" dirty="0"/>
              <a:t>ただし、本格導入では新たなデータセットを準備することが多い</a:t>
            </a:r>
            <a:endParaRPr kumimoji="1" lang="en-US" altLang="ja-JP" dirty="0"/>
          </a:p>
        </p:txBody>
      </p:sp>
      <p:sp>
        <p:nvSpPr>
          <p:cNvPr id="5" name="スライド番号プレースホルダー 4">
            <a:extLst>
              <a:ext uri="{FF2B5EF4-FFF2-40B4-BE49-F238E27FC236}">
                <a16:creationId xmlns:a16="http://schemas.microsoft.com/office/drawing/2014/main" id="{968F00BF-C2BC-4AE4-BD83-48A3E29E9633}"/>
              </a:ext>
            </a:extLst>
          </p:cNvPr>
          <p:cNvSpPr>
            <a:spLocks noGrp="1"/>
          </p:cNvSpPr>
          <p:nvPr>
            <p:ph type="sldNum" sz="quarter" idx="5"/>
          </p:nvPr>
        </p:nvSpPr>
        <p:spPr/>
        <p:txBody>
          <a:bodyPr/>
          <a:lstStyle/>
          <a:p>
            <a:fld id="{B0FD862D-B83D-4E0B-BF71-EE82900644FE}" type="slidenum">
              <a:rPr lang="ja-JP" altLang="en-US" smtClean="0"/>
              <a:pPr/>
              <a:t>77</a:t>
            </a:fld>
            <a:endParaRPr lang="en-US" altLang="ja-JP" dirty="0"/>
          </a:p>
        </p:txBody>
      </p:sp>
    </p:spTree>
    <p:extLst>
      <p:ext uri="{BB962C8B-B14F-4D97-AF65-F5344CB8AC3E}">
        <p14:creationId xmlns:p14="http://schemas.microsoft.com/office/powerpoint/2010/main" val="3397848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プラブという会社がマーケティング会社であったため、新規ビジネスではあるが、デザインの評価は既存の顧客に行ってもらうなど、新規ビジネスの土台があった</a:t>
            </a:r>
            <a:endParaRPr kumimoji="1" lang="en-US" altLang="ja-JP" dirty="0"/>
          </a:p>
          <a:p>
            <a:r>
              <a:rPr kumimoji="1" lang="ja-JP" altLang="en-US"/>
              <a:t>飲料メーカーが行えば業務改善としての活用事例となる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78</a:t>
            </a:fld>
            <a:endParaRPr kumimoji="1" lang="ja-JP" altLang="en-US" dirty="0"/>
          </a:p>
        </p:txBody>
      </p:sp>
    </p:spTree>
    <p:extLst>
      <p:ext uri="{BB962C8B-B14F-4D97-AF65-F5344CB8AC3E}">
        <p14:creationId xmlns:p14="http://schemas.microsoft.com/office/powerpoint/2010/main" val="3267011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596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86</a:t>
            </a:fld>
            <a:endParaRPr kumimoji="1" lang="ja-JP" altLang="en-US"/>
          </a:p>
        </p:txBody>
      </p:sp>
    </p:spTree>
    <p:extLst>
      <p:ext uri="{BB962C8B-B14F-4D97-AF65-F5344CB8AC3E}">
        <p14:creationId xmlns:p14="http://schemas.microsoft.com/office/powerpoint/2010/main" val="752789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62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911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507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6</a:t>
            </a:fld>
            <a:endParaRPr kumimoji="1" lang="ja-JP" altLang="en-US"/>
          </a:p>
        </p:txBody>
      </p:sp>
    </p:spTree>
    <p:extLst>
      <p:ext uri="{BB962C8B-B14F-4D97-AF65-F5344CB8AC3E}">
        <p14:creationId xmlns:p14="http://schemas.microsoft.com/office/powerpoint/2010/main" val="294036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92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7462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751673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396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892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例の部分には講師が加筆し学習例をかいてください</a:t>
            </a:r>
            <a:endParaRPr kumimoji="1" lang="en-US" altLang="ja-JP" dirty="0"/>
          </a:p>
          <a:p>
            <a:r>
              <a:rPr kumimoji="1" lang="ja-JP" altLang="en-US"/>
              <a:t>参考</a:t>
            </a:r>
            <a:endParaRPr kumimoji="1" lang="en-US" altLang="ja-JP" dirty="0"/>
          </a:p>
          <a:p>
            <a:r>
              <a:rPr kumimoji="1" lang="ja-JP" altLang="en-US"/>
              <a:t>家賃算出の例</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103</a:t>
            </a:fld>
            <a:endParaRPr kumimoji="1" lang="ja-JP" altLang="en-US" dirty="0"/>
          </a:p>
        </p:txBody>
      </p:sp>
    </p:spTree>
    <p:extLst>
      <p:ext uri="{BB962C8B-B14F-4D97-AF65-F5344CB8AC3E}">
        <p14:creationId xmlns:p14="http://schemas.microsoft.com/office/powerpoint/2010/main" val="6651597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rgbClr val="F36C37"/>
                </a:solidFill>
                <a:latin typeface="+mn-ea"/>
              </a:rPr>
              <a:t>1 </a:t>
            </a:r>
            <a:r>
              <a:rPr kumimoji="1" lang="ja-JP" altLang="en-US" sz="1200" b="1">
                <a:solidFill>
                  <a:srgbClr val="F36C37"/>
                </a:solidFill>
                <a:latin typeface="+mn-ea"/>
              </a:rPr>
              <a:t>度の学習で最適なモデルが出来ることはほぼない</a:t>
            </a:r>
            <a:endParaRPr kumimoji="1" lang="en-US" altLang="ja-JP" sz="1200" b="1" dirty="0">
              <a:solidFill>
                <a:srgbClr val="F36C37"/>
              </a:solidFill>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104</a:t>
            </a:fld>
            <a:endParaRPr kumimoji="1" lang="ja-JP" altLang="en-US" dirty="0"/>
          </a:p>
        </p:txBody>
      </p:sp>
    </p:spTree>
    <p:extLst>
      <p:ext uri="{BB962C8B-B14F-4D97-AF65-F5344CB8AC3E}">
        <p14:creationId xmlns:p14="http://schemas.microsoft.com/office/powerpoint/2010/main" val="1564421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68678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46404">
              <a:defRPr/>
            </a:pPr>
            <a:r>
              <a:rPr kumimoji="1" lang="ja-JP" altLang="en-US" dirty="0"/>
              <a:t>インフル</a:t>
            </a:r>
            <a:r>
              <a:rPr kumimoji="1" lang="en-US" altLang="ja-JP" dirty="0"/>
              <a:t>(</a:t>
            </a:r>
            <a:r>
              <a:rPr kumimoji="1" lang="ja-JP" altLang="en-US" dirty="0"/>
              <a:t>陽性</a:t>
            </a:r>
            <a:r>
              <a:rPr kumimoji="1" lang="en-US" altLang="ja-JP" dirty="0"/>
              <a:t>)</a:t>
            </a:r>
            <a:r>
              <a:rPr kumimoji="1" lang="ja-JP" altLang="en-US" dirty="0"/>
              <a:t>だと言われたが精密検査でインフル</a:t>
            </a:r>
            <a:r>
              <a:rPr kumimoji="1" lang="en-US" altLang="ja-JP" dirty="0"/>
              <a:t>		</a:t>
            </a:r>
            <a:r>
              <a:rPr kumimoji="1" lang="ja-JP" altLang="en-US" dirty="0"/>
              <a:t>＞真陽性</a:t>
            </a:r>
            <a:r>
              <a:rPr kumimoji="1" lang="en-US" altLang="ja-JP" dirty="0"/>
              <a:t>(TP)</a:t>
            </a:r>
            <a:endParaRPr kumimoji="1" lang="ja-JP" altLang="en-US" dirty="0"/>
          </a:p>
          <a:p>
            <a:r>
              <a:rPr kumimoji="1" lang="ja-JP" altLang="en-US" dirty="0"/>
              <a:t>インフル</a:t>
            </a:r>
            <a:r>
              <a:rPr kumimoji="1" lang="en-US" altLang="ja-JP" dirty="0"/>
              <a:t>(</a:t>
            </a:r>
            <a:r>
              <a:rPr kumimoji="1" lang="ja-JP" altLang="en-US" dirty="0"/>
              <a:t>陽性</a:t>
            </a:r>
            <a:r>
              <a:rPr kumimoji="1" lang="en-US" altLang="ja-JP" dirty="0"/>
              <a:t>)</a:t>
            </a:r>
            <a:r>
              <a:rPr kumimoji="1" lang="ja-JP" altLang="en-US"/>
              <a:t>でないと言われたが精密検査でインフル</a:t>
            </a:r>
            <a:r>
              <a:rPr kumimoji="1" lang="en-US" altLang="ja-JP" dirty="0"/>
              <a:t>	</a:t>
            </a:r>
            <a:r>
              <a:rPr kumimoji="1" lang="ja-JP" altLang="en-US" dirty="0"/>
              <a:t>＞偽陰性</a:t>
            </a:r>
            <a:r>
              <a:rPr kumimoji="1" lang="en-US" altLang="ja-JP" dirty="0"/>
              <a:t>(FN)</a:t>
            </a:r>
          </a:p>
          <a:p>
            <a:r>
              <a:rPr kumimoji="1" lang="ja-JP" altLang="en-US" dirty="0"/>
              <a:t>インフル</a:t>
            </a:r>
            <a:r>
              <a:rPr kumimoji="1" lang="en-US" altLang="ja-JP" dirty="0"/>
              <a:t>(</a:t>
            </a:r>
            <a:r>
              <a:rPr kumimoji="1" lang="ja-JP" altLang="en-US" dirty="0"/>
              <a:t>陽性</a:t>
            </a:r>
            <a:r>
              <a:rPr kumimoji="1" lang="en-US" altLang="ja-JP" dirty="0"/>
              <a:t>)</a:t>
            </a:r>
            <a:r>
              <a:rPr kumimoji="1" lang="ja-JP" altLang="en-US" dirty="0"/>
              <a:t>だと言われたが精密検査で問題無し</a:t>
            </a:r>
            <a:r>
              <a:rPr kumimoji="1" lang="en-US" altLang="ja-JP" dirty="0"/>
              <a:t>	</a:t>
            </a:r>
            <a:r>
              <a:rPr kumimoji="1" lang="ja-JP" altLang="en-US" dirty="0"/>
              <a:t>＞偽陽性</a:t>
            </a:r>
            <a:r>
              <a:rPr kumimoji="1" lang="en-US" altLang="ja-JP" dirty="0"/>
              <a:t>(FP)	</a:t>
            </a:r>
          </a:p>
          <a:p>
            <a:r>
              <a:rPr kumimoji="1" lang="ja-JP" altLang="en-US" dirty="0"/>
              <a:t>インフル</a:t>
            </a:r>
            <a:r>
              <a:rPr kumimoji="1" lang="en-US" altLang="ja-JP" dirty="0"/>
              <a:t>(</a:t>
            </a:r>
            <a:r>
              <a:rPr kumimoji="1" lang="ja-JP" altLang="en-US" dirty="0"/>
              <a:t>陽性</a:t>
            </a:r>
            <a:r>
              <a:rPr kumimoji="1" lang="en-US" altLang="ja-JP" dirty="0"/>
              <a:t>)</a:t>
            </a:r>
            <a:r>
              <a:rPr kumimoji="1" lang="ja-JP" altLang="en-US" dirty="0"/>
              <a:t>でないと言われたが精密検査で問題無し</a:t>
            </a:r>
            <a:r>
              <a:rPr kumimoji="1" lang="en-US" altLang="ja-JP" dirty="0"/>
              <a:t>	</a:t>
            </a:r>
            <a:r>
              <a:rPr kumimoji="1" lang="ja-JP" altLang="en-US" dirty="0"/>
              <a:t>＞真陰性</a:t>
            </a:r>
            <a:r>
              <a:rPr kumimoji="1" lang="en-US" altLang="ja-JP" dirty="0"/>
              <a:t>(TN)</a:t>
            </a:r>
            <a:endParaRPr kumimoji="1" lang="ja-JP" altLang="en-US" dirty="0"/>
          </a:p>
        </p:txBody>
      </p:sp>
    </p:spTree>
    <p:extLst>
      <p:ext uri="{BB962C8B-B14F-4D97-AF65-F5344CB8AC3E}">
        <p14:creationId xmlns:p14="http://schemas.microsoft.com/office/powerpoint/2010/main" val="15796260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dirty="0"/>
              <a:t>罹患だろう</a:t>
            </a:r>
            <a:r>
              <a:rPr kumimoji="1" lang="en-US" altLang="ja-JP" dirty="0"/>
              <a:t>	</a:t>
            </a:r>
            <a:r>
              <a:rPr kumimoji="1" lang="ja-JP" altLang="en-US" dirty="0"/>
              <a:t>健康だろう</a:t>
            </a:r>
            <a:endParaRPr kumimoji="1" lang="en-US" altLang="ja-JP" dirty="0"/>
          </a:p>
          <a:p>
            <a:r>
              <a:rPr kumimoji="1" lang="ja-JP" altLang="en-US" dirty="0"/>
              <a:t>罹患 </a:t>
            </a:r>
            <a:r>
              <a:rPr kumimoji="1" lang="en-US" altLang="ja-JP" dirty="0"/>
              <a:t>(</a:t>
            </a:r>
            <a:r>
              <a:rPr kumimoji="1" lang="ja-JP" altLang="en-US" dirty="0"/>
              <a:t>陽性</a:t>
            </a:r>
            <a:r>
              <a:rPr kumimoji="1" lang="en-US" altLang="ja-JP" dirty="0"/>
              <a:t>)</a:t>
            </a:r>
            <a:r>
              <a:rPr kumimoji="1" lang="ja-JP" altLang="en-US" dirty="0"/>
              <a:t>         </a:t>
            </a:r>
            <a:r>
              <a:rPr kumimoji="1" lang="en-US" altLang="ja-JP" dirty="0"/>
              <a:t>60</a:t>
            </a:r>
            <a:r>
              <a:rPr kumimoji="1" lang="ja-JP" altLang="en-US" dirty="0"/>
              <a:t>   </a:t>
            </a:r>
            <a:r>
              <a:rPr kumimoji="1" lang="en-US" altLang="ja-JP" dirty="0"/>
              <a:t>	</a:t>
            </a:r>
            <a:r>
              <a:rPr kumimoji="1" lang="ja-JP" altLang="en-US" dirty="0"/>
              <a:t>     </a:t>
            </a:r>
            <a:r>
              <a:rPr kumimoji="1" lang="en-US" altLang="ja-JP" dirty="0"/>
              <a:t>40</a:t>
            </a:r>
          </a:p>
          <a:p>
            <a:r>
              <a:rPr kumimoji="1" lang="ja-JP" altLang="en-US" dirty="0"/>
              <a:t>健康 </a:t>
            </a:r>
            <a:r>
              <a:rPr kumimoji="1" lang="en-US" altLang="ja-JP" dirty="0"/>
              <a:t>(</a:t>
            </a:r>
            <a:r>
              <a:rPr kumimoji="1" lang="ja-JP" altLang="en-US" dirty="0"/>
              <a:t>陰性</a:t>
            </a:r>
            <a:r>
              <a:rPr kumimoji="1" lang="en-US" altLang="ja-JP" dirty="0"/>
              <a:t>)	</a:t>
            </a:r>
            <a:r>
              <a:rPr kumimoji="1" lang="ja-JP" altLang="en-US" dirty="0"/>
              <a:t>   </a:t>
            </a:r>
            <a:r>
              <a:rPr kumimoji="1" lang="en-US" altLang="ja-JP" dirty="0"/>
              <a:t>140	</a:t>
            </a:r>
            <a:r>
              <a:rPr kumimoji="1" lang="ja-JP" altLang="en-US" dirty="0"/>
              <a:t> </a:t>
            </a:r>
            <a:r>
              <a:rPr kumimoji="1" lang="en-US" altLang="ja-JP" dirty="0"/>
              <a:t>9760</a:t>
            </a:r>
          </a:p>
          <a:p>
            <a:r>
              <a:rPr kumimoji="1" lang="ja-JP" altLang="en-US" dirty="0"/>
              <a:t>実際の罹患者は</a:t>
            </a:r>
            <a:r>
              <a:rPr kumimoji="1" lang="en-US" altLang="ja-JP" dirty="0"/>
              <a:t>100</a:t>
            </a:r>
            <a:r>
              <a:rPr kumimoji="1" lang="ja-JP" altLang="en-US" dirty="0"/>
              <a:t>人 </a:t>
            </a:r>
            <a:r>
              <a:rPr kumimoji="1" lang="en-US" altLang="ja-JP" dirty="0"/>
              <a:t>(100</a:t>
            </a:r>
            <a:r>
              <a:rPr kumimoji="1" lang="ja-JP" altLang="en-US" dirty="0"/>
              <a:t>人の</a:t>
            </a:r>
            <a:r>
              <a:rPr kumimoji="1" lang="en-US" altLang="ja-JP" dirty="0"/>
              <a:t>40%</a:t>
            </a:r>
            <a:r>
              <a:rPr kumimoji="1" lang="ja-JP" altLang="en-US" dirty="0" err="1"/>
              <a:t>が誤</a:t>
            </a:r>
            <a:r>
              <a:rPr kumimoji="1" lang="ja-JP" altLang="en-US" dirty="0"/>
              <a:t>診という想定</a:t>
            </a:r>
            <a:r>
              <a:rPr kumimoji="1" lang="en-US" altLang="ja-JP" dirty="0"/>
              <a:t>)</a:t>
            </a:r>
          </a:p>
          <a:p>
            <a:r>
              <a:rPr kumimoji="1" lang="ja-JP" altLang="en-US" dirty="0"/>
              <a:t>正解率</a:t>
            </a:r>
            <a:r>
              <a:rPr kumimoji="1" lang="en-US" altLang="ja-JP" dirty="0"/>
              <a:t>: 60+9740/10000=0.982=98.2%</a:t>
            </a:r>
            <a:r>
              <a:rPr kumimoji="1" lang="ja-JP" altLang="en-US" dirty="0"/>
              <a:t> </a:t>
            </a:r>
            <a:r>
              <a:rPr kumimoji="1" lang="en-US" altLang="ja-JP" dirty="0"/>
              <a:t>(TP+TN/all)</a:t>
            </a:r>
          </a:p>
          <a:p>
            <a:pPr defTabSz="946404">
              <a:defRPr/>
            </a:pPr>
            <a:r>
              <a:rPr kumimoji="1" lang="ja-JP" altLang="en-US" dirty="0"/>
              <a:t>再現率</a:t>
            </a:r>
            <a:r>
              <a:rPr kumimoji="1" lang="en-US" altLang="ja-JP" dirty="0"/>
              <a:t>: 60/60+  40=0.6=60% (TP/TP+FN) &gt;</a:t>
            </a:r>
            <a:r>
              <a:rPr kumimoji="1" lang="ja-JP" altLang="en-US" dirty="0"/>
              <a:t>疾病判定など陽性を見抜けないとヤバ</a:t>
            </a:r>
            <a:r>
              <a:rPr kumimoji="1" lang="ja-JP" altLang="en-US" dirty="0" err="1"/>
              <a:t>い</a:t>
            </a:r>
            <a:r>
              <a:rPr kumimoji="1" lang="ja-JP" altLang="en-US" dirty="0"/>
              <a:t>ケース</a:t>
            </a:r>
            <a:r>
              <a:rPr kumimoji="1" lang="en-US" altLang="ja-JP" dirty="0"/>
              <a:t>(</a:t>
            </a:r>
            <a:r>
              <a:rPr kumimoji="1" lang="ja-JP" altLang="en-US" dirty="0"/>
              <a:t>保守的な検査ではとりあえず陽性と診断</a:t>
            </a:r>
            <a:r>
              <a:rPr kumimoji="1" lang="en-US" altLang="ja-JP" dirty="0"/>
              <a:t>)</a:t>
            </a:r>
          </a:p>
          <a:p>
            <a:r>
              <a:rPr kumimoji="1" lang="ja-JP" altLang="en-US" dirty="0"/>
              <a:t>適合率</a:t>
            </a:r>
            <a:r>
              <a:rPr kumimoji="1" lang="en-US" altLang="ja-JP" dirty="0"/>
              <a:t>:</a:t>
            </a:r>
            <a:r>
              <a:rPr kumimoji="1" lang="ja-JP" altLang="en-US" dirty="0"/>
              <a:t> </a:t>
            </a:r>
            <a:r>
              <a:rPr kumimoji="1" lang="en-US" altLang="ja-JP" dirty="0"/>
              <a:t>60/60+140=</a:t>
            </a:r>
            <a:r>
              <a:rPr kumimoji="1" lang="en-US" altLang="ja-JP" dirty="0">
                <a:solidFill>
                  <a:srgbClr val="FF0000"/>
                </a:solidFill>
              </a:rPr>
              <a:t>0.3</a:t>
            </a:r>
            <a:r>
              <a:rPr kumimoji="1" lang="en-US" altLang="ja-JP" dirty="0"/>
              <a:t>=30% (TP/TP+FP)</a:t>
            </a:r>
            <a:r>
              <a:rPr kumimoji="1" lang="ja-JP" altLang="en-US" dirty="0"/>
              <a:t>  </a:t>
            </a:r>
            <a:r>
              <a:rPr kumimoji="1" lang="en-US" altLang="ja-JP" dirty="0"/>
              <a:t>&gt;</a:t>
            </a:r>
            <a:r>
              <a:rPr kumimoji="1" lang="ja-JP" altLang="en-US" dirty="0"/>
              <a:t>犯人</a:t>
            </a:r>
            <a:r>
              <a:rPr kumimoji="1" lang="en-US" altLang="ja-JP" dirty="0"/>
              <a:t>(</a:t>
            </a:r>
            <a:r>
              <a:rPr kumimoji="1" lang="ja-JP" altLang="en-US" dirty="0"/>
              <a:t>陽性</a:t>
            </a:r>
            <a:r>
              <a:rPr kumimoji="1" lang="en-US" altLang="ja-JP" dirty="0"/>
              <a:t>:TP)</a:t>
            </a:r>
            <a:r>
              <a:rPr kumimoji="1" lang="ja-JP" altLang="en-US" dirty="0"/>
              <a:t>に対して誤認逮捕</a:t>
            </a:r>
            <a:r>
              <a:rPr kumimoji="1" lang="en-US" altLang="ja-JP" dirty="0"/>
              <a:t>(</a:t>
            </a:r>
            <a:r>
              <a:rPr kumimoji="1" lang="ja-JP" altLang="en-US" dirty="0"/>
              <a:t>陰性</a:t>
            </a:r>
            <a:r>
              <a:rPr kumimoji="1" lang="en-US" altLang="ja-JP" dirty="0"/>
              <a:t>:FP;</a:t>
            </a:r>
            <a:r>
              <a:rPr kumimoji="1" lang="ja-JP" altLang="en-US" dirty="0"/>
              <a:t>犯人ではない</a:t>
            </a:r>
            <a:r>
              <a:rPr kumimoji="1" lang="en-US" altLang="ja-JP" dirty="0"/>
              <a:t>)</a:t>
            </a:r>
            <a:r>
              <a:rPr kumimoji="1" lang="ja-JP" altLang="en-US" dirty="0"/>
              <a:t>などうっかりとしてしまうとヤバイケース（疑わしきは罰せず）</a:t>
            </a:r>
            <a:endParaRPr kumimoji="1" lang="en-US" altLang="ja-JP" dirty="0"/>
          </a:p>
          <a:p>
            <a:r>
              <a:rPr kumimoji="1" lang="en-US" altLang="ja-JP" dirty="0"/>
              <a:t>F</a:t>
            </a:r>
            <a:r>
              <a:rPr kumimoji="1" lang="ja-JP" altLang="en-US" dirty="0"/>
              <a:t>値</a:t>
            </a:r>
            <a:r>
              <a:rPr kumimoji="1" lang="en-US" altLang="ja-JP" dirty="0"/>
              <a:t>:     2*(0.6*0.3)/0.6+0.3=0.36/0.9=0.4=40%</a:t>
            </a:r>
            <a:endParaRPr kumimoji="1" lang="ja-JP" altLang="en-US" dirty="0"/>
          </a:p>
        </p:txBody>
      </p:sp>
    </p:spTree>
    <p:extLst>
      <p:ext uri="{BB962C8B-B14F-4D97-AF65-F5344CB8AC3E}">
        <p14:creationId xmlns:p14="http://schemas.microsoft.com/office/powerpoint/2010/main" val="94071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892534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109</a:t>
            </a:fld>
            <a:endParaRPr kumimoji="1" lang="ja-JP" altLang="en-US" dirty="0"/>
          </a:p>
        </p:txBody>
      </p:sp>
    </p:spTree>
    <p:extLst>
      <p:ext uri="{BB962C8B-B14F-4D97-AF65-F5344CB8AC3E}">
        <p14:creationId xmlns:p14="http://schemas.microsoft.com/office/powerpoint/2010/main" val="38025033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実装資料：</a:t>
            </a:r>
            <a:r>
              <a:rPr kumimoji="1" lang="en-US" altLang="ja-JP" dirty="0"/>
              <a:t>https://d2pk9cfvc7xvk7.cloudfront.net/</a:t>
            </a:r>
            <a:r>
              <a:rPr kumimoji="1" lang="en-US" altLang="ja-JP" dirty="0" err="1"/>
              <a:t>src</a:t>
            </a:r>
            <a:r>
              <a:rPr kumimoji="1" lang="en-US" altLang="ja-JP" dirty="0"/>
              <a:t>/02-1.html</a:t>
            </a:r>
            <a:br>
              <a:rPr kumimoji="1" lang="en-US" altLang="ja-JP" dirty="0"/>
            </a:br>
            <a:r>
              <a:rPr kumimoji="1" lang="en-US" altLang="ja-JP" dirty="0"/>
              <a:t>ai900</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114</a:t>
            </a:fld>
            <a:endParaRPr kumimoji="1" lang="ja-JP" altLang="en-US" dirty="0"/>
          </a:p>
        </p:txBody>
      </p:sp>
    </p:spTree>
    <p:extLst>
      <p:ext uri="{BB962C8B-B14F-4D97-AF65-F5344CB8AC3E}">
        <p14:creationId xmlns:p14="http://schemas.microsoft.com/office/powerpoint/2010/main" val="23328112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6223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41133972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606223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124</a:t>
            </a:fld>
            <a:endParaRPr kumimoji="1" lang="ja-JP" altLang="en-US" dirty="0"/>
          </a:p>
        </p:txBody>
      </p:sp>
    </p:spTree>
    <p:extLst>
      <p:ext uri="{BB962C8B-B14F-4D97-AF65-F5344CB8AC3E}">
        <p14:creationId xmlns:p14="http://schemas.microsoft.com/office/powerpoint/2010/main" val="18769511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サービスモデルを定義しているのが</a:t>
            </a:r>
            <a:r>
              <a:rPr lang="en-US" altLang="ja-JP" b="0" i="0" dirty="0">
                <a:solidFill>
                  <a:srgbClr val="131619"/>
                </a:solidFill>
                <a:effectLst/>
                <a:highlight>
                  <a:srgbClr val="F2F2F7"/>
                </a:highlight>
                <a:latin typeface="Noto Sans JP"/>
              </a:rPr>
              <a:t>■NIST: National Institute of Standards and Technology</a:t>
            </a:r>
          </a:p>
          <a:p>
            <a:pPr algn="l"/>
            <a:r>
              <a:rPr lang="ja-JP" altLang="en-US" b="0" i="0">
                <a:solidFill>
                  <a:srgbClr val="131619"/>
                </a:solidFill>
                <a:effectLst/>
                <a:highlight>
                  <a:srgbClr val="F2F2F7"/>
                </a:highlight>
                <a:latin typeface="Noto Sans JP"/>
              </a:rPr>
              <a:t>（米国国立標準技術研究所）</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定義しているサービスが３つある</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err="1">
                <a:ln>
                  <a:noFill/>
                </a:ln>
                <a:solidFill>
                  <a:srgbClr val="24292F"/>
                </a:solidFill>
                <a:uLnTx/>
                <a:uFillTx/>
                <a:latin typeface="Lucida Sans Typewriter"/>
                <a:ea typeface="HGPｺﾞｼｯｸE"/>
                <a:cs typeface="Lucida Sans Typewriter"/>
              </a:rPr>
              <a:t>IaaS,PaaS,SaaS</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 </a:t>
            </a: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がある、クラウドプロバイダーが管理する範囲が変わってくる</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皆さんの維持管理のコストが変わってくるということ</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それぞれについて詳しく見ていきましょう</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r>
              <a:rPr kumimoji="1" lang="ja-JP" altLang="en-US" sz="1200" u="none" strike="noStrike" kern="0" cap="none" spc="0" normalizeH="0" baseline="0" noProof="0" dirty="0">
                <a:ln>
                  <a:noFill/>
                </a:ln>
                <a:solidFill>
                  <a:srgbClr val="24292F"/>
                </a:solidFill>
                <a:uLnTx/>
                <a:uFillTx/>
                <a:latin typeface="Lucida Sans Typewriter"/>
                <a:ea typeface="HGPｺﾞｼｯｸE"/>
                <a:cs typeface="Lucida Sans Typewriter"/>
              </a:rPr>
              <a:t>インストラクターガイド</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p>
          <a:p>
            <a:r>
              <a:rPr kumimoji="1" lang="ja-JP" altLang="en-US" dirty="0"/>
              <a:t>ここから</a:t>
            </a:r>
            <a:r>
              <a:rPr kumimoji="1" lang="en-US" altLang="ja-JP" dirty="0"/>
              <a:t>5</a:t>
            </a:r>
            <a:r>
              <a:rPr kumimoji="1" lang="ja-JP" altLang="en-US" dirty="0"/>
              <a:t>枚のスライドにわたり</a:t>
            </a:r>
            <a:r>
              <a:rPr kumimoji="1" lang="en-US" altLang="ja-JP" dirty="0"/>
              <a:t>NIST</a:t>
            </a:r>
            <a:r>
              <a:rPr kumimoji="1" lang="ja-JP" altLang="en-US" dirty="0"/>
              <a:t>の３つのサービスモデルをもとに、サービスモデルについて説明をします。</a:t>
            </a:r>
            <a:endParaRPr kumimoji="1" lang="en-US" altLang="ja-JP" dirty="0"/>
          </a:p>
          <a:p>
            <a:r>
              <a:rPr kumimoji="1" lang="ja-JP" altLang="en-US" dirty="0"/>
              <a:t>各クラウドプロバイダーが提供する代表的なサービスなどは各クラウドのスライドでも説明があるので軽く紹介でよいです。</a:t>
            </a:r>
            <a:endParaRPr kumimoji="1" lang="en-US" altLang="ja-JP" dirty="0"/>
          </a:p>
          <a:p>
            <a:r>
              <a:rPr kumimoji="1" lang="ja-JP" altLang="en-US" dirty="0"/>
              <a:t>ミドルウェア、ランタイム、アプリケーション、デプロイなどのワードが通じないことが多いので、受講者に合わせて丁寧に説明していただくとよい</a:t>
            </a:r>
            <a:r>
              <a:rPr kumimoji="1" lang="ja-JP" altLang="en-US"/>
              <a:t>です。</a:t>
            </a:r>
            <a:endParaRPr kumimoji="1" lang="en-US" altLang="ja-JP" dirty="0"/>
          </a:p>
          <a:p>
            <a:endParaRPr kumimoji="1" lang="en-US" altLang="ja-JP" dirty="0"/>
          </a:p>
          <a:p>
            <a:endParaRPr kumimoji="1" lang="en-US" altLang="ja-JP" dirty="0"/>
          </a:p>
          <a:p>
            <a:pPr algn="l"/>
            <a:r>
              <a:rPr lang="en-US" altLang="ja-JP" b="0" i="0" dirty="0">
                <a:solidFill>
                  <a:srgbClr val="131619"/>
                </a:solidFill>
                <a:effectLst/>
                <a:highlight>
                  <a:srgbClr val="F2F2F7"/>
                </a:highlight>
                <a:latin typeface="Noto Sans JP"/>
              </a:rPr>
              <a:t>■NIST: National Institute of Standards and Technology</a:t>
            </a:r>
          </a:p>
          <a:p>
            <a:pPr algn="l"/>
            <a:r>
              <a:rPr lang="ja-JP" altLang="en-US" b="0" i="0">
                <a:solidFill>
                  <a:srgbClr val="131619"/>
                </a:solidFill>
                <a:effectLst/>
                <a:highlight>
                  <a:srgbClr val="F2F2F7"/>
                </a:highlight>
                <a:latin typeface="Noto Sans JP"/>
              </a:rPr>
              <a:t>（米国国立標準技術研究所）</a:t>
            </a:r>
          </a:p>
          <a:p>
            <a:endParaRPr kumimoji="1" lang="ja-JP" altLang="en-US" dirty="0"/>
          </a:p>
        </p:txBody>
      </p:sp>
    </p:spTree>
    <p:extLst>
      <p:ext uri="{BB962C8B-B14F-4D97-AF65-F5344CB8AC3E}">
        <p14:creationId xmlns:p14="http://schemas.microsoft.com/office/powerpoint/2010/main" val="4268456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defRPr/>
            </a:pPr>
            <a:r>
              <a:rPr lang="en-US" altLang="ja-JP" dirty="0">
                <a:solidFill>
                  <a:srgbClr val="000000"/>
                </a:solidFill>
              </a:rPr>
              <a:t>【</a:t>
            </a:r>
            <a:r>
              <a:rPr lang="ja-JP" altLang="en-US" dirty="0">
                <a:solidFill>
                  <a:srgbClr val="000000"/>
                </a:solidFill>
              </a:rPr>
              <a:t>インストラクターガイド</a:t>
            </a:r>
            <a:r>
              <a:rPr lang="en-US" altLang="ja-JP" dirty="0">
                <a:solidFill>
                  <a:srgbClr val="000000"/>
                </a:solidFill>
              </a:rPr>
              <a:t>】</a:t>
            </a:r>
          </a:p>
          <a:p>
            <a:pPr>
              <a:defRPr/>
            </a:pPr>
            <a:r>
              <a:rPr lang="ja-JP" altLang="en-US" dirty="0">
                <a:solidFill>
                  <a:srgbClr val="000000"/>
                </a:solidFill>
              </a:rPr>
              <a:t>このスライドは</a:t>
            </a:r>
            <a:r>
              <a:rPr lang="en-US" altLang="ja-JP" dirty="0">
                <a:solidFill>
                  <a:srgbClr val="000000"/>
                </a:solidFill>
              </a:rPr>
              <a:t>1</a:t>
            </a:r>
            <a:r>
              <a:rPr lang="ja-JP" altLang="en-US" dirty="0">
                <a:solidFill>
                  <a:srgbClr val="000000"/>
                </a:solidFill>
              </a:rPr>
              <a:t>章のまとめとして使ってください。新たに何かを話そうとしなくてよいです。</a:t>
            </a:r>
            <a:endParaRPr lang="en-US" altLang="ja-JP" dirty="0">
              <a:solidFill>
                <a:srgbClr val="000000"/>
              </a:solidFill>
            </a:endParaRPr>
          </a:p>
          <a:p>
            <a:pPr>
              <a:defRPr/>
            </a:pPr>
            <a:r>
              <a:rPr lang="ja-JP" altLang="en-US" dirty="0">
                <a:solidFill>
                  <a:srgbClr val="000000"/>
                </a:solidFill>
              </a:rPr>
              <a:t>つぎのまとめのスライドはテキスト形式に従って入れていますが、ここですべてまとめを話してしまう場合は飛ばして構いません</a:t>
            </a:r>
            <a:endParaRPr lang="en-US" altLang="ja-JP" dirty="0">
              <a:solidFill>
                <a:srgbClr val="000000"/>
              </a:solidFill>
            </a:endParaRPr>
          </a:p>
        </p:txBody>
      </p:sp>
    </p:spTree>
    <p:extLst>
      <p:ext uri="{BB962C8B-B14F-4D97-AF65-F5344CB8AC3E}">
        <p14:creationId xmlns:p14="http://schemas.microsoft.com/office/powerpoint/2010/main" val="18714417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128</a:t>
            </a:fld>
            <a:endParaRPr kumimoji="1" lang="ja-JP" altLang="en-US" dirty="0"/>
          </a:p>
        </p:txBody>
      </p:sp>
    </p:spTree>
    <p:extLst>
      <p:ext uri="{BB962C8B-B14F-4D97-AF65-F5344CB8AC3E}">
        <p14:creationId xmlns:p14="http://schemas.microsoft.com/office/powerpoint/2010/main" val="3310296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画像のリスクを暗記する必要はない。ユースケースによるが様々な範囲でリスクが存在する</a:t>
            </a:r>
            <a:endParaRPr kumimoji="1" lang="en-US" altLang="ja-JP" dirty="0"/>
          </a:p>
          <a:p>
            <a:r>
              <a:rPr kumimoji="1" lang="ja-JP" altLang="en-US"/>
              <a:t>他方にアンテナを巡らせて事前にリスクの洗い出しを行うことが重要</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129</a:t>
            </a:fld>
            <a:endParaRPr kumimoji="1" lang="ja-JP" altLang="en-US" dirty="0"/>
          </a:p>
        </p:txBody>
      </p:sp>
    </p:spTree>
    <p:extLst>
      <p:ext uri="{BB962C8B-B14F-4D97-AF65-F5344CB8AC3E}">
        <p14:creationId xmlns:p14="http://schemas.microsoft.com/office/powerpoint/2010/main" val="1470188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docs.google.com</a:t>
            </a:r>
            <a:r>
              <a:rPr kumimoji="1" lang="en-US" altLang="ja-JP" dirty="0"/>
              <a:t>/spreadsheets/d/1klIR0392khouyreFC4ST3BIn-4y5Au1I/</a:t>
            </a:r>
            <a:r>
              <a:rPr kumimoji="1" lang="en-US" altLang="ja-JP" dirty="0" err="1"/>
              <a:t>edit?usp</a:t>
            </a:r>
            <a:r>
              <a:rPr kumimoji="1" lang="en-US" altLang="ja-JP" dirty="0"/>
              <a:t>=</a:t>
            </a:r>
            <a:r>
              <a:rPr kumimoji="1" lang="en-US" altLang="ja-JP" dirty="0" err="1"/>
              <a:t>sharing&amp;ouid</a:t>
            </a:r>
            <a:r>
              <a:rPr kumimoji="1" lang="en-US" altLang="ja-JP" dirty="0"/>
              <a:t>=102712789547541073394&amp;rtpof=</a:t>
            </a:r>
            <a:r>
              <a:rPr kumimoji="1" lang="en-US" altLang="ja-JP" dirty="0" err="1"/>
              <a:t>true&amp;sd</a:t>
            </a:r>
            <a:r>
              <a:rPr kumimoji="1" lang="en-US" altLang="ja-JP"/>
              <a:t>=true</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8</a:t>
            </a:fld>
            <a:endParaRPr kumimoji="1" lang="ja-JP" altLang="en-US" dirty="0"/>
          </a:p>
        </p:txBody>
      </p:sp>
    </p:spTree>
    <p:extLst>
      <p:ext uri="{BB962C8B-B14F-4D97-AF65-F5344CB8AC3E}">
        <p14:creationId xmlns:p14="http://schemas.microsoft.com/office/powerpoint/2010/main" val="1559223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endParaRPr kumimoji="1" lang="en-US" altLang="ja-JP" dirty="0"/>
          </a:p>
        </p:txBody>
      </p:sp>
      <p:sp>
        <p:nvSpPr>
          <p:cNvPr id="288" name="Google Shape;288;p39: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0139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133</a:t>
            </a:fld>
            <a:endParaRPr kumimoji="1" lang="ja-JP" altLang="en-US" dirty="0"/>
          </a:p>
        </p:txBody>
      </p:sp>
    </p:spTree>
    <p:extLst>
      <p:ext uri="{BB962C8B-B14F-4D97-AF65-F5344CB8AC3E}">
        <p14:creationId xmlns:p14="http://schemas.microsoft.com/office/powerpoint/2010/main" val="7341447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135</a:t>
            </a:fld>
            <a:endParaRPr kumimoji="1" lang="ja-JP" altLang="en-US" dirty="0"/>
          </a:p>
        </p:txBody>
      </p:sp>
    </p:spTree>
    <p:extLst>
      <p:ext uri="{BB962C8B-B14F-4D97-AF65-F5344CB8AC3E}">
        <p14:creationId xmlns:p14="http://schemas.microsoft.com/office/powerpoint/2010/main" val="7912058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136</a:t>
            </a:fld>
            <a:endParaRPr kumimoji="1" lang="ja-JP" altLang="en-US"/>
          </a:p>
        </p:txBody>
      </p:sp>
    </p:spTree>
    <p:extLst>
      <p:ext uri="{BB962C8B-B14F-4D97-AF65-F5344CB8AC3E}">
        <p14:creationId xmlns:p14="http://schemas.microsoft.com/office/powerpoint/2010/main" val="7912058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137</a:t>
            </a:fld>
            <a:endParaRPr kumimoji="1" lang="ja-JP" altLang="en-US" dirty="0"/>
          </a:p>
        </p:txBody>
      </p:sp>
    </p:spTree>
    <p:extLst>
      <p:ext uri="{BB962C8B-B14F-4D97-AF65-F5344CB8AC3E}">
        <p14:creationId xmlns:p14="http://schemas.microsoft.com/office/powerpoint/2010/main" val="2344322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r>
              <a:rPr kumimoji="1" lang="en-US" altLang="ja-JP" dirty="0"/>
              <a:t>【</a:t>
            </a:r>
            <a:r>
              <a:rPr kumimoji="1" lang="ja-JP" altLang="en-US" dirty="0"/>
              <a:t>インストラクターガイド</a:t>
            </a:r>
            <a:r>
              <a:rPr kumimoji="1" lang="en-US" altLang="ja-JP" dirty="0"/>
              <a:t>】</a:t>
            </a:r>
          </a:p>
          <a:p>
            <a:r>
              <a:rPr kumimoji="1" lang="ja-JP" altLang="en-US" dirty="0"/>
              <a:t>「クラウドのメリット」のパートは、主にクラウド概要の３章、ビジネスパーソンのためのクラウド入門の</a:t>
            </a:r>
            <a:r>
              <a:rPr kumimoji="1" lang="en-US" altLang="ja-JP" dirty="0"/>
              <a:t>2</a:t>
            </a:r>
            <a:r>
              <a:rPr kumimoji="1" lang="ja-JP" altLang="en-US" dirty="0"/>
              <a:t>章から引用しています。</a:t>
            </a:r>
            <a:endParaRPr kumimoji="1" lang="en-US" altLang="ja-JP" dirty="0"/>
          </a:p>
          <a:p>
            <a:r>
              <a:rPr kumimoji="1" lang="ja-JP" altLang="en-US" dirty="0"/>
              <a:t>本コースの１章２章で、クラウドの基本を学んだうえで、メリットについて離散的にはすでに学んでいます。</a:t>
            </a:r>
            <a:endParaRPr kumimoji="1" lang="en-US" altLang="ja-JP" dirty="0"/>
          </a:p>
          <a:p>
            <a:r>
              <a:rPr kumimoji="1" lang="ja-JP" altLang="en-US" dirty="0"/>
              <a:t>その為、まとめていくという趣旨でのご説明をお願いします。</a:t>
            </a:r>
            <a:endParaRPr kumimoji="1" lang="en-US" altLang="ja-JP" dirty="0"/>
          </a:p>
          <a:p>
            <a:endParaRPr kumimoji="1" lang="en-US" altLang="ja-JP" dirty="0"/>
          </a:p>
          <a:p>
            <a:r>
              <a:rPr kumimoji="1" lang="ja-JP" altLang="en-US" dirty="0"/>
              <a:t>１章２章ですでに話している内容は再度丁寧に説明するというよりは、簡潔にまとめての説明を想定しています。</a:t>
            </a:r>
            <a:endParaRPr kumimoji="1" lang="en-US" altLang="ja-JP" dirty="0"/>
          </a:p>
          <a:p>
            <a:endParaRPr kumimoji="1" lang="en-US" altLang="ja-JP" dirty="0"/>
          </a:p>
          <a:p>
            <a:r>
              <a:rPr kumimoji="1" lang="ja-JP" altLang="en-US" dirty="0"/>
              <a:t>また、クラウド概要、ビジネスパーソンのためのクラウド入門とほぼ同じと考えていただいて、他のコースと同じような形で話していただいて構いませんが、</a:t>
            </a:r>
            <a:endParaRPr kumimoji="1" lang="en-US" altLang="ja-JP" dirty="0"/>
          </a:p>
          <a:p>
            <a:r>
              <a:rPr kumimoji="1" lang="ja-JP" altLang="en-US" dirty="0"/>
              <a:t>想定受講者レベルやコースで扱った内容に合わせて、むずかしめな要素（</a:t>
            </a:r>
            <a:r>
              <a:rPr kumimoji="1" lang="en-US" altLang="ja-JP" dirty="0"/>
              <a:t>Hadoop</a:t>
            </a:r>
            <a:r>
              <a:rPr kumimoji="1" lang="ja-JP" altLang="en-US" dirty="0"/>
              <a:t>など）を削ったり、理解が難しいと思われるものに言葉や図の付け足しを行っています。</a:t>
            </a:r>
            <a:endParaRPr kumimoji="1" lang="en-US" altLang="ja-JP" dirty="0"/>
          </a:p>
          <a:p>
            <a:endParaRPr kumimoji="1" lang="en-US" altLang="ja-JP" dirty="0"/>
          </a:p>
          <a:p>
            <a:r>
              <a:rPr kumimoji="1" lang="ja-JP" altLang="en-US" dirty="0"/>
              <a:t>加えて、事例に関しては、明確に企業を特定できないような表現に変えています。</a:t>
            </a:r>
            <a:endParaRPr kumimoji="1" lang="en-US" altLang="ja-JP" dirty="0"/>
          </a:p>
          <a:p>
            <a:r>
              <a:rPr kumimoji="1" lang="ja-JP" altLang="en-US" dirty="0"/>
              <a:t>コース中にモデルとなった企業の実名や事例の</a:t>
            </a:r>
            <a:r>
              <a:rPr kumimoji="1" lang="en-US" altLang="ja-JP" dirty="0"/>
              <a:t>Web</a:t>
            </a:r>
            <a:r>
              <a:rPr kumimoji="1" lang="ja-JP" altLang="en-US" dirty="0"/>
              <a:t>ページを出しても構いませんが、</a:t>
            </a:r>
            <a:endParaRPr kumimoji="1" lang="en-US" altLang="ja-JP" dirty="0"/>
          </a:p>
          <a:p>
            <a:r>
              <a:rPr kumimoji="1" lang="ja-JP" altLang="en-US" dirty="0"/>
              <a:t>受講者に開発に携わるなどの関連企業の方がいる可能性もあるので、失礼や中傷に当たらないようにお気を付けください。</a:t>
            </a:r>
            <a:endParaRPr kumimoji="1" lang="en-US" altLang="ja-JP" dirty="0"/>
          </a:p>
        </p:txBody>
      </p:sp>
      <p:sp>
        <p:nvSpPr>
          <p:cNvPr id="288" name="Google Shape;288;p39: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160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142</a:t>
            </a:fld>
            <a:endParaRPr kumimoji="1" lang="ja-JP" altLang="en-US"/>
          </a:p>
        </p:txBody>
      </p:sp>
    </p:spTree>
    <p:extLst>
      <p:ext uri="{BB962C8B-B14F-4D97-AF65-F5344CB8AC3E}">
        <p14:creationId xmlns:p14="http://schemas.microsoft.com/office/powerpoint/2010/main" val="1239218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143</a:t>
            </a:fld>
            <a:endParaRPr kumimoji="1" lang="ja-JP" altLang="en-US"/>
          </a:p>
        </p:txBody>
      </p:sp>
    </p:spTree>
    <p:extLst>
      <p:ext uri="{BB962C8B-B14F-4D97-AF65-F5344CB8AC3E}">
        <p14:creationId xmlns:p14="http://schemas.microsoft.com/office/powerpoint/2010/main" val="20961379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144</a:t>
            </a:fld>
            <a:endParaRPr kumimoji="1" lang="ja-JP" altLang="en-US"/>
          </a:p>
        </p:txBody>
      </p:sp>
    </p:spTree>
    <p:extLst>
      <p:ext uri="{BB962C8B-B14F-4D97-AF65-F5344CB8AC3E}">
        <p14:creationId xmlns:p14="http://schemas.microsoft.com/office/powerpoint/2010/main" val="2175247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Mycin</a:t>
            </a:r>
            <a:r>
              <a:rPr kumimoji="1" lang="ja-JP" altLang="en-US" dirty="0"/>
              <a:t>（マイシン）は、</a:t>
            </a:r>
            <a:r>
              <a:rPr kumimoji="1" lang="en-US" altLang="ja-JP" dirty="0"/>
              <a:t>1970</a:t>
            </a:r>
            <a:r>
              <a:rPr kumimoji="1" lang="ja-JP" altLang="en-US" dirty="0"/>
              <a:t>年代初めにスタンフォード大学で</a:t>
            </a:r>
            <a:r>
              <a:rPr kumimoji="1" lang="en-US" altLang="ja-JP" dirty="0"/>
              <a:t>5</a:t>
            </a:r>
            <a:r>
              <a:rPr kumimoji="1" lang="ja-JP" altLang="en-US" dirty="0"/>
              <a:t>、</a:t>
            </a:r>
            <a:r>
              <a:rPr kumimoji="1" lang="en-US" altLang="ja-JP" dirty="0"/>
              <a:t>6</a:t>
            </a:r>
            <a:r>
              <a:rPr kumimoji="1" lang="ja-JP" altLang="en-US" dirty="0"/>
              <a:t>年の歳月をかけて開発された、プログラミングされたルールにより判定をするエキスパートシステムと呼ばれるタイプの</a:t>
            </a:r>
            <a:r>
              <a:rPr kumimoji="1" lang="en-US" altLang="ja-JP" dirty="0"/>
              <a:t>AI</a:t>
            </a:r>
            <a:r>
              <a:rPr kumimoji="1" lang="ja-JP" altLang="en-US" dirty="0"/>
              <a:t>です。システムは伝染性の血液疾患を診断し、抗生物質を推奨するようにデザインされていて、患者の体重により供与量を調節することができました。もちろん素人よりは確かな判断ができるものの、実際の医者が問診して処方することに比べると精度に劣ると言われていました。</a:t>
            </a:r>
            <a:endParaRPr kumimoji="1" lang="en-US" altLang="ja-JP" dirty="0"/>
          </a:p>
          <a:p>
            <a:endParaRPr kumimoji="1" lang="en-US" altLang="ja-JP" dirty="0"/>
          </a:p>
          <a:p>
            <a:r>
              <a:rPr kumimoji="1" lang="ja-JP" altLang="en-US" dirty="0"/>
              <a:t>現在のテクノロジーでは、大量の犬と猫の画像を学習させることで、犬と猫を正確に見分ける</a:t>
            </a:r>
            <a:r>
              <a:rPr kumimoji="1" lang="en-US" altLang="ja-JP" dirty="0"/>
              <a:t>AI</a:t>
            </a:r>
            <a:r>
              <a:rPr kumimoji="1" lang="ja-JP" altLang="en-US" dirty="0"/>
              <a:t>を作ることができます。</a:t>
            </a:r>
            <a:endParaRPr kumimoji="1" lang="en-US" altLang="ja-JP" dirty="0"/>
          </a:p>
          <a:p>
            <a:r>
              <a:rPr kumimoji="1" lang="ja-JP" altLang="en-US" dirty="0"/>
              <a:t>しかし、どのような理由で犬と猫を見分けたのか、内部で行われる非常に複雑な計算を人間が説明することは非常に困難です。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145</a:t>
            </a:fld>
            <a:endParaRPr kumimoji="1" lang="ja-JP" altLang="en-US" dirty="0"/>
          </a:p>
        </p:txBody>
      </p:sp>
    </p:spTree>
    <p:extLst>
      <p:ext uri="{BB962C8B-B14F-4D97-AF65-F5344CB8AC3E}">
        <p14:creationId xmlns:p14="http://schemas.microsoft.com/office/powerpoint/2010/main" val="45167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marL="171997" indent="-171997"/>
            <a:r>
              <a:rPr kumimoji="1" lang="ja-JP" altLang="en-US"/>
              <a:t>実例）プロジェクトに期待される</a:t>
            </a:r>
            <a:r>
              <a:rPr kumimoji="1" lang="en-US" altLang="ja-JP" dirty="0"/>
              <a:t>AI </a:t>
            </a:r>
            <a:r>
              <a:rPr kumimoji="1" lang="ja-JP" altLang="en-US"/>
              <a:t>のモデル構築を行う</a:t>
            </a:r>
            <a:r>
              <a:rPr kumimoji="1" lang="en-US" altLang="ja-JP" dirty="0"/>
              <a:t>PoC </a:t>
            </a:r>
            <a:r>
              <a:rPr kumimoji="1" lang="ja-JP" altLang="en-US"/>
              <a:t>を受注（</a:t>
            </a:r>
            <a:r>
              <a:rPr kumimoji="1" lang="en-US" altLang="ja-JP" dirty="0"/>
              <a:t>900</a:t>
            </a:r>
            <a:r>
              <a:rPr kumimoji="1" lang="ja-JP" altLang="en-US"/>
              <a:t>万）結果として、期待された精度の出る</a:t>
            </a:r>
            <a:r>
              <a:rPr kumimoji="1" lang="en-US" altLang="ja-JP" dirty="0"/>
              <a:t>AI</a:t>
            </a:r>
            <a:r>
              <a:rPr kumimoji="1" lang="ja-JP" altLang="en-US"/>
              <a:t>は構築できたが、定期的なデータ収集やシステムインフラの投資がしっかりとプロジェクトに組み込まれておらずとん挫。</a:t>
            </a:r>
            <a:br>
              <a:rPr kumimoji="1" lang="en-US" altLang="ja-JP" dirty="0"/>
            </a:br>
            <a:r>
              <a:rPr kumimoji="1" lang="en-US" altLang="ja-JP" dirty="0"/>
              <a:t>PoC </a:t>
            </a:r>
            <a:r>
              <a:rPr kumimoji="1" lang="ja-JP" altLang="en-US"/>
              <a:t>受注企業は、要件は達成しているため</a:t>
            </a:r>
            <a:r>
              <a:rPr kumimoji="1" lang="en-US" altLang="ja-JP" dirty="0"/>
              <a:t>900</a:t>
            </a:r>
            <a:r>
              <a:rPr kumimoji="1" lang="ja-JP" altLang="en-US"/>
              <a:t>万の売上</a:t>
            </a:r>
            <a:endParaRPr kumimoji="1" lang="en-US" altLang="ja-JP" dirty="0"/>
          </a:p>
        </p:txBody>
      </p:sp>
      <p:sp>
        <p:nvSpPr>
          <p:cNvPr id="5" name="スライド番号プレースホルダー 4">
            <a:extLst>
              <a:ext uri="{FF2B5EF4-FFF2-40B4-BE49-F238E27FC236}">
                <a16:creationId xmlns:a16="http://schemas.microsoft.com/office/drawing/2014/main" id="{10220049-AA95-4243-9AB8-5418331CD938}"/>
              </a:ext>
            </a:extLst>
          </p:cNvPr>
          <p:cNvSpPr>
            <a:spLocks noGrp="1"/>
          </p:cNvSpPr>
          <p:nvPr>
            <p:ph type="sldNum" sz="quarter" idx="5"/>
          </p:nvPr>
        </p:nvSpPr>
        <p:spPr/>
        <p:txBody>
          <a:bodyPr/>
          <a:lstStyle/>
          <a:p>
            <a:fld id="{B0FD862D-B83D-4E0B-BF71-EE82900644FE}" type="slidenum">
              <a:rPr lang="ja-JP" altLang="en-US" smtClean="0"/>
              <a:pPr/>
              <a:t>9</a:t>
            </a:fld>
            <a:endParaRPr lang="en-US" altLang="ja-JP" dirty="0"/>
          </a:p>
        </p:txBody>
      </p:sp>
    </p:spTree>
    <p:extLst>
      <p:ext uri="{BB962C8B-B14F-4D97-AF65-F5344CB8AC3E}">
        <p14:creationId xmlns:p14="http://schemas.microsoft.com/office/powerpoint/2010/main" val="17535975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146</a:t>
            </a:fld>
            <a:endParaRPr kumimoji="1" lang="ja-JP" altLang="en-US"/>
          </a:p>
        </p:txBody>
      </p:sp>
    </p:spTree>
    <p:extLst>
      <p:ext uri="{BB962C8B-B14F-4D97-AF65-F5344CB8AC3E}">
        <p14:creationId xmlns:p14="http://schemas.microsoft.com/office/powerpoint/2010/main" val="1147168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08055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846457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149</a:t>
            </a:fld>
            <a:endParaRPr kumimoji="1" lang="ja-JP" altLang="en-US"/>
          </a:p>
        </p:txBody>
      </p:sp>
    </p:spTree>
    <p:extLst>
      <p:ext uri="{BB962C8B-B14F-4D97-AF65-F5344CB8AC3E}">
        <p14:creationId xmlns:p14="http://schemas.microsoft.com/office/powerpoint/2010/main" val="4236021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150</a:t>
            </a:fld>
            <a:endParaRPr kumimoji="1" lang="ja-JP" altLang="en-US" dirty="0"/>
          </a:p>
        </p:txBody>
      </p:sp>
    </p:spTree>
    <p:extLst>
      <p:ext uri="{BB962C8B-B14F-4D97-AF65-F5344CB8AC3E}">
        <p14:creationId xmlns:p14="http://schemas.microsoft.com/office/powerpoint/2010/main" val="10728718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151</a:t>
            </a:fld>
            <a:endParaRPr kumimoji="1" lang="ja-JP" altLang="en-US" dirty="0"/>
          </a:p>
        </p:txBody>
      </p:sp>
    </p:spTree>
    <p:extLst>
      <p:ext uri="{BB962C8B-B14F-4D97-AF65-F5344CB8AC3E}">
        <p14:creationId xmlns:p14="http://schemas.microsoft.com/office/powerpoint/2010/main" val="29733519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152</a:t>
            </a:fld>
            <a:endParaRPr kumimoji="1" lang="ja-JP" altLang="en-US" dirty="0"/>
          </a:p>
        </p:txBody>
      </p:sp>
    </p:spTree>
    <p:extLst>
      <p:ext uri="{BB962C8B-B14F-4D97-AF65-F5344CB8AC3E}">
        <p14:creationId xmlns:p14="http://schemas.microsoft.com/office/powerpoint/2010/main" val="1625082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502097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154</a:t>
            </a:fld>
            <a:endParaRPr kumimoji="1" lang="ja-JP" altLang="en-US"/>
          </a:p>
        </p:txBody>
      </p:sp>
    </p:spTree>
    <p:extLst>
      <p:ext uri="{BB962C8B-B14F-4D97-AF65-F5344CB8AC3E}">
        <p14:creationId xmlns:p14="http://schemas.microsoft.com/office/powerpoint/2010/main" val="15058201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ライブラリとフレームワークはどちらも出来合いのプログラムとして使用できますが、厳密には定義が異なるものです。</a:t>
            </a:r>
            <a:endParaRPr lang="en-US" altLang="ja-JP" dirty="0"/>
          </a:p>
          <a:p>
            <a:pPr marL="0" indent="0">
              <a:buFont typeface="Arial" panose="020B0604020202020204" pitchFamily="34" charset="0"/>
              <a:buNone/>
            </a:pPr>
            <a:r>
              <a:rPr lang="ja-JP" altLang="en-US" dirty="0"/>
              <a:t>ですが、機械学習で使用する際にはあまり違いを意識する必要はなく、これらのフレームワークは単に機械学習のライブラリと表現されることも多いです。</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en-US" altLang="ja-JP" dirty="0"/>
              <a:t>TensorFlow </a:t>
            </a:r>
            <a:r>
              <a:rPr lang="ja-JP" altLang="en-US" dirty="0"/>
              <a:t>と </a:t>
            </a:r>
            <a:r>
              <a:rPr lang="en-US" altLang="ja-JP" dirty="0"/>
              <a:t>PyTorch </a:t>
            </a:r>
            <a:r>
              <a:rPr lang="ja-JP" altLang="en-US" dirty="0"/>
              <a:t>は使い勝手の面などでも違いがありますが、大きな違いとして </a:t>
            </a:r>
            <a:r>
              <a:rPr lang="en-US" altLang="ja-JP" dirty="0"/>
              <a:t>TensorFlow </a:t>
            </a:r>
            <a:r>
              <a:rPr lang="ja-JP" altLang="en-US" dirty="0"/>
              <a:t>はディープラーニングの構造を定義してから実行する（</a:t>
            </a:r>
            <a:r>
              <a:rPr lang="en-US" altLang="ja-JP" dirty="0"/>
              <a:t>Define and Run</a:t>
            </a:r>
            <a:r>
              <a:rPr lang="ja-JP" altLang="en-US" dirty="0"/>
              <a:t>）のに対して、</a:t>
            </a:r>
            <a:r>
              <a:rPr lang="en-US" altLang="ja-JP" dirty="0"/>
              <a:t>PyTorch </a:t>
            </a:r>
            <a:r>
              <a:rPr lang="ja-JP" altLang="en-US" dirty="0"/>
              <a:t>は計算を実行しながら定義する（</a:t>
            </a:r>
            <a:r>
              <a:rPr lang="en-US" altLang="ja-JP" dirty="0"/>
              <a:t>Define by Run</a:t>
            </a:r>
            <a:r>
              <a:rPr lang="ja-JP" altLang="en-US" dirty="0"/>
              <a:t>）という違いがあります。</a:t>
            </a:r>
            <a:endParaRPr lang="en-US" altLang="ja-JP" dirty="0"/>
          </a:p>
          <a:p>
            <a:pPr marL="0" indent="0">
              <a:buFont typeface="Arial" panose="020B0604020202020204" pitchFamily="34" charset="0"/>
              <a:buNone/>
            </a:pPr>
            <a:r>
              <a:rPr lang="ja-JP" altLang="en-US" dirty="0"/>
              <a:t>特に時系列データや自然言語処理の分野では入ってくるデータの構造が常に一定ではないため、</a:t>
            </a:r>
            <a:r>
              <a:rPr lang="en-US" altLang="ja-JP" dirty="0"/>
              <a:t>PyTorch </a:t>
            </a:r>
            <a:r>
              <a:rPr lang="ja-JP" altLang="en-US" dirty="0"/>
              <a:t>の </a:t>
            </a:r>
            <a:r>
              <a:rPr lang="en-US" altLang="ja-JP" dirty="0"/>
              <a:t>Define by Run </a:t>
            </a:r>
            <a:r>
              <a:rPr lang="ja-JP" altLang="en-US" dirty="0"/>
              <a:t>の方が有利なポイントがあります。また、まだあまり例は聞きませんが、</a:t>
            </a:r>
            <a:r>
              <a:rPr lang="en-US" altLang="ja-JP" dirty="0"/>
              <a:t>TensorFlow</a:t>
            </a:r>
            <a:r>
              <a:rPr lang="ja-JP" altLang="en-US" dirty="0"/>
              <a:t>にも</a:t>
            </a:r>
            <a:r>
              <a:rPr lang="en-US" altLang="ja-JP" dirty="0"/>
              <a:t>Define by Run</a:t>
            </a:r>
            <a:r>
              <a:rPr lang="ja-JP" altLang="en-US" dirty="0"/>
              <a:t>で実行するオプション機能があり今後変化していく可能性もあります。</a:t>
            </a:r>
            <a:endParaRPr lang="en-US" altLang="ja-JP" dirty="0"/>
          </a:p>
          <a:p>
            <a:pPr marL="0" indent="0">
              <a:buFont typeface="Arial" panose="020B0604020202020204" pitchFamily="34" charset="0"/>
              <a:buNone/>
            </a:pPr>
            <a:r>
              <a:rPr lang="en-US" altLang="ja-JP" dirty="0"/>
              <a:t>TensorFlow</a:t>
            </a:r>
            <a:r>
              <a:rPr lang="ja-JP" altLang="en-US" dirty="0"/>
              <a:t>には</a:t>
            </a:r>
            <a:r>
              <a:rPr lang="en-US" altLang="ja-JP" dirty="0"/>
              <a:t>Keras</a:t>
            </a:r>
            <a:r>
              <a:rPr lang="ja-JP" altLang="en-US" dirty="0"/>
              <a:t>という強力なラッパーライブラリもある為、非常に人気の強いライブラリですが、</a:t>
            </a:r>
            <a:r>
              <a:rPr lang="en-US" altLang="ja-JP" dirty="0"/>
              <a:t>PyTorch</a:t>
            </a:r>
            <a:r>
              <a:rPr lang="ja-JP" altLang="en-US" dirty="0"/>
              <a:t>も現在では開発のストップした</a:t>
            </a:r>
            <a:r>
              <a:rPr lang="en-US" altLang="ja-JP" dirty="0"/>
              <a:t>Chainer</a:t>
            </a:r>
            <a:r>
              <a:rPr lang="ja-JP" altLang="en-US" dirty="0"/>
              <a:t>からの移行先や、</a:t>
            </a:r>
            <a:r>
              <a:rPr lang="en-US" altLang="ja-JP" dirty="0"/>
              <a:t>Define by Run</a:t>
            </a:r>
            <a:r>
              <a:rPr lang="ja-JP" altLang="en-US" dirty="0"/>
              <a:t> の利点が注目され、人気を伸ばしています。</a:t>
            </a:r>
            <a:endParaRPr lang="en-US" altLang="ja-JP" dirty="0"/>
          </a:p>
        </p:txBody>
      </p:sp>
    </p:spTree>
    <p:extLst>
      <p:ext uri="{BB962C8B-B14F-4D97-AF65-F5344CB8AC3E}">
        <p14:creationId xmlns:p14="http://schemas.microsoft.com/office/powerpoint/2010/main" val="51030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715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テキスト">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7695A6F-FA92-4121-B6ED-A90D3DD447F8}"/>
              </a:ext>
            </a:extLst>
          </p:cNvPr>
          <p:cNvSpPr>
            <a:spLocks noGrp="1"/>
          </p:cNvSpPr>
          <p:nvPr>
            <p:ph type="body"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タイトル 6">
            <a:extLst>
              <a:ext uri="{FF2B5EF4-FFF2-40B4-BE49-F238E27FC236}">
                <a16:creationId xmlns:a16="http://schemas.microsoft.com/office/drawing/2014/main" id="{ECE3B8CC-1E6D-4D94-AC6F-1437F852D155}"/>
              </a:ext>
            </a:extLst>
          </p:cNvPr>
          <p:cNvSpPr>
            <a:spLocks noGrp="1"/>
          </p:cNvSpPr>
          <p:nvPr>
            <p:ph type="title"/>
          </p:nvPr>
        </p:nvSpPr>
        <p:spPr/>
        <p:txBody>
          <a:bodyPr/>
          <a:lstStyle/>
          <a:p>
            <a:r>
              <a:rPr kumimoji="1" lang="ja-JP" altLang="en-US" dirty="0"/>
              <a:t>マスター タイトルの書式設定</a:t>
            </a:r>
          </a:p>
        </p:txBody>
      </p:sp>
      <p:sp>
        <p:nvSpPr>
          <p:cNvPr id="4" name="Slide Number Placeholder 5">
            <a:extLst>
              <a:ext uri="{FF2B5EF4-FFF2-40B4-BE49-F238E27FC236}">
                <a16:creationId xmlns:a16="http://schemas.microsoft.com/office/drawing/2014/main" id="{B6A8E54F-1B2F-4C34-8AD2-D0D5ABF0C07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91173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3185235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3932397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422397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67965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29736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0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4043873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1164661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4155781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482695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853" b="20081"/>
          <a:stretch/>
        </p:blipFill>
        <p:spPr bwMode="auto">
          <a:xfrm>
            <a:off x="492494" y="289982"/>
            <a:ext cx="11207011" cy="52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タイトル 1"/>
          <p:cNvSpPr>
            <a:spLocks noGrp="1"/>
          </p:cNvSpPr>
          <p:nvPr>
            <p:ph type="title"/>
          </p:nvPr>
        </p:nvSpPr>
        <p:spPr bwMode="auto">
          <a:xfrm>
            <a:off x="368287" y="366183"/>
            <a:ext cx="11455423" cy="482600"/>
          </a:xfrm>
        </p:spPr>
        <p:txBody>
          <a:bodyPr/>
          <a:lstStyle>
            <a:lvl1pPr algn="ctr">
              <a:defRPr sz="2400" spc="300">
                <a:solidFill>
                  <a:schemeClr val="bg1"/>
                </a:solidFill>
              </a:defRPr>
            </a:lvl1pPr>
          </a:lstStyle>
          <a:p>
            <a:r>
              <a:rPr kumimoji="1" lang="ja-JP" altLang="en-US"/>
              <a:t>マスター タイトルの書式設定</a:t>
            </a:r>
          </a:p>
        </p:txBody>
      </p:sp>
      <p:sp>
        <p:nvSpPr>
          <p:cNvPr id="2" name="スライド番号プレースホルダー 1">
            <a:extLst>
              <a:ext uri="{FF2B5EF4-FFF2-40B4-BE49-F238E27FC236}">
                <a16:creationId xmlns:a16="http://schemas.microsoft.com/office/drawing/2014/main" id="{1153C121-57E6-473A-856C-94D940EF6F9C}"/>
              </a:ext>
            </a:extLst>
          </p:cNvPr>
          <p:cNvSpPr>
            <a:spLocks noGrp="1"/>
          </p:cNvSpPr>
          <p:nvPr>
            <p:ph type="sldNum" sz="quarter" idx="10"/>
          </p:nvPr>
        </p:nvSpPr>
        <p:spPr>
          <a:xfrm>
            <a:off x="9265299" y="6465214"/>
            <a:ext cx="2743200" cy="204403"/>
          </a:xfrm>
        </p:spPr>
        <p:txBody>
          <a:bodyPr vert="horz" lIns="91440" tIns="45720" rIns="91440" bIns="45720" rtlCol="0" anchor="ctr"/>
          <a:lstStyle>
            <a:lvl1pPr>
              <a:defRPr kumimoji="1" lang="ja-JP" altLang="en-US" sz="900" b="0" smtClean="0">
                <a:solidFill>
                  <a:schemeClr val="tx1">
                    <a:lumMod val="50000"/>
                    <a:lumOff val="50000"/>
                  </a:schemeClr>
                </a:solidFill>
              </a:defRPr>
            </a:lvl1pPr>
          </a:lstStyle>
          <a:p>
            <a:fld id="{5D750650-B10A-47BF-93C2-E1678438B37A}" type="slidenum">
              <a:rPr lang="en-US" altLang="ja-JP" smtClean="0"/>
              <a:pPr/>
              <a:t>‹#›</a:t>
            </a:fld>
            <a:endParaRPr lang="en-US" altLang="ja-JP" dirty="0"/>
          </a:p>
        </p:txBody>
      </p:sp>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6" name="テキスト ボックス 5">
            <a:extLst>
              <a:ext uri="{FF2B5EF4-FFF2-40B4-BE49-F238E27FC236}">
                <a16:creationId xmlns:a16="http://schemas.microsoft.com/office/drawing/2014/main" id="{2B05335F-1CB8-4C73-ACD0-245972AB751D}"/>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8" name="直線コネクタ 7">
            <a:extLst>
              <a:ext uri="{FF2B5EF4-FFF2-40B4-BE49-F238E27FC236}">
                <a16:creationId xmlns:a16="http://schemas.microsoft.com/office/drawing/2014/main" id="{0B1245B4-4D7E-47C3-AAF4-3C5DB63AC92F}"/>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60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3552341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102752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1210989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83442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710950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cxnSp>
        <p:nvCxnSpPr>
          <p:cNvPr id="19" name="直線コネクタ 18">
            <a:extLst>
              <a:ext uri="{FF2B5EF4-FFF2-40B4-BE49-F238E27FC236}">
                <a16:creationId xmlns:a16="http://schemas.microsoft.com/office/drawing/2014/main" id="{D8697D65-E4D6-4029-B640-F03DA08B9584}"/>
              </a:ext>
            </a:extLst>
          </p:cNvPr>
          <p:cNvCxnSpPr>
            <a:stCxn id="9" idx="0"/>
          </p:cNvCxnSpPr>
          <p:nvPr userDrawn="1"/>
        </p:nvCxnSpPr>
        <p:spPr>
          <a:xfrm flipV="1">
            <a:off x="104774" y="3429000"/>
            <a:ext cx="12087226" cy="1"/>
          </a:xfrm>
          <a:prstGeom prst="line">
            <a:avLst/>
          </a:prstGeom>
          <a:ln w="1270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6" name="図 5" descr="アイコン&#10;&#10;自動的に生成された説明">
            <a:extLst>
              <a:ext uri="{FF2B5EF4-FFF2-40B4-BE49-F238E27FC236}">
                <a16:creationId xmlns:a16="http://schemas.microsoft.com/office/drawing/2014/main" id="{DA2D65E6-944E-4348-9835-8EAFC90CBE9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spTree>
    <p:extLst>
      <p:ext uri="{BB962C8B-B14F-4D97-AF65-F5344CB8AC3E}">
        <p14:creationId xmlns:p14="http://schemas.microsoft.com/office/powerpoint/2010/main" val="2354891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pic>
        <p:nvPicPr>
          <p:cNvPr id="8" name="図 7" descr="アイコン&#10;&#10;自動的に生成された説明">
            <a:extLst>
              <a:ext uri="{FF2B5EF4-FFF2-40B4-BE49-F238E27FC236}">
                <a16:creationId xmlns:a16="http://schemas.microsoft.com/office/drawing/2014/main" id="{D0F12A64-4DD3-47A5-80BD-7C75938A17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7" name="スライド番号プレースホルダー 1">
            <a:extLst>
              <a:ext uri="{FF2B5EF4-FFF2-40B4-BE49-F238E27FC236}">
                <a16:creationId xmlns:a16="http://schemas.microsoft.com/office/drawing/2014/main" id="{0490F45F-1918-4319-8F36-12875FB9516D}"/>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dirty="0"/>
          </a:p>
        </p:txBody>
      </p:sp>
      <p:cxnSp>
        <p:nvCxnSpPr>
          <p:cNvPr id="10" name="直線コネクタ 9">
            <a:extLst>
              <a:ext uri="{FF2B5EF4-FFF2-40B4-BE49-F238E27FC236}">
                <a16:creationId xmlns:a16="http://schemas.microsoft.com/office/drawing/2014/main" id="{E3C18DD8-225D-478C-A140-3F31B31F74F0}"/>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649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pic>
        <p:nvPicPr>
          <p:cNvPr id="1026" name="Picture 2" descr="トレノケート株式会社 | JAWS DAYS 2021">
            <a:extLst>
              <a:ext uri="{FF2B5EF4-FFF2-40B4-BE49-F238E27FC236}">
                <a16:creationId xmlns:a16="http://schemas.microsoft.com/office/drawing/2014/main" id="{D34D181A-9476-4627-BEC1-F96398B936A6}"/>
              </a:ext>
            </a:extLst>
          </p:cNvPr>
          <p:cNvPicPr>
            <a:picLocks noChangeAspect="1" noChangeArrowheads="1"/>
          </p:cNvPicPr>
          <p:nvPr userDrawn="1"/>
        </p:nvPicPr>
        <p:blipFill rotWithShape="1">
          <a:blip r:embed="rId3">
            <a:alphaModFix amt="10000"/>
            <a:extLst>
              <a:ext uri="{28A0092B-C50C-407E-A947-70E740481C1C}">
                <a14:useLocalDpi xmlns:a14="http://schemas.microsoft.com/office/drawing/2010/main" val="0"/>
              </a:ext>
            </a:extLst>
          </a:blip>
          <a:srcRect l="-1" t="1" r="63765" b="43873"/>
          <a:stretch/>
        </p:blipFill>
        <p:spPr bwMode="auto">
          <a:xfrm>
            <a:off x="9082004" y="3786485"/>
            <a:ext cx="3109996" cy="3071515"/>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1">
            <a:extLst>
              <a:ext uri="{FF2B5EF4-FFF2-40B4-BE49-F238E27FC236}">
                <a16:creationId xmlns:a16="http://schemas.microsoft.com/office/drawing/2014/main" id="{7F627C84-F660-4E33-BA6C-ABF4C319A355}"/>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a:p>
        </p:txBody>
      </p:sp>
      <p:sp>
        <p:nvSpPr>
          <p:cNvPr id="8" name="テキスト ボックス 7">
            <a:extLst>
              <a:ext uri="{FF2B5EF4-FFF2-40B4-BE49-F238E27FC236}">
                <a16:creationId xmlns:a16="http://schemas.microsoft.com/office/drawing/2014/main" id="{3608AA0F-4017-493F-86A7-994D00DFD141}"/>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9" name="直線コネクタ 8">
            <a:extLst>
              <a:ext uri="{FF2B5EF4-FFF2-40B4-BE49-F238E27FC236}">
                <a16:creationId xmlns:a16="http://schemas.microsoft.com/office/drawing/2014/main" id="{B003B9C4-D2A5-4997-B60F-7008C7C184E9}"/>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20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opic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90" y="6568410"/>
            <a:ext cx="484261" cy="265176"/>
          </a:xfrm>
        </p:spPr>
        <p:txBody>
          <a:bodyPr rtlCol="0"/>
          <a:lstStyle>
            <a:lvl1pPr>
              <a:defRPr sz="825">
                <a:latin typeface="+mn-lt"/>
              </a:defRPr>
            </a:lvl1pPr>
          </a:lstStyle>
          <a:p>
            <a:pPr rtl="0"/>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rtlCol="0" anchor="t"/>
          <a:lstStyle>
            <a:lvl1pPr algn="ctr">
              <a:lnSpc>
                <a:spcPct val="100000"/>
              </a:lnSpc>
              <a:defRPr sz="27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rtl="0"/>
            <a:r>
              <a:rPr lang="ja-jp"/>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rtlCol="0" anchor="t"/>
          <a:lstStyle>
            <a:lvl1pPr marL="0" indent="0" algn="ctr">
              <a:buNone/>
              <a:defRPr>
                <a:solidFill>
                  <a:schemeClr val="bg1"/>
                </a:solidFill>
              </a:defRPr>
            </a:lvl1pPr>
          </a:lstStyle>
          <a:p>
            <a:pPr rtl="0"/>
            <a:r>
              <a:rPr lang="ja-jp"/>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7" y="292100"/>
            <a:ext cx="7356121" cy="6142651"/>
          </a:xfrm>
        </p:spPr>
        <p:txBody>
          <a:bodyPr rtlCol="0">
            <a:noAutofit/>
          </a:bodyPr>
          <a:lstStyle>
            <a:lvl1pPr>
              <a:lnSpc>
                <a:spcPct val="100000"/>
              </a:lnSpc>
              <a:spcAft>
                <a:spcPts val="450"/>
              </a:spcAft>
              <a:defRPr sz="2100">
                <a:solidFill>
                  <a:schemeClr val="tx2"/>
                </a:solidFill>
              </a:defRPr>
            </a:lvl1pPr>
            <a:lvl2pPr marL="346472" indent="-171450">
              <a:lnSpc>
                <a:spcPct val="100000"/>
              </a:lnSpc>
              <a:spcAft>
                <a:spcPts val="450"/>
              </a:spcAft>
              <a:defRPr sz="1800">
                <a:solidFill>
                  <a:schemeClr val="tx2"/>
                </a:solidFill>
              </a:defRPr>
            </a:lvl2pPr>
            <a:lvl3pPr marL="513160" indent="-171450">
              <a:lnSpc>
                <a:spcPct val="100000"/>
              </a:lnSpc>
              <a:spcAft>
                <a:spcPts val="450"/>
              </a:spcAft>
              <a:defRPr sz="1500">
                <a:solidFill>
                  <a:schemeClr val="tx2"/>
                </a:solidFill>
              </a:defRPr>
            </a:lvl3pPr>
            <a:lvl4pPr marL="685800" indent="-171450">
              <a:lnSpc>
                <a:spcPct val="100000"/>
              </a:lnSpc>
              <a:spcAft>
                <a:spcPts val="450"/>
              </a:spcAft>
              <a:defRPr sz="1350">
                <a:solidFill>
                  <a:schemeClr val="tx2"/>
                </a:solidFill>
              </a:defRPr>
            </a:lvl4pPr>
            <a:lvl5pPr marL="858441" indent="-171450">
              <a:lnSpc>
                <a:spcPct val="100000"/>
              </a:lnSpc>
              <a:spcAft>
                <a:spcPts val="450"/>
              </a:spcAft>
              <a:defRPr sz="1350">
                <a:solidFill>
                  <a:schemeClr val="tx2"/>
                </a:solidFill>
              </a:defRPr>
            </a:lvl5pPr>
          </a:lstStyle>
          <a:p>
            <a:pPr lvl="0" rtl="0"/>
            <a:r>
              <a:rPr lang="ja-jp"/>
              <a:t>Add content text</a:t>
            </a:r>
          </a:p>
          <a:p>
            <a:pPr lvl="1" rtl="0"/>
            <a:r>
              <a:rPr lang="ja-jp"/>
              <a:t>Second level</a:t>
            </a:r>
          </a:p>
          <a:p>
            <a:pPr lvl="2" rtl="0"/>
            <a:r>
              <a:rPr lang="ja-jp"/>
              <a:t>Third level</a:t>
            </a:r>
          </a:p>
          <a:p>
            <a:pPr lvl="3" rtl="0"/>
            <a:r>
              <a:rPr lang="ja-jp"/>
              <a:t>Avoid using fourth  level</a:t>
            </a:r>
          </a:p>
          <a:p>
            <a:pPr lvl="4" rtl="0"/>
            <a:r>
              <a:rPr lang="ja-jp"/>
              <a:t>Avoid using fifth level</a:t>
            </a:r>
          </a:p>
        </p:txBody>
      </p:sp>
      <p:sp>
        <p:nvSpPr>
          <p:cNvPr id="10" name="Copyright">
            <a:extLst>
              <a:ext uri="{FF2B5EF4-FFF2-40B4-BE49-F238E27FC236}">
                <a16:creationId xmlns:a16="http://schemas.microsoft.com/office/drawing/2014/main" id="{1A418397-7EA4-469E-A067-E795D3CC49C7}"/>
              </a:ext>
            </a:extLst>
          </p:cNvPr>
          <p:cNvSpPr txBox="1"/>
          <p:nvPr userDrawn="1"/>
        </p:nvSpPr>
        <p:spPr>
          <a:xfrm>
            <a:off x="6535995" y="6568820"/>
            <a:ext cx="3499676" cy="219291"/>
          </a:xfrm>
          <a:prstGeom prst="rect">
            <a:avLst/>
          </a:prstGeom>
          <a:noFill/>
        </p:spPr>
        <p:txBody>
          <a:bodyPr wrap="none" rtlCol="0">
            <a:spAutoFit/>
          </a:bodyPr>
          <a:lstStyle/>
          <a:p>
            <a:pPr algn="ctr"/>
            <a:r>
              <a:rPr lang="en-US" sz="825" kern="1200" dirty="0">
                <a:solidFill>
                  <a:schemeClr val="tx2"/>
                </a:solidFill>
                <a:effectLst/>
                <a:latin typeface="+mn-lt"/>
                <a:ea typeface="+mn-ea"/>
                <a:cs typeface="+mn-cs"/>
              </a:rPr>
              <a:t>© 2023, Amazon Web Services, Inc. or its affiliates. All rights reserved.</a:t>
            </a:r>
          </a:p>
        </p:txBody>
      </p:sp>
    </p:spTree>
    <p:custDataLst>
      <p:tags r:id="rId1"/>
    </p:custDataLst>
    <p:extLst>
      <p:ext uri="{BB962C8B-B14F-4D97-AF65-F5344CB8AC3E}">
        <p14:creationId xmlns:p14="http://schemas.microsoft.com/office/powerpoint/2010/main" val="15003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41280" y="0"/>
            <a:ext cx="11018569" cy="5735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200"/>
              <a:buFont typeface="Arial"/>
              <a:buNone/>
              <a:defRPr b="0">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1" name="Google Shape;21;p3"/>
          <p:cNvSpPr txBox="1">
            <a:spLocks noGrp="1"/>
          </p:cNvSpPr>
          <p:nvPr>
            <p:ph type="body" idx="1"/>
          </p:nvPr>
        </p:nvSpPr>
        <p:spPr>
          <a:xfrm>
            <a:off x="340784" y="623455"/>
            <a:ext cx="11521016" cy="6026727"/>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SzPts val="2800"/>
              <a:buChar char="■"/>
              <a:defRPr>
                <a:solidFill>
                  <a:srgbClr val="262626"/>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solidFill>
                  <a:srgbClr val="262626"/>
                </a:solidFill>
                <a:latin typeface="Arial"/>
                <a:ea typeface="Arial"/>
                <a:cs typeface="Arial"/>
                <a:sym typeface="Arial"/>
              </a:defRPr>
            </a:lvl2pPr>
            <a:lvl3pPr marL="1371600" lvl="2" indent="-368300" algn="l">
              <a:lnSpc>
                <a:spcPct val="100000"/>
              </a:lnSpc>
              <a:spcBef>
                <a:spcPts val="440"/>
              </a:spcBef>
              <a:spcAft>
                <a:spcPts val="0"/>
              </a:spcAft>
              <a:buSzPts val="2200"/>
              <a:buChar char="-"/>
              <a:defRPr>
                <a:solidFill>
                  <a:srgbClr val="3F3F3F"/>
                </a:solidFill>
                <a:latin typeface="Arial"/>
                <a:ea typeface="Arial"/>
                <a:cs typeface="Arial"/>
                <a:sym typeface="Arial"/>
              </a:defRPr>
            </a:lvl3pPr>
            <a:lvl4pPr marL="1828800" lvl="3" indent="-355600" algn="l">
              <a:lnSpc>
                <a:spcPct val="100000"/>
              </a:lnSpc>
              <a:spcBef>
                <a:spcPts val="400"/>
              </a:spcBef>
              <a:spcAft>
                <a:spcPts val="0"/>
              </a:spcAft>
              <a:buSzPts val="2000"/>
              <a:buChar char="•"/>
              <a:defRPr>
                <a:solidFill>
                  <a:srgbClr val="3F3F3F"/>
                </a:solidFill>
                <a:latin typeface="Arial"/>
                <a:ea typeface="Arial"/>
                <a:cs typeface="Arial"/>
                <a:sym typeface="Arial"/>
              </a:defRPr>
            </a:lvl4pPr>
            <a:lvl5pPr marL="2286000" lvl="4" indent="-342900" algn="l">
              <a:lnSpc>
                <a:spcPct val="100000"/>
              </a:lnSpc>
              <a:spcBef>
                <a:spcPts val="360"/>
              </a:spcBef>
              <a:spcAft>
                <a:spcPts val="0"/>
              </a:spcAft>
              <a:buSzPts val="1800"/>
              <a:buChar char="•"/>
              <a:defRPr>
                <a:solidFill>
                  <a:srgbClr val="3F3F3F"/>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2" name="Google Shape;22;p3"/>
          <p:cNvSpPr txBox="1">
            <a:spLocks noGrp="1"/>
          </p:cNvSpPr>
          <p:nvPr>
            <p:ph type="sldNum" idx="12"/>
          </p:nvPr>
        </p:nvSpPr>
        <p:spPr>
          <a:xfrm>
            <a:off x="10642600" y="6660000"/>
            <a:ext cx="1440000" cy="180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32663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 スライド">
  <p:cSld name="タイトル スライド">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822336" y="3547105"/>
            <a:ext cx="10560000" cy="85797"/>
          </a:xfrm>
          <a:prstGeom prst="rect">
            <a:avLst/>
          </a:prstGeom>
          <a:noFill/>
          <a:ln>
            <a:noFill/>
          </a:ln>
        </p:spPr>
      </p:pic>
      <p:pic>
        <p:nvPicPr>
          <p:cNvPr id="14" name="Google Shape;14;p2"/>
          <p:cNvPicPr preferRelativeResize="0"/>
          <p:nvPr/>
        </p:nvPicPr>
        <p:blipFill rotWithShape="1">
          <a:blip r:embed="rId3">
            <a:alphaModFix/>
          </a:blip>
          <a:srcRect/>
          <a:stretch/>
        </p:blipFill>
        <p:spPr>
          <a:xfrm>
            <a:off x="8253048" y="4855684"/>
            <a:ext cx="3938953" cy="2002317"/>
          </a:xfrm>
          <a:prstGeom prst="rect">
            <a:avLst/>
          </a:prstGeom>
          <a:noFill/>
          <a:ln>
            <a:noFill/>
          </a:ln>
        </p:spPr>
      </p:pic>
      <p:sp>
        <p:nvSpPr>
          <p:cNvPr id="15" name="Google Shape;15;p2"/>
          <p:cNvSpPr txBox="1">
            <a:spLocks noGrp="1"/>
          </p:cNvSpPr>
          <p:nvPr>
            <p:ph type="ctrTitle"/>
          </p:nvPr>
        </p:nvSpPr>
        <p:spPr>
          <a:xfrm>
            <a:off x="822336" y="3045629"/>
            <a:ext cx="10560000" cy="480131"/>
          </a:xfrm>
          <a:prstGeom prst="rect">
            <a:avLst/>
          </a:prstGeom>
          <a:noFill/>
          <a:ln>
            <a:noFill/>
          </a:ln>
        </p:spPr>
        <p:txBody>
          <a:bodyPr spcFirstLastPara="1" wrap="square" lIns="91425" tIns="45700" rIns="91425" bIns="45700" anchor="b" anchorCtr="1">
            <a:noAutofit/>
          </a:bodyPr>
          <a:lstStyle>
            <a:lvl1pPr lvl="0" algn="ctr">
              <a:lnSpc>
                <a:spcPct val="90000"/>
              </a:lnSpc>
              <a:spcBef>
                <a:spcPts val="0"/>
              </a:spcBef>
              <a:spcAft>
                <a:spcPts val="0"/>
              </a:spcAft>
              <a:buClr>
                <a:srgbClr val="3F3F3F"/>
              </a:buClr>
              <a:buSzPts val="2800"/>
              <a:buFont typeface="Arial"/>
              <a:buNone/>
              <a:defRPr sz="2800" b="1">
                <a:solidFill>
                  <a:srgbClr val="3F3F3F"/>
                </a:solidFill>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Google Shape;16;p2"/>
          <p:cNvSpPr txBox="1">
            <a:spLocks noGrp="1"/>
          </p:cNvSpPr>
          <p:nvPr>
            <p:ph type="body" idx="1"/>
          </p:nvPr>
        </p:nvSpPr>
        <p:spPr>
          <a:xfrm>
            <a:off x="822336" y="3647649"/>
            <a:ext cx="10560000" cy="461665"/>
          </a:xfrm>
          <a:prstGeom prst="rect">
            <a:avLst/>
          </a:prstGeom>
          <a:noFill/>
          <a:ln>
            <a:noFill/>
          </a:ln>
        </p:spPr>
        <p:txBody>
          <a:bodyPr spcFirstLastPara="1" wrap="square" lIns="91425" tIns="45700" rIns="91425" bIns="45700" anchor="ctr" anchorCtr="1">
            <a:noAutofit/>
          </a:bodyPr>
          <a:lstStyle>
            <a:lvl1pPr marL="457200" lvl="0" indent="-228600" algn="ctr">
              <a:lnSpc>
                <a:spcPct val="100000"/>
              </a:lnSpc>
              <a:spcBef>
                <a:spcPts val="480"/>
              </a:spcBef>
              <a:spcAft>
                <a:spcPts val="0"/>
              </a:spcAft>
              <a:buSzPts val="2400"/>
              <a:buNone/>
              <a:defRPr sz="24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7" name="Google Shape;17;p2"/>
          <p:cNvPicPr preferRelativeResize="0"/>
          <p:nvPr/>
        </p:nvPicPr>
        <p:blipFill rotWithShape="1">
          <a:blip r:embed="rId4">
            <a:alphaModFix/>
          </a:blip>
          <a:srcRect/>
          <a:stretch/>
        </p:blipFill>
        <p:spPr>
          <a:xfrm>
            <a:off x="42333" y="142876"/>
            <a:ext cx="5607051" cy="765175"/>
          </a:xfrm>
          <a:prstGeom prst="rect">
            <a:avLst/>
          </a:prstGeom>
          <a:noFill/>
          <a:ln>
            <a:noFill/>
          </a:ln>
        </p:spPr>
      </p:pic>
      <p:sp>
        <p:nvSpPr>
          <p:cNvPr id="18" name="Google Shape;18;p2"/>
          <p:cNvSpPr txBox="1">
            <a:spLocks noGrp="1"/>
          </p:cNvSpPr>
          <p:nvPr>
            <p:ph type="body" idx="2"/>
          </p:nvPr>
        </p:nvSpPr>
        <p:spPr>
          <a:xfrm>
            <a:off x="340800" y="6284611"/>
            <a:ext cx="2880000" cy="36933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360"/>
              </a:spcBef>
              <a:spcAft>
                <a:spcPts val="0"/>
              </a:spcAft>
              <a:buSzPts val="1800"/>
              <a:buNone/>
              <a:defRPr sz="18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03461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136903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41280" y="0"/>
            <a:ext cx="11018569" cy="57240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sp>
        <p:nvSpPr>
          <p:cNvPr id="4" name="テキスト プレースホルダー 3"/>
          <p:cNvSpPr>
            <a:spLocks noGrp="1"/>
          </p:cNvSpPr>
          <p:nvPr>
            <p:ph type="body" idx="1"/>
          </p:nvPr>
        </p:nvSpPr>
        <p:spPr bwMode="auto">
          <a:xfrm>
            <a:off x="341279" y="622800"/>
            <a:ext cx="11520000" cy="6026400"/>
          </a:xfrm>
          <a:prstGeom prst="rect">
            <a:avLst/>
          </a:prstGeom>
        </p:spPr>
        <p:txBody>
          <a:bodyPr vert="horz" wrap="none" lIns="91440" tIns="45720" rIns="91440" bIns="45720" rtlCol="0">
            <a:noAutofit/>
          </a:bodyPr>
          <a:lstStyle/>
          <a:p>
            <a:pPr lvl="0">
              <a:buClrTx/>
            </a:pPr>
            <a:r>
              <a:rPr kumimoji="1" lang="ja-JP" altLang="en-US"/>
              <a:t>マスター テキストの書式設定</a:t>
            </a:r>
            <a:endParaRPr kumimoji="1" lang="en-US" altLang="ja-JP"/>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スライド番号プレースホルダー 2">
            <a:extLst>
              <a:ext uri="{FF2B5EF4-FFF2-40B4-BE49-F238E27FC236}">
                <a16:creationId xmlns:a16="http://schemas.microsoft.com/office/drawing/2014/main" id="{C8ABF288-01C4-4183-8C81-CCED633584AC}"/>
              </a:ext>
            </a:extLst>
          </p:cNvPr>
          <p:cNvSpPr>
            <a:spLocks noGrp="1"/>
          </p:cNvSpPr>
          <p:nvPr>
            <p:ph type="sldNum" sz="quarter" idx="4"/>
          </p:nvPr>
        </p:nvSpPr>
        <p:spPr>
          <a:xfrm>
            <a:off x="9448800" y="6653598"/>
            <a:ext cx="2743200" cy="204403"/>
          </a:xfrm>
          <a:prstGeom prst="rect">
            <a:avLst/>
          </a:prstGeom>
        </p:spPr>
        <p:txBody>
          <a:bodyPr vert="horz" lIns="91440" tIns="45720" rIns="91440" bIns="45720" rtlCol="0" anchor="ctr"/>
          <a:lstStyle>
            <a:lvl1pPr algn="r">
              <a:defRPr sz="900" b="1">
                <a:solidFill>
                  <a:schemeClr val="tx1">
                    <a:lumMod val="50000"/>
                    <a:lumOff val="50000"/>
                  </a:schemeClr>
                </a:solidFill>
                <a:latin typeface="メイリオ" panose="020B0604030504040204" pitchFamily="50" charset="-128"/>
                <a:ea typeface="メイリオ" panose="020B0604030504040204" pitchFamily="50" charset="-128"/>
              </a:defRPr>
            </a:lvl1pPr>
          </a:lstStyle>
          <a:p>
            <a:fld id="{5D750650-B10A-47BF-93C2-E1678438B37A}" type="slidenum">
              <a:rPr kumimoji="1" lang="ja-JP" altLang="en-US" smtClean="0"/>
              <a:pPr/>
              <a:t>‹#›</a:t>
            </a:fld>
            <a:endParaRPr kumimoji="1" lang="ja-JP" altLang="en-US" dirty="0"/>
          </a:p>
        </p:txBody>
      </p:sp>
      <p:sp>
        <p:nvSpPr>
          <p:cNvPr id="5" name="正方形/長方形 4">
            <a:extLst>
              <a:ext uri="{FF2B5EF4-FFF2-40B4-BE49-F238E27FC236}">
                <a16:creationId xmlns:a16="http://schemas.microsoft.com/office/drawing/2014/main" id="{C92DF38B-ACF7-433E-8E2C-C0DE48C52C5D}"/>
              </a:ext>
            </a:extLst>
          </p:cNvPr>
          <p:cNvSpPr/>
          <p:nvPr userDrawn="1"/>
        </p:nvSpPr>
        <p:spPr>
          <a:xfrm>
            <a:off x="-471170" y="366183"/>
            <a:ext cx="262843" cy="262843"/>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F8A1F90B-34FB-43C2-8A49-8976FC01CBA8}"/>
              </a:ext>
            </a:extLst>
          </p:cNvPr>
          <p:cNvSpPr/>
          <p:nvPr userDrawn="1"/>
        </p:nvSpPr>
        <p:spPr>
          <a:xfrm>
            <a:off x="-471170" y="10679"/>
            <a:ext cx="262843" cy="262843"/>
          </a:xfrm>
          <a:prstGeom prst="rect">
            <a:avLst/>
          </a:prstGeom>
          <a:solidFill>
            <a:srgbClr val="E948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D0AAB9E-7A6C-4EC7-A4D1-17FF3E3CE7A2}"/>
              </a:ext>
            </a:extLst>
          </p:cNvPr>
          <p:cNvSpPr/>
          <p:nvPr userDrawn="1"/>
        </p:nvSpPr>
        <p:spPr>
          <a:xfrm>
            <a:off x="-471170" y="721687"/>
            <a:ext cx="262843" cy="262843"/>
          </a:xfrm>
          <a:prstGeom prst="rect">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7F06B2A6-2D56-4B1E-9839-D1B22BB13BA1}"/>
              </a:ext>
            </a:extLst>
          </p:cNvPr>
          <p:cNvSpPr/>
          <p:nvPr userDrawn="1"/>
        </p:nvSpPr>
        <p:spPr>
          <a:xfrm>
            <a:off x="-471170" y="1077191"/>
            <a:ext cx="262843" cy="262843"/>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A071679A-6EA2-4FEB-B100-26DB8C9169BB}"/>
              </a:ext>
            </a:extLst>
          </p:cNvPr>
          <p:cNvSpPr/>
          <p:nvPr userDrawn="1"/>
        </p:nvSpPr>
        <p:spPr>
          <a:xfrm>
            <a:off x="-471170" y="1432695"/>
            <a:ext cx="262843" cy="262843"/>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90AF1D1F-2370-466D-8F43-42A5B1DE56DB}"/>
              </a:ext>
            </a:extLst>
          </p:cNvPr>
          <p:cNvSpPr/>
          <p:nvPr userDrawn="1"/>
        </p:nvSpPr>
        <p:spPr>
          <a:xfrm>
            <a:off x="-471170" y="1788199"/>
            <a:ext cx="262843" cy="262843"/>
          </a:xfrm>
          <a:prstGeom prst="rect">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2825F007-F9D8-42EF-9637-C5DA62BD8CEC}"/>
              </a:ext>
            </a:extLst>
          </p:cNvPr>
          <p:cNvSpPr/>
          <p:nvPr userDrawn="1"/>
        </p:nvSpPr>
        <p:spPr>
          <a:xfrm>
            <a:off x="-471170" y="2153959"/>
            <a:ext cx="262843" cy="262843"/>
          </a:xfrm>
          <a:prstGeom prst="rect">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6722972"/>
      </p:ext>
    </p:extLst>
  </p:cSld>
  <p:clrMap bg1="lt1" tx1="dk1" bg2="lt2" tx2="dk2" accent1="accent1" accent2="accent2" accent3="accent3" accent4="accent4" accent5="accent5" accent6="accent6" hlink="hlink" folHlink="folHlink"/>
  <p:sldLayoutIdLst>
    <p:sldLayoutId id="2147483710" r:id="rId1"/>
    <p:sldLayoutId id="2147483707" r:id="rId2"/>
    <p:sldLayoutId id="2147483721" r:id="rId3"/>
    <p:sldLayoutId id="2147483723" r:id="rId4"/>
    <p:sldLayoutId id="2147483722" r:id="rId5"/>
    <p:sldLayoutId id="2147483724" r:id="rId6"/>
    <p:sldLayoutId id="2147483725" r:id="rId7"/>
    <p:sldLayoutId id="2147483727" r:id="rId8"/>
    <p:sldLayoutId id="2147483728" r:id="rId9"/>
    <p:sldLayoutId id="2147483729" r:id="rId10"/>
    <p:sldLayoutId id="2147483730" r:id="rId11"/>
    <p:sldLayoutId id="2147483732" r:id="rId12"/>
    <p:sldLayoutId id="2147483733" r:id="rId13"/>
    <p:sldLayoutId id="2147483734"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Lst>
  <p:hf hdr="0" ftr="0" dt="0"/>
  <p:txStyles>
    <p:title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p:titleStyle>
    <p:body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11" userDrawn="1">
          <p15:clr>
            <a:srgbClr val="F26B43"/>
          </p15:clr>
        </p15:guide>
        <p15:guide id="3"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scikit-learn.org/stable/modules/classes.html#module-sklearn.tre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3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4.png"/><Relationship Id="rId7"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06.png"/><Relationship Id="rId10" Type="http://schemas.openxmlformats.org/officeDocument/2006/relationships/image" Target="../media/image21.png"/><Relationship Id="rId4" Type="http://schemas.openxmlformats.org/officeDocument/2006/relationships/image" Target="../media/image55.svg"/><Relationship Id="rId9" Type="http://schemas.openxmlformats.org/officeDocument/2006/relationships/image" Target="../media/image20.svg"/></Relationships>
</file>

<file path=ppt/slides/_rels/slide148.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sv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svg"/><Relationship Id="rId10" Type="http://schemas.openxmlformats.org/officeDocument/2006/relationships/image" Target="../media/image175.svg"/><Relationship Id="rId4" Type="http://schemas.openxmlformats.org/officeDocument/2006/relationships/image" Target="../media/image169.png"/><Relationship Id="rId9" Type="http://schemas.openxmlformats.org/officeDocument/2006/relationships/image" Target="../media/image174.png"/></Relationships>
</file>

<file path=ppt/slides/_rels/slide1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710.png"/><Relationship Id="rId5" Type="http://schemas.openxmlformats.org/officeDocument/2006/relationships/image" Target="../media/image181.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image" Target="../media/image184.png"/></Relationships>
</file>

<file path=ppt/slides/_rels/slide1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hyperlink" Target="https://drive.google.com/drive/my-drive"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1.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80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6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99.svg"/><Relationship Id="rId4" Type="http://schemas.openxmlformats.org/officeDocument/2006/relationships/image" Target="../media/image198.png"/></Relationships>
</file>

<file path=ppt/slides/_rels/slide16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95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6.png"/><Relationship Id="rId4" Type="http://schemas.openxmlformats.org/officeDocument/2006/relationships/image" Target="../media/image205.png"/></Relationships>
</file>

<file path=ppt/slides/_rels/slide1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1411.png"/><Relationship Id="rId18" Type="http://schemas.openxmlformats.org/officeDocument/2006/relationships/image" Target="../media/image1500.png"/><Relationship Id="rId21" Type="http://schemas.openxmlformats.org/officeDocument/2006/relationships/image" Target="../media/image1520.png"/><Relationship Id="rId7" Type="http://schemas.openxmlformats.org/officeDocument/2006/relationships/image" Target="../media/image1350.png"/><Relationship Id="rId12" Type="http://schemas.openxmlformats.org/officeDocument/2006/relationships/image" Target="../media/image1400.png"/><Relationship Id="rId17" Type="http://schemas.openxmlformats.org/officeDocument/2006/relationships/image" Target="../media/image1490.png"/><Relationship Id="rId2" Type="http://schemas.openxmlformats.org/officeDocument/2006/relationships/notesSlide" Target="../notesSlides/notesSlide118.xml"/><Relationship Id="rId16" Type="http://schemas.openxmlformats.org/officeDocument/2006/relationships/image" Target="../media/image1480.png"/><Relationship Id="rId20"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1340.png"/><Relationship Id="rId11" Type="http://schemas.openxmlformats.org/officeDocument/2006/relationships/image" Target="../media/image1390.png"/><Relationship Id="rId5" Type="http://schemas.openxmlformats.org/officeDocument/2006/relationships/image" Target="../media/image1330.png"/><Relationship Id="rId15" Type="http://schemas.openxmlformats.org/officeDocument/2006/relationships/image" Target="../media/image1430.png"/><Relationship Id="rId10" Type="http://schemas.openxmlformats.org/officeDocument/2006/relationships/image" Target="../media/image1380.png"/><Relationship Id="rId19" Type="http://schemas.openxmlformats.org/officeDocument/2006/relationships/image" Target="../media/image1510.png"/><Relationship Id="rId4" Type="http://schemas.openxmlformats.org/officeDocument/2006/relationships/image" Target="../media/image1320.png"/><Relationship Id="rId9" Type="http://schemas.openxmlformats.org/officeDocument/2006/relationships/image" Target="../media/image1370.png"/><Relationship Id="rId14" Type="http://schemas.openxmlformats.org/officeDocument/2006/relationships/image" Target="../media/image1420.png"/><Relationship Id="rId22" Type="http://schemas.openxmlformats.org/officeDocument/2006/relationships/image" Target="../media/image1530.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55.sv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2.png"/></Relationships>
</file>

<file path=ppt/slides/_rels/slide18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8.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0.sv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6.png"/><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2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201.svg"/><Relationship Id="rId4" Type="http://schemas.openxmlformats.org/officeDocument/2006/relationships/image" Target="../media/image200.png"/></Relationships>
</file>

<file path=ppt/slides/_rels/slide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20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4.xml"/><Relationship Id="rId7" Type="http://schemas.openxmlformats.org/officeDocument/2006/relationships/image" Target="../media/image1630.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10" Type="http://schemas.openxmlformats.org/officeDocument/2006/relationships/image" Target="../media/image199.svg"/><Relationship Id="rId9" Type="http://schemas.openxmlformats.org/officeDocument/2006/relationships/image" Target="../media/image198.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2.png"/></Relationships>
</file>

<file path=ppt/slides/_rels/slide2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99.svg"/></Relationships>
</file>

<file path=ppt/slides/_rels/slide214.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640.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21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5.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18" Type="http://schemas.openxmlformats.org/officeDocument/2006/relationships/image" Target="../media/image38.jp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g"/><Relationship Id="rId2" Type="http://schemas.openxmlformats.org/officeDocument/2006/relationships/notesSlide" Target="../notesSlides/notesSlide18.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218.jpeg"/><Relationship Id="rId4" Type="http://schemas.openxmlformats.org/officeDocument/2006/relationships/image" Target="../media/image217.jpeg"/></Relationships>
</file>

<file path=ppt/slides/_rels/slide2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23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218.jpeg"/><Relationship Id="rId5" Type="http://schemas.openxmlformats.org/officeDocument/2006/relationships/image" Target="../media/image217.jpeg"/><Relationship Id="rId4" Type="http://schemas.openxmlformats.org/officeDocument/2006/relationships/image" Target="../media/image216.jpe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1790.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76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20.png"/><Relationship Id="rId7" Type="http://schemas.openxmlformats.org/officeDocument/2006/relationships/image" Target="../media/image40.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41.png"/><Relationship Id="rId5" Type="http://schemas.openxmlformats.org/officeDocument/2006/relationships/image" Target="../media/image222.png"/><Relationship Id="rId10" Type="http://schemas.openxmlformats.org/officeDocument/2006/relationships/image" Target="../media/image206.png"/><Relationship Id="rId4" Type="http://schemas.openxmlformats.org/officeDocument/2006/relationships/image" Target="../media/image221.png"/><Relationship Id="rId9" Type="http://schemas.openxmlformats.org/officeDocument/2006/relationships/image" Target="../media/image205.png"/></Relationships>
</file>

<file path=ppt/slides/_rels/slide25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223.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9" Type="http://schemas.openxmlformats.org/officeDocument/2006/relationships/image" Target="../media/image41.png"/></Relationships>
</file>

<file path=ppt/slides/_rels/slide2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3" Type="http://schemas.openxmlformats.org/officeDocument/2006/relationships/image" Target="../media/image1860.png"/><Relationship Id="rId2" Type="http://schemas.openxmlformats.org/officeDocument/2006/relationships/notesSlide" Target="../notesSlides/notesSlide210.xml"/><Relationship Id="rId1" Type="http://schemas.openxmlformats.org/officeDocument/2006/relationships/slideLayout" Target="../slideLayouts/slideLayout2.xml"/><Relationship Id="rId5" Type="http://schemas.openxmlformats.org/officeDocument/2006/relationships/image" Target="../media/image1880.png"/><Relationship Id="rId4" Type="http://schemas.openxmlformats.org/officeDocument/2006/relationships/image" Target="../media/image187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0.png"/><Relationship Id="rId7" Type="http://schemas.openxmlformats.org/officeDocument/2006/relationships/image" Target="../media/image40.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6.png"/><Relationship Id="rId7" Type="http://schemas.openxmlformats.org/officeDocument/2006/relationships/image" Target="../media/image222.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41.png"/><Relationship Id="rId9" Type="http://schemas.openxmlformats.org/officeDocument/2006/relationships/image" Target="../media/image40.png"/></Relationships>
</file>

<file path=ppt/slides/_rels/slide277.xml.rels><?xml version="1.0" encoding="UTF-8" standalone="yes"?>
<Relationships xmlns="http://schemas.openxmlformats.org/package/2006/relationships"><Relationship Id="rId3" Type="http://schemas.openxmlformats.org/officeDocument/2006/relationships/hyperlink" Target="https://lightgbm.readthedocs.io/en/latest/Python-API.html"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80.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8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8" Type="http://schemas.openxmlformats.org/officeDocument/2006/relationships/image" Target="../media/image2310.png"/><Relationship Id="rId3" Type="http://schemas.openxmlformats.org/officeDocument/2006/relationships/image" Target="../media/image232.png"/><Relationship Id="rId7" Type="http://schemas.openxmlformats.org/officeDocument/2006/relationships/image" Target="../media/image2300.png"/><Relationship Id="rId12" Type="http://schemas.openxmlformats.org/officeDocument/2006/relationships/image" Target="../media/image2350.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235.svg"/><Relationship Id="rId11" Type="http://schemas.openxmlformats.org/officeDocument/2006/relationships/image" Target="../media/image2340.png"/><Relationship Id="rId5" Type="http://schemas.openxmlformats.org/officeDocument/2006/relationships/image" Target="../media/image234.png"/><Relationship Id="rId10" Type="http://schemas.openxmlformats.org/officeDocument/2006/relationships/image" Target="../media/image2330.png"/><Relationship Id="rId4" Type="http://schemas.openxmlformats.org/officeDocument/2006/relationships/image" Target="../media/image233.svg"/><Relationship Id="rId9" Type="http://schemas.openxmlformats.org/officeDocument/2006/relationships/image" Target="../media/image2320.png"/></Relationships>
</file>

<file path=ppt/slides/_rels/slide296.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image" Target="../media/image2120.png"/><Relationship Id="rId7" Type="http://schemas.openxmlformats.org/officeDocument/2006/relationships/image" Target="../media/image2160.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2150.png"/><Relationship Id="rId5" Type="http://schemas.openxmlformats.org/officeDocument/2006/relationships/image" Target="../media/image2140.png"/><Relationship Id="rId4" Type="http://schemas.openxmlformats.org/officeDocument/2006/relationships/image" Target="../media/image2130.png"/><Relationship Id="rId9" Type="http://schemas.openxmlformats.org/officeDocument/2006/relationships/image" Target="../media/image2180.png"/></Relationships>
</file>

<file path=ppt/slides/_rels/slide29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46.png"/><Relationship Id="rId18" Type="http://schemas.openxmlformats.org/officeDocument/2006/relationships/image" Target="../media/image251.png"/><Relationship Id="rId3" Type="http://schemas.openxmlformats.org/officeDocument/2006/relationships/image" Target="../media/image236.png"/><Relationship Id="rId21" Type="http://schemas.openxmlformats.org/officeDocument/2006/relationships/image" Target="../media/image254.png"/><Relationship Id="rId7" Type="http://schemas.openxmlformats.org/officeDocument/2006/relationships/image" Target="../media/image2400.png"/><Relationship Id="rId12" Type="http://schemas.openxmlformats.org/officeDocument/2006/relationships/image" Target="../media/image245.png"/><Relationship Id="rId17" Type="http://schemas.openxmlformats.org/officeDocument/2006/relationships/image" Target="../media/image250.png"/><Relationship Id="rId2" Type="http://schemas.openxmlformats.org/officeDocument/2006/relationships/notesSlide" Target="../notesSlides/notesSlide238.xml"/><Relationship Id="rId16" Type="http://schemas.openxmlformats.org/officeDocument/2006/relationships/image" Target="../media/image237.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4.png"/><Relationship Id="rId5" Type="http://schemas.openxmlformats.org/officeDocument/2006/relationships/image" Target="../media/image2380.png"/><Relationship Id="rId15" Type="http://schemas.openxmlformats.org/officeDocument/2006/relationships/image" Target="../media/image248.png"/><Relationship Id="rId10" Type="http://schemas.openxmlformats.org/officeDocument/2006/relationships/image" Target="../media/image2430.png"/><Relationship Id="rId19" Type="http://schemas.openxmlformats.org/officeDocument/2006/relationships/image" Target="../media/image252.png"/><Relationship Id="rId4" Type="http://schemas.openxmlformats.org/officeDocument/2006/relationships/image" Target="../media/image2370.png"/><Relationship Id="rId9" Type="http://schemas.openxmlformats.org/officeDocument/2006/relationships/image" Target="../media/image2420.png"/><Relationship Id="rId14" Type="http://schemas.openxmlformats.org/officeDocument/2006/relationships/image" Target="../media/image247.png"/><Relationship Id="rId22" Type="http://schemas.openxmlformats.org/officeDocument/2006/relationships/image" Target="../media/image255.png"/></Relationships>
</file>

<file path=ppt/slides/_rels/slide29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0.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57.pn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0.png"/><Relationship Id="rId7" Type="http://schemas.openxmlformats.org/officeDocument/2006/relationships/image" Target="../media/image29.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svg"/></Relationships>
</file>

<file path=ppt/slides/_rels/slide3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1.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svg"/><Relationship Id="rId21" Type="http://schemas.openxmlformats.org/officeDocument/2006/relationships/image" Target="../media/image77.svg"/><Relationship Id="rId34" Type="http://schemas.openxmlformats.org/officeDocument/2006/relationships/image" Target="../media/image90.png"/><Relationship Id="rId42" Type="http://schemas.openxmlformats.org/officeDocument/2006/relationships/image" Target="../media/image98.png"/><Relationship Id="rId7" Type="http://schemas.openxmlformats.org/officeDocument/2006/relationships/image" Target="../media/image63.svg"/><Relationship Id="rId2" Type="http://schemas.openxmlformats.org/officeDocument/2006/relationships/notesSlide" Target="../notesSlides/notesSlide23.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svg"/><Relationship Id="rId41" Type="http://schemas.openxmlformats.org/officeDocument/2006/relationships/image" Target="../media/image97.sv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sv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svg"/><Relationship Id="rId40" Type="http://schemas.openxmlformats.org/officeDocument/2006/relationships/image" Target="../media/image96.png"/><Relationship Id="rId5" Type="http://schemas.openxmlformats.org/officeDocument/2006/relationships/image" Target="../media/image61.svg"/><Relationship Id="rId15" Type="http://schemas.openxmlformats.org/officeDocument/2006/relationships/image" Target="../media/image71.sv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6.png"/><Relationship Id="rId19" Type="http://schemas.openxmlformats.org/officeDocument/2006/relationships/image" Target="../media/image75.svg"/><Relationship Id="rId31" Type="http://schemas.openxmlformats.org/officeDocument/2006/relationships/image" Target="../media/image87.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svg"/><Relationship Id="rId43" Type="http://schemas.openxmlformats.org/officeDocument/2006/relationships/image" Target="../media/image99.svg"/><Relationship Id="rId8" Type="http://schemas.openxmlformats.org/officeDocument/2006/relationships/image" Target="../media/image64.png"/><Relationship Id="rId3" Type="http://schemas.microsoft.com/office/2018/10/relationships/comments" Target="../comments/modernComment_4BF_69350958.xml"/><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s>
</file>

<file path=ppt/slides/_rels/slide32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65.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326.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43.png"/><Relationship Id="rId7" Type="http://schemas.openxmlformats.org/officeDocument/2006/relationships/image" Target="../media/image261.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3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jp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48.png"/><Relationship Id="rId4" Type="http://schemas.openxmlformats.org/officeDocument/2006/relationships/image" Target="../media/image262.png"/></Relationships>
</file>

<file path=ppt/slides/_rels/slide33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5.png"/><Relationship Id="rId2" Type="http://schemas.openxmlformats.org/officeDocument/2006/relationships/notesSlide" Target="../notesSlides/notesSlide279.xml"/><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34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3.png"/><Relationship Id="rId7" Type="http://schemas.openxmlformats.org/officeDocument/2006/relationships/image" Target="../media/image279.png"/><Relationship Id="rId2" Type="http://schemas.openxmlformats.org/officeDocument/2006/relationships/notesSlide" Target="../notesSlides/notesSlide282.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10" Type="http://schemas.openxmlformats.org/officeDocument/2006/relationships/image" Target="../media/image282.png"/><Relationship Id="rId4" Type="http://schemas.openxmlformats.org/officeDocument/2006/relationships/image" Target="../media/image274.png"/><Relationship Id="rId9" Type="http://schemas.openxmlformats.org/officeDocument/2006/relationships/image" Target="../media/image281.pn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86.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2" Type="http://schemas.openxmlformats.org/officeDocument/2006/relationships/notesSlide" Target="../notesSlides/notesSlide292.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8.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8" Type="http://schemas.openxmlformats.org/officeDocument/2006/relationships/hyperlink" Target="https://pandas.pydata.org/docs/" TargetMode="External"/><Relationship Id="rId3" Type="http://schemas.openxmlformats.org/officeDocument/2006/relationships/image" Target="../media/image301.png"/><Relationship Id="rId7" Type="http://schemas.openxmlformats.org/officeDocument/2006/relationships/hyperlink" Target="https://matplotlib.org/stable/contents.html" TargetMode="External"/><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pytorch.org/docs/stable/index.html" TargetMode="External"/><Relationship Id="rId4" Type="http://schemas.openxmlformats.org/officeDocument/2006/relationships/hyperlink" Target="https://keras.io/ja/why-use-keras/" TargetMode="External"/><Relationship Id="rId9" Type="http://schemas.openxmlformats.org/officeDocument/2006/relationships/hyperlink" Target="https://lightgbm.readthedocs.io/en/lates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2.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3.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4.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5.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7.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earn.microsoft.com/ja-jp/azure/cloud-adoption-framework/innovate/best-practices/trusted-ai"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701_50B0AA2D.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72D_9FC4BAE0.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7.png"/><Relationship Id="rId3" Type="http://schemas.microsoft.com/office/2018/10/relationships/comments" Target="../comments/modernComment_72A_FDFAF541.xml"/><Relationship Id="rId7" Type="http://schemas.openxmlformats.org/officeDocument/2006/relationships/image" Target="../media/image126.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sv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mhlw.go.jp/content/11601000/001125241.pd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3.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7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36.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atmarkit.itmedia.co.jp/ait/articles/2010/21/news027.html" TargetMode="External"/><Relationship Id="rId2" Type="http://schemas.openxmlformats.org/officeDocument/2006/relationships/image" Target="../media/image138.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0.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6.png"/><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memo.tyoshida.me/azure/japanese-version-of-microsoft-azure-machine-learning-algorithm-cheat-sheet/" TargetMode="External"/><Relationship Id="rId2" Type="http://schemas.openxmlformats.org/officeDocument/2006/relationships/image" Target="../media/image1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E7AC2AE-6607-446B-84CD-B0571F1DBFDC}"/>
              </a:ext>
            </a:extLst>
          </p:cNvPr>
          <p:cNvSpPr/>
          <p:nvPr/>
        </p:nvSpPr>
        <p:spPr bwMode="auto">
          <a:xfrm>
            <a:off x="0" y="0"/>
            <a:ext cx="12192000" cy="5765799"/>
          </a:xfrm>
          <a:prstGeom prst="rect">
            <a:avLst/>
          </a:prstGeom>
          <a:gradFill>
            <a:gsLst>
              <a:gs pos="0">
                <a:srgbClr val="FBB359"/>
              </a:gs>
              <a:gs pos="100000">
                <a:srgbClr val="E05832"/>
              </a:gs>
            </a:gsLst>
            <a:lin ang="5400000" scaled="1"/>
          </a:gradFill>
          <a:ln w="19050" algn="ctr">
            <a:noFill/>
            <a:prstDash val="dash"/>
            <a:round/>
            <a:headEnd/>
            <a:tailEnd/>
          </a:ln>
          <a:effectLst/>
        </p:spPr>
        <p:txBody>
          <a:bodyPr wrap="none" rtlCol="0" anchor="ctr"/>
          <a:lstStyle/>
          <a:p>
            <a:pPr algn="ctr"/>
            <a:endParaRPr kumimoji="1" lang="ja-JP" altLang="en-US" sz="2400" dirty="0">
              <a:solidFill>
                <a:schemeClr val="bg1"/>
              </a:solidFill>
            </a:endParaRPr>
          </a:p>
        </p:txBody>
      </p:sp>
      <p:sp>
        <p:nvSpPr>
          <p:cNvPr id="20" name="四角形: 角を丸くする 19">
            <a:extLst>
              <a:ext uri="{FF2B5EF4-FFF2-40B4-BE49-F238E27FC236}">
                <a16:creationId xmlns:a16="http://schemas.microsoft.com/office/drawing/2014/main" id="{AD289B8B-B24A-4A21-BD1B-BC0C16AD4B4E}"/>
              </a:ext>
            </a:extLst>
          </p:cNvPr>
          <p:cNvSpPr/>
          <p:nvPr/>
        </p:nvSpPr>
        <p:spPr>
          <a:xfrm>
            <a:off x="6468359" y="647700"/>
            <a:ext cx="5014981" cy="4678680"/>
          </a:xfrm>
          <a:prstGeom prst="roundRect">
            <a:avLst>
              <a:gd name="adj" fmla="val 2335"/>
            </a:avLst>
          </a:prstGeom>
          <a:solidFill>
            <a:schemeClr val="tx1">
              <a:lumMod val="90000"/>
              <a:lumOff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FEE931EC-FBA3-407A-A208-704BFAE3F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27" y="6050689"/>
            <a:ext cx="2596556" cy="527425"/>
          </a:xfrm>
          <a:prstGeom prst="rect">
            <a:avLst/>
          </a:prstGeom>
        </p:spPr>
      </p:pic>
      <p:sp>
        <p:nvSpPr>
          <p:cNvPr id="15" name="タイトル 1">
            <a:extLst>
              <a:ext uri="{FF2B5EF4-FFF2-40B4-BE49-F238E27FC236}">
                <a16:creationId xmlns:a16="http://schemas.microsoft.com/office/drawing/2014/main" id="{7C83B450-834E-467C-AD34-91C869D096FA}"/>
              </a:ext>
            </a:extLst>
          </p:cNvPr>
          <p:cNvSpPr txBox="1">
            <a:spLocks/>
          </p:cNvSpPr>
          <p:nvPr/>
        </p:nvSpPr>
        <p:spPr bwMode="auto">
          <a:xfrm>
            <a:off x="102361" y="6005983"/>
            <a:ext cx="5356362" cy="490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1400" spc="300" dirty="0"/>
              <a:t>AI </a:t>
            </a:r>
            <a:r>
              <a:rPr lang="ja-JP" altLang="en-US" sz="1400" spc="300"/>
              <a:t>プロジェクト</a:t>
            </a:r>
            <a:endParaRPr lang="en-US" altLang="ja-JP" sz="1400" spc="300" dirty="0"/>
          </a:p>
          <a:p>
            <a:r>
              <a:rPr lang="ja-JP" altLang="en-US" sz="1400" spc="300"/>
              <a:t>企画入門コース</a:t>
            </a:r>
            <a:endParaRPr lang="ja-JP" altLang="en-US" sz="1400" spc="300" dirty="0"/>
          </a:p>
        </p:txBody>
      </p:sp>
      <p:cxnSp>
        <p:nvCxnSpPr>
          <p:cNvPr id="5" name="直線コネクタ 4">
            <a:extLst>
              <a:ext uri="{FF2B5EF4-FFF2-40B4-BE49-F238E27FC236}">
                <a16:creationId xmlns:a16="http://schemas.microsoft.com/office/drawing/2014/main" id="{2B9EFE50-C658-43AB-B1E5-1A2174403086}"/>
              </a:ext>
            </a:extLst>
          </p:cNvPr>
          <p:cNvCxnSpPr/>
          <p:nvPr/>
        </p:nvCxnSpPr>
        <p:spPr>
          <a:xfrm>
            <a:off x="4737822" y="5893621"/>
            <a:ext cx="0" cy="635728"/>
          </a:xfrm>
          <a:prstGeom prst="line">
            <a:avLst/>
          </a:prstGeom>
          <a:ln w="19050">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9" name="グループ化 18">
            <a:extLst>
              <a:ext uri="{FF2B5EF4-FFF2-40B4-BE49-F238E27FC236}">
                <a16:creationId xmlns:a16="http://schemas.microsoft.com/office/drawing/2014/main" id="{0FFBD830-99CE-4B94-A06A-29F4092D97D4}"/>
              </a:ext>
            </a:extLst>
          </p:cNvPr>
          <p:cNvGrpSpPr/>
          <p:nvPr/>
        </p:nvGrpSpPr>
        <p:grpSpPr>
          <a:xfrm>
            <a:off x="6468359" y="1365831"/>
            <a:ext cx="5158740" cy="3174638"/>
            <a:chOff x="6468359" y="1301971"/>
            <a:chExt cx="5158740" cy="3460532"/>
          </a:xfrm>
        </p:grpSpPr>
        <p:sp>
          <p:nvSpPr>
            <p:cNvPr id="14" name="タイトル 1">
              <a:extLst>
                <a:ext uri="{FF2B5EF4-FFF2-40B4-BE49-F238E27FC236}">
                  <a16:creationId xmlns:a16="http://schemas.microsoft.com/office/drawing/2014/main" id="{3ADD641D-48C4-46FA-9C52-A3561EF85E8D}"/>
                </a:ext>
              </a:extLst>
            </p:cNvPr>
            <p:cNvSpPr txBox="1">
              <a:spLocks/>
            </p:cNvSpPr>
            <p:nvPr/>
          </p:nvSpPr>
          <p:spPr bwMode="auto">
            <a:xfrm>
              <a:off x="6468359" y="1301971"/>
              <a:ext cx="4786381" cy="1681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7100" spc="300" dirty="0">
                  <a:solidFill>
                    <a:schemeClr val="bg1"/>
                  </a:solidFill>
                  <a:effectLst>
                    <a:outerShdw blurRad="38100" dist="38100" dir="2700000" algn="tl">
                      <a:srgbClr val="000000">
                        <a:alpha val="43137"/>
                      </a:srgbClr>
                    </a:outerShdw>
                  </a:effectLst>
                </a:rPr>
                <a:t>AI </a:t>
              </a:r>
            </a:p>
          </p:txBody>
        </p:sp>
        <p:sp>
          <p:nvSpPr>
            <p:cNvPr id="16" name="タイトル 1">
              <a:extLst>
                <a:ext uri="{FF2B5EF4-FFF2-40B4-BE49-F238E27FC236}">
                  <a16:creationId xmlns:a16="http://schemas.microsoft.com/office/drawing/2014/main" id="{7AEFADD6-33C8-46B6-8CCC-547E4FA784C4}"/>
                </a:ext>
              </a:extLst>
            </p:cNvPr>
            <p:cNvSpPr txBox="1">
              <a:spLocks/>
            </p:cNvSpPr>
            <p:nvPr/>
          </p:nvSpPr>
          <p:spPr bwMode="auto">
            <a:xfrm>
              <a:off x="6612118" y="2755858"/>
              <a:ext cx="5014981" cy="10769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ja-JP" altLang="en-US" sz="6000" spc="300">
                  <a:solidFill>
                    <a:schemeClr val="bg1"/>
                  </a:solidFill>
                  <a:effectLst>
                    <a:outerShdw blurRad="38100" dist="38100" dir="2700000" algn="tl">
                      <a:srgbClr val="000000">
                        <a:alpha val="43137"/>
                      </a:srgbClr>
                    </a:outerShdw>
                  </a:effectLst>
                </a:rPr>
                <a:t>プロジェクト</a:t>
              </a:r>
              <a:endParaRPr lang="ja-JP" altLang="en-US" sz="6000" spc="300" dirty="0">
                <a:solidFill>
                  <a:schemeClr val="bg1"/>
                </a:solidFill>
                <a:effectLst>
                  <a:outerShdw blurRad="38100" dist="38100" dir="2700000" algn="tl">
                    <a:srgbClr val="000000">
                      <a:alpha val="43137"/>
                    </a:srgbClr>
                  </a:outerShdw>
                </a:effectLst>
              </a:endParaRPr>
            </a:p>
          </p:txBody>
        </p:sp>
        <p:cxnSp>
          <p:nvCxnSpPr>
            <p:cNvPr id="17" name="直線コネクタ 16">
              <a:extLst>
                <a:ext uri="{FF2B5EF4-FFF2-40B4-BE49-F238E27FC236}">
                  <a16:creationId xmlns:a16="http://schemas.microsoft.com/office/drawing/2014/main" id="{AAF43C5B-17B3-42DD-B2FC-19FBDD66B66B}"/>
                </a:ext>
              </a:extLst>
            </p:cNvPr>
            <p:cNvCxnSpPr/>
            <p:nvPr/>
          </p:nvCxnSpPr>
          <p:spPr>
            <a:xfrm>
              <a:off x="6931153" y="3876451"/>
              <a:ext cx="4090416" cy="0"/>
            </a:xfrm>
            <a:prstGeom prst="line">
              <a:avLst/>
            </a:prstGeom>
            <a:ln w="9525">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8" name="タイトル 1">
              <a:extLst>
                <a:ext uri="{FF2B5EF4-FFF2-40B4-BE49-F238E27FC236}">
                  <a16:creationId xmlns:a16="http://schemas.microsoft.com/office/drawing/2014/main" id="{4DFD4FD0-1AD2-4DCE-8975-08147F05B048}"/>
                </a:ext>
              </a:extLst>
            </p:cNvPr>
            <p:cNvSpPr txBox="1">
              <a:spLocks/>
            </p:cNvSpPr>
            <p:nvPr/>
          </p:nvSpPr>
          <p:spPr bwMode="auto">
            <a:xfrm>
              <a:off x="6931153" y="4327098"/>
              <a:ext cx="4090416" cy="43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ja-JP" altLang="en-US" sz="3200" spc="300">
                  <a:solidFill>
                    <a:schemeClr val="bg1"/>
                  </a:solidFill>
                  <a:effectLst>
                    <a:outerShdw blurRad="38100" dist="38100" dir="2700000" algn="tl">
                      <a:srgbClr val="000000">
                        <a:alpha val="43137"/>
                      </a:srgbClr>
                    </a:outerShdw>
                  </a:effectLst>
                </a:rPr>
                <a:t>企画入門</a:t>
              </a:r>
              <a:endParaRPr lang="ja-JP" altLang="en-US" sz="3200" spc="300" dirty="0">
                <a:solidFill>
                  <a:schemeClr val="bg1"/>
                </a:solidFill>
                <a:effectLst>
                  <a:outerShdw blurRad="38100" dist="38100" dir="2700000" algn="tl">
                    <a:srgbClr val="000000">
                      <a:alpha val="43137"/>
                    </a:srgbClr>
                  </a:outerShdw>
                </a:effectLst>
              </a:endParaRPr>
            </a:p>
          </p:txBody>
        </p:sp>
      </p:grpSp>
      <p:pic>
        <p:nvPicPr>
          <p:cNvPr id="10" name="図 9">
            <a:extLst>
              <a:ext uri="{FF2B5EF4-FFF2-40B4-BE49-F238E27FC236}">
                <a16:creationId xmlns:a16="http://schemas.microsoft.com/office/drawing/2014/main" id="{B978FF89-CC01-4F26-B42F-C10EF2945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605" y="397902"/>
            <a:ext cx="3821395" cy="3972941"/>
          </a:xfrm>
          <a:prstGeom prst="rect">
            <a:avLst/>
          </a:prstGeom>
        </p:spPr>
      </p:pic>
      <p:pic>
        <p:nvPicPr>
          <p:cNvPr id="4" name="図 3">
            <a:extLst>
              <a:ext uri="{FF2B5EF4-FFF2-40B4-BE49-F238E27FC236}">
                <a16:creationId xmlns:a16="http://schemas.microsoft.com/office/drawing/2014/main" id="{A24E51EB-BBDD-4048-AEA0-26AE61CF4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97" y="3406958"/>
            <a:ext cx="1728044" cy="1728044"/>
          </a:xfrm>
          <a:prstGeom prst="rect">
            <a:avLst/>
          </a:prstGeom>
        </p:spPr>
      </p:pic>
      <p:pic>
        <p:nvPicPr>
          <p:cNvPr id="22" name="図 21">
            <a:extLst>
              <a:ext uri="{FF2B5EF4-FFF2-40B4-BE49-F238E27FC236}">
                <a16:creationId xmlns:a16="http://schemas.microsoft.com/office/drawing/2014/main" id="{59693136-BA60-4B13-B522-9CDC85A1B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51" y="804358"/>
            <a:ext cx="2225990" cy="2225990"/>
          </a:xfrm>
          <a:prstGeom prst="rect">
            <a:avLst/>
          </a:prstGeom>
        </p:spPr>
      </p:pic>
      <p:sp>
        <p:nvSpPr>
          <p:cNvPr id="23" name="テキスト ボックス 22">
            <a:extLst>
              <a:ext uri="{FF2B5EF4-FFF2-40B4-BE49-F238E27FC236}">
                <a16:creationId xmlns:a16="http://schemas.microsoft.com/office/drawing/2014/main" id="{27140227-B249-497E-A254-BB3D83F3B863}"/>
              </a:ext>
            </a:extLst>
          </p:cNvPr>
          <p:cNvSpPr txBox="1"/>
          <p:nvPr/>
        </p:nvSpPr>
        <p:spPr>
          <a:xfrm>
            <a:off x="3919844" y="4698989"/>
            <a:ext cx="1635956"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60000"/>
                    <a:lumOff val="40000"/>
                  </a:schemeClr>
                </a:solidFill>
                <a:latin typeface="Book Antiqua" panose="02040602050305030304" pitchFamily="18" charset="0"/>
              </a:rPr>
              <a:t>scikit-learn</a:t>
            </a:r>
            <a:endParaRPr kumimoji="1" lang="ja-JP" altLang="en-US" dirty="0">
              <a:solidFill>
                <a:schemeClr val="accent1">
                  <a:lumMod val="60000"/>
                  <a:lumOff val="40000"/>
                </a:schemeClr>
              </a:solidFill>
              <a:latin typeface="Book Antiqua" panose="02040602050305030304" pitchFamily="18" charset="0"/>
            </a:endParaRPr>
          </a:p>
        </p:txBody>
      </p:sp>
      <p:sp>
        <p:nvSpPr>
          <p:cNvPr id="24" name="テキスト ボックス 23">
            <a:extLst>
              <a:ext uri="{FF2B5EF4-FFF2-40B4-BE49-F238E27FC236}">
                <a16:creationId xmlns:a16="http://schemas.microsoft.com/office/drawing/2014/main" id="{36515E7C-E1A8-4620-9EAA-755E872A4E58}"/>
              </a:ext>
            </a:extLst>
          </p:cNvPr>
          <p:cNvSpPr txBox="1"/>
          <p:nvPr/>
        </p:nvSpPr>
        <p:spPr>
          <a:xfrm>
            <a:off x="2395693" y="552142"/>
            <a:ext cx="1403268" cy="307777"/>
          </a:xfrm>
          <a:prstGeom prst="rect">
            <a:avLst/>
          </a:prstGeom>
          <a:noFill/>
        </p:spPr>
        <p:txBody>
          <a:bodyPr wrap="square" rtlCol="0">
            <a:spAutoFit/>
          </a:bodyPr>
          <a:lstStyle/>
          <a:p>
            <a:pPr algn="l" defTabSz="914400" fontAlgn="base">
              <a:spcBef>
                <a:spcPct val="0"/>
              </a:spcBef>
              <a:spcAft>
                <a:spcPct val="0"/>
              </a:spcAft>
            </a:pPr>
            <a:r>
              <a:rPr kumimoji="1" lang="en-US" altLang="ja-JP" sz="1400" dirty="0">
                <a:solidFill>
                  <a:schemeClr val="accent6">
                    <a:lumMod val="40000"/>
                    <a:lumOff val="60000"/>
                  </a:schemeClr>
                </a:solidFill>
                <a:latin typeface="Book Antiqua" panose="02040602050305030304" pitchFamily="18" charset="0"/>
              </a:rPr>
              <a:t>LightGBM</a:t>
            </a:r>
            <a:endParaRPr kumimoji="1" lang="ja-JP" altLang="en-US" sz="1400" dirty="0">
              <a:solidFill>
                <a:schemeClr val="accent6">
                  <a:lumMod val="40000"/>
                  <a:lumOff val="60000"/>
                </a:schemeClr>
              </a:solidFill>
              <a:latin typeface="Book Antiqua" panose="02040602050305030304" pitchFamily="18" charset="0"/>
            </a:endParaRPr>
          </a:p>
        </p:txBody>
      </p:sp>
      <p:sp>
        <p:nvSpPr>
          <p:cNvPr id="25" name="テキスト ボックス 24">
            <a:extLst>
              <a:ext uri="{FF2B5EF4-FFF2-40B4-BE49-F238E27FC236}">
                <a16:creationId xmlns:a16="http://schemas.microsoft.com/office/drawing/2014/main" id="{6B670FBB-2C0E-4FFC-9AF0-99A2D7BDBD8F}"/>
              </a:ext>
            </a:extLst>
          </p:cNvPr>
          <p:cNvSpPr txBox="1"/>
          <p:nvPr/>
        </p:nvSpPr>
        <p:spPr>
          <a:xfrm>
            <a:off x="319351" y="2913232"/>
            <a:ext cx="1403268"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40000"/>
                    <a:lumOff val="60000"/>
                  </a:schemeClr>
                </a:solidFill>
                <a:latin typeface="Book Antiqua" panose="02040602050305030304" pitchFamily="18" charset="0"/>
              </a:rPr>
              <a:t>Keras</a:t>
            </a:r>
            <a:endParaRPr kumimoji="1" lang="ja-JP" altLang="en-US" dirty="0">
              <a:solidFill>
                <a:schemeClr val="accent1">
                  <a:lumMod val="40000"/>
                  <a:lumOff val="60000"/>
                </a:schemeClr>
              </a:solidFill>
              <a:latin typeface="Book Antiqua" panose="02040602050305030304" pitchFamily="18" charset="0"/>
            </a:endParaRPr>
          </a:p>
        </p:txBody>
      </p:sp>
      <p:sp>
        <p:nvSpPr>
          <p:cNvPr id="26" name="テキスト ボックス 25">
            <a:extLst>
              <a:ext uri="{FF2B5EF4-FFF2-40B4-BE49-F238E27FC236}">
                <a16:creationId xmlns:a16="http://schemas.microsoft.com/office/drawing/2014/main" id="{939A07EA-7785-4756-9054-0AED8EFBBFF6}"/>
              </a:ext>
            </a:extLst>
          </p:cNvPr>
          <p:cNvSpPr txBox="1"/>
          <p:nvPr/>
        </p:nvSpPr>
        <p:spPr>
          <a:xfrm>
            <a:off x="496635" y="3269358"/>
            <a:ext cx="1403268"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40000"/>
                    <a:lumOff val="60000"/>
                  </a:schemeClr>
                </a:solidFill>
                <a:latin typeface="Book Antiqua" panose="02040602050305030304" pitchFamily="18" charset="0"/>
              </a:rPr>
              <a:t>TensorFlow</a:t>
            </a:r>
            <a:endParaRPr kumimoji="1" lang="ja-JP" altLang="en-US" dirty="0">
              <a:solidFill>
                <a:schemeClr val="accent1">
                  <a:lumMod val="40000"/>
                  <a:lumOff val="60000"/>
                </a:schemeClr>
              </a:solidFill>
              <a:latin typeface="Book Antiqua" panose="02040602050305030304" pitchFamily="18" charset="0"/>
            </a:endParaRPr>
          </a:p>
        </p:txBody>
      </p:sp>
    </p:spTree>
    <p:extLst>
      <p:ext uri="{BB962C8B-B14F-4D97-AF65-F5344CB8AC3E}">
        <p14:creationId xmlns:p14="http://schemas.microsoft.com/office/powerpoint/2010/main" val="117442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4ED32-5C4E-0648-1C44-590F99B92CB0}"/>
              </a:ext>
            </a:extLst>
          </p:cNvPr>
          <p:cNvSpPr>
            <a:spLocks noGrp="1"/>
          </p:cNvSpPr>
          <p:nvPr>
            <p:ph type="title"/>
          </p:nvPr>
        </p:nvSpPr>
        <p:spPr/>
        <p:txBody>
          <a:bodyPr/>
          <a:lstStyle/>
          <a:p>
            <a:r>
              <a:rPr kumimoji="1" lang="ja-JP" altLang="en-US"/>
              <a:t>開発方法の変化</a:t>
            </a:r>
          </a:p>
        </p:txBody>
      </p:sp>
      <p:sp>
        <p:nvSpPr>
          <p:cNvPr id="3" name="スライド番号プレースホルダー 2">
            <a:extLst>
              <a:ext uri="{FF2B5EF4-FFF2-40B4-BE49-F238E27FC236}">
                <a16:creationId xmlns:a16="http://schemas.microsoft.com/office/drawing/2014/main" id="{6C406992-2478-B11D-14D9-A7FCBA7F00AF}"/>
              </a:ext>
            </a:extLst>
          </p:cNvPr>
          <p:cNvSpPr>
            <a:spLocks noGrp="1"/>
          </p:cNvSpPr>
          <p:nvPr>
            <p:ph type="sldNum" sz="quarter" idx="10"/>
          </p:nvPr>
        </p:nvSpPr>
        <p:spPr/>
        <p:txBody>
          <a:bodyPr/>
          <a:lstStyle/>
          <a:p>
            <a:fld id="{5D750650-B10A-47BF-93C2-E1678438B37A}" type="slidenum">
              <a:rPr lang="en-US" altLang="ja-JP" smtClean="0"/>
              <a:pPr/>
              <a:t>10</a:t>
            </a:fld>
            <a:endParaRPr lang="en-US" altLang="ja-JP" dirty="0"/>
          </a:p>
        </p:txBody>
      </p:sp>
      <p:sp>
        <p:nvSpPr>
          <p:cNvPr id="4" name="テキスト ボックス 3">
            <a:extLst>
              <a:ext uri="{FF2B5EF4-FFF2-40B4-BE49-F238E27FC236}">
                <a16:creationId xmlns:a16="http://schemas.microsoft.com/office/drawing/2014/main" id="{3BF2534D-B128-A939-749B-CB4A26D11F5B}"/>
              </a:ext>
            </a:extLst>
          </p:cNvPr>
          <p:cNvSpPr txBox="1"/>
          <p:nvPr/>
        </p:nvSpPr>
        <p:spPr>
          <a:xfrm>
            <a:off x="456632" y="1195286"/>
            <a:ext cx="4978542" cy="369332"/>
          </a:xfrm>
          <a:prstGeom prst="rect">
            <a:avLst/>
          </a:prstGeom>
          <a:noFill/>
        </p:spPr>
        <p:txBody>
          <a:bodyPr wrap="none" rtlCol="0">
            <a:spAutoFit/>
          </a:bodyPr>
          <a:lstStyle/>
          <a:p>
            <a:pPr algn="ctr" defTabSz="914400" fontAlgn="base">
              <a:spcBef>
                <a:spcPct val="0"/>
              </a:spcBef>
              <a:spcAft>
                <a:spcPct val="0"/>
              </a:spcAft>
            </a:pPr>
            <a:r>
              <a:rPr kumimoji="1" lang="en-US" altLang="ja-JP" b="1" dirty="0">
                <a:solidFill>
                  <a:srgbClr val="F36C37"/>
                </a:solidFill>
                <a:latin typeface="+mn-ea"/>
              </a:rPr>
              <a:t>AI </a:t>
            </a:r>
            <a:r>
              <a:rPr kumimoji="1" lang="ja-JP" altLang="en-US" b="1">
                <a:solidFill>
                  <a:srgbClr val="F36C37"/>
                </a:solidFill>
                <a:latin typeface="+mn-ea"/>
              </a:rPr>
              <a:t>システムの開発：</a:t>
            </a:r>
            <a:r>
              <a:rPr kumimoji="1" lang="en-US" altLang="ja-JP" sz="1800" dirty="0">
                <a:solidFill>
                  <a:srgbClr val="F36C37"/>
                </a:solidFill>
                <a:latin typeface="+mn-ea"/>
              </a:rPr>
              <a:t>PoC </a:t>
            </a:r>
            <a:r>
              <a:rPr kumimoji="1" lang="ja-JP" altLang="en-US" sz="1800">
                <a:solidFill>
                  <a:srgbClr val="F36C37"/>
                </a:solidFill>
                <a:latin typeface="+mn-ea"/>
              </a:rPr>
              <a:t>ベースの開発が主流</a:t>
            </a:r>
            <a:endParaRPr kumimoji="1" lang="en-US" altLang="ja-JP" sz="1800" dirty="0">
              <a:solidFill>
                <a:srgbClr val="F36C37"/>
              </a:solidFill>
              <a:latin typeface="+mn-ea"/>
            </a:endParaRPr>
          </a:p>
        </p:txBody>
      </p:sp>
      <p:sp>
        <p:nvSpPr>
          <p:cNvPr id="6" name="右矢印 5">
            <a:extLst>
              <a:ext uri="{FF2B5EF4-FFF2-40B4-BE49-F238E27FC236}">
                <a16:creationId xmlns:a16="http://schemas.microsoft.com/office/drawing/2014/main" id="{3BF51391-7C43-C923-8BCE-8F9F254DCA85}"/>
              </a:ext>
            </a:extLst>
          </p:cNvPr>
          <p:cNvSpPr/>
          <p:nvPr/>
        </p:nvSpPr>
        <p:spPr>
          <a:xfrm>
            <a:off x="1374821" y="2435627"/>
            <a:ext cx="8052710" cy="67698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7" name="角丸四角形 6">
            <a:extLst>
              <a:ext uri="{FF2B5EF4-FFF2-40B4-BE49-F238E27FC236}">
                <a16:creationId xmlns:a16="http://schemas.microsoft.com/office/drawing/2014/main" id="{45545656-7B9D-F963-7C0C-7444BB77902E}"/>
              </a:ext>
            </a:extLst>
          </p:cNvPr>
          <p:cNvSpPr/>
          <p:nvPr/>
        </p:nvSpPr>
        <p:spPr>
          <a:xfrm>
            <a:off x="2505027" y="1767744"/>
            <a:ext cx="727989" cy="19959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角丸四角形 7">
            <a:extLst>
              <a:ext uri="{FF2B5EF4-FFF2-40B4-BE49-F238E27FC236}">
                <a16:creationId xmlns:a16="http://schemas.microsoft.com/office/drawing/2014/main" id="{67926E41-DE32-6AEB-28CE-99B333839034}"/>
              </a:ext>
            </a:extLst>
          </p:cNvPr>
          <p:cNvSpPr/>
          <p:nvPr/>
        </p:nvSpPr>
        <p:spPr>
          <a:xfrm>
            <a:off x="9387266" y="1806471"/>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9" name="角丸四角形 8">
            <a:extLst>
              <a:ext uri="{FF2B5EF4-FFF2-40B4-BE49-F238E27FC236}">
                <a16:creationId xmlns:a16="http://schemas.microsoft.com/office/drawing/2014/main" id="{DB3580DB-56DA-1160-10D6-30201770AA53}"/>
              </a:ext>
            </a:extLst>
          </p:cNvPr>
          <p:cNvSpPr/>
          <p:nvPr/>
        </p:nvSpPr>
        <p:spPr>
          <a:xfrm>
            <a:off x="7923181" y="1784075"/>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0" name="角丸四角形 9">
            <a:extLst>
              <a:ext uri="{FF2B5EF4-FFF2-40B4-BE49-F238E27FC236}">
                <a16:creationId xmlns:a16="http://schemas.microsoft.com/office/drawing/2014/main" id="{1595D0DD-B827-18A6-C0DE-116E3C5BDA5C}"/>
              </a:ext>
            </a:extLst>
          </p:cNvPr>
          <p:cNvSpPr/>
          <p:nvPr/>
        </p:nvSpPr>
        <p:spPr>
          <a:xfrm>
            <a:off x="6512030" y="1784075"/>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1" name="角丸四角形 10">
            <a:extLst>
              <a:ext uri="{FF2B5EF4-FFF2-40B4-BE49-F238E27FC236}">
                <a16:creationId xmlns:a16="http://schemas.microsoft.com/office/drawing/2014/main" id="{B9CB27A1-FE66-243C-2F2E-771088A161F1}"/>
              </a:ext>
            </a:extLst>
          </p:cNvPr>
          <p:cNvSpPr/>
          <p:nvPr/>
        </p:nvSpPr>
        <p:spPr>
          <a:xfrm>
            <a:off x="5218651" y="1806471"/>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3E94EE6F-E57D-8C88-B56D-8A02AC3F94F9}"/>
              </a:ext>
            </a:extLst>
          </p:cNvPr>
          <p:cNvSpPr/>
          <p:nvPr/>
        </p:nvSpPr>
        <p:spPr>
          <a:xfrm>
            <a:off x="1361613" y="1784075"/>
            <a:ext cx="727989" cy="19959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54454B1D-52C7-564F-92AF-C250F49E7A12}"/>
              </a:ext>
            </a:extLst>
          </p:cNvPr>
          <p:cNvSpPr txBox="1"/>
          <p:nvPr/>
        </p:nvSpPr>
        <p:spPr>
          <a:xfrm>
            <a:off x="1475470" y="1844297"/>
            <a:ext cx="492443" cy="1859650"/>
          </a:xfrm>
          <a:prstGeom prst="rect">
            <a:avLst/>
          </a:prstGeom>
          <a:noFill/>
        </p:spPr>
        <p:txBody>
          <a:bodyPr vert="eaVert" wrap="square" rtlCol="0">
            <a:spAutoFit/>
          </a:bodyPr>
          <a:lstStyle/>
          <a:p>
            <a:pPr algn="ctr" defTabSz="914400" fontAlgn="base">
              <a:spcBef>
                <a:spcPct val="0"/>
              </a:spcBef>
              <a:spcAft>
                <a:spcPct val="0"/>
              </a:spcAft>
            </a:pPr>
            <a:r>
              <a:rPr kumimoji="1" lang="ja-JP" altLang="en-US" sz="2000" b="1">
                <a:solidFill>
                  <a:srgbClr val="F36C37"/>
                </a:solidFill>
                <a:latin typeface="+mn-ea"/>
              </a:rPr>
              <a:t>目的の明確化</a:t>
            </a:r>
            <a:endParaRPr kumimoji="1" lang="ja-JP" altLang="en-US" sz="2000" b="1" dirty="0">
              <a:solidFill>
                <a:srgbClr val="F36C37"/>
              </a:solidFill>
              <a:latin typeface="+mn-ea"/>
            </a:endParaRPr>
          </a:p>
        </p:txBody>
      </p:sp>
      <p:sp>
        <p:nvSpPr>
          <p:cNvPr id="14" name="テキスト ボックス 13">
            <a:extLst>
              <a:ext uri="{FF2B5EF4-FFF2-40B4-BE49-F238E27FC236}">
                <a16:creationId xmlns:a16="http://schemas.microsoft.com/office/drawing/2014/main" id="{C512691A-AD50-6422-742E-0EB69C768E3F}"/>
              </a:ext>
            </a:extLst>
          </p:cNvPr>
          <p:cNvSpPr txBox="1"/>
          <p:nvPr/>
        </p:nvSpPr>
        <p:spPr>
          <a:xfrm>
            <a:off x="2417480" y="1688301"/>
            <a:ext cx="800219" cy="2154833"/>
          </a:xfrm>
          <a:prstGeom prst="rect">
            <a:avLst/>
          </a:prstGeom>
          <a:noFill/>
        </p:spPr>
        <p:txBody>
          <a:bodyPr vert="eaVert" wrap="square" rtlCol="0">
            <a:spAutoFit/>
          </a:bodyPr>
          <a:lstStyle/>
          <a:p>
            <a:pPr algn="ctr" defTabSz="914400" fontAlgn="base">
              <a:spcBef>
                <a:spcPct val="0"/>
              </a:spcBef>
              <a:spcAft>
                <a:spcPct val="0"/>
              </a:spcAft>
            </a:pPr>
            <a:r>
              <a:rPr kumimoji="1" lang="ja-JP" altLang="en-US" sz="2000" b="1">
                <a:solidFill>
                  <a:srgbClr val="F36C37"/>
                </a:solidFill>
                <a:latin typeface="+mn-ea"/>
              </a:rPr>
              <a:t>トライアル（</a:t>
            </a:r>
            <a:r>
              <a:rPr kumimoji="1" lang="en-US" altLang="ja-JP" sz="2000" b="1" dirty="0">
                <a:solidFill>
                  <a:srgbClr val="F36C37"/>
                </a:solidFill>
                <a:latin typeface="+mn-ea"/>
              </a:rPr>
              <a:t>PoC)</a:t>
            </a:r>
            <a:endParaRPr kumimoji="1" lang="ja-JP" altLang="en-US" sz="2000" b="1" dirty="0">
              <a:solidFill>
                <a:srgbClr val="F36C37"/>
              </a:solidFill>
              <a:latin typeface="+mn-ea"/>
            </a:endParaRPr>
          </a:p>
        </p:txBody>
      </p:sp>
      <p:sp>
        <p:nvSpPr>
          <p:cNvPr id="15" name="テキスト ボックス 14">
            <a:extLst>
              <a:ext uri="{FF2B5EF4-FFF2-40B4-BE49-F238E27FC236}">
                <a16:creationId xmlns:a16="http://schemas.microsoft.com/office/drawing/2014/main" id="{53990CFA-C8B2-6153-259C-E43935B1961D}"/>
              </a:ext>
            </a:extLst>
          </p:cNvPr>
          <p:cNvSpPr txBox="1"/>
          <p:nvPr/>
        </p:nvSpPr>
        <p:spPr>
          <a:xfrm>
            <a:off x="5336425" y="1571510"/>
            <a:ext cx="492443" cy="2450015"/>
          </a:xfrm>
          <a:prstGeom prst="rect">
            <a:avLst/>
          </a:prstGeom>
          <a:no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要件定義</a:t>
            </a:r>
            <a:endParaRPr kumimoji="1" lang="ja-JP" altLang="en-US" sz="2000" b="1" dirty="0">
              <a:solidFill>
                <a:schemeClr val="bg1"/>
              </a:solidFill>
              <a:latin typeface="+mn-ea"/>
            </a:endParaRPr>
          </a:p>
        </p:txBody>
      </p:sp>
      <p:sp>
        <p:nvSpPr>
          <p:cNvPr id="16" name="テキスト ボックス 15">
            <a:extLst>
              <a:ext uri="{FF2B5EF4-FFF2-40B4-BE49-F238E27FC236}">
                <a16:creationId xmlns:a16="http://schemas.microsoft.com/office/drawing/2014/main" id="{C36207E1-ECB0-144D-A5AE-39AD39A7B34D}"/>
              </a:ext>
            </a:extLst>
          </p:cNvPr>
          <p:cNvSpPr txBox="1"/>
          <p:nvPr/>
        </p:nvSpPr>
        <p:spPr>
          <a:xfrm>
            <a:off x="6634350" y="1856555"/>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設計</a:t>
            </a:r>
            <a:endParaRPr kumimoji="1" lang="ja-JP" altLang="en-US" sz="2000" b="1" dirty="0">
              <a:solidFill>
                <a:schemeClr val="bg1"/>
              </a:solidFill>
              <a:latin typeface="+mn-ea"/>
            </a:endParaRPr>
          </a:p>
        </p:txBody>
      </p:sp>
      <p:sp>
        <p:nvSpPr>
          <p:cNvPr id="17" name="テキスト ボックス 16">
            <a:extLst>
              <a:ext uri="{FF2B5EF4-FFF2-40B4-BE49-F238E27FC236}">
                <a16:creationId xmlns:a16="http://schemas.microsoft.com/office/drawing/2014/main" id="{A3EB604F-1366-2133-3D89-E093D87D4530}"/>
              </a:ext>
            </a:extLst>
          </p:cNvPr>
          <p:cNvSpPr txBox="1"/>
          <p:nvPr/>
        </p:nvSpPr>
        <p:spPr>
          <a:xfrm>
            <a:off x="8040955" y="1844297"/>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テスト</a:t>
            </a:r>
            <a:endParaRPr kumimoji="1" lang="ja-JP" altLang="en-US" sz="2000" b="1" dirty="0">
              <a:solidFill>
                <a:schemeClr val="bg1"/>
              </a:solidFill>
              <a:latin typeface="+mn-ea"/>
            </a:endParaRPr>
          </a:p>
        </p:txBody>
      </p:sp>
      <p:sp>
        <p:nvSpPr>
          <p:cNvPr id="18" name="テキスト ボックス 17">
            <a:extLst>
              <a:ext uri="{FF2B5EF4-FFF2-40B4-BE49-F238E27FC236}">
                <a16:creationId xmlns:a16="http://schemas.microsoft.com/office/drawing/2014/main" id="{3A3444D6-8B3A-7BDF-CDAE-443F8AF7A0B5}"/>
              </a:ext>
            </a:extLst>
          </p:cNvPr>
          <p:cNvSpPr txBox="1"/>
          <p:nvPr/>
        </p:nvSpPr>
        <p:spPr>
          <a:xfrm>
            <a:off x="9501125" y="1886656"/>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導入</a:t>
            </a:r>
            <a:endParaRPr kumimoji="1" lang="ja-JP" altLang="en-US" sz="2000" b="1" dirty="0">
              <a:solidFill>
                <a:schemeClr val="bg1"/>
              </a:solidFill>
              <a:latin typeface="+mn-ea"/>
            </a:endParaRPr>
          </a:p>
        </p:txBody>
      </p:sp>
      <p:sp>
        <p:nvSpPr>
          <p:cNvPr id="20" name="テキスト ボックス 19">
            <a:extLst>
              <a:ext uri="{FF2B5EF4-FFF2-40B4-BE49-F238E27FC236}">
                <a16:creationId xmlns:a16="http://schemas.microsoft.com/office/drawing/2014/main" id="{C51971AC-6445-1531-ACD3-4333320F3344}"/>
              </a:ext>
            </a:extLst>
          </p:cNvPr>
          <p:cNvSpPr txBox="1"/>
          <p:nvPr/>
        </p:nvSpPr>
        <p:spPr>
          <a:xfrm>
            <a:off x="1356561" y="4263378"/>
            <a:ext cx="9478877" cy="923330"/>
          </a:xfrm>
          <a:prstGeom prst="rect">
            <a:avLst/>
          </a:prstGeom>
          <a:noFill/>
        </p:spPr>
        <p:txBody>
          <a:bodyPr wrap="none" rtlCol="0">
            <a:spAutoFit/>
          </a:bodyPr>
          <a:lstStyle/>
          <a:p>
            <a:pPr marL="342900" indent="-342900" defTabSz="914400" fontAlgn="base">
              <a:spcBef>
                <a:spcPct val="0"/>
              </a:spcBef>
              <a:spcAft>
                <a:spcPct val="0"/>
              </a:spcAft>
              <a:buFont typeface="+mj-lt"/>
              <a:buAutoNum type="arabicPeriod"/>
            </a:pPr>
            <a:r>
              <a:rPr kumimoji="1" lang="ja-JP" altLang="en-US">
                <a:solidFill>
                  <a:srgbClr val="F36C37"/>
                </a:solidFill>
                <a:latin typeface="+mn-ea"/>
              </a:rPr>
              <a:t>現場やビジネスサイドでトライアルを実施、</a:t>
            </a:r>
            <a:r>
              <a:rPr kumimoji="1" lang="en-US" altLang="ja-JP" dirty="0">
                <a:solidFill>
                  <a:srgbClr val="F36C37"/>
                </a:solidFill>
                <a:latin typeface="+mn-ea"/>
              </a:rPr>
              <a:t> AI </a:t>
            </a:r>
            <a:r>
              <a:rPr kumimoji="1" lang="ja-JP" altLang="en-US">
                <a:solidFill>
                  <a:srgbClr val="F36C37"/>
                </a:solidFill>
                <a:latin typeface="+mn-ea"/>
              </a:rPr>
              <a:t>構築が可能かどうかを技術目線で判断</a:t>
            </a:r>
            <a:endParaRPr kumimoji="1" lang="en-US" altLang="ja-JP" dirty="0">
              <a:solidFill>
                <a:srgbClr val="F36C37"/>
              </a:solidFill>
              <a:latin typeface="+mn-ea"/>
            </a:endParaRPr>
          </a:p>
          <a:p>
            <a:pPr marL="342900" indent="-342900" defTabSz="914400" fontAlgn="base">
              <a:spcBef>
                <a:spcPct val="0"/>
              </a:spcBef>
              <a:spcAft>
                <a:spcPct val="0"/>
              </a:spcAft>
              <a:buFont typeface="+mj-lt"/>
              <a:buAutoNum type="arabicPeriod"/>
            </a:pPr>
            <a:r>
              <a:rPr kumimoji="1" lang="en-US" altLang="ja-JP" dirty="0">
                <a:solidFill>
                  <a:srgbClr val="F36C37"/>
                </a:solidFill>
                <a:latin typeface="+mn-ea"/>
              </a:rPr>
              <a:t>KPI </a:t>
            </a:r>
            <a:r>
              <a:rPr kumimoji="1" lang="ja-JP" altLang="en-US">
                <a:solidFill>
                  <a:srgbClr val="F36C37"/>
                </a:solidFill>
                <a:latin typeface="+mn-ea"/>
              </a:rPr>
              <a:t>などの検討・ビジネス設計</a:t>
            </a:r>
          </a:p>
          <a:p>
            <a:pPr marL="342900" indent="-342900" defTabSz="914400" fontAlgn="base">
              <a:spcBef>
                <a:spcPct val="0"/>
              </a:spcBef>
              <a:spcAft>
                <a:spcPct val="0"/>
              </a:spcAft>
              <a:buFont typeface="+mj-lt"/>
              <a:buAutoNum type="arabicPeriod"/>
            </a:pPr>
            <a:r>
              <a:rPr kumimoji="1" lang="ja-JP" altLang="en-US">
                <a:solidFill>
                  <a:srgbClr val="F36C37"/>
                </a:solidFill>
                <a:latin typeface="+mn-ea"/>
              </a:rPr>
              <a:t>構築・導入</a:t>
            </a:r>
            <a:endParaRPr kumimoji="1" lang="ja-JP" altLang="en-US" dirty="0">
              <a:solidFill>
                <a:srgbClr val="F36C37"/>
              </a:solidFill>
              <a:latin typeface="+mn-ea"/>
            </a:endParaRPr>
          </a:p>
        </p:txBody>
      </p:sp>
      <p:sp>
        <p:nvSpPr>
          <p:cNvPr id="23" name="角丸四角形 22">
            <a:extLst>
              <a:ext uri="{FF2B5EF4-FFF2-40B4-BE49-F238E27FC236}">
                <a16:creationId xmlns:a16="http://schemas.microsoft.com/office/drawing/2014/main" id="{D3564D9E-0766-1390-81BE-53CD61A28DC5}"/>
              </a:ext>
            </a:extLst>
          </p:cNvPr>
          <p:cNvSpPr/>
          <p:nvPr/>
        </p:nvSpPr>
        <p:spPr>
          <a:xfrm>
            <a:off x="3802952" y="1784075"/>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75874300-0950-08BB-CCFB-9B9AB4E85246}"/>
              </a:ext>
            </a:extLst>
          </p:cNvPr>
          <p:cNvSpPr txBox="1"/>
          <p:nvPr/>
        </p:nvSpPr>
        <p:spPr>
          <a:xfrm>
            <a:off x="3925293" y="1856555"/>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企画</a:t>
            </a:r>
            <a:endParaRPr kumimoji="1" lang="ja-JP" altLang="en-US" sz="2000" b="1" dirty="0">
              <a:solidFill>
                <a:schemeClr val="bg1"/>
              </a:solidFill>
              <a:latin typeface="+mn-ea"/>
            </a:endParaRPr>
          </a:p>
        </p:txBody>
      </p:sp>
      <p:sp>
        <p:nvSpPr>
          <p:cNvPr id="26" name="三角形 25">
            <a:extLst>
              <a:ext uri="{FF2B5EF4-FFF2-40B4-BE49-F238E27FC236}">
                <a16:creationId xmlns:a16="http://schemas.microsoft.com/office/drawing/2014/main" id="{89AC5633-68B8-C4EC-E9A2-631B4EA75087}"/>
              </a:ext>
            </a:extLst>
          </p:cNvPr>
          <p:cNvSpPr/>
          <p:nvPr/>
        </p:nvSpPr>
        <p:spPr>
          <a:xfrm rot="10800000">
            <a:off x="5256552" y="5186708"/>
            <a:ext cx="1678892" cy="241853"/>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FF4F5179-4102-7852-BA38-2AD324D18038}"/>
              </a:ext>
            </a:extLst>
          </p:cNvPr>
          <p:cNvSpPr txBox="1"/>
          <p:nvPr/>
        </p:nvSpPr>
        <p:spPr>
          <a:xfrm>
            <a:off x="3221401" y="5647667"/>
            <a:ext cx="5742278" cy="338554"/>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sz="1600" b="1">
                <a:solidFill>
                  <a:schemeClr val="bg1"/>
                </a:solidFill>
                <a:latin typeface="+mn-ea"/>
              </a:rPr>
              <a:t>現場サイドの課題を抽出し企業に</a:t>
            </a:r>
            <a:r>
              <a:rPr kumimoji="1" lang="en-US" altLang="ja-JP" sz="1600" b="1" dirty="0">
                <a:solidFill>
                  <a:schemeClr val="bg1"/>
                </a:solidFill>
                <a:latin typeface="+mn-ea"/>
              </a:rPr>
              <a:t>AI</a:t>
            </a:r>
            <a:r>
              <a:rPr kumimoji="1" lang="ja-JP" altLang="en-US" sz="1600" b="1">
                <a:solidFill>
                  <a:schemeClr val="bg1"/>
                </a:solidFill>
                <a:latin typeface="+mn-ea"/>
              </a:rPr>
              <a:t>を導入することが可能</a:t>
            </a:r>
            <a:endParaRPr kumimoji="1" lang="ja-JP" altLang="en-US" sz="1600" b="1" dirty="0">
              <a:solidFill>
                <a:schemeClr val="bg1"/>
              </a:solidFill>
              <a:latin typeface="+mn-ea"/>
            </a:endParaRPr>
          </a:p>
        </p:txBody>
      </p:sp>
    </p:spTree>
    <p:extLst>
      <p:ext uri="{BB962C8B-B14F-4D97-AF65-F5344CB8AC3E}">
        <p14:creationId xmlns:p14="http://schemas.microsoft.com/office/powerpoint/2010/main" val="30911957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A399-7CDC-37AD-D40A-7222C6099579}"/>
              </a:ext>
            </a:extLst>
          </p:cNvPr>
          <p:cNvSpPr>
            <a:spLocks noGrp="1"/>
          </p:cNvSpPr>
          <p:nvPr>
            <p:ph type="title"/>
          </p:nvPr>
        </p:nvSpPr>
        <p:spPr/>
        <p:txBody>
          <a:bodyPr/>
          <a:lstStyle/>
          <a:p>
            <a:r>
              <a:rPr kumimoji="1" lang="ja-JP" altLang="en-US"/>
              <a:t>モデルの構築</a:t>
            </a:r>
          </a:p>
        </p:txBody>
      </p:sp>
      <p:sp>
        <p:nvSpPr>
          <p:cNvPr id="6" name="テキスト ボックス 5">
            <a:extLst>
              <a:ext uri="{FF2B5EF4-FFF2-40B4-BE49-F238E27FC236}">
                <a16:creationId xmlns:a16="http://schemas.microsoft.com/office/drawing/2014/main" id="{849BAA7C-75D5-3D5C-3CC9-B45BC10F201E}"/>
              </a:ext>
            </a:extLst>
          </p:cNvPr>
          <p:cNvSpPr txBox="1"/>
          <p:nvPr/>
        </p:nvSpPr>
        <p:spPr>
          <a:xfrm>
            <a:off x="1983178" y="6197600"/>
            <a:ext cx="184731" cy="338554"/>
          </a:xfrm>
          <a:prstGeom prst="rect">
            <a:avLst/>
          </a:prstGeom>
          <a:noFill/>
        </p:spPr>
        <p:txBody>
          <a:bodyPr wrap="none" rtlCol="0">
            <a:spAutoFit/>
          </a:bodyPr>
          <a:lstStyle/>
          <a:p>
            <a:pPr algn="ctr" defTabSz="914400" fontAlgn="base">
              <a:spcBef>
                <a:spcPct val="0"/>
              </a:spcBef>
              <a:spcAft>
                <a:spcPct val="0"/>
              </a:spcAft>
            </a:pPr>
            <a:endParaRPr kumimoji="1" lang="ja-JP" altLang="en-US" sz="1600" dirty="0">
              <a:solidFill>
                <a:srgbClr val="000000"/>
              </a:solidFill>
              <a:latin typeface="+mn-ea"/>
            </a:endParaRPr>
          </a:p>
        </p:txBody>
      </p:sp>
      <p:sp>
        <p:nvSpPr>
          <p:cNvPr id="7" name="テキスト ボックス 6">
            <a:extLst>
              <a:ext uri="{FF2B5EF4-FFF2-40B4-BE49-F238E27FC236}">
                <a16:creationId xmlns:a16="http://schemas.microsoft.com/office/drawing/2014/main" id="{C0D3E038-B449-7142-5CC5-7D6F9574F555}"/>
              </a:ext>
            </a:extLst>
          </p:cNvPr>
          <p:cNvSpPr txBox="1"/>
          <p:nvPr/>
        </p:nvSpPr>
        <p:spPr>
          <a:xfrm>
            <a:off x="3971639" y="6139543"/>
            <a:ext cx="184730" cy="338554"/>
          </a:xfrm>
          <a:prstGeom prst="rect">
            <a:avLst/>
          </a:prstGeom>
          <a:noFill/>
        </p:spPr>
        <p:txBody>
          <a:bodyPr wrap="none" rtlCol="0">
            <a:spAutoFit/>
          </a:bodyPr>
          <a:lstStyle/>
          <a:p>
            <a:pPr algn="ctr" defTabSz="914400" fontAlgn="base">
              <a:spcBef>
                <a:spcPct val="0"/>
              </a:spcBef>
              <a:spcAft>
                <a:spcPct val="0"/>
              </a:spcAft>
            </a:pPr>
            <a:endParaRPr kumimoji="1" lang="ja-JP" altLang="en-US" sz="1600" dirty="0">
              <a:solidFill>
                <a:srgbClr val="000000"/>
              </a:solidFill>
              <a:latin typeface="+mn-ea"/>
            </a:endParaRPr>
          </a:p>
        </p:txBody>
      </p:sp>
      <p:graphicFrame>
        <p:nvGraphicFramePr>
          <p:cNvPr id="8" name="表 7">
            <a:extLst>
              <a:ext uri="{FF2B5EF4-FFF2-40B4-BE49-F238E27FC236}">
                <a16:creationId xmlns:a16="http://schemas.microsoft.com/office/drawing/2014/main" id="{CC41561A-E003-7243-BEA3-ED95CF7CA422}"/>
              </a:ext>
            </a:extLst>
          </p:cNvPr>
          <p:cNvGraphicFramePr>
            <a:graphicFrameLocks noGrp="1"/>
          </p:cNvGraphicFramePr>
          <p:nvPr>
            <p:extLst>
              <p:ext uri="{D42A27DB-BD31-4B8C-83A1-F6EECF244321}">
                <p14:modId xmlns:p14="http://schemas.microsoft.com/office/powerpoint/2010/main" val="315049270"/>
              </p:ext>
            </p:extLst>
          </p:nvPr>
        </p:nvGraphicFramePr>
        <p:xfrm>
          <a:off x="1824183" y="2451649"/>
          <a:ext cx="8669643" cy="1833610"/>
        </p:xfrm>
        <a:graphic>
          <a:graphicData uri="http://schemas.openxmlformats.org/drawingml/2006/table">
            <a:tbl>
              <a:tblPr firstRow="1" bandRow="1">
                <a:tableStyleId>{5C22544A-7EE6-4342-B048-85BDC9FD1C3A}</a:tableStyleId>
              </a:tblPr>
              <a:tblGrid>
                <a:gridCol w="2645592">
                  <a:extLst>
                    <a:ext uri="{9D8B030D-6E8A-4147-A177-3AD203B41FA5}">
                      <a16:colId xmlns:a16="http://schemas.microsoft.com/office/drawing/2014/main" val="2818435825"/>
                    </a:ext>
                  </a:extLst>
                </a:gridCol>
                <a:gridCol w="3134170">
                  <a:extLst>
                    <a:ext uri="{9D8B030D-6E8A-4147-A177-3AD203B41FA5}">
                      <a16:colId xmlns:a16="http://schemas.microsoft.com/office/drawing/2014/main" val="1885314043"/>
                    </a:ext>
                  </a:extLst>
                </a:gridCol>
                <a:gridCol w="2889881">
                  <a:extLst>
                    <a:ext uri="{9D8B030D-6E8A-4147-A177-3AD203B41FA5}">
                      <a16:colId xmlns:a16="http://schemas.microsoft.com/office/drawing/2014/main" val="2987072515"/>
                    </a:ext>
                  </a:extLst>
                </a:gridCol>
              </a:tblGrid>
              <a:tr h="432358">
                <a:tc>
                  <a:txBody>
                    <a:bodyPr/>
                    <a:lstStyle/>
                    <a:p>
                      <a:endParaRPr kumimoji="1" lang="ja-JP" altLang="en-US"/>
                    </a:p>
                  </a:txBody>
                  <a:tcPr>
                    <a:solidFill>
                      <a:srgbClr val="F36C3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モデルの複雑性が高い</a:t>
                      </a:r>
                    </a:p>
                  </a:txBody>
                  <a:tcPr>
                    <a:solidFill>
                      <a:srgbClr val="F36C37"/>
                    </a:solidFill>
                  </a:tcPr>
                </a:tc>
                <a:tc>
                  <a:txBody>
                    <a:bodyPr/>
                    <a:lstStyle/>
                    <a:p>
                      <a:r>
                        <a:rPr kumimoji="1" lang="ja-JP" altLang="en-US"/>
                        <a:t>モデルがシンプル</a:t>
                      </a:r>
                    </a:p>
                  </a:txBody>
                  <a:tcPr>
                    <a:solidFill>
                      <a:srgbClr val="F36C37"/>
                    </a:solidFill>
                  </a:tcPr>
                </a:tc>
                <a:extLst>
                  <a:ext uri="{0D108BD9-81ED-4DB2-BD59-A6C34878D82A}">
                    <a16:rowId xmlns:a16="http://schemas.microsoft.com/office/drawing/2014/main" val="3965959171"/>
                  </a:ext>
                </a:extLst>
              </a:tr>
              <a:tr h="0">
                <a:tc>
                  <a:txBody>
                    <a:bodyPr/>
                    <a:lstStyle/>
                    <a:p>
                      <a:r>
                        <a:rPr kumimoji="1" lang="ja-JP" altLang="en-US" sz="1800"/>
                        <a:t>結果の解釈が容易</a:t>
                      </a:r>
                    </a:p>
                  </a:txBody>
                  <a:tcPr/>
                </a:tc>
                <a:tc>
                  <a:txBody>
                    <a:bodyPr/>
                    <a:lstStyle/>
                    <a:p>
                      <a:r>
                        <a:rPr kumimoji="1" lang="ja-JP" altLang="en-US" sz="1800"/>
                        <a:t>ランダムフォレスト・決定木</a:t>
                      </a:r>
                    </a:p>
                  </a:txBody>
                  <a:tcPr/>
                </a:tc>
                <a:tc>
                  <a:txBody>
                    <a:bodyPr/>
                    <a:lstStyle/>
                    <a:p>
                      <a:r>
                        <a:rPr kumimoji="1" lang="ja-JP" altLang="en-US" sz="1800"/>
                        <a:t>・ロジスティクス回帰・重回帰分析・単回帰分析</a:t>
                      </a:r>
                    </a:p>
                  </a:txBody>
                  <a:tcPr/>
                </a:tc>
                <a:extLst>
                  <a:ext uri="{0D108BD9-81ED-4DB2-BD59-A6C34878D82A}">
                    <a16:rowId xmlns:a16="http://schemas.microsoft.com/office/drawing/2014/main" val="587178994"/>
                  </a:ext>
                </a:extLst>
              </a:tr>
              <a:tr h="761172">
                <a:tc>
                  <a:txBody>
                    <a:bodyPr/>
                    <a:lstStyle/>
                    <a:p>
                      <a:r>
                        <a:rPr kumimoji="1" lang="ja-JP" altLang="en-US" sz="1800"/>
                        <a:t>結果の解釈が難しい</a:t>
                      </a:r>
                    </a:p>
                  </a:txBody>
                  <a:tcPr/>
                </a:tc>
                <a:tc>
                  <a:txBody>
                    <a:bodyPr/>
                    <a:lstStyle/>
                    <a:p>
                      <a:r>
                        <a:rPr kumimoji="1" lang="en-US" altLang="ja-JP" sz="1800" dirty="0"/>
                        <a:t>DL</a:t>
                      </a:r>
                      <a:r>
                        <a:rPr kumimoji="1" lang="ja-JP" altLang="en-US" sz="1800"/>
                        <a:t>・</a:t>
                      </a:r>
                      <a:r>
                        <a:rPr kumimoji="1" lang="en-US" altLang="ja-JP" sz="1800" dirty="0"/>
                        <a:t>SVM</a:t>
                      </a:r>
                      <a:r>
                        <a:rPr kumimoji="1" lang="ja-JP" altLang="en-US" sz="1800"/>
                        <a:t>・</a:t>
                      </a:r>
                      <a:r>
                        <a:rPr kumimoji="1" lang="en-US" altLang="ja-JP" sz="1800" dirty="0" err="1"/>
                        <a:t>XGBoost</a:t>
                      </a:r>
                      <a:r>
                        <a:rPr kumimoji="1" lang="en-US" altLang="ja-JP" sz="1800" dirty="0"/>
                        <a:t> </a:t>
                      </a:r>
                      <a:endParaRPr kumimoji="1" lang="ja-JP" altLang="en-US" sz="1800"/>
                    </a:p>
                  </a:txBody>
                  <a:tcPr/>
                </a:tc>
                <a:tc>
                  <a:txBody>
                    <a:bodyPr/>
                    <a:lstStyle/>
                    <a:p>
                      <a:r>
                        <a:rPr kumimoji="1" lang="ja-JP" altLang="en-US" sz="1800"/>
                        <a:t>✗</a:t>
                      </a:r>
                    </a:p>
                  </a:txBody>
                  <a:tcPr/>
                </a:tc>
                <a:extLst>
                  <a:ext uri="{0D108BD9-81ED-4DB2-BD59-A6C34878D82A}">
                    <a16:rowId xmlns:a16="http://schemas.microsoft.com/office/drawing/2014/main" val="112683702"/>
                  </a:ext>
                </a:extLst>
              </a:tr>
            </a:tbl>
          </a:graphicData>
        </a:graphic>
      </p:graphicFrame>
      <p:sp>
        <p:nvSpPr>
          <p:cNvPr id="9" name="テキスト ボックス 8">
            <a:extLst>
              <a:ext uri="{FF2B5EF4-FFF2-40B4-BE49-F238E27FC236}">
                <a16:creationId xmlns:a16="http://schemas.microsoft.com/office/drawing/2014/main" id="{4EF62E17-2CC0-A710-A35F-5B3CC838A241}"/>
              </a:ext>
            </a:extLst>
          </p:cNvPr>
          <p:cNvSpPr txBox="1"/>
          <p:nvPr/>
        </p:nvSpPr>
        <p:spPr>
          <a:xfrm>
            <a:off x="1698169" y="1450161"/>
            <a:ext cx="8795657" cy="400110"/>
          </a:xfrm>
          <a:prstGeom prst="rect">
            <a:avLst/>
          </a:prstGeom>
          <a:noFill/>
        </p:spPr>
        <p:txBody>
          <a:bodyPr wrap="square">
            <a:spAutoFit/>
          </a:bodyPr>
          <a:lstStyle/>
          <a:p>
            <a:pPr lvl="1" algn="ctr"/>
            <a:r>
              <a:rPr lang="en-US" altLang="ja-JP" sz="2000" b="1" dirty="0">
                <a:solidFill>
                  <a:srgbClr val="F36C37"/>
                </a:solidFill>
              </a:rPr>
              <a:t>Step2. </a:t>
            </a:r>
            <a:r>
              <a:rPr lang="ja-JP" altLang="en-US" sz="2000" b="1">
                <a:solidFill>
                  <a:srgbClr val="F36C37"/>
                </a:solidFill>
              </a:rPr>
              <a:t>モデルの精度を確認しながら最適なアルゴリズムを探索する</a:t>
            </a:r>
            <a:endParaRPr kumimoji="1" lang="ja-JP" altLang="en-US" sz="2000" b="1" dirty="0">
              <a:solidFill>
                <a:srgbClr val="F36C37"/>
              </a:solidFill>
            </a:endParaRPr>
          </a:p>
        </p:txBody>
      </p:sp>
      <p:sp>
        <p:nvSpPr>
          <p:cNvPr id="10" name="テキスト ボックス 9">
            <a:extLst>
              <a:ext uri="{FF2B5EF4-FFF2-40B4-BE49-F238E27FC236}">
                <a16:creationId xmlns:a16="http://schemas.microsoft.com/office/drawing/2014/main" id="{F8EAC2AD-7E94-3582-043D-7AFEDDA813A5}"/>
              </a:ext>
            </a:extLst>
          </p:cNvPr>
          <p:cNvSpPr txBox="1"/>
          <p:nvPr/>
        </p:nvSpPr>
        <p:spPr>
          <a:xfrm>
            <a:off x="2028217" y="5407839"/>
            <a:ext cx="813556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複雑な予測をしようとすればするほど、予測結果の解釈は困難となる</a:t>
            </a:r>
            <a:endParaRPr kumimoji="1" lang="en-US" altLang="ja-JP" sz="2000" dirty="0">
              <a:solidFill>
                <a:srgbClr val="000000"/>
              </a:solidFill>
              <a:latin typeface="+mn-ea"/>
            </a:endParaRPr>
          </a:p>
        </p:txBody>
      </p:sp>
      <p:sp>
        <p:nvSpPr>
          <p:cNvPr id="3" name="スライド番号プレースホルダー 2">
            <a:extLst>
              <a:ext uri="{FF2B5EF4-FFF2-40B4-BE49-F238E27FC236}">
                <a16:creationId xmlns:a16="http://schemas.microsoft.com/office/drawing/2014/main" id="{BA278F58-F2B4-3CFA-6652-B20C7A8AE054}"/>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100</a:t>
            </a:fld>
            <a:endParaRPr lang="en-US" altLang="ja-JP" dirty="0"/>
          </a:p>
        </p:txBody>
      </p:sp>
    </p:spTree>
    <p:extLst>
      <p:ext uri="{BB962C8B-B14F-4D97-AF65-F5344CB8AC3E}">
        <p14:creationId xmlns:p14="http://schemas.microsoft.com/office/powerpoint/2010/main" val="372491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89BC9-D5B1-3596-3991-07FD8B337584}"/>
              </a:ext>
            </a:extLst>
          </p:cNvPr>
          <p:cNvSpPr>
            <a:spLocks noGrp="1"/>
          </p:cNvSpPr>
          <p:nvPr>
            <p:ph type="title"/>
          </p:nvPr>
        </p:nvSpPr>
        <p:spPr/>
        <p:txBody>
          <a:bodyPr/>
          <a:lstStyle/>
          <a:p>
            <a:r>
              <a:rPr kumimoji="1" lang="ja-JP" altLang="en-US"/>
              <a:t>生成</a:t>
            </a:r>
            <a:r>
              <a:rPr kumimoji="1" lang="en-US" altLang="ja-JP" dirty="0"/>
              <a:t>AI </a:t>
            </a:r>
            <a:r>
              <a:rPr kumimoji="1" lang="ja-JP" altLang="en-US"/>
              <a:t>のモデルの選択</a:t>
            </a:r>
          </a:p>
        </p:txBody>
      </p:sp>
      <p:sp>
        <p:nvSpPr>
          <p:cNvPr id="3" name="スライド番号プレースホルダー 2">
            <a:extLst>
              <a:ext uri="{FF2B5EF4-FFF2-40B4-BE49-F238E27FC236}">
                <a16:creationId xmlns:a16="http://schemas.microsoft.com/office/drawing/2014/main" id="{ADD72628-3B8D-0A37-BE53-E2510AD0844F}"/>
              </a:ext>
            </a:extLst>
          </p:cNvPr>
          <p:cNvSpPr>
            <a:spLocks noGrp="1"/>
          </p:cNvSpPr>
          <p:nvPr>
            <p:ph type="sldNum" sz="quarter" idx="10"/>
          </p:nvPr>
        </p:nvSpPr>
        <p:spPr/>
        <p:txBody>
          <a:bodyPr/>
          <a:lstStyle/>
          <a:p>
            <a:fld id="{5D750650-B10A-47BF-93C2-E1678438B37A}" type="slidenum">
              <a:rPr lang="en-US" altLang="ja-JP" smtClean="0"/>
              <a:pPr/>
              <a:t>101</a:t>
            </a:fld>
            <a:endParaRPr lang="en-US" altLang="ja-JP" dirty="0"/>
          </a:p>
        </p:txBody>
      </p:sp>
      <p:graphicFrame>
        <p:nvGraphicFramePr>
          <p:cNvPr id="4" name="Table 7">
            <a:extLst>
              <a:ext uri="{FF2B5EF4-FFF2-40B4-BE49-F238E27FC236}">
                <a16:creationId xmlns:a16="http://schemas.microsoft.com/office/drawing/2014/main" id="{28494648-9268-62CD-4CC3-B8EC1F12B268}"/>
              </a:ext>
            </a:extLst>
          </p:cNvPr>
          <p:cNvGraphicFramePr>
            <a:graphicFrameLocks noGrp="1"/>
          </p:cNvGraphicFramePr>
          <p:nvPr>
            <p:extLst>
              <p:ext uri="{D42A27DB-BD31-4B8C-83A1-F6EECF244321}">
                <p14:modId xmlns:p14="http://schemas.microsoft.com/office/powerpoint/2010/main" val="2420433567"/>
              </p:ext>
            </p:extLst>
          </p:nvPr>
        </p:nvGraphicFramePr>
        <p:xfrm>
          <a:off x="982418" y="2049089"/>
          <a:ext cx="5338433" cy="3814355"/>
        </p:xfrm>
        <a:graphic>
          <a:graphicData uri="http://schemas.openxmlformats.org/drawingml/2006/table">
            <a:tbl>
              <a:tblPr firstRow="1" bandRow="1">
                <a:tableStyleId>{912C8C85-51F0-491E-9774-3900AFEF0FD7}</a:tableStyleId>
              </a:tblPr>
              <a:tblGrid>
                <a:gridCol w="1726024">
                  <a:extLst>
                    <a:ext uri="{9D8B030D-6E8A-4147-A177-3AD203B41FA5}">
                      <a16:colId xmlns:a16="http://schemas.microsoft.com/office/drawing/2014/main" val="1503036329"/>
                    </a:ext>
                  </a:extLst>
                </a:gridCol>
                <a:gridCol w="3612409">
                  <a:extLst>
                    <a:ext uri="{9D8B030D-6E8A-4147-A177-3AD203B41FA5}">
                      <a16:colId xmlns:a16="http://schemas.microsoft.com/office/drawing/2014/main" val="1561002128"/>
                    </a:ext>
                  </a:extLst>
                </a:gridCol>
              </a:tblGrid>
              <a:tr h="412821">
                <a:tc>
                  <a:txBody>
                    <a:bodyPr/>
                    <a:lstStyle/>
                    <a:p>
                      <a:r>
                        <a:rPr lang="ja-JP" altLang="en-US" sz="1600" b="1" i="0" strike="noStrike" cap="none" spc="0" baseline="0" dirty="0">
                          <a:solidFill>
                            <a:schemeClr val="bg1"/>
                          </a:solidFill>
                          <a:effectLst/>
                          <a:latin typeface="+mn-ea"/>
                          <a:ea typeface="+mn-ea"/>
                          <a:cs typeface="MS UI Gothic"/>
                        </a:rPr>
                        <a:t>モデル ファミリ</a:t>
                      </a:r>
                    </a:p>
                  </a:txBody>
                  <a:tcPr>
                    <a:solidFill>
                      <a:srgbClr val="F36C37"/>
                    </a:solidFill>
                  </a:tcPr>
                </a:tc>
                <a:tc>
                  <a:txBody>
                    <a:bodyPr/>
                    <a:lstStyle/>
                    <a:p>
                      <a:r>
                        <a:rPr lang="ja-JP" altLang="en-US" sz="1600" b="1" i="0" strike="noStrike" cap="none" spc="0" baseline="0" dirty="0">
                          <a:solidFill>
                            <a:schemeClr val="bg1"/>
                          </a:solidFill>
                          <a:effectLst/>
                          <a:latin typeface="+mn-ea"/>
                          <a:ea typeface="+mn-ea"/>
                          <a:cs typeface="MS UI Gothic"/>
                        </a:rPr>
                        <a:t>説明</a:t>
                      </a:r>
                    </a:p>
                  </a:txBody>
                  <a:tcPr>
                    <a:solidFill>
                      <a:srgbClr val="F36C37"/>
                    </a:solidFill>
                  </a:tcPr>
                </a:tc>
                <a:extLst>
                  <a:ext uri="{0D108BD9-81ED-4DB2-BD59-A6C34878D82A}">
                    <a16:rowId xmlns:a16="http://schemas.microsoft.com/office/drawing/2014/main" val="2965252598"/>
                  </a:ext>
                </a:extLst>
              </a:tr>
              <a:tr h="1000102">
                <a:tc>
                  <a:txBody>
                    <a:bodyPr/>
                    <a:lstStyle/>
                    <a:p>
                      <a:pPr algn="ctr"/>
                      <a:r>
                        <a:rPr lang="en-US" altLang="ja-JP" sz="1600" b="0" i="0" strike="noStrike" cap="none" spc="0" baseline="0" dirty="0">
                          <a:solidFill>
                            <a:srgbClr val="000000"/>
                          </a:solidFill>
                          <a:effectLst/>
                          <a:latin typeface="+mn-ea"/>
                          <a:ea typeface="+mn-ea"/>
                          <a:cs typeface="MS UI Gothic"/>
                        </a:rPr>
                        <a:t>GPT-4</a:t>
                      </a:r>
                    </a:p>
                  </a:txBody>
                  <a:tcPr anchor="ctr"/>
                </a:tc>
                <a:tc>
                  <a:txBody>
                    <a:bodyPr/>
                    <a:lstStyle/>
                    <a:p>
                      <a:r>
                        <a:rPr lang="ja-JP" altLang="en-US" sz="1600" b="0" i="0" strike="noStrike" cap="none" spc="0" baseline="0" dirty="0">
                          <a:solidFill>
                            <a:srgbClr val="000000"/>
                          </a:solidFill>
                          <a:effectLst/>
                          <a:latin typeface="+mn-ea"/>
                          <a:ea typeface="+mn-ea"/>
                          <a:cs typeface="MS UI Gothic"/>
                        </a:rPr>
                        <a:t>言語とコード生成のための、最新で最も多機能なチャットベースのモデル</a:t>
                      </a:r>
                    </a:p>
                  </a:txBody>
                  <a:tcPr/>
                </a:tc>
                <a:extLst>
                  <a:ext uri="{0D108BD9-81ED-4DB2-BD59-A6C34878D82A}">
                    <a16:rowId xmlns:a16="http://schemas.microsoft.com/office/drawing/2014/main" val="1648347811"/>
                  </a:ext>
                </a:extLst>
              </a:tr>
              <a:tr h="700665">
                <a:tc>
                  <a:txBody>
                    <a:bodyPr/>
                    <a:lstStyle/>
                    <a:p>
                      <a:pPr algn="ctr"/>
                      <a:r>
                        <a:rPr lang="en-US" altLang="ja-JP" sz="1600" b="0" i="0" strike="noStrike" cap="none" spc="0" baseline="0" dirty="0">
                          <a:solidFill>
                            <a:srgbClr val="000000"/>
                          </a:solidFill>
                          <a:effectLst/>
                          <a:latin typeface="+mn-ea"/>
                          <a:ea typeface="+mn-ea"/>
                          <a:cs typeface="MS UI Gothic"/>
                        </a:rPr>
                        <a:t>GPT-3</a:t>
                      </a:r>
                    </a:p>
                  </a:txBody>
                  <a:tcPr anchor="ctr"/>
                </a:tc>
                <a:tc>
                  <a:txBody>
                    <a:bodyPr/>
                    <a:lstStyle/>
                    <a:p>
                      <a:r>
                        <a:rPr lang="ja-JP" altLang="en-US" sz="1600" b="0" i="0" strike="noStrike" cap="none" spc="0" baseline="0" dirty="0">
                          <a:solidFill>
                            <a:srgbClr val="000000"/>
                          </a:solidFill>
                          <a:effectLst/>
                          <a:latin typeface="+mn-ea"/>
                          <a:ea typeface="+mn-ea"/>
                          <a:cs typeface="MS UI Gothic"/>
                        </a:rPr>
                        <a:t>自然言語とコード生成のモデル</a:t>
                      </a:r>
                    </a:p>
                  </a:txBody>
                  <a:tcPr/>
                </a:tc>
                <a:extLst>
                  <a:ext uri="{0D108BD9-81ED-4DB2-BD59-A6C34878D82A}">
                    <a16:rowId xmlns:a16="http://schemas.microsoft.com/office/drawing/2014/main" val="2604782334"/>
                  </a:ext>
                </a:extLst>
              </a:tr>
              <a:tr h="1000102">
                <a:tc>
                  <a:txBody>
                    <a:bodyPr/>
                    <a:lstStyle/>
                    <a:p>
                      <a:pPr algn="ctr"/>
                      <a:r>
                        <a:rPr lang="en-US" altLang="ja-JP" sz="1600" b="0" i="0" strike="noStrike" cap="none" spc="0" baseline="0" dirty="0">
                          <a:solidFill>
                            <a:srgbClr val="000000"/>
                          </a:solidFill>
                          <a:effectLst/>
                          <a:latin typeface="+mn-ea"/>
                          <a:ea typeface="+mn-ea"/>
                          <a:cs typeface="MS UI Gothic"/>
                        </a:rPr>
                        <a:t>Embedding</a:t>
                      </a:r>
                      <a:endParaRPr lang="ja-JP" altLang="en-US" sz="1600" b="0" i="0" strike="noStrike" cap="none" spc="0" baseline="0" dirty="0">
                        <a:solidFill>
                          <a:srgbClr val="000000"/>
                        </a:solidFill>
                        <a:effectLst/>
                        <a:latin typeface="+mn-ea"/>
                        <a:ea typeface="+mn-ea"/>
                        <a:cs typeface="MS UI Gothic"/>
                      </a:endParaRPr>
                    </a:p>
                  </a:txBody>
                  <a:tcPr anchor="ctr"/>
                </a:tc>
                <a:tc>
                  <a:txBody>
                    <a:bodyPr/>
                    <a:lstStyle/>
                    <a:p>
                      <a:r>
                        <a:rPr lang="ja-JP" altLang="en-US" sz="1600" b="0" i="0" strike="noStrike" cap="none" spc="0" baseline="0" dirty="0">
                          <a:solidFill>
                            <a:srgbClr val="000000"/>
                          </a:solidFill>
                          <a:effectLst/>
                          <a:latin typeface="+mn-ea"/>
                          <a:ea typeface="+mn-ea"/>
                          <a:cs typeface="MS UI Gothic"/>
                        </a:rPr>
                        <a:t>特定のタスク </a:t>
                      </a:r>
                      <a:r>
                        <a:rPr lang="en-US" altLang="ja-JP" sz="1600" b="0" i="0" strike="noStrike" cap="none" spc="0" baseline="0" dirty="0">
                          <a:solidFill>
                            <a:srgbClr val="000000"/>
                          </a:solidFill>
                          <a:effectLst/>
                          <a:latin typeface="+mn-ea"/>
                          <a:ea typeface="+mn-ea"/>
                          <a:cs typeface="MS UI Gothic"/>
                        </a:rPr>
                        <a:t>(</a:t>
                      </a:r>
                      <a:r>
                        <a:rPr lang="ja-JP" altLang="en-US" sz="1600" b="0" i="0" strike="noStrike" cap="none" spc="0" baseline="0" dirty="0">
                          <a:solidFill>
                            <a:srgbClr val="000000"/>
                          </a:solidFill>
                          <a:effectLst/>
                          <a:latin typeface="+mn-ea"/>
                          <a:ea typeface="+mn-ea"/>
                          <a:cs typeface="MS UI Gothic"/>
                        </a:rPr>
                        <a:t>類似性、テキスト検索、コード検索</a:t>
                      </a:r>
                      <a:r>
                        <a:rPr lang="en-US" altLang="ja-JP" sz="1600" b="0" i="0" strike="noStrike" cap="none" spc="0" baseline="0" dirty="0">
                          <a:solidFill>
                            <a:srgbClr val="000000"/>
                          </a:solidFill>
                          <a:effectLst/>
                          <a:latin typeface="+mn-ea"/>
                          <a:ea typeface="+mn-ea"/>
                          <a:cs typeface="MS UI Gothic"/>
                        </a:rPr>
                        <a:t>) </a:t>
                      </a:r>
                      <a:r>
                        <a:rPr lang="ja-JP" altLang="en-US" sz="1600" b="0" i="0" strike="noStrike" cap="none" spc="0" baseline="0" dirty="0">
                          <a:solidFill>
                            <a:srgbClr val="000000"/>
                          </a:solidFill>
                          <a:effectLst/>
                          <a:latin typeface="+mn-ea"/>
                          <a:ea typeface="+mn-ea"/>
                          <a:cs typeface="MS UI Gothic"/>
                        </a:rPr>
                        <a:t>に埋め込みを使用するモデル</a:t>
                      </a:r>
                    </a:p>
                  </a:txBody>
                  <a:tcPr/>
                </a:tc>
                <a:extLst>
                  <a:ext uri="{0D108BD9-81ED-4DB2-BD59-A6C34878D82A}">
                    <a16:rowId xmlns:a16="http://schemas.microsoft.com/office/drawing/2014/main" val="1555137803"/>
                  </a:ext>
                </a:extLst>
              </a:tr>
              <a:tr h="700665">
                <a:tc>
                  <a:txBody>
                    <a:bodyPr/>
                    <a:lstStyle/>
                    <a:p>
                      <a:pPr algn="ctr"/>
                      <a:r>
                        <a:rPr lang="en-US" altLang="ja-JP" sz="1600" b="0" i="0" strike="noStrike" cap="none" spc="0" baseline="0" dirty="0">
                          <a:solidFill>
                            <a:srgbClr val="000000"/>
                          </a:solidFill>
                          <a:effectLst/>
                          <a:latin typeface="+mn-ea"/>
                          <a:ea typeface="+mn-ea"/>
                          <a:cs typeface="MS UI Gothic"/>
                        </a:rPr>
                        <a:t>DALL-E</a:t>
                      </a:r>
                    </a:p>
                  </a:txBody>
                  <a:tcPr anchor="ctr"/>
                </a:tc>
                <a:tc>
                  <a:txBody>
                    <a:bodyPr/>
                    <a:lstStyle/>
                    <a:p>
                      <a:r>
                        <a:rPr lang="ja-JP" altLang="en-US" sz="1600" b="0" i="0" strike="noStrike" cap="none" spc="0" baseline="0" dirty="0">
                          <a:solidFill>
                            <a:srgbClr val="000000"/>
                          </a:solidFill>
                          <a:effectLst/>
                          <a:latin typeface="+mn-ea"/>
                          <a:ea typeface="+mn-ea"/>
                          <a:cs typeface="MS UI Gothic"/>
                        </a:rPr>
                        <a:t>画像生成モデル </a:t>
                      </a:r>
                      <a:r>
                        <a:rPr lang="en-US" altLang="ja-JP" sz="1600" b="0" i="0" strike="noStrike" cap="none" spc="0" baseline="0" dirty="0">
                          <a:solidFill>
                            <a:srgbClr val="000000"/>
                          </a:solidFill>
                          <a:effectLst/>
                          <a:latin typeface="+mn-ea"/>
                          <a:ea typeface="+mn-ea"/>
                          <a:cs typeface="MS UI Gothic"/>
                        </a:rPr>
                        <a:t>(</a:t>
                      </a:r>
                      <a:r>
                        <a:rPr lang="ja-JP" altLang="en-US" sz="1600" b="0" i="1" strike="noStrike" cap="none" spc="0" baseline="0" dirty="0">
                          <a:solidFill>
                            <a:srgbClr val="000000"/>
                          </a:solidFill>
                          <a:effectLst/>
                          <a:latin typeface="+mn-ea"/>
                          <a:ea typeface="+mn-ea"/>
                          <a:cs typeface="MS UI Gothic"/>
                        </a:rPr>
                        <a:t>プレビュー、制限領域</a:t>
                      </a:r>
                      <a:r>
                        <a:rPr lang="en-US" altLang="ja-JP" sz="1600" b="0" i="0" strike="noStrike" cap="none" spc="0" baseline="0" dirty="0">
                          <a:solidFill>
                            <a:srgbClr val="000000"/>
                          </a:solidFill>
                          <a:effectLst/>
                          <a:latin typeface="+mn-ea"/>
                          <a:ea typeface="+mn-ea"/>
                          <a:cs typeface="MS UI Gothic"/>
                        </a:rPr>
                        <a:t>)</a:t>
                      </a:r>
                      <a:endParaRPr lang="ja-JP" altLang="en-US" sz="1600" dirty="0">
                        <a:latin typeface="+mn-ea"/>
                        <a:ea typeface="+mn-ea"/>
                      </a:endParaRPr>
                    </a:p>
                  </a:txBody>
                  <a:tcPr/>
                </a:tc>
                <a:extLst>
                  <a:ext uri="{0D108BD9-81ED-4DB2-BD59-A6C34878D82A}">
                    <a16:rowId xmlns:a16="http://schemas.microsoft.com/office/drawing/2014/main" val="3748721208"/>
                  </a:ext>
                </a:extLst>
              </a:tr>
            </a:tbl>
          </a:graphicData>
        </a:graphic>
      </p:graphicFrame>
      <p:pic>
        <p:nvPicPr>
          <p:cNvPr id="8" name="図 7" descr="グラフィカル ユーザー インターフェイス, アプリケーション, Web サイト&#10;&#10;自動的に生成された説明">
            <a:extLst>
              <a:ext uri="{FF2B5EF4-FFF2-40B4-BE49-F238E27FC236}">
                <a16:creationId xmlns:a16="http://schemas.microsoft.com/office/drawing/2014/main" id="{9A9AEDD8-EB3D-BEE0-875D-E8CCD114D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739" y="3156776"/>
            <a:ext cx="4592810" cy="2706668"/>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194DD835-1F55-1323-5644-CD26CB6AD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52" y="2458387"/>
            <a:ext cx="2488947" cy="3405057"/>
          </a:xfrm>
          <a:prstGeom prst="rect">
            <a:avLst/>
          </a:prstGeom>
        </p:spPr>
      </p:pic>
      <p:sp>
        <p:nvSpPr>
          <p:cNvPr id="5" name="テキスト ボックス 4">
            <a:extLst>
              <a:ext uri="{FF2B5EF4-FFF2-40B4-BE49-F238E27FC236}">
                <a16:creationId xmlns:a16="http://schemas.microsoft.com/office/drawing/2014/main" id="{803E19D7-7525-BFEA-C604-FA0A2C5D8392}"/>
              </a:ext>
            </a:extLst>
          </p:cNvPr>
          <p:cNvSpPr txBox="1"/>
          <p:nvPr/>
        </p:nvSpPr>
        <p:spPr>
          <a:xfrm>
            <a:off x="2463433" y="1247264"/>
            <a:ext cx="726513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既存のモデルに＋</a:t>
            </a:r>
            <a:r>
              <a:rPr kumimoji="1" lang="en-US" altLang="ja-JP" sz="2000" dirty="0">
                <a:solidFill>
                  <a:srgbClr val="000000"/>
                </a:solidFill>
                <a:latin typeface="+mn-ea"/>
              </a:rPr>
              <a:t>α</a:t>
            </a:r>
            <a:r>
              <a:rPr kumimoji="1" lang="ja-JP" altLang="en-US" sz="2000">
                <a:solidFill>
                  <a:srgbClr val="000000"/>
                </a:solidFill>
                <a:latin typeface="+mn-ea"/>
              </a:rPr>
              <a:t>を行う</a:t>
            </a:r>
            <a:r>
              <a:rPr kumimoji="1" lang="ja-JP" altLang="en-US" sz="2000" b="1">
                <a:solidFill>
                  <a:srgbClr val="F36C37"/>
                </a:solidFill>
                <a:latin typeface="+mn-ea"/>
              </a:rPr>
              <a:t>ファインチューニング</a:t>
            </a:r>
            <a:r>
              <a:rPr kumimoji="1" lang="ja-JP" altLang="en-US" sz="2000">
                <a:solidFill>
                  <a:srgbClr val="000000"/>
                </a:solidFill>
                <a:latin typeface="+mn-ea"/>
              </a:rPr>
              <a:t>が用いられる</a:t>
            </a:r>
            <a:endParaRPr kumimoji="1" lang="ja-JP" altLang="en-US" sz="2000" dirty="0">
              <a:solidFill>
                <a:srgbClr val="000000"/>
              </a:solidFill>
              <a:latin typeface="+mn-ea"/>
            </a:endParaRPr>
          </a:p>
        </p:txBody>
      </p:sp>
    </p:spTree>
    <p:extLst>
      <p:ext uri="{BB962C8B-B14F-4D97-AF65-F5344CB8AC3E}">
        <p14:creationId xmlns:p14="http://schemas.microsoft.com/office/powerpoint/2010/main" val="4014439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F36C37"/>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F36C37"/>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bg2">
              <a:lumMod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モデルの学習</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モデルの検証</a:t>
            </a:r>
            <a:endParaRPr kumimoji="1" lang="ja-JP" altLang="en-US" sz="2400" b="1" dirty="0">
              <a:solidFill>
                <a:srgbClr val="F36C37"/>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モデルの評価</a:t>
            </a:r>
            <a:endParaRPr kumimoji="1" lang="ja-JP" altLang="en-US" sz="2400" b="1" dirty="0">
              <a:solidFill>
                <a:srgbClr val="F36C37"/>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9"/>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Tree>
    <p:extLst>
      <p:ext uri="{BB962C8B-B14F-4D97-AF65-F5344CB8AC3E}">
        <p14:creationId xmlns:p14="http://schemas.microsoft.com/office/powerpoint/2010/main" val="9877867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617457-071B-2429-7DA8-190288DC7574}"/>
              </a:ext>
            </a:extLst>
          </p:cNvPr>
          <p:cNvSpPr>
            <a:spLocks noGrp="1"/>
          </p:cNvSpPr>
          <p:nvPr>
            <p:ph type="title"/>
          </p:nvPr>
        </p:nvSpPr>
        <p:spPr/>
        <p:txBody>
          <a:bodyPr/>
          <a:lstStyle/>
          <a:p>
            <a:r>
              <a:rPr kumimoji="1" lang="ja-JP" altLang="en-US"/>
              <a:t>モデルの学習</a:t>
            </a:r>
          </a:p>
        </p:txBody>
      </p:sp>
      <p:sp>
        <p:nvSpPr>
          <p:cNvPr id="3" name="スライド番号プレースホルダー 2">
            <a:extLst>
              <a:ext uri="{FF2B5EF4-FFF2-40B4-BE49-F238E27FC236}">
                <a16:creationId xmlns:a16="http://schemas.microsoft.com/office/drawing/2014/main" id="{993CDE24-7026-6D10-2EAF-A33FBD48542A}"/>
              </a:ext>
            </a:extLst>
          </p:cNvPr>
          <p:cNvSpPr>
            <a:spLocks noGrp="1"/>
          </p:cNvSpPr>
          <p:nvPr>
            <p:ph type="sldNum" sz="quarter" idx="10"/>
          </p:nvPr>
        </p:nvSpPr>
        <p:spPr/>
        <p:txBody>
          <a:bodyPr/>
          <a:lstStyle/>
          <a:p>
            <a:fld id="{5D750650-B10A-47BF-93C2-E1678438B37A}" type="slidenum">
              <a:rPr lang="en-US" altLang="ja-JP" smtClean="0"/>
              <a:pPr/>
              <a:t>103</a:t>
            </a:fld>
            <a:endParaRPr lang="en-US" altLang="ja-JP" dirty="0"/>
          </a:p>
        </p:txBody>
      </p:sp>
      <p:sp>
        <p:nvSpPr>
          <p:cNvPr id="5" name="テキスト ボックス 4">
            <a:extLst>
              <a:ext uri="{FF2B5EF4-FFF2-40B4-BE49-F238E27FC236}">
                <a16:creationId xmlns:a16="http://schemas.microsoft.com/office/drawing/2014/main" id="{8E6672D8-7402-CD4F-819D-892600DB55DB}"/>
              </a:ext>
            </a:extLst>
          </p:cNvPr>
          <p:cNvSpPr txBox="1"/>
          <p:nvPr/>
        </p:nvSpPr>
        <p:spPr>
          <a:xfrm>
            <a:off x="1002956" y="1807891"/>
            <a:ext cx="3262432"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①</a:t>
            </a:r>
            <a:r>
              <a:rPr kumimoji="1" lang="ja-JP" altLang="en-US" sz="2000">
                <a:solidFill>
                  <a:srgbClr val="000000"/>
                </a:solidFill>
                <a:latin typeface="+mn-ea"/>
              </a:rPr>
              <a:t>初期値パラメータの算出</a:t>
            </a:r>
            <a:endParaRPr kumimoji="1" lang="ja-JP" altLang="en-US" sz="2000" dirty="0">
              <a:solidFill>
                <a:srgbClr val="000000"/>
              </a:solidFill>
              <a:latin typeface="+mn-ea"/>
            </a:endParaRPr>
          </a:p>
        </p:txBody>
      </p:sp>
      <p:sp>
        <p:nvSpPr>
          <p:cNvPr id="6" name="テキスト ボックス 5">
            <a:extLst>
              <a:ext uri="{FF2B5EF4-FFF2-40B4-BE49-F238E27FC236}">
                <a16:creationId xmlns:a16="http://schemas.microsoft.com/office/drawing/2014/main" id="{665E72FD-1264-C3A3-270E-247633100419}"/>
              </a:ext>
            </a:extLst>
          </p:cNvPr>
          <p:cNvSpPr txBox="1"/>
          <p:nvPr/>
        </p:nvSpPr>
        <p:spPr>
          <a:xfrm>
            <a:off x="5520832" y="1807891"/>
            <a:ext cx="1723549"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②</a:t>
            </a:r>
            <a:r>
              <a:rPr kumimoji="1" lang="ja-JP" altLang="en-US" sz="2000">
                <a:solidFill>
                  <a:srgbClr val="000000"/>
                </a:solidFill>
                <a:latin typeface="+mn-ea"/>
              </a:rPr>
              <a:t>誤差の評価</a:t>
            </a:r>
            <a:endParaRPr kumimoji="1" lang="ja-JP" altLang="en-US" sz="2000" dirty="0">
              <a:solidFill>
                <a:srgbClr val="000000"/>
              </a:solidFill>
              <a:latin typeface="+mn-ea"/>
            </a:endParaRPr>
          </a:p>
        </p:txBody>
      </p:sp>
      <p:sp>
        <p:nvSpPr>
          <p:cNvPr id="7" name="テキスト ボックス 6">
            <a:extLst>
              <a:ext uri="{FF2B5EF4-FFF2-40B4-BE49-F238E27FC236}">
                <a16:creationId xmlns:a16="http://schemas.microsoft.com/office/drawing/2014/main" id="{C2CE8288-4660-C7FF-97B1-F1531634AB31}"/>
              </a:ext>
            </a:extLst>
          </p:cNvPr>
          <p:cNvSpPr txBox="1"/>
          <p:nvPr/>
        </p:nvSpPr>
        <p:spPr>
          <a:xfrm>
            <a:off x="8815237" y="1807891"/>
            <a:ext cx="2236510"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③</a:t>
            </a:r>
            <a:r>
              <a:rPr kumimoji="1" lang="ja-JP" altLang="en-US" sz="2000">
                <a:solidFill>
                  <a:srgbClr val="000000"/>
                </a:solidFill>
                <a:latin typeface="+mn-ea"/>
              </a:rPr>
              <a:t>パラメータ探索</a:t>
            </a:r>
            <a:endParaRPr kumimoji="1" lang="ja-JP" altLang="en-US" sz="2000" dirty="0">
              <a:solidFill>
                <a:srgbClr val="000000"/>
              </a:solidFill>
              <a:latin typeface="+mn-ea"/>
            </a:endParaRPr>
          </a:p>
        </p:txBody>
      </p:sp>
      <p:cxnSp>
        <p:nvCxnSpPr>
          <p:cNvPr id="9" name="直線矢印コネクタ 8">
            <a:extLst>
              <a:ext uri="{FF2B5EF4-FFF2-40B4-BE49-F238E27FC236}">
                <a16:creationId xmlns:a16="http://schemas.microsoft.com/office/drawing/2014/main" id="{A8C61B42-E0B5-C4DA-FEDE-EA3C96BBF8D0}"/>
              </a:ext>
            </a:extLst>
          </p:cNvPr>
          <p:cNvCxnSpPr>
            <a:stCxn id="5" idx="3"/>
            <a:endCxn id="6" idx="1"/>
          </p:cNvCxnSpPr>
          <p:nvPr/>
        </p:nvCxnSpPr>
        <p:spPr>
          <a:xfrm>
            <a:off x="4265388" y="2007946"/>
            <a:ext cx="1255444" cy="0"/>
          </a:xfrm>
          <a:prstGeom prst="straightConnector1">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a:extLst>
              <a:ext uri="{FF2B5EF4-FFF2-40B4-BE49-F238E27FC236}">
                <a16:creationId xmlns:a16="http://schemas.microsoft.com/office/drawing/2014/main" id="{5630537D-F5E3-EF11-F4F6-AA4F3C32A8EE}"/>
              </a:ext>
            </a:extLst>
          </p:cNvPr>
          <p:cNvCxnSpPr>
            <a:cxnSpLocks/>
            <a:stCxn id="6" idx="3"/>
            <a:endCxn id="7" idx="1"/>
          </p:cNvCxnSpPr>
          <p:nvPr/>
        </p:nvCxnSpPr>
        <p:spPr>
          <a:xfrm>
            <a:off x="7244381" y="2007946"/>
            <a:ext cx="1570856" cy="0"/>
          </a:xfrm>
          <a:prstGeom prst="straightConnector1">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曲線コネクタ 13">
            <a:extLst>
              <a:ext uri="{FF2B5EF4-FFF2-40B4-BE49-F238E27FC236}">
                <a16:creationId xmlns:a16="http://schemas.microsoft.com/office/drawing/2014/main" id="{0904C0BC-D2AA-0F7D-08F5-69466254B182}"/>
              </a:ext>
            </a:extLst>
          </p:cNvPr>
          <p:cNvCxnSpPr>
            <a:cxnSpLocks/>
            <a:stCxn id="7" idx="2"/>
            <a:endCxn id="6" idx="2"/>
          </p:cNvCxnSpPr>
          <p:nvPr/>
        </p:nvCxnSpPr>
        <p:spPr>
          <a:xfrm rot="5400000">
            <a:off x="8158050" y="432559"/>
            <a:ext cx="12700" cy="3550885"/>
          </a:xfrm>
          <a:prstGeom prst="curvedConnector3">
            <a:avLst>
              <a:gd name="adj1" fmla="val 4384614"/>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テキスト ボックス 18">
            <a:extLst>
              <a:ext uri="{FF2B5EF4-FFF2-40B4-BE49-F238E27FC236}">
                <a16:creationId xmlns:a16="http://schemas.microsoft.com/office/drawing/2014/main" id="{E0E348F6-61A3-75EA-A1FD-7075EF2416FD}"/>
              </a:ext>
            </a:extLst>
          </p:cNvPr>
          <p:cNvSpPr txBox="1"/>
          <p:nvPr/>
        </p:nvSpPr>
        <p:spPr>
          <a:xfrm>
            <a:off x="811948" y="3547404"/>
            <a:ext cx="2492991"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例）家賃予測の問題</a:t>
            </a:r>
            <a:endParaRPr kumimoji="1" lang="ja-JP" altLang="en-US" sz="2000" dirty="0">
              <a:solidFill>
                <a:srgbClr val="000000"/>
              </a:solidFill>
              <a:latin typeface="+mn-ea"/>
            </a:endParaRPr>
          </a:p>
        </p:txBody>
      </p:sp>
      <p:sp>
        <p:nvSpPr>
          <p:cNvPr id="21" name="テキスト ボックス 20">
            <a:extLst>
              <a:ext uri="{FF2B5EF4-FFF2-40B4-BE49-F238E27FC236}">
                <a16:creationId xmlns:a16="http://schemas.microsoft.com/office/drawing/2014/main" id="{13B2236C-0E6F-90A0-6E7B-B2E64BF6D753}"/>
              </a:ext>
            </a:extLst>
          </p:cNvPr>
          <p:cNvSpPr txBox="1"/>
          <p:nvPr/>
        </p:nvSpPr>
        <p:spPr>
          <a:xfrm>
            <a:off x="7456514" y="2298702"/>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繰り返し行う</a:t>
            </a:r>
            <a:endParaRPr kumimoji="1" lang="ja-JP" altLang="en-US" sz="1600" dirty="0">
              <a:solidFill>
                <a:srgbClr val="000000"/>
              </a:solidFill>
              <a:latin typeface="+mn-ea"/>
            </a:endParaRPr>
          </a:p>
        </p:txBody>
      </p:sp>
      <p:sp>
        <p:nvSpPr>
          <p:cNvPr id="23" name="テキスト ボックス 22">
            <a:extLst>
              <a:ext uri="{FF2B5EF4-FFF2-40B4-BE49-F238E27FC236}">
                <a16:creationId xmlns:a16="http://schemas.microsoft.com/office/drawing/2014/main" id="{4DF13722-CCD2-404D-0279-5EFD57D79356}"/>
              </a:ext>
            </a:extLst>
          </p:cNvPr>
          <p:cNvSpPr txBox="1"/>
          <p:nvPr/>
        </p:nvSpPr>
        <p:spPr>
          <a:xfrm>
            <a:off x="1551166" y="4418940"/>
            <a:ext cx="9232014" cy="400110"/>
          </a:xfrm>
          <a:prstGeom prst="rect">
            <a:avLst/>
          </a:prstGeom>
          <a:noFill/>
          <a:ln w="25400">
            <a:noFill/>
          </a:ln>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①</a:t>
            </a:r>
            <a:r>
              <a:rPr kumimoji="1" lang="ja-JP" altLang="en-US" sz="2000">
                <a:solidFill>
                  <a:srgbClr val="F36C37"/>
                </a:solidFill>
                <a:latin typeface="+mn-ea"/>
              </a:rPr>
              <a:t>家の広さ</a:t>
            </a:r>
            <a:r>
              <a:rPr kumimoji="1" lang="en-US" altLang="ja-JP" sz="2000" dirty="0">
                <a:solidFill>
                  <a:srgbClr val="F36C37"/>
                </a:solidFill>
                <a:latin typeface="+mn-ea"/>
              </a:rPr>
              <a:t>×W1</a:t>
            </a:r>
            <a:r>
              <a:rPr kumimoji="1" lang="ja-JP" altLang="en-US" sz="2000">
                <a:solidFill>
                  <a:srgbClr val="F36C37"/>
                </a:solidFill>
                <a:latin typeface="+mn-ea"/>
              </a:rPr>
              <a:t>＋駅からの距離</a:t>
            </a:r>
            <a:r>
              <a:rPr kumimoji="1" lang="en-US" altLang="ja-JP" sz="2000" dirty="0">
                <a:solidFill>
                  <a:srgbClr val="F36C37"/>
                </a:solidFill>
                <a:latin typeface="+mn-ea"/>
              </a:rPr>
              <a:t>×W2</a:t>
            </a:r>
            <a:r>
              <a:rPr kumimoji="1" lang="ja-JP" altLang="en-US" sz="2000">
                <a:solidFill>
                  <a:srgbClr val="F36C37"/>
                </a:solidFill>
                <a:latin typeface="+mn-ea"/>
              </a:rPr>
              <a:t>＋築年数</a:t>
            </a:r>
            <a:r>
              <a:rPr kumimoji="1" lang="en-US" altLang="ja-JP" sz="2000" dirty="0">
                <a:solidFill>
                  <a:srgbClr val="F36C37"/>
                </a:solidFill>
                <a:latin typeface="+mn-ea"/>
              </a:rPr>
              <a:t>×W3</a:t>
            </a:r>
            <a:r>
              <a:rPr kumimoji="1" lang="ja-JP" altLang="en-US" sz="2000">
                <a:solidFill>
                  <a:srgbClr val="F36C37"/>
                </a:solidFill>
                <a:latin typeface="+mn-ea"/>
              </a:rPr>
              <a:t>・・・・＝家賃（予測値）</a:t>
            </a:r>
          </a:p>
        </p:txBody>
      </p:sp>
      <p:sp>
        <p:nvSpPr>
          <p:cNvPr id="27" name="テキスト ボックス 26">
            <a:extLst>
              <a:ext uri="{FF2B5EF4-FFF2-40B4-BE49-F238E27FC236}">
                <a16:creationId xmlns:a16="http://schemas.microsoft.com/office/drawing/2014/main" id="{F1F80DE4-4668-FDF5-8718-45214350DE36}"/>
              </a:ext>
            </a:extLst>
          </p:cNvPr>
          <p:cNvSpPr txBox="1"/>
          <p:nvPr/>
        </p:nvSpPr>
        <p:spPr>
          <a:xfrm>
            <a:off x="1551166" y="5192663"/>
            <a:ext cx="4544834"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②</a:t>
            </a:r>
            <a:r>
              <a:rPr kumimoji="1" lang="ja-JP" altLang="en-US" sz="2000">
                <a:solidFill>
                  <a:srgbClr val="F36C37"/>
                </a:solidFill>
                <a:latin typeface="+mn-ea"/>
              </a:rPr>
              <a:t>家賃（予測値）：家賃（実際の値）</a:t>
            </a:r>
            <a:endParaRPr kumimoji="1" lang="ja-JP" altLang="en-US" sz="2000" dirty="0">
              <a:solidFill>
                <a:srgbClr val="000000"/>
              </a:solidFill>
              <a:latin typeface="+mn-ea"/>
            </a:endParaRPr>
          </a:p>
        </p:txBody>
      </p:sp>
      <p:cxnSp>
        <p:nvCxnSpPr>
          <p:cNvPr id="29" name="曲線コネクタ 28">
            <a:extLst>
              <a:ext uri="{FF2B5EF4-FFF2-40B4-BE49-F238E27FC236}">
                <a16:creationId xmlns:a16="http://schemas.microsoft.com/office/drawing/2014/main" id="{2AD8D40D-3015-2AC2-C7B7-76B2037C3E9F}"/>
              </a:ext>
            </a:extLst>
          </p:cNvPr>
          <p:cNvCxnSpPr>
            <a:cxnSpLocks/>
            <a:stCxn id="27" idx="1"/>
            <a:endCxn id="23" idx="1"/>
          </p:cNvCxnSpPr>
          <p:nvPr/>
        </p:nvCxnSpPr>
        <p:spPr>
          <a:xfrm rot="10800000">
            <a:off x="1551166" y="4618996"/>
            <a:ext cx="12700" cy="773723"/>
          </a:xfrm>
          <a:prstGeom prst="curvedConnector3">
            <a:avLst>
              <a:gd name="adj1" fmla="val 1800000"/>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3" name="テキスト ボックス 32">
            <a:extLst>
              <a:ext uri="{FF2B5EF4-FFF2-40B4-BE49-F238E27FC236}">
                <a16:creationId xmlns:a16="http://schemas.microsoft.com/office/drawing/2014/main" id="{183FE511-DE7D-6866-731A-A8D95EBF28D6}"/>
              </a:ext>
            </a:extLst>
          </p:cNvPr>
          <p:cNvSpPr txBox="1"/>
          <p:nvPr/>
        </p:nvSpPr>
        <p:spPr>
          <a:xfrm>
            <a:off x="782382" y="4819050"/>
            <a:ext cx="44114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③</a:t>
            </a:r>
            <a:endParaRPr kumimoji="1" lang="ja-JP" altLang="en-US" sz="2000" dirty="0">
              <a:solidFill>
                <a:srgbClr val="F36C37"/>
              </a:solidFill>
              <a:latin typeface="+mn-ea"/>
            </a:endParaRPr>
          </a:p>
        </p:txBody>
      </p:sp>
      <p:sp>
        <p:nvSpPr>
          <p:cNvPr id="34" name="正方形/長方形 33">
            <a:extLst>
              <a:ext uri="{FF2B5EF4-FFF2-40B4-BE49-F238E27FC236}">
                <a16:creationId xmlns:a16="http://schemas.microsoft.com/office/drawing/2014/main" id="{CFF36ED9-5300-F766-CEA6-3AF3B5C40AEC}"/>
              </a:ext>
            </a:extLst>
          </p:cNvPr>
          <p:cNvSpPr/>
          <p:nvPr/>
        </p:nvSpPr>
        <p:spPr>
          <a:xfrm>
            <a:off x="553454" y="1320209"/>
            <a:ext cx="11069052" cy="1677746"/>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65836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ED911-8C17-A05A-8E04-54D38A80F341}"/>
              </a:ext>
            </a:extLst>
          </p:cNvPr>
          <p:cNvSpPr>
            <a:spLocks noGrp="1"/>
          </p:cNvSpPr>
          <p:nvPr>
            <p:ph type="title"/>
          </p:nvPr>
        </p:nvSpPr>
        <p:spPr/>
        <p:txBody>
          <a:bodyPr/>
          <a:lstStyle/>
          <a:p>
            <a:r>
              <a:rPr kumimoji="1" lang="ja-JP" altLang="en-US"/>
              <a:t>モデル</a:t>
            </a:r>
            <a:r>
              <a:rPr kumimoji="1" lang="en-US" altLang="ja-JP" dirty="0"/>
              <a:t> </a:t>
            </a:r>
            <a:r>
              <a:rPr kumimoji="1" lang="ja-JP" altLang="en-US"/>
              <a:t>の精度向上</a:t>
            </a:r>
          </a:p>
        </p:txBody>
      </p:sp>
      <p:sp>
        <p:nvSpPr>
          <p:cNvPr id="3" name="コンテンツ プレースホルダー 2">
            <a:extLst>
              <a:ext uri="{FF2B5EF4-FFF2-40B4-BE49-F238E27FC236}">
                <a16:creationId xmlns:a16="http://schemas.microsoft.com/office/drawing/2014/main" id="{3E1CF864-A2D0-8CFB-E708-DCE6BD42B592}"/>
              </a:ext>
            </a:extLst>
          </p:cNvPr>
          <p:cNvSpPr txBox="1">
            <a:spLocks/>
          </p:cNvSpPr>
          <p:nvPr/>
        </p:nvSpPr>
        <p:spPr bwMode="auto">
          <a:xfrm>
            <a:off x="363137" y="4367967"/>
            <a:ext cx="10637672" cy="77559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sz="1200"/>
          </a:p>
          <a:p>
            <a:r>
              <a:rPr lang="ja-JP" altLang="en-US" sz="2400"/>
              <a:t>未学習</a:t>
            </a:r>
            <a:r>
              <a:rPr lang="en-US" altLang="ja-JP" sz="2400" dirty="0"/>
              <a:t>(</a:t>
            </a:r>
            <a:r>
              <a:rPr lang="en-US" sz="2400" dirty="0"/>
              <a:t>Underfitting; </a:t>
            </a:r>
            <a:r>
              <a:rPr lang="ja-JP" altLang="en-US" sz="2400"/>
              <a:t>適合不足</a:t>
            </a:r>
            <a:r>
              <a:rPr lang="en-US" altLang="ja-JP" sz="2400" dirty="0"/>
              <a:t>)</a:t>
            </a:r>
          </a:p>
          <a:p>
            <a:pPr lvl="1"/>
            <a:r>
              <a:rPr lang="ja-JP" altLang="en-US" sz="2000"/>
              <a:t>既知データ・未知データに対しての予測精度が低い状態</a:t>
            </a:r>
          </a:p>
          <a:p>
            <a:pPr lvl="1"/>
            <a:r>
              <a:rPr lang="ja-JP" altLang="en-US" sz="2000"/>
              <a:t>訓練データの特徴量が少ない場合や簡素なモデル構築時など</a:t>
            </a:r>
            <a:endParaRPr lang="ja-JP" altLang="en-US" sz="2400"/>
          </a:p>
          <a:p>
            <a:pPr lvl="1"/>
            <a:endParaRPr lang="ja-JP" altLang="en-US" sz="2400"/>
          </a:p>
          <a:p>
            <a:pPr lvl="1"/>
            <a:endParaRPr lang="ja-JP" altLang="en-US" sz="2400"/>
          </a:p>
        </p:txBody>
      </p:sp>
      <p:grpSp>
        <p:nvGrpSpPr>
          <p:cNvPr id="7" name="グループ化 6">
            <a:extLst>
              <a:ext uri="{FF2B5EF4-FFF2-40B4-BE49-F238E27FC236}">
                <a16:creationId xmlns:a16="http://schemas.microsoft.com/office/drawing/2014/main" id="{99670867-08FA-281D-ABC8-ACDADB9148BD}"/>
              </a:ext>
            </a:extLst>
          </p:cNvPr>
          <p:cNvGrpSpPr/>
          <p:nvPr/>
        </p:nvGrpSpPr>
        <p:grpSpPr>
          <a:xfrm>
            <a:off x="8463272" y="4452276"/>
            <a:ext cx="2792162" cy="1909413"/>
            <a:chOff x="696996" y="4486966"/>
            <a:chExt cx="2792162" cy="1909413"/>
          </a:xfrm>
        </p:grpSpPr>
        <p:grpSp>
          <p:nvGrpSpPr>
            <p:cNvPr id="32" name="グループ化 31">
              <a:extLst>
                <a:ext uri="{FF2B5EF4-FFF2-40B4-BE49-F238E27FC236}">
                  <a16:creationId xmlns:a16="http://schemas.microsoft.com/office/drawing/2014/main" id="{9F0287C3-F70A-0D19-C563-7D04880C1A6B}"/>
                </a:ext>
              </a:extLst>
            </p:cNvPr>
            <p:cNvGrpSpPr/>
            <p:nvPr/>
          </p:nvGrpSpPr>
          <p:grpSpPr>
            <a:xfrm>
              <a:off x="696996" y="4486966"/>
              <a:ext cx="2792162" cy="1909413"/>
              <a:chOff x="696996" y="4486966"/>
              <a:chExt cx="2792162" cy="1909413"/>
            </a:xfrm>
          </p:grpSpPr>
          <p:cxnSp>
            <p:nvCxnSpPr>
              <p:cNvPr id="34" name="直線矢印コネクタ 33">
                <a:extLst>
                  <a:ext uri="{FF2B5EF4-FFF2-40B4-BE49-F238E27FC236}">
                    <a16:creationId xmlns:a16="http://schemas.microsoft.com/office/drawing/2014/main" id="{A13C0890-3162-AA84-6E8A-AFD3E502AA4C}"/>
                  </a:ext>
                </a:extLst>
              </p:cNvPr>
              <p:cNvCxnSpPr>
                <a:cxnSpLocks/>
              </p:cNvCxnSpPr>
              <p:nvPr/>
            </p:nvCxnSpPr>
            <p:spPr>
              <a:xfrm>
                <a:off x="879435" y="6121762"/>
                <a:ext cx="260972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5" name="直線矢印コネクタ 34">
                <a:extLst>
                  <a:ext uri="{FF2B5EF4-FFF2-40B4-BE49-F238E27FC236}">
                    <a16:creationId xmlns:a16="http://schemas.microsoft.com/office/drawing/2014/main" id="{DBEBFA1E-90DA-E1D9-048B-AE59932A3928}"/>
                  </a:ext>
                </a:extLst>
              </p:cNvPr>
              <p:cNvCxnSpPr>
                <a:cxnSpLocks/>
              </p:cNvCxnSpPr>
              <p:nvPr/>
            </p:nvCxnSpPr>
            <p:spPr>
              <a:xfrm flipV="1">
                <a:off x="1073841" y="4486966"/>
                <a:ext cx="0" cy="1769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6" name="楕円 21">
                <a:extLst>
                  <a:ext uri="{FF2B5EF4-FFF2-40B4-BE49-F238E27FC236}">
                    <a16:creationId xmlns:a16="http://schemas.microsoft.com/office/drawing/2014/main" id="{8EC2FA90-AF76-B31C-8FA8-DBDF47104430}"/>
                  </a:ext>
                </a:extLst>
              </p:cNvPr>
              <p:cNvSpPr/>
              <p:nvPr/>
            </p:nvSpPr>
            <p:spPr>
              <a:xfrm>
                <a:off x="1238705" y="535903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1">
                <a:extLst>
                  <a:ext uri="{FF2B5EF4-FFF2-40B4-BE49-F238E27FC236}">
                    <a16:creationId xmlns:a16="http://schemas.microsoft.com/office/drawing/2014/main" id="{6CE34C3E-0C52-DC9B-0F4A-D4FE6B227DD5}"/>
                  </a:ext>
                </a:extLst>
              </p:cNvPr>
              <p:cNvSpPr/>
              <p:nvPr/>
            </p:nvSpPr>
            <p:spPr>
              <a:xfrm>
                <a:off x="1331424" y="562324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2">
                <a:extLst>
                  <a:ext uri="{FF2B5EF4-FFF2-40B4-BE49-F238E27FC236}">
                    <a16:creationId xmlns:a16="http://schemas.microsoft.com/office/drawing/2014/main" id="{8870D5A5-5D0B-ED90-498F-0B04BE043082}"/>
                  </a:ext>
                </a:extLst>
              </p:cNvPr>
              <p:cNvSpPr/>
              <p:nvPr/>
            </p:nvSpPr>
            <p:spPr>
              <a:xfrm>
                <a:off x="1213626" y="590037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3">
                <a:extLst>
                  <a:ext uri="{FF2B5EF4-FFF2-40B4-BE49-F238E27FC236}">
                    <a16:creationId xmlns:a16="http://schemas.microsoft.com/office/drawing/2014/main" id="{624064AB-05CA-254B-F5C2-AD792ECB6353}"/>
                  </a:ext>
                </a:extLst>
              </p:cNvPr>
              <p:cNvSpPr/>
              <p:nvPr/>
            </p:nvSpPr>
            <p:spPr>
              <a:xfrm>
                <a:off x="1683745" y="57229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4">
                <a:extLst>
                  <a:ext uri="{FF2B5EF4-FFF2-40B4-BE49-F238E27FC236}">
                    <a16:creationId xmlns:a16="http://schemas.microsoft.com/office/drawing/2014/main" id="{1E55D998-0422-EE42-25DD-D83AF557569A}"/>
                  </a:ext>
                </a:extLst>
              </p:cNvPr>
              <p:cNvSpPr/>
              <p:nvPr/>
            </p:nvSpPr>
            <p:spPr>
              <a:xfrm>
                <a:off x="2084583" y="55792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35">
                <a:extLst>
                  <a:ext uri="{FF2B5EF4-FFF2-40B4-BE49-F238E27FC236}">
                    <a16:creationId xmlns:a16="http://schemas.microsoft.com/office/drawing/2014/main" id="{A7C3B4AD-0451-572C-7D8A-7367E1E505CD}"/>
                  </a:ext>
                </a:extLst>
              </p:cNvPr>
              <p:cNvSpPr/>
              <p:nvPr/>
            </p:nvSpPr>
            <p:spPr>
              <a:xfrm>
                <a:off x="1942188" y="584343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36">
                <a:extLst>
                  <a:ext uri="{FF2B5EF4-FFF2-40B4-BE49-F238E27FC236}">
                    <a16:creationId xmlns:a16="http://schemas.microsoft.com/office/drawing/2014/main" id="{DCD05BF3-80EC-CF0F-9FCA-2A7D27DF9CD9}"/>
                  </a:ext>
                </a:extLst>
              </p:cNvPr>
              <p:cNvSpPr/>
              <p:nvPr/>
            </p:nvSpPr>
            <p:spPr>
              <a:xfrm>
                <a:off x="2335308" y="577555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37">
                <a:extLst>
                  <a:ext uri="{FF2B5EF4-FFF2-40B4-BE49-F238E27FC236}">
                    <a16:creationId xmlns:a16="http://schemas.microsoft.com/office/drawing/2014/main" id="{745600CA-4797-E3D6-08D4-68FEBA3F15CA}"/>
                  </a:ext>
                </a:extLst>
              </p:cNvPr>
              <p:cNvSpPr/>
              <p:nvPr/>
            </p:nvSpPr>
            <p:spPr>
              <a:xfrm>
                <a:off x="2650969" y="573737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4" name="楕円 38">
                <a:extLst>
                  <a:ext uri="{FF2B5EF4-FFF2-40B4-BE49-F238E27FC236}">
                    <a16:creationId xmlns:a16="http://schemas.microsoft.com/office/drawing/2014/main" id="{FBD42A7F-DC62-618E-8D85-0786CE0565AA}"/>
                  </a:ext>
                </a:extLst>
              </p:cNvPr>
              <p:cNvSpPr/>
              <p:nvPr/>
            </p:nvSpPr>
            <p:spPr>
              <a:xfrm>
                <a:off x="2946635" y="54405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5" name="楕円 39">
                <a:extLst>
                  <a:ext uri="{FF2B5EF4-FFF2-40B4-BE49-F238E27FC236}">
                    <a16:creationId xmlns:a16="http://schemas.microsoft.com/office/drawing/2014/main" id="{2435CF53-8300-90C3-58A0-7912C6FA5E9C}"/>
                  </a:ext>
                </a:extLst>
              </p:cNvPr>
              <p:cNvSpPr/>
              <p:nvPr/>
            </p:nvSpPr>
            <p:spPr>
              <a:xfrm>
                <a:off x="1770680" y="536797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6" name="楕円 40">
                <a:extLst>
                  <a:ext uri="{FF2B5EF4-FFF2-40B4-BE49-F238E27FC236}">
                    <a16:creationId xmlns:a16="http://schemas.microsoft.com/office/drawing/2014/main" id="{DBF22CAA-2583-7708-5BBC-20A72985A2AF}"/>
                  </a:ext>
                </a:extLst>
              </p:cNvPr>
              <p:cNvSpPr/>
              <p:nvPr/>
            </p:nvSpPr>
            <p:spPr>
              <a:xfrm>
                <a:off x="2446050" y="53561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1">
                <a:extLst>
                  <a:ext uri="{FF2B5EF4-FFF2-40B4-BE49-F238E27FC236}">
                    <a16:creationId xmlns:a16="http://schemas.microsoft.com/office/drawing/2014/main" id="{2E9CFBBC-1B2E-57F1-EFCA-8F18EB5E6110}"/>
                  </a:ext>
                </a:extLst>
              </p:cNvPr>
              <p:cNvSpPr/>
              <p:nvPr/>
            </p:nvSpPr>
            <p:spPr>
              <a:xfrm>
                <a:off x="2806517" y="518678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2">
                <a:extLst>
                  <a:ext uri="{FF2B5EF4-FFF2-40B4-BE49-F238E27FC236}">
                    <a16:creationId xmlns:a16="http://schemas.microsoft.com/office/drawing/2014/main" id="{86BB102D-0A7A-D01A-7F6A-CDA7199163FE}"/>
                  </a:ext>
                </a:extLst>
              </p:cNvPr>
              <p:cNvSpPr/>
              <p:nvPr/>
            </p:nvSpPr>
            <p:spPr>
              <a:xfrm>
                <a:off x="2637424" y="480240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3">
                <a:extLst>
                  <a:ext uri="{FF2B5EF4-FFF2-40B4-BE49-F238E27FC236}">
                    <a16:creationId xmlns:a16="http://schemas.microsoft.com/office/drawing/2014/main" id="{287ABB45-D12A-53CA-36DF-2F8F01B9E6B5}"/>
                  </a:ext>
                </a:extLst>
              </p:cNvPr>
              <p:cNvSpPr/>
              <p:nvPr/>
            </p:nvSpPr>
            <p:spPr>
              <a:xfrm>
                <a:off x="2978025" y="482489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4">
                <a:extLst>
                  <a:ext uri="{FF2B5EF4-FFF2-40B4-BE49-F238E27FC236}">
                    <a16:creationId xmlns:a16="http://schemas.microsoft.com/office/drawing/2014/main" id="{64AA96ED-719B-ACDB-96E1-320E919798E2}"/>
                  </a:ext>
                </a:extLst>
              </p:cNvPr>
              <p:cNvSpPr/>
              <p:nvPr/>
            </p:nvSpPr>
            <p:spPr>
              <a:xfrm>
                <a:off x="3095736" y="507559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005FCB79-8053-1A7B-5BD9-FE23F90B9B3B}"/>
                  </a:ext>
                </a:extLst>
              </p:cNvPr>
              <p:cNvSpPr/>
              <p:nvPr/>
            </p:nvSpPr>
            <p:spPr>
              <a:xfrm>
                <a:off x="2500971" y="6119380"/>
                <a:ext cx="954107" cy="276999"/>
              </a:xfrm>
              <a:prstGeom prst="rect">
                <a:avLst/>
              </a:prstGeom>
            </p:spPr>
            <p:txBody>
              <a:bodyPr wrap="none">
                <a:spAutoFit/>
              </a:bodyPr>
              <a:lstStyle/>
              <a:p>
                <a:pPr algn="ctr"/>
                <a:r>
                  <a:rPr lang="ja-JP" altLang="en-US" sz="1200" dirty="0"/>
                  <a:t>訓練データ</a:t>
                </a:r>
              </a:p>
            </p:txBody>
          </p:sp>
          <p:sp>
            <p:nvSpPr>
              <p:cNvPr id="52" name="正方形/長方形 51">
                <a:extLst>
                  <a:ext uri="{FF2B5EF4-FFF2-40B4-BE49-F238E27FC236}">
                    <a16:creationId xmlns:a16="http://schemas.microsoft.com/office/drawing/2014/main" id="{884F4AEA-1BB4-7AE6-DACC-23077F418A2F}"/>
                  </a:ext>
                </a:extLst>
              </p:cNvPr>
              <p:cNvSpPr/>
              <p:nvPr/>
            </p:nvSpPr>
            <p:spPr>
              <a:xfrm>
                <a:off x="696996" y="4626410"/>
                <a:ext cx="369332" cy="553998"/>
              </a:xfrm>
              <a:prstGeom prst="rect">
                <a:avLst/>
              </a:prstGeom>
            </p:spPr>
            <p:txBody>
              <a:bodyPr vert="eaVert" wrap="none">
                <a:spAutoFit/>
              </a:bodyPr>
              <a:lstStyle/>
              <a:p>
                <a:pPr algn="ctr"/>
                <a:r>
                  <a:rPr lang="ja-JP" altLang="en-US" sz="1200" dirty="0"/>
                  <a:t>予測値</a:t>
                </a:r>
              </a:p>
            </p:txBody>
          </p:sp>
        </p:grpSp>
        <p:cxnSp>
          <p:nvCxnSpPr>
            <p:cNvPr id="33" name="直線コネクタ 32">
              <a:extLst>
                <a:ext uri="{FF2B5EF4-FFF2-40B4-BE49-F238E27FC236}">
                  <a16:creationId xmlns:a16="http://schemas.microsoft.com/office/drawing/2014/main" id="{D78E2AC9-8E23-7A8F-5121-C33995C815BA}"/>
                </a:ext>
              </a:extLst>
            </p:cNvPr>
            <p:cNvCxnSpPr>
              <a:cxnSpLocks/>
              <a:stCxn id="38" idx="2"/>
            </p:cNvCxnSpPr>
            <p:nvPr/>
          </p:nvCxnSpPr>
          <p:spPr>
            <a:xfrm flipV="1">
              <a:off x="1213626" y="5894439"/>
              <a:ext cx="2037127" cy="91694"/>
            </a:xfrm>
            <a:prstGeom prst="line">
              <a:avLst/>
            </a:prstGeom>
            <a:ln w="28575">
              <a:solidFill>
                <a:srgbClr val="FF923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8" name="吹き出し: 四角形 78">
            <a:extLst>
              <a:ext uri="{FF2B5EF4-FFF2-40B4-BE49-F238E27FC236}">
                <a16:creationId xmlns:a16="http://schemas.microsoft.com/office/drawing/2014/main" id="{191BFD89-0828-ED96-FD02-E8D416AB13FB}"/>
              </a:ext>
            </a:extLst>
          </p:cNvPr>
          <p:cNvSpPr/>
          <p:nvPr/>
        </p:nvSpPr>
        <p:spPr>
          <a:xfrm>
            <a:off x="9020440" y="2187846"/>
            <a:ext cx="2268859" cy="601213"/>
          </a:xfrm>
          <a:prstGeom prst="wedgeRectCallout">
            <a:avLst>
              <a:gd name="adj1" fmla="val -6601"/>
              <a:gd name="adj2" fmla="val 144494"/>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200" dirty="0">
                <a:solidFill>
                  <a:schemeClr val="tx1"/>
                </a:solidFill>
              </a:rPr>
              <a:t>既知データに適合しすぎているため、未知のデータに対応できない</a:t>
            </a:r>
            <a:endParaRPr lang="ja-JP" altLang="en-US" sz="1200" dirty="0">
              <a:solidFill>
                <a:schemeClr val="tx1"/>
              </a:solidFill>
            </a:endParaRPr>
          </a:p>
        </p:txBody>
      </p:sp>
      <p:grpSp>
        <p:nvGrpSpPr>
          <p:cNvPr id="9" name="グループ化 8">
            <a:extLst>
              <a:ext uri="{FF2B5EF4-FFF2-40B4-BE49-F238E27FC236}">
                <a16:creationId xmlns:a16="http://schemas.microsoft.com/office/drawing/2014/main" id="{0FA4F623-2F74-36B4-84BC-4EEBDB35D459}"/>
              </a:ext>
            </a:extLst>
          </p:cNvPr>
          <p:cNvGrpSpPr/>
          <p:nvPr/>
        </p:nvGrpSpPr>
        <p:grpSpPr>
          <a:xfrm>
            <a:off x="8386012" y="2564098"/>
            <a:ext cx="2792162" cy="1909413"/>
            <a:chOff x="696996" y="4486966"/>
            <a:chExt cx="2792162" cy="1909413"/>
          </a:xfrm>
        </p:grpSpPr>
        <p:cxnSp>
          <p:nvCxnSpPr>
            <p:cNvPr id="13" name="直線矢印コネクタ 12">
              <a:extLst>
                <a:ext uri="{FF2B5EF4-FFF2-40B4-BE49-F238E27FC236}">
                  <a16:creationId xmlns:a16="http://schemas.microsoft.com/office/drawing/2014/main" id="{046C6F9A-A40F-394D-15CC-084CE0C95706}"/>
                </a:ext>
              </a:extLst>
            </p:cNvPr>
            <p:cNvCxnSpPr>
              <a:cxnSpLocks/>
            </p:cNvCxnSpPr>
            <p:nvPr/>
          </p:nvCxnSpPr>
          <p:spPr>
            <a:xfrm>
              <a:off x="879435" y="6121762"/>
              <a:ext cx="260972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AB4A1325-E0AA-FC52-DDCB-E4A34CB3822A}"/>
                </a:ext>
              </a:extLst>
            </p:cNvPr>
            <p:cNvCxnSpPr>
              <a:cxnSpLocks/>
            </p:cNvCxnSpPr>
            <p:nvPr/>
          </p:nvCxnSpPr>
          <p:spPr>
            <a:xfrm flipV="1">
              <a:off x="1073841" y="4486966"/>
              <a:ext cx="0" cy="1769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楕円 53">
              <a:extLst>
                <a:ext uri="{FF2B5EF4-FFF2-40B4-BE49-F238E27FC236}">
                  <a16:creationId xmlns:a16="http://schemas.microsoft.com/office/drawing/2014/main" id="{5B9CDD17-C758-400A-5DC2-1D2351A3EEE0}"/>
                </a:ext>
              </a:extLst>
            </p:cNvPr>
            <p:cNvSpPr/>
            <p:nvPr/>
          </p:nvSpPr>
          <p:spPr>
            <a:xfrm>
              <a:off x="1238705" y="535903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6" name="楕円 54">
              <a:extLst>
                <a:ext uri="{FF2B5EF4-FFF2-40B4-BE49-F238E27FC236}">
                  <a16:creationId xmlns:a16="http://schemas.microsoft.com/office/drawing/2014/main" id="{25F6850A-AB1E-671F-3CD2-8AB5291D25C9}"/>
                </a:ext>
              </a:extLst>
            </p:cNvPr>
            <p:cNvSpPr/>
            <p:nvPr/>
          </p:nvSpPr>
          <p:spPr>
            <a:xfrm>
              <a:off x="1331424" y="562324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7" name="楕円 55">
              <a:extLst>
                <a:ext uri="{FF2B5EF4-FFF2-40B4-BE49-F238E27FC236}">
                  <a16:creationId xmlns:a16="http://schemas.microsoft.com/office/drawing/2014/main" id="{618CC3DA-FA36-62F5-8655-AF0D7043BBC9}"/>
                </a:ext>
              </a:extLst>
            </p:cNvPr>
            <p:cNvSpPr/>
            <p:nvPr/>
          </p:nvSpPr>
          <p:spPr>
            <a:xfrm>
              <a:off x="1213626" y="590037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8" name="楕円 56">
              <a:extLst>
                <a:ext uri="{FF2B5EF4-FFF2-40B4-BE49-F238E27FC236}">
                  <a16:creationId xmlns:a16="http://schemas.microsoft.com/office/drawing/2014/main" id="{351699F1-63AC-AF38-789D-5AB7D3608766}"/>
                </a:ext>
              </a:extLst>
            </p:cNvPr>
            <p:cNvSpPr/>
            <p:nvPr/>
          </p:nvSpPr>
          <p:spPr>
            <a:xfrm>
              <a:off x="1683745" y="57229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9" name="楕円 57">
              <a:extLst>
                <a:ext uri="{FF2B5EF4-FFF2-40B4-BE49-F238E27FC236}">
                  <a16:creationId xmlns:a16="http://schemas.microsoft.com/office/drawing/2014/main" id="{B20164D0-A8B2-F7B3-BD16-543521EE261A}"/>
                </a:ext>
              </a:extLst>
            </p:cNvPr>
            <p:cNvSpPr/>
            <p:nvPr/>
          </p:nvSpPr>
          <p:spPr>
            <a:xfrm>
              <a:off x="2084583" y="55792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0" name="楕円 58">
              <a:extLst>
                <a:ext uri="{FF2B5EF4-FFF2-40B4-BE49-F238E27FC236}">
                  <a16:creationId xmlns:a16="http://schemas.microsoft.com/office/drawing/2014/main" id="{C14FDCFF-B08C-EFC7-A360-C772550A21EF}"/>
                </a:ext>
              </a:extLst>
            </p:cNvPr>
            <p:cNvSpPr/>
            <p:nvPr/>
          </p:nvSpPr>
          <p:spPr>
            <a:xfrm>
              <a:off x="1942188" y="584343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1" name="楕円 59">
              <a:extLst>
                <a:ext uri="{FF2B5EF4-FFF2-40B4-BE49-F238E27FC236}">
                  <a16:creationId xmlns:a16="http://schemas.microsoft.com/office/drawing/2014/main" id="{5DD4DD40-CDCB-AB1A-BF6A-FAC2A6D46CF1}"/>
                </a:ext>
              </a:extLst>
            </p:cNvPr>
            <p:cNvSpPr/>
            <p:nvPr/>
          </p:nvSpPr>
          <p:spPr>
            <a:xfrm>
              <a:off x="2335308" y="577555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60">
              <a:extLst>
                <a:ext uri="{FF2B5EF4-FFF2-40B4-BE49-F238E27FC236}">
                  <a16:creationId xmlns:a16="http://schemas.microsoft.com/office/drawing/2014/main" id="{ABDCF3DD-F171-7072-61B0-A8A57AB7B8C5}"/>
                </a:ext>
              </a:extLst>
            </p:cNvPr>
            <p:cNvSpPr/>
            <p:nvPr/>
          </p:nvSpPr>
          <p:spPr>
            <a:xfrm>
              <a:off x="2650969" y="573737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61">
              <a:extLst>
                <a:ext uri="{FF2B5EF4-FFF2-40B4-BE49-F238E27FC236}">
                  <a16:creationId xmlns:a16="http://schemas.microsoft.com/office/drawing/2014/main" id="{0D5FFEBF-F91B-E0C3-5EC1-4839A09320F7}"/>
                </a:ext>
              </a:extLst>
            </p:cNvPr>
            <p:cNvSpPr/>
            <p:nvPr/>
          </p:nvSpPr>
          <p:spPr>
            <a:xfrm>
              <a:off x="2946635" y="54405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62">
              <a:extLst>
                <a:ext uri="{FF2B5EF4-FFF2-40B4-BE49-F238E27FC236}">
                  <a16:creationId xmlns:a16="http://schemas.microsoft.com/office/drawing/2014/main" id="{7A9AD5C6-075C-8001-85BF-30A2C719CA0B}"/>
                </a:ext>
              </a:extLst>
            </p:cNvPr>
            <p:cNvSpPr/>
            <p:nvPr/>
          </p:nvSpPr>
          <p:spPr>
            <a:xfrm>
              <a:off x="1770680" y="536797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楕円 63">
              <a:extLst>
                <a:ext uri="{FF2B5EF4-FFF2-40B4-BE49-F238E27FC236}">
                  <a16:creationId xmlns:a16="http://schemas.microsoft.com/office/drawing/2014/main" id="{9048C331-7C8D-105C-320B-6B330AA74CB3}"/>
                </a:ext>
              </a:extLst>
            </p:cNvPr>
            <p:cNvSpPr/>
            <p:nvPr/>
          </p:nvSpPr>
          <p:spPr>
            <a:xfrm>
              <a:off x="2446050" y="53561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6" name="楕円 64">
              <a:extLst>
                <a:ext uri="{FF2B5EF4-FFF2-40B4-BE49-F238E27FC236}">
                  <a16:creationId xmlns:a16="http://schemas.microsoft.com/office/drawing/2014/main" id="{6AB72727-0352-E5CE-1F07-ECAC293B84DF}"/>
                </a:ext>
              </a:extLst>
            </p:cNvPr>
            <p:cNvSpPr/>
            <p:nvPr/>
          </p:nvSpPr>
          <p:spPr>
            <a:xfrm>
              <a:off x="2806517" y="518678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7" name="楕円 65">
              <a:extLst>
                <a:ext uri="{FF2B5EF4-FFF2-40B4-BE49-F238E27FC236}">
                  <a16:creationId xmlns:a16="http://schemas.microsoft.com/office/drawing/2014/main" id="{A94A46FD-6B6D-2348-7524-B7F9E699937D}"/>
                </a:ext>
              </a:extLst>
            </p:cNvPr>
            <p:cNvSpPr/>
            <p:nvPr/>
          </p:nvSpPr>
          <p:spPr>
            <a:xfrm>
              <a:off x="2637424" y="480240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8" name="楕円 66">
              <a:extLst>
                <a:ext uri="{FF2B5EF4-FFF2-40B4-BE49-F238E27FC236}">
                  <a16:creationId xmlns:a16="http://schemas.microsoft.com/office/drawing/2014/main" id="{1D10728B-0482-5027-6363-C72C599E85AE}"/>
                </a:ext>
              </a:extLst>
            </p:cNvPr>
            <p:cNvSpPr/>
            <p:nvPr/>
          </p:nvSpPr>
          <p:spPr>
            <a:xfrm>
              <a:off x="2978025" y="482489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9" name="楕円 67">
              <a:extLst>
                <a:ext uri="{FF2B5EF4-FFF2-40B4-BE49-F238E27FC236}">
                  <a16:creationId xmlns:a16="http://schemas.microsoft.com/office/drawing/2014/main" id="{AF02042A-57D7-8F89-D13B-9F3B6E76C0DB}"/>
                </a:ext>
              </a:extLst>
            </p:cNvPr>
            <p:cNvSpPr/>
            <p:nvPr/>
          </p:nvSpPr>
          <p:spPr>
            <a:xfrm>
              <a:off x="3095736" y="507559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130F69E-5508-649F-CD5C-FB22796F762B}"/>
                </a:ext>
              </a:extLst>
            </p:cNvPr>
            <p:cNvSpPr/>
            <p:nvPr/>
          </p:nvSpPr>
          <p:spPr>
            <a:xfrm>
              <a:off x="2500971" y="6119380"/>
              <a:ext cx="954107" cy="276999"/>
            </a:xfrm>
            <a:prstGeom prst="rect">
              <a:avLst/>
            </a:prstGeom>
          </p:spPr>
          <p:txBody>
            <a:bodyPr wrap="none">
              <a:spAutoFit/>
            </a:bodyPr>
            <a:lstStyle/>
            <a:p>
              <a:pPr algn="ctr"/>
              <a:r>
                <a:rPr lang="ja-JP" altLang="en-US" sz="1200" dirty="0"/>
                <a:t>訓練データ</a:t>
              </a:r>
            </a:p>
          </p:txBody>
        </p:sp>
        <p:sp>
          <p:nvSpPr>
            <p:cNvPr id="31" name="正方形/長方形 30">
              <a:extLst>
                <a:ext uri="{FF2B5EF4-FFF2-40B4-BE49-F238E27FC236}">
                  <a16:creationId xmlns:a16="http://schemas.microsoft.com/office/drawing/2014/main" id="{F467EA5E-A35C-51DD-FFF1-EDF1CCF8B84E}"/>
                </a:ext>
              </a:extLst>
            </p:cNvPr>
            <p:cNvSpPr/>
            <p:nvPr/>
          </p:nvSpPr>
          <p:spPr>
            <a:xfrm>
              <a:off x="696996" y="4626410"/>
              <a:ext cx="369332" cy="553998"/>
            </a:xfrm>
            <a:prstGeom prst="rect">
              <a:avLst/>
            </a:prstGeom>
          </p:spPr>
          <p:txBody>
            <a:bodyPr vert="eaVert" wrap="none">
              <a:spAutoFit/>
            </a:bodyPr>
            <a:lstStyle/>
            <a:p>
              <a:pPr algn="ctr"/>
              <a:r>
                <a:rPr lang="ja-JP" altLang="en-US" sz="1200" dirty="0"/>
                <a:t>予測値</a:t>
              </a:r>
            </a:p>
          </p:txBody>
        </p:sp>
      </p:grpSp>
      <p:sp>
        <p:nvSpPr>
          <p:cNvPr id="10" name="吹き出し: 四角形 82">
            <a:extLst>
              <a:ext uri="{FF2B5EF4-FFF2-40B4-BE49-F238E27FC236}">
                <a16:creationId xmlns:a16="http://schemas.microsoft.com/office/drawing/2014/main" id="{7F5DB565-338C-A6DD-D593-DA5674E30AEB}"/>
              </a:ext>
            </a:extLst>
          </p:cNvPr>
          <p:cNvSpPr/>
          <p:nvPr/>
        </p:nvSpPr>
        <p:spPr>
          <a:xfrm>
            <a:off x="6517175" y="5793781"/>
            <a:ext cx="2268859" cy="504326"/>
          </a:xfrm>
          <a:prstGeom prst="wedgeRectCallout">
            <a:avLst>
              <a:gd name="adj1" fmla="val 51527"/>
              <a:gd name="adj2" fmla="val -8563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200" dirty="0">
                <a:solidFill>
                  <a:schemeClr val="tx1"/>
                </a:solidFill>
              </a:rPr>
              <a:t>既知データの特徴を</a:t>
            </a:r>
            <a:br>
              <a:rPr kumimoji="1" lang="en-US" altLang="ja-JP" sz="1200" dirty="0">
                <a:solidFill>
                  <a:schemeClr val="tx1"/>
                </a:solidFill>
              </a:rPr>
            </a:br>
            <a:r>
              <a:rPr kumimoji="1" lang="ja-JP" altLang="en-US" sz="1200" dirty="0">
                <a:solidFill>
                  <a:schemeClr val="tx1"/>
                </a:solidFill>
              </a:rPr>
              <a:t>十分に捉えられていない</a:t>
            </a:r>
            <a:endParaRPr lang="ja-JP" altLang="en-US" sz="1200" dirty="0">
              <a:solidFill>
                <a:schemeClr val="tx1"/>
              </a:solidFill>
            </a:endParaRPr>
          </a:p>
        </p:txBody>
      </p:sp>
      <p:sp>
        <p:nvSpPr>
          <p:cNvPr id="11" name="正方形/長方形 10">
            <a:extLst>
              <a:ext uri="{FF2B5EF4-FFF2-40B4-BE49-F238E27FC236}">
                <a16:creationId xmlns:a16="http://schemas.microsoft.com/office/drawing/2014/main" id="{94546E43-9F47-10AB-18F7-F3B5A870811B}"/>
              </a:ext>
            </a:extLst>
          </p:cNvPr>
          <p:cNvSpPr/>
          <p:nvPr/>
        </p:nvSpPr>
        <p:spPr>
          <a:xfrm>
            <a:off x="9106194" y="4589202"/>
            <a:ext cx="1338828" cy="369332"/>
          </a:xfrm>
          <a:prstGeom prst="rect">
            <a:avLst/>
          </a:prstGeom>
        </p:spPr>
        <p:txBody>
          <a:bodyPr wrap="none">
            <a:spAutoFit/>
          </a:bodyPr>
          <a:lstStyle/>
          <a:p>
            <a:r>
              <a:rPr lang="ja-JP" altLang="en-US" b="1" dirty="0"/>
              <a:t>未学習状態</a:t>
            </a:r>
          </a:p>
        </p:txBody>
      </p:sp>
      <p:sp>
        <p:nvSpPr>
          <p:cNvPr id="12" name="正方形/長方形 11">
            <a:extLst>
              <a:ext uri="{FF2B5EF4-FFF2-40B4-BE49-F238E27FC236}">
                <a16:creationId xmlns:a16="http://schemas.microsoft.com/office/drawing/2014/main" id="{86B73871-D7B4-AE02-CD05-E346F94E19AE}"/>
              </a:ext>
            </a:extLst>
          </p:cNvPr>
          <p:cNvSpPr/>
          <p:nvPr/>
        </p:nvSpPr>
        <p:spPr>
          <a:xfrm>
            <a:off x="8845928" y="1870190"/>
            <a:ext cx="1338828" cy="369332"/>
          </a:xfrm>
          <a:prstGeom prst="rect">
            <a:avLst/>
          </a:prstGeom>
        </p:spPr>
        <p:txBody>
          <a:bodyPr wrap="none">
            <a:spAutoFit/>
          </a:bodyPr>
          <a:lstStyle/>
          <a:p>
            <a:r>
              <a:rPr lang="ja-JP" altLang="en-US" b="1" dirty="0"/>
              <a:t>過学習状態</a:t>
            </a:r>
          </a:p>
        </p:txBody>
      </p:sp>
      <p:sp>
        <p:nvSpPr>
          <p:cNvPr id="53" name="フリーフォーム: 図形 4110">
            <a:extLst>
              <a:ext uri="{FF2B5EF4-FFF2-40B4-BE49-F238E27FC236}">
                <a16:creationId xmlns:a16="http://schemas.microsoft.com/office/drawing/2014/main" id="{474EE096-01CF-001E-1FBC-3C5F23CBE6FA}"/>
              </a:ext>
            </a:extLst>
          </p:cNvPr>
          <p:cNvSpPr/>
          <p:nvPr/>
        </p:nvSpPr>
        <p:spPr>
          <a:xfrm>
            <a:off x="8929815" y="2963275"/>
            <a:ext cx="2189018" cy="1125372"/>
          </a:xfrm>
          <a:custGeom>
            <a:avLst/>
            <a:gdLst>
              <a:gd name="connsiteX0" fmla="*/ 0 w 2189018"/>
              <a:gd name="connsiteY0" fmla="*/ 1125372 h 1125372"/>
              <a:gd name="connsiteX1" fmla="*/ 36946 w 2189018"/>
              <a:gd name="connsiteY1" fmla="*/ 543481 h 1125372"/>
              <a:gd name="connsiteX2" fmla="*/ 166255 w 2189018"/>
              <a:gd name="connsiteY2" fmla="*/ 848281 h 1125372"/>
              <a:gd name="connsiteX3" fmla="*/ 341746 w 2189018"/>
              <a:gd name="connsiteY3" fmla="*/ 1060717 h 1125372"/>
              <a:gd name="connsiteX4" fmla="*/ 517237 w 2189018"/>
              <a:gd name="connsiteY4" fmla="*/ 968354 h 1125372"/>
              <a:gd name="connsiteX5" fmla="*/ 563418 w 2189018"/>
              <a:gd name="connsiteY5" fmla="*/ 561954 h 1125372"/>
              <a:gd name="connsiteX6" fmla="*/ 738909 w 2189018"/>
              <a:gd name="connsiteY6" fmla="*/ 1060717 h 1125372"/>
              <a:gd name="connsiteX7" fmla="*/ 923637 w 2189018"/>
              <a:gd name="connsiteY7" fmla="*/ 783626 h 1125372"/>
              <a:gd name="connsiteX8" fmla="*/ 1145309 w 2189018"/>
              <a:gd name="connsiteY8" fmla="*/ 968354 h 1125372"/>
              <a:gd name="connsiteX9" fmla="*/ 1293091 w 2189018"/>
              <a:gd name="connsiteY9" fmla="*/ 525008 h 1125372"/>
              <a:gd name="connsiteX10" fmla="*/ 1450109 w 2189018"/>
              <a:gd name="connsiteY10" fmla="*/ 996063 h 1125372"/>
              <a:gd name="connsiteX11" fmla="*/ 1477818 w 2189018"/>
              <a:gd name="connsiteY11" fmla="*/ 17008 h 1125372"/>
              <a:gd name="connsiteX12" fmla="*/ 1616364 w 2189018"/>
              <a:gd name="connsiteY12" fmla="*/ 395699 h 1125372"/>
              <a:gd name="connsiteX13" fmla="*/ 1736437 w 2189018"/>
              <a:gd name="connsiteY13" fmla="*/ 672790 h 1125372"/>
              <a:gd name="connsiteX14" fmla="*/ 1773382 w 2189018"/>
              <a:gd name="connsiteY14" fmla="*/ 44717 h 1125372"/>
              <a:gd name="connsiteX15" fmla="*/ 1921164 w 2189018"/>
              <a:gd name="connsiteY15" fmla="*/ 275626 h 1125372"/>
              <a:gd name="connsiteX16" fmla="*/ 2189018 w 2189018"/>
              <a:gd name="connsiteY16" fmla="*/ 488063 h 11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9018" h="1125372">
                <a:moveTo>
                  <a:pt x="0" y="1125372"/>
                </a:moveTo>
                <a:cubicBezTo>
                  <a:pt x="4618" y="857517"/>
                  <a:pt x="9237" y="589663"/>
                  <a:pt x="36946" y="543481"/>
                </a:cubicBezTo>
                <a:cubicBezTo>
                  <a:pt x="64655" y="497299"/>
                  <a:pt x="115455" y="762075"/>
                  <a:pt x="166255" y="848281"/>
                </a:cubicBezTo>
                <a:cubicBezTo>
                  <a:pt x="217055" y="934487"/>
                  <a:pt x="283249" y="1040705"/>
                  <a:pt x="341746" y="1060717"/>
                </a:cubicBezTo>
                <a:cubicBezTo>
                  <a:pt x="400243" y="1080729"/>
                  <a:pt x="480292" y="1051481"/>
                  <a:pt x="517237" y="968354"/>
                </a:cubicBezTo>
                <a:cubicBezTo>
                  <a:pt x="554182" y="885227"/>
                  <a:pt x="526473" y="546560"/>
                  <a:pt x="563418" y="561954"/>
                </a:cubicBezTo>
                <a:cubicBezTo>
                  <a:pt x="600363" y="577348"/>
                  <a:pt x="678872" y="1023772"/>
                  <a:pt x="738909" y="1060717"/>
                </a:cubicBezTo>
                <a:cubicBezTo>
                  <a:pt x="798946" y="1097662"/>
                  <a:pt x="855904" y="799020"/>
                  <a:pt x="923637" y="783626"/>
                </a:cubicBezTo>
                <a:cubicBezTo>
                  <a:pt x="991370" y="768232"/>
                  <a:pt x="1083733" y="1011457"/>
                  <a:pt x="1145309" y="968354"/>
                </a:cubicBezTo>
                <a:cubicBezTo>
                  <a:pt x="1206885" y="925251"/>
                  <a:pt x="1242291" y="520390"/>
                  <a:pt x="1293091" y="525008"/>
                </a:cubicBezTo>
                <a:cubicBezTo>
                  <a:pt x="1343891" y="529626"/>
                  <a:pt x="1419321" y="1080730"/>
                  <a:pt x="1450109" y="996063"/>
                </a:cubicBezTo>
                <a:cubicBezTo>
                  <a:pt x="1480897" y="911396"/>
                  <a:pt x="1450109" y="117069"/>
                  <a:pt x="1477818" y="17008"/>
                </a:cubicBezTo>
                <a:cubicBezTo>
                  <a:pt x="1505527" y="-83053"/>
                  <a:pt x="1573261" y="286402"/>
                  <a:pt x="1616364" y="395699"/>
                </a:cubicBezTo>
                <a:cubicBezTo>
                  <a:pt x="1659467" y="504996"/>
                  <a:pt x="1710267" y="731287"/>
                  <a:pt x="1736437" y="672790"/>
                </a:cubicBezTo>
                <a:cubicBezTo>
                  <a:pt x="1762607" y="614293"/>
                  <a:pt x="1742594" y="110911"/>
                  <a:pt x="1773382" y="44717"/>
                </a:cubicBezTo>
                <a:cubicBezTo>
                  <a:pt x="1804170" y="-21477"/>
                  <a:pt x="1851891" y="201735"/>
                  <a:pt x="1921164" y="275626"/>
                </a:cubicBezTo>
                <a:cubicBezTo>
                  <a:pt x="1990437" y="349517"/>
                  <a:pt x="2153612" y="454196"/>
                  <a:pt x="2189018" y="488063"/>
                </a:cubicBezTo>
              </a:path>
            </a:pathLst>
          </a:custGeom>
          <a:ln w="28575">
            <a:solidFill>
              <a:srgbClr val="FF923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279EB821-B89E-27D0-09F7-8E1AA07BA640}"/>
              </a:ext>
            </a:extLst>
          </p:cNvPr>
          <p:cNvSpPr txBox="1">
            <a:spLocks/>
          </p:cNvSpPr>
          <p:nvPr/>
        </p:nvSpPr>
        <p:spPr bwMode="auto">
          <a:xfrm>
            <a:off x="363137" y="2657394"/>
            <a:ext cx="10637672" cy="77559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t>過学習</a:t>
            </a:r>
            <a:r>
              <a:rPr lang="en-US" altLang="ja-JP" sz="2400" dirty="0"/>
              <a:t>(Overfitting; </a:t>
            </a:r>
            <a:r>
              <a:rPr lang="ja-JP" altLang="en-US" sz="2400"/>
              <a:t>過剰適合</a:t>
            </a:r>
            <a:r>
              <a:rPr lang="en-US" altLang="ja-JP" sz="2400" dirty="0"/>
              <a:t>)</a:t>
            </a:r>
          </a:p>
          <a:p>
            <a:pPr lvl="1"/>
            <a:r>
              <a:rPr lang="ja-JP" altLang="en-US" sz="2000"/>
              <a:t>既知データに過度に適合、未知データでの精度が低い状態</a:t>
            </a:r>
          </a:p>
          <a:p>
            <a:pPr lvl="1"/>
            <a:r>
              <a:rPr lang="ja-JP" altLang="en-US" sz="2000"/>
              <a:t>訓練データ数が少ない場合複雑なモデル構築時など</a:t>
            </a:r>
          </a:p>
        </p:txBody>
      </p:sp>
      <p:sp>
        <p:nvSpPr>
          <p:cNvPr id="54" name="テキスト ボックス 53">
            <a:extLst>
              <a:ext uri="{FF2B5EF4-FFF2-40B4-BE49-F238E27FC236}">
                <a16:creationId xmlns:a16="http://schemas.microsoft.com/office/drawing/2014/main" id="{5D24A050-0B89-10B6-BA70-89B8DD338561}"/>
              </a:ext>
            </a:extLst>
          </p:cNvPr>
          <p:cNvSpPr txBox="1"/>
          <p:nvPr/>
        </p:nvSpPr>
        <p:spPr>
          <a:xfrm>
            <a:off x="2618123" y="1284399"/>
            <a:ext cx="6955750" cy="461665"/>
          </a:xfrm>
          <a:prstGeom prst="rect">
            <a:avLst/>
          </a:prstGeom>
          <a:noFill/>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検証データの精度を確認しながら試行錯誤を行う</a:t>
            </a:r>
            <a:endParaRPr kumimoji="1" lang="en-US" altLang="ja-JP" sz="2400" b="1" dirty="0">
              <a:solidFill>
                <a:srgbClr val="F36C37"/>
              </a:solidFill>
              <a:latin typeface="+mn-ea"/>
            </a:endParaRPr>
          </a:p>
        </p:txBody>
      </p:sp>
      <p:sp>
        <p:nvSpPr>
          <p:cNvPr id="4" name="スライド番号プレースホルダー 2">
            <a:extLst>
              <a:ext uri="{FF2B5EF4-FFF2-40B4-BE49-F238E27FC236}">
                <a16:creationId xmlns:a16="http://schemas.microsoft.com/office/drawing/2014/main" id="{D058BF1D-31F5-F02A-58CD-001053E7F04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104</a:t>
            </a:fld>
            <a:endParaRPr lang="en-US" altLang="ja-JP" dirty="0"/>
          </a:p>
        </p:txBody>
      </p:sp>
    </p:spTree>
    <p:extLst>
      <p:ext uri="{BB962C8B-B14F-4D97-AF65-F5344CB8AC3E}">
        <p14:creationId xmlns:p14="http://schemas.microsoft.com/office/powerpoint/2010/main" val="2235826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56614" y="123931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49140" y="1955032"/>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決定木のハイパーパラメータのうち特に重要なハイパーパラメータは以下の</a:t>
            </a:r>
            <a:r>
              <a:rPr lang="en-US" altLang="ja-JP" sz="1800" dirty="0"/>
              <a:t>3</a:t>
            </a:r>
            <a:r>
              <a:rPr lang="ja-JP" altLang="en-US" sz="1800" dirty="0"/>
              <a:t>つです。</a:t>
            </a:r>
          </a:p>
          <a:p>
            <a:pPr lvl="1">
              <a:buClr>
                <a:srgbClr val="F36C37"/>
              </a:buClr>
            </a:pPr>
            <a:r>
              <a:rPr lang="en-US" altLang="ja-JP" sz="1400" b="1" dirty="0"/>
              <a:t>max_depth		</a:t>
            </a:r>
            <a:r>
              <a:rPr lang="ja-JP" altLang="en-US" sz="1400" b="1" dirty="0"/>
              <a:t>：決定木の最大の深さ</a:t>
            </a:r>
          </a:p>
          <a:p>
            <a:pPr lvl="1">
              <a:buClr>
                <a:srgbClr val="F36C37"/>
              </a:buClr>
            </a:pPr>
            <a:r>
              <a:rPr lang="en-US" altLang="ja-JP" sz="1400" b="1" dirty="0"/>
              <a:t>min_sample_leaf	</a:t>
            </a:r>
            <a:r>
              <a:rPr lang="ja-JP" altLang="en-US" sz="1400" b="1" dirty="0"/>
              <a:t>：葉ノード（木の先端）に分類される最小のサンプル数。この数を下回らないようになる。</a:t>
            </a:r>
          </a:p>
          <a:p>
            <a:pPr lvl="1">
              <a:buClr>
                <a:srgbClr val="F36C37"/>
              </a:buClr>
            </a:pPr>
            <a:r>
              <a:rPr lang="en-US" altLang="ja-JP" sz="1400" b="1" dirty="0"/>
              <a:t>max_leaf_nodes	</a:t>
            </a:r>
            <a:r>
              <a:rPr lang="ja-JP" altLang="en-US" sz="1400" b="1" dirty="0"/>
              <a:t>：葉ノードの最大数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機械学習モデルの</a:t>
            </a:r>
            <a:r>
              <a:rPr kumimoji="1" lang="en-US" altLang="ja-JP" dirty="0"/>
              <a:t>(</a:t>
            </a:r>
            <a:r>
              <a:rPr kumimoji="1" lang="ja-JP" altLang="en-US"/>
              <a:t>決定木</a:t>
            </a:r>
            <a:r>
              <a:rPr kumimoji="1" lang="en-US" altLang="ja-JP" dirty="0"/>
              <a:t>)</a:t>
            </a:r>
            <a:r>
              <a:rPr kumimoji="1" lang="ja-JP" altLang="en-US"/>
              <a:t>の</a:t>
            </a:r>
            <a:r>
              <a:rPr lang="ja-JP" altLang="en-US" dirty="0"/>
              <a:t>パラメータチューニング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76912" y="5213051"/>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min_samples_leaf</a:t>
            </a:r>
            <a:r>
              <a:rPr lang="en-US" altLang="ja-JP" sz="1400" b="0" dirty="0">
                <a:solidFill>
                  <a:srgbClr val="000000"/>
                </a:solidFill>
                <a:effectLst/>
                <a:latin typeface="+mn-ea"/>
              </a:rPr>
              <a:t>=</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max_leaf_nodes</a:t>
            </a:r>
            <a:r>
              <a:rPr lang="en-US" altLang="ja-JP" sz="1400" b="0" dirty="0">
                <a:solidFill>
                  <a:srgbClr val="000000"/>
                </a:solidFill>
                <a:effectLst/>
                <a:latin typeface="+mn-ea"/>
              </a:rPr>
              <a:t>=</a:t>
            </a:r>
            <a:r>
              <a:rPr lang="en-US" altLang="ja-JP" sz="1400" b="0" dirty="0">
                <a:solidFill>
                  <a:srgbClr val="0000FF"/>
                </a:solidFill>
                <a:effectLst/>
                <a:latin typeface="+mn-ea"/>
              </a:rPr>
              <a:t>None</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76911" y="4810065"/>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49139" y="3539236"/>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そのほかのハイパーパラメータについては以下の公式リファレンスに記載があります。</a:t>
            </a:r>
            <a:br>
              <a:rPr lang="en-US" altLang="ja-JP" sz="1800" dirty="0"/>
            </a:br>
            <a:br>
              <a:rPr lang="en-US" altLang="ja-JP" sz="1800" dirty="0"/>
            </a:br>
            <a:r>
              <a:rPr lang="ja-JP" altLang="en-US" sz="1400" dirty="0"/>
              <a:t>決定木の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https://scikit-learn.org/stable/modules/classes.html#module-sklearn.tree</a:t>
            </a:r>
            <a:br>
              <a:rPr lang="ja-JP" altLang="en-US" sz="600" b="1" dirty="0"/>
            </a:br>
            <a:endParaRPr lang="ja-JP" altLang="en-US" sz="600" b="1" dirty="0"/>
          </a:p>
        </p:txBody>
      </p:sp>
    </p:spTree>
    <p:extLst>
      <p:ext uri="{BB962C8B-B14F-4D97-AF65-F5344CB8AC3E}">
        <p14:creationId xmlns:p14="http://schemas.microsoft.com/office/powerpoint/2010/main" val="3664396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ED049-9879-9289-FB06-53E1702FE0CE}"/>
              </a:ext>
            </a:extLst>
          </p:cNvPr>
          <p:cNvSpPr>
            <a:spLocks noGrp="1"/>
          </p:cNvSpPr>
          <p:nvPr>
            <p:ph type="title"/>
          </p:nvPr>
        </p:nvSpPr>
        <p:spPr/>
        <p:txBody>
          <a:bodyPr/>
          <a:lstStyle/>
          <a:p>
            <a:r>
              <a:rPr kumimoji="1" lang="ja-JP" altLang="en-US"/>
              <a:t>機械学習モデル</a:t>
            </a:r>
            <a:r>
              <a:rPr lang="ja-JP" altLang="en-US"/>
              <a:t>の評価</a:t>
            </a:r>
            <a:endParaRPr kumimoji="1" lang="ja-JP" altLang="en-US"/>
          </a:p>
        </p:txBody>
      </p:sp>
      <p:grpSp>
        <p:nvGrpSpPr>
          <p:cNvPr id="3" name="グループ化 2">
            <a:extLst>
              <a:ext uri="{FF2B5EF4-FFF2-40B4-BE49-F238E27FC236}">
                <a16:creationId xmlns:a16="http://schemas.microsoft.com/office/drawing/2014/main" id="{25DB18EA-4068-14EF-4701-94A3B94D62AB}"/>
              </a:ext>
            </a:extLst>
          </p:cNvPr>
          <p:cNvGrpSpPr/>
          <p:nvPr/>
        </p:nvGrpSpPr>
        <p:grpSpPr>
          <a:xfrm>
            <a:off x="1470043" y="3517075"/>
            <a:ext cx="4999754" cy="2159741"/>
            <a:chOff x="766762" y="4279500"/>
            <a:chExt cx="4999754" cy="2159741"/>
          </a:xfrm>
        </p:grpSpPr>
        <p:sp>
          <p:nvSpPr>
            <p:cNvPr id="4" name="テキスト ボックス 3">
              <a:extLst>
                <a:ext uri="{FF2B5EF4-FFF2-40B4-BE49-F238E27FC236}">
                  <a16:creationId xmlns:a16="http://schemas.microsoft.com/office/drawing/2014/main" id="{3A1FEE5D-1D9E-C354-4096-A7393933C1C6}"/>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 name="図 4" descr="アイコン が含まれている画像&#10;&#10;自動的に生成された説明">
              <a:extLst>
                <a:ext uri="{FF2B5EF4-FFF2-40B4-BE49-F238E27FC236}">
                  <a16:creationId xmlns:a16="http://schemas.microsoft.com/office/drawing/2014/main" id="{D110A3A6-76FD-FB1B-1EC0-930524689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6" name="図 5" descr="アイコン が含まれている画像&#10;&#10;自動的に生成された説明">
              <a:extLst>
                <a:ext uri="{FF2B5EF4-FFF2-40B4-BE49-F238E27FC236}">
                  <a16:creationId xmlns:a16="http://schemas.microsoft.com/office/drawing/2014/main" id="{4FB5E428-483C-0312-4D01-A48BFEDFC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7" name="図 6" descr="アイコン が含まれている画像&#10;&#10;自動的に生成された説明">
              <a:extLst>
                <a:ext uri="{FF2B5EF4-FFF2-40B4-BE49-F238E27FC236}">
                  <a16:creationId xmlns:a16="http://schemas.microsoft.com/office/drawing/2014/main" id="{0FC12518-3A75-73A4-DE84-B1D3C0D5A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8" name="グループ化 7">
              <a:extLst>
                <a:ext uri="{FF2B5EF4-FFF2-40B4-BE49-F238E27FC236}">
                  <a16:creationId xmlns:a16="http://schemas.microsoft.com/office/drawing/2014/main" id="{78057ACA-E685-526C-E1DF-7BE72D701E14}"/>
                </a:ext>
              </a:extLst>
            </p:cNvPr>
            <p:cNvGrpSpPr/>
            <p:nvPr/>
          </p:nvGrpSpPr>
          <p:grpSpPr>
            <a:xfrm>
              <a:off x="4178617" y="5543313"/>
              <a:ext cx="1587899" cy="870103"/>
              <a:chOff x="8731924" y="2529728"/>
              <a:chExt cx="1587899" cy="870103"/>
            </a:xfrm>
          </p:grpSpPr>
          <p:pic>
            <p:nvPicPr>
              <p:cNvPr id="22" name="図 21">
                <a:extLst>
                  <a:ext uri="{FF2B5EF4-FFF2-40B4-BE49-F238E27FC236}">
                    <a16:creationId xmlns:a16="http://schemas.microsoft.com/office/drawing/2014/main" id="{EF78B5EB-C6B0-904B-F599-091C6AD8B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23" name="図 22" descr="アイコン&#10;&#10;自動的に生成された説明">
                <a:extLst>
                  <a:ext uri="{FF2B5EF4-FFF2-40B4-BE49-F238E27FC236}">
                    <a16:creationId xmlns:a16="http://schemas.microsoft.com/office/drawing/2014/main" id="{6214321F-8417-949D-D2DF-F383C9928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9" name="グループ化 8">
              <a:extLst>
                <a:ext uri="{FF2B5EF4-FFF2-40B4-BE49-F238E27FC236}">
                  <a16:creationId xmlns:a16="http://schemas.microsoft.com/office/drawing/2014/main" id="{0FCF32A9-F2FA-257B-5F94-A8B3520D56B3}"/>
                </a:ext>
              </a:extLst>
            </p:cNvPr>
            <p:cNvGrpSpPr/>
            <p:nvPr/>
          </p:nvGrpSpPr>
          <p:grpSpPr>
            <a:xfrm>
              <a:off x="4827646" y="4357826"/>
              <a:ext cx="780704" cy="717507"/>
              <a:chOff x="3228066" y="5416302"/>
              <a:chExt cx="1002417" cy="921272"/>
            </a:xfrm>
          </p:grpSpPr>
          <p:grpSp>
            <p:nvGrpSpPr>
              <p:cNvPr id="18" name="グループ化 17">
                <a:extLst>
                  <a:ext uri="{FF2B5EF4-FFF2-40B4-BE49-F238E27FC236}">
                    <a16:creationId xmlns:a16="http://schemas.microsoft.com/office/drawing/2014/main" id="{B77E204B-37BB-A0AE-EAB3-C5105475F268}"/>
                  </a:ext>
                </a:extLst>
              </p:cNvPr>
              <p:cNvGrpSpPr/>
              <p:nvPr/>
            </p:nvGrpSpPr>
            <p:grpSpPr>
              <a:xfrm>
                <a:off x="3228066" y="5416302"/>
                <a:ext cx="1002417" cy="921272"/>
                <a:chOff x="2371264" y="3642965"/>
                <a:chExt cx="1106239" cy="1016690"/>
              </a:xfrm>
            </p:grpSpPr>
            <p:sp>
              <p:nvSpPr>
                <p:cNvPr id="20" name="正方形/長方形 19">
                  <a:extLst>
                    <a:ext uri="{FF2B5EF4-FFF2-40B4-BE49-F238E27FC236}">
                      <a16:creationId xmlns:a16="http://schemas.microsoft.com/office/drawing/2014/main" id="{5ECE2D1F-57D6-4BB2-36F7-E0EAE4D51B0D}"/>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21" name="グラフィックス 20" descr="歯車 2 つ">
                  <a:extLst>
                    <a:ext uri="{FF2B5EF4-FFF2-40B4-BE49-F238E27FC236}">
                      <a16:creationId xmlns:a16="http://schemas.microsoft.com/office/drawing/2014/main" id="{4698F38C-0D9D-160C-D3CB-888F5AD27E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49200" y="3889359"/>
                  <a:ext cx="692419" cy="692419"/>
                </a:xfrm>
                <a:prstGeom prst="rect">
                  <a:avLst/>
                </a:prstGeom>
              </p:spPr>
            </p:pic>
          </p:grpSp>
          <p:sp>
            <p:nvSpPr>
              <p:cNvPr id="19" name="テキスト ボックス 18">
                <a:extLst>
                  <a:ext uri="{FF2B5EF4-FFF2-40B4-BE49-F238E27FC236}">
                    <a16:creationId xmlns:a16="http://schemas.microsoft.com/office/drawing/2014/main" id="{E777A44A-702E-DFA1-A0FC-490BF5261121}"/>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10" name="テキスト ボックス 9">
              <a:extLst>
                <a:ext uri="{FF2B5EF4-FFF2-40B4-BE49-F238E27FC236}">
                  <a16:creationId xmlns:a16="http://schemas.microsoft.com/office/drawing/2014/main" id="{26B93400-2BF1-0F2C-0572-B08648F54C7B}"/>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1" name="直線矢印コネクタ 10">
              <a:extLst>
                <a:ext uri="{FF2B5EF4-FFF2-40B4-BE49-F238E27FC236}">
                  <a16:creationId xmlns:a16="http://schemas.microsoft.com/office/drawing/2014/main" id="{AE6FF8CC-5E39-965C-7D3E-A5D14F767D48}"/>
                </a:ext>
              </a:extLst>
            </p:cNvPr>
            <p:cNvCxnSpPr>
              <a:cxnSpLocks/>
              <a:stCxn id="5" idx="3"/>
              <a:endCxn id="7"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 name="直線矢印コネクタ 11">
              <a:extLst>
                <a:ext uri="{FF2B5EF4-FFF2-40B4-BE49-F238E27FC236}">
                  <a16:creationId xmlns:a16="http://schemas.microsoft.com/office/drawing/2014/main" id="{B8DA4584-C115-67A4-D351-976D531D8EC0}"/>
                </a:ext>
              </a:extLst>
            </p:cNvPr>
            <p:cNvCxnSpPr>
              <a:cxnSpLocks/>
              <a:stCxn id="5" idx="3"/>
              <a:endCxn id="6"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3" name="テキスト ボックス 12">
              <a:extLst>
                <a:ext uri="{FF2B5EF4-FFF2-40B4-BE49-F238E27FC236}">
                  <a16:creationId xmlns:a16="http://schemas.microsoft.com/office/drawing/2014/main" id="{B80E9FF7-5EDE-9E8B-7228-934903AFE73C}"/>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14" name="直線矢印コネクタ 13">
              <a:extLst>
                <a:ext uri="{FF2B5EF4-FFF2-40B4-BE49-F238E27FC236}">
                  <a16:creationId xmlns:a16="http://schemas.microsoft.com/office/drawing/2014/main" id="{45F7A6E1-96F1-DD4B-8EA7-14943DE99990}"/>
                </a:ext>
              </a:extLst>
            </p:cNvPr>
            <p:cNvCxnSpPr>
              <a:cxnSpLocks/>
              <a:stCxn id="7" idx="3"/>
              <a:endCxn id="20"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テキスト ボックス 14">
              <a:extLst>
                <a:ext uri="{FF2B5EF4-FFF2-40B4-BE49-F238E27FC236}">
                  <a16:creationId xmlns:a16="http://schemas.microsoft.com/office/drawing/2014/main" id="{24ADF0D1-E87D-C551-5C95-8A0ED24A8A9B}"/>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16" name="コネクタ: 曲線 23">
              <a:extLst>
                <a:ext uri="{FF2B5EF4-FFF2-40B4-BE49-F238E27FC236}">
                  <a16:creationId xmlns:a16="http://schemas.microsoft.com/office/drawing/2014/main" id="{C3BCDD00-A0A6-C3B4-AAE5-46AED131F768}"/>
                </a:ext>
              </a:extLst>
            </p:cNvPr>
            <p:cNvCxnSpPr>
              <a:stCxn id="6" idx="3"/>
              <a:endCxn id="20"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 name="テキスト ボックス 16">
              <a:extLst>
                <a:ext uri="{FF2B5EF4-FFF2-40B4-BE49-F238E27FC236}">
                  <a16:creationId xmlns:a16="http://schemas.microsoft.com/office/drawing/2014/main" id="{82DAF8BF-2587-66B5-C636-58E913FFA4B7}"/>
                </a:ext>
              </a:extLst>
            </p:cNvPr>
            <p:cNvSpPr txBox="1"/>
            <p:nvPr/>
          </p:nvSpPr>
          <p:spPr>
            <a:xfrm>
              <a:off x="3613810" y="5184880"/>
              <a:ext cx="1108673"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a:solidFill>
                    <a:srgbClr val="00879E"/>
                  </a:solidFill>
                </a:rPr>
                <a:t>モデルの調整に</a:t>
              </a:r>
              <a:r>
                <a:rPr lang="ja-JP" altLang="en-US" sz="1200" dirty="0">
                  <a:solidFill>
                    <a:srgbClr val="00879E"/>
                  </a:solidFill>
                </a:rPr>
                <a:t>利用</a:t>
              </a:r>
            </a:p>
          </p:txBody>
        </p:sp>
      </p:grpSp>
      <p:pic>
        <p:nvPicPr>
          <p:cNvPr id="24" name="図 23" descr="アイコン が含まれている画像&#10;&#10;自動的に生成された説明">
            <a:extLst>
              <a:ext uri="{FF2B5EF4-FFF2-40B4-BE49-F238E27FC236}">
                <a16:creationId xmlns:a16="http://schemas.microsoft.com/office/drawing/2014/main" id="{CC0F3B2B-D33B-FA22-70F7-7C2BB5520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70" y="4686283"/>
            <a:ext cx="685834" cy="685834"/>
          </a:xfrm>
          <a:prstGeom prst="rect">
            <a:avLst/>
          </a:prstGeom>
          <a:effectLst>
            <a:outerShdw blurRad="50800" dist="38100" dir="2700000" algn="tl" rotWithShape="0">
              <a:prstClr val="black">
                <a:alpha val="40000"/>
              </a:prstClr>
            </a:outerShdw>
          </a:effectLst>
        </p:spPr>
      </p:pic>
      <p:sp>
        <p:nvSpPr>
          <p:cNvPr id="25" name="テキスト ボックス 24">
            <a:extLst>
              <a:ext uri="{FF2B5EF4-FFF2-40B4-BE49-F238E27FC236}">
                <a16:creationId xmlns:a16="http://schemas.microsoft.com/office/drawing/2014/main" id="{281CA422-005B-A08F-69A3-C38D71F28B3E}"/>
              </a:ext>
            </a:extLst>
          </p:cNvPr>
          <p:cNvSpPr txBox="1"/>
          <p:nvPr/>
        </p:nvSpPr>
        <p:spPr>
          <a:xfrm>
            <a:off x="7424295" y="534629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a:t>テストデータ</a:t>
            </a:r>
            <a:endParaRPr lang="ja-JP" altLang="en-US" sz="1200" dirty="0"/>
          </a:p>
        </p:txBody>
      </p:sp>
      <p:sp>
        <p:nvSpPr>
          <p:cNvPr id="26" name="正方形/長方形 25">
            <a:extLst>
              <a:ext uri="{FF2B5EF4-FFF2-40B4-BE49-F238E27FC236}">
                <a16:creationId xmlns:a16="http://schemas.microsoft.com/office/drawing/2014/main" id="{F2963F7B-B7D9-5457-C922-E72094D8FAD2}"/>
              </a:ext>
            </a:extLst>
          </p:cNvPr>
          <p:cNvSpPr/>
          <p:nvPr/>
        </p:nvSpPr>
        <p:spPr bwMode="auto">
          <a:xfrm>
            <a:off x="7896270" y="3573106"/>
            <a:ext cx="780704" cy="717507"/>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0D43B0AC-E9C6-9EDA-D8AF-EC97AC804AFB}"/>
              </a:ext>
            </a:extLst>
          </p:cNvPr>
          <p:cNvSpPr txBox="1"/>
          <p:nvPr/>
        </p:nvSpPr>
        <p:spPr>
          <a:xfrm>
            <a:off x="7959749" y="3579738"/>
            <a:ext cx="653746" cy="25160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pic>
        <p:nvPicPr>
          <p:cNvPr id="28" name="グラフィックス 27" descr="歯車 2 つ">
            <a:extLst>
              <a:ext uri="{FF2B5EF4-FFF2-40B4-BE49-F238E27FC236}">
                <a16:creationId xmlns:a16="http://schemas.microsoft.com/office/drawing/2014/main" id="{4B1FDD58-A336-32AC-574E-A85825877D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2292" y="3780224"/>
            <a:ext cx="488660" cy="488660"/>
          </a:xfrm>
          <a:prstGeom prst="rect">
            <a:avLst/>
          </a:prstGeom>
        </p:spPr>
      </p:pic>
      <p:pic>
        <p:nvPicPr>
          <p:cNvPr id="29" name="図 28">
            <a:extLst>
              <a:ext uri="{FF2B5EF4-FFF2-40B4-BE49-F238E27FC236}">
                <a16:creationId xmlns:a16="http://schemas.microsoft.com/office/drawing/2014/main" id="{F708D3C7-EA0D-9A77-7C72-E1E1A11DF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533" y="4008342"/>
            <a:ext cx="870103" cy="870103"/>
          </a:xfrm>
          <a:prstGeom prst="rect">
            <a:avLst/>
          </a:prstGeom>
          <a:effectLst>
            <a:outerShdw blurRad="50800" dist="38100" dir="2700000" algn="tl" rotWithShape="0">
              <a:prstClr val="black">
                <a:alpha val="40000"/>
              </a:prstClr>
            </a:outerShdw>
          </a:effectLst>
        </p:spPr>
      </p:pic>
      <p:pic>
        <p:nvPicPr>
          <p:cNvPr id="30" name="図 29" descr="アイコン&#10;&#10;自動的に生成された説明">
            <a:extLst>
              <a:ext uri="{FF2B5EF4-FFF2-40B4-BE49-F238E27FC236}">
                <a16:creationId xmlns:a16="http://schemas.microsoft.com/office/drawing/2014/main" id="{9B085B81-32A5-D100-550F-13CC117C0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0737" y="4203792"/>
            <a:ext cx="583128" cy="583128"/>
          </a:xfrm>
          <a:prstGeom prst="rect">
            <a:avLst/>
          </a:prstGeom>
          <a:effectLst>
            <a:outerShdw blurRad="50800" dist="38100" dir="2700000" algn="tl" rotWithShape="0">
              <a:prstClr val="black">
                <a:alpha val="40000"/>
              </a:prstClr>
            </a:outerShdw>
          </a:effectLst>
        </p:spPr>
      </p:pic>
      <p:cxnSp>
        <p:nvCxnSpPr>
          <p:cNvPr id="31" name="直線矢印コネクタ 30">
            <a:extLst>
              <a:ext uri="{FF2B5EF4-FFF2-40B4-BE49-F238E27FC236}">
                <a16:creationId xmlns:a16="http://schemas.microsoft.com/office/drawing/2014/main" id="{FF038991-5DF8-E5E0-2325-B7C1B90F8F84}"/>
              </a:ext>
            </a:extLst>
          </p:cNvPr>
          <p:cNvCxnSpPr>
            <a:cxnSpLocks/>
          </p:cNvCxnSpPr>
          <p:nvPr/>
        </p:nvCxnSpPr>
        <p:spPr>
          <a:xfrm>
            <a:off x="6411881" y="3929610"/>
            <a:ext cx="1380549" cy="2249"/>
          </a:xfrm>
          <a:prstGeom prst="straightConnector1">
            <a:avLst/>
          </a:prstGeom>
          <a:ln w="47625">
            <a:solidFill>
              <a:srgbClr val="00879E"/>
            </a:solidFill>
            <a:prstDash val="sysDash"/>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2" name="テキスト ボックス 31">
            <a:extLst>
              <a:ext uri="{FF2B5EF4-FFF2-40B4-BE49-F238E27FC236}">
                <a16:creationId xmlns:a16="http://schemas.microsoft.com/office/drawing/2014/main" id="{3E020FDE-1C13-B881-E9FA-1AF25A6B9777}"/>
              </a:ext>
            </a:extLst>
          </p:cNvPr>
          <p:cNvSpPr txBox="1"/>
          <p:nvPr/>
        </p:nvSpPr>
        <p:spPr>
          <a:xfrm>
            <a:off x="9370272" y="5004715"/>
            <a:ext cx="105028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精度</a:t>
            </a:r>
            <a:r>
              <a:rPr kumimoji="1" lang="en-US" altLang="ja-JP" sz="1600" dirty="0" err="1">
                <a:solidFill>
                  <a:srgbClr val="000000"/>
                </a:solidFill>
                <a:latin typeface="+mn-ea"/>
              </a:rPr>
              <a:t>oo</a:t>
            </a:r>
            <a:r>
              <a:rPr kumimoji="1" lang="en-US" altLang="ja-JP" sz="1600" dirty="0">
                <a:solidFill>
                  <a:srgbClr val="000000"/>
                </a:solidFill>
                <a:latin typeface="+mn-ea"/>
              </a:rPr>
              <a:t>%</a:t>
            </a:r>
            <a:endParaRPr kumimoji="1" lang="ja-JP" altLang="en-US" sz="1600" dirty="0">
              <a:solidFill>
                <a:srgbClr val="000000"/>
              </a:solidFill>
              <a:latin typeface="+mn-ea"/>
            </a:endParaRPr>
          </a:p>
        </p:txBody>
      </p:sp>
      <p:sp>
        <p:nvSpPr>
          <p:cNvPr id="34" name="正方形/長方形 33">
            <a:extLst>
              <a:ext uri="{FF2B5EF4-FFF2-40B4-BE49-F238E27FC236}">
                <a16:creationId xmlns:a16="http://schemas.microsoft.com/office/drawing/2014/main" id="{CAE9D19A-178B-D5B1-8658-EE164F0FB2F4}"/>
              </a:ext>
            </a:extLst>
          </p:cNvPr>
          <p:cNvSpPr/>
          <p:nvPr/>
        </p:nvSpPr>
        <p:spPr bwMode="auto">
          <a:xfrm>
            <a:off x="981559" y="1321830"/>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a:solidFill>
                  <a:schemeClr val="tx1">
                    <a:lumMod val="75000"/>
                    <a:lumOff val="25000"/>
                  </a:schemeClr>
                </a:solidFill>
                <a:latin typeface="+mn-ea"/>
              </a:rPr>
              <a:t>訓練データと検証データを使用して、モデルの作成とハイパーパラメータの調整を行います。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a:solidFill>
                  <a:schemeClr val="tx1">
                    <a:lumMod val="75000"/>
                    <a:lumOff val="25000"/>
                  </a:schemeClr>
                </a:solidFill>
                <a:latin typeface="+mn-ea"/>
              </a:rPr>
              <a:t>それぞれのデータに対し基準の精度がでたあとに、最終確認として、テストデータ（学習にもハイパーパラメータチューニングにも使用してない）を使用してモデルの評価を検証します。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a:solidFill>
                  <a:schemeClr val="tx1">
                    <a:lumMod val="75000"/>
                    <a:lumOff val="25000"/>
                  </a:schemeClr>
                </a:solidFill>
                <a:latin typeface="+mn-ea"/>
              </a:rPr>
              <a:t>モデルの評価指標は回帰や分類といったタスクによって異なります。</a:t>
            </a:r>
            <a:endParaRPr lang="en-US" altLang="ja-JP" sz="1600" b="1" dirty="0">
              <a:solidFill>
                <a:schemeClr val="tx1">
                  <a:lumMod val="75000"/>
                  <a:lumOff val="25000"/>
                </a:schemeClr>
              </a:solidFill>
              <a:latin typeface="+mn-ea"/>
            </a:endParaRPr>
          </a:p>
        </p:txBody>
      </p:sp>
      <p:sp>
        <p:nvSpPr>
          <p:cNvPr id="33" name="スライド番号プレースホルダー 2">
            <a:extLst>
              <a:ext uri="{FF2B5EF4-FFF2-40B4-BE49-F238E27FC236}">
                <a16:creationId xmlns:a16="http://schemas.microsoft.com/office/drawing/2014/main" id="{56D23483-C091-0598-D804-83BE2A5D16E6}"/>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106</a:t>
            </a:fld>
            <a:endParaRPr lang="en-US" altLang="ja-JP" dirty="0"/>
          </a:p>
        </p:txBody>
      </p:sp>
    </p:spTree>
    <p:extLst>
      <p:ext uri="{BB962C8B-B14F-4D97-AF65-F5344CB8AC3E}">
        <p14:creationId xmlns:p14="http://schemas.microsoft.com/office/powerpoint/2010/main" val="1661251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1239D-1C29-4599-8AF5-0DB23E5426D8}"/>
              </a:ext>
            </a:extLst>
          </p:cNvPr>
          <p:cNvSpPr>
            <a:spLocks noGrp="1"/>
          </p:cNvSpPr>
          <p:nvPr>
            <p:ph type="title"/>
          </p:nvPr>
        </p:nvSpPr>
        <p:spPr/>
        <p:txBody>
          <a:bodyPr/>
          <a:lstStyle/>
          <a:p>
            <a:r>
              <a:rPr lang="ja-JP" altLang="en-US"/>
              <a:t>分類の評価指標</a:t>
            </a:r>
            <a:endParaRPr lang="ja-JP" altLang="en-US" dirty="0"/>
          </a:p>
        </p:txBody>
      </p:sp>
      <p:sp>
        <p:nvSpPr>
          <p:cNvPr id="4" name="スライド番号プレースホルダー 3">
            <a:extLst>
              <a:ext uri="{FF2B5EF4-FFF2-40B4-BE49-F238E27FC236}">
                <a16:creationId xmlns:a16="http://schemas.microsoft.com/office/drawing/2014/main" id="{C91FF52A-77F1-4585-A505-702FFC3DEE98}"/>
              </a:ext>
            </a:extLst>
          </p:cNvPr>
          <p:cNvSpPr>
            <a:spLocks noGrp="1"/>
          </p:cNvSpPr>
          <p:nvPr>
            <p:ph type="sldNum" sz="quarter" idx="10"/>
          </p:nvPr>
        </p:nvSpPr>
        <p:spPr/>
        <p:txBody>
          <a:bodyPr/>
          <a:lstStyle/>
          <a:p>
            <a:fld id="{46BB8D49-91AB-4BE8-B7F4-8EAFE2BF815D}" type="slidenum">
              <a:rPr kumimoji="1" lang="ja-JP" altLang="en-US" smtClean="0"/>
              <a:pPr/>
              <a:t>107</a:t>
            </a:fld>
            <a:endParaRPr kumimoji="1" lang="ja-JP" altLang="en-US" dirty="0"/>
          </a:p>
        </p:txBody>
      </p:sp>
      <p:graphicFrame>
        <p:nvGraphicFramePr>
          <p:cNvPr id="7" name="表 6">
            <a:extLst>
              <a:ext uri="{FF2B5EF4-FFF2-40B4-BE49-F238E27FC236}">
                <a16:creationId xmlns:a16="http://schemas.microsoft.com/office/drawing/2014/main" id="{1E0EFD57-660C-4BF6-8147-E73D4FB1E2F6}"/>
              </a:ext>
            </a:extLst>
          </p:cNvPr>
          <p:cNvGraphicFramePr>
            <a:graphicFrameLocks noGrp="1"/>
          </p:cNvGraphicFramePr>
          <p:nvPr>
            <p:extLst>
              <p:ext uri="{D42A27DB-BD31-4B8C-83A1-F6EECF244321}">
                <p14:modId xmlns:p14="http://schemas.microsoft.com/office/powerpoint/2010/main" val="3620531721"/>
              </p:ext>
            </p:extLst>
          </p:nvPr>
        </p:nvGraphicFramePr>
        <p:xfrm>
          <a:off x="1991704" y="2610538"/>
          <a:ext cx="7383823" cy="2631180"/>
        </p:xfrm>
        <a:graphic>
          <a:graphicData uri="http://schemas.openxmlformats.org/drawingml/2006/table">
            <a:tbl>
              <a:tblPr>
                <a:tableStyleId>{5C22544A-7EE6-4342-B048-85BDC9FD1C3A}</a:tableStyleId>
              </a:tblPr>
              <a:tblGrid>
                <a:gridCol w="767614">
                  <a:extLst>
                    <a:ext uri="{9D8B030D-6E8A-4147-A177-3AD203B41FA5}">
                      <a16:colId xmlns:a16="http://schemas.microsoft.com/office/drawing/2014/main" val="3503371272"/>
                    </a:ext>
                  </a:extLst>
                </a:gridCol>
                <a:gridCol w="1324192">
                  <a:extLst>
                    <a:ext uri="{9D8B030D-6E8A-4147-A177-3AD203B41FA5}">
                      <a16:colId xmlns:a16="http://schemas.microsoft.com/office/drawing/2014/main" val="3088189874"/>
                    </a:ext>
                  </a:extLst>
                </a:gridCol>
                <a:gridCol w="2549115">
                  <a:extLst>
                    <a:ext uri="{9D8B030D-6E8A-4147-A177-3AD203B41FA5}">
                      <a16:colId xmlns:a16="http://schemas.microsoft.com/office/drawing/2014/main" val="1226411030"/>
                    </a:ext>
                  </a:extLst>
                </a:gridCol>
                <a:gridCol w="2742902">
                  <a:extLst>
                    <a:ext uri="{9D8B030D-6E8A-4147-A177-3AD203B41FA5}">
                      <a16:colId xmlns:a16="http://schemas.microsoft.com/office/drawing/2014/main" val="4085017847"/>
                    </a:ext>
                  </a:extLst>
                </a:gridCol>
              </a:tblGrid>
              <a:tr h="426678">
                <a:tc rowSpan="2" gridSpan="2">
                  <a:txBody>
                    <a:bodyPr/>
                    <a:lstStyle/>
                    <a:p>
                      <a:endParaRPr lang="ja-JP" altLang="en-US" sz="1800" dirty="0"/>
                    </a:p>
                  </a:txBody>
                  <a:tcPr anchor="ctr">
                    <a:solidFill>
                      <a:schemeClr val="accent1">
                        <a:lumMod val="60000"/>
                        <a:lumOff val="40000"/>
                      </a:schemeClr>
                    </a:solidFill>
                  </a:tcPr>
                </a:tc>
                <a:tc rowSpan="2" hMerge="1">
                  <a:txBody>
                    <a:bodyPr/>
                    <a:lstStyle/>
                    <a:p>
                      <a:endParaRPr lang="ja-JP" altLang="en-US"/>
                    </a:p>
                  </a:txBody>
                  <a:tcPr/>
                </a:tc>
                <a:tc gridSpan="2">
                  <a:txBody>
                    <a:bodyPr/>
                    <a:lstStyle/>
                    <a:p>
                      <a:pPr algn="ctr"/>
                      <a:r>
                        <a:rPr kumimoji="1" lang="ja-JP" altLang="en-US" sz="2000" dirty="0"/>
                        <a:t>予測値</a:t>
                      </a:r>
                    </a:p>
                  </a:txBody>
                  <a:tcPr anchor="ctr">
                    <a:solidFill>
                      <a:schemeClr val="accent1">
                        <a:lumMod val="60000"/>
                        <a:lumOff val="40000"/>
                      </a:schemeClr>
                    </a:solidFill>
                  </a:tcPr>
                </a:tc>
                <a:tc hMerge="1">
                  <a:txBody>
                    <a:bodyPr/>
                    <a:lstStyle/>
                    <a:p>
                      <a:endParaRPr kumimoji="1" lang="ja-JP" altLang="en-US" dirty="0"/>
                    </a:p>
                  </a:txBody>
                  <a:tcPr/>
                </a:tc>
                <a:extLst>
                  <a:ext uri="{0D108BD9-81ED-4DB2-BD59-A6C34878D82A}">
                    <a16:rowId xmlns:a16="http://schemas.microsoft.com/office/drawing/2014/main" val="2667736794"/>
                  </a:ext>
                </a:extLst>
              </a:tr>
              <a:tr h="426678">
                <a:tc gridSpan="2" vMerge="1">
                  <a:txBody>
                    <a:bodyPr/>
                    <a:lstStyle/>
                    <a:p>
                      <a:endParaRPr lang="ja-JP" altLang="en-US"/>
                    </a:p>
                  </a:txBody>
                  <a:tcPr/>
                </a:tc>
                <a:tc hMerge="1" vMerge="1">
                  <a:txBody>
                    <a:bodyPr/>
                    <a:lstStyle/>
                    <a:p>
                      <a:endParaRPr lang="ja-JP" altLang="en-US" dirty="0"/>
                    </a:p>
                  </a:txBody>
                  <a:tcPr/>
                </a:tc>
                <a:tc>
                  <a:txBody>
                    <a:bodyPr/>
                    <a:lstStyle/>
                    <a:p>
                      <a:pPr algn="ctr"/>
                      <a:r>
                        <a:rPr kumimoji="1" lang="en-US" altLang="ja-JP" sz="2000" dirty="0"/>
                        <a:t>Positive</a:t>
                      </a:r>
                      <a:endParaRPr kumimoji="1" lang="ja-JP" altLang="en-US" sz="2000" dirty="0"/>
                    </a:p>
                  </a:txBody>
                  <a:tcPr anchor="ctr">
                    <a:solidFill>
                      <a:schemeClr val="accent1">
                        <a:lumMod val="60000"/>
                        <a:lumOff val="40000"/>
                      </a:schemeClr>
                    </a:solidFill>
                  </a:tcPr>
                </a:tc>
                <a:tc>
                  <a:txBody>
                    <a:bodyPr/>
                    <a:lstStyle/>
                    <a:p>
                      <a:pPr algn="ctr"/>
                      <a:r>
                        <a:rPr kumimoji="1" lang="en-US" altLang="ja-JP" sz="2000" dirty="0"/>
                        <a:t>Negative</a:t>
                      </a:r>
                      <a:endParaRPr kumimoji="1" lang="ja-JP" altLang="en-US" sz="2000" dirty="0"/>
                    </a:p>
                  </a:txBody>
                  <a:tcPr anchor="ctr">
                    <a:solidFill>
                      <a:schemeClr val="accent1">
                        <a:lumMod val="60000"/>
                        <a:lumOff val="40000"/>
                      </a:schemeClr>
                    </a:solidFill>
                  </a:tcPr>
                </a:tc>
                <a:extLst>
                  <a:ext uri="{0D108BD9-81ED-4DB2-BD59-A6C34878D82A}">
                    <a16:rowId xmlns:a16="http://schemas.microsoft.com/office/drawing/2014/main" val="847339455"/>
                  </a:ext>
                </a:extLst>
              </a:tr>
              <a:tr h="888912">
                <a:tc rowSpan="2">
                  <a:txBody>
                    <a:bodyPr/>
                    <a:lstStyle/>
                    <a:p>
                      <a:pPr algn="ctr"/>
                      <a:r>
                        <a:rPr kumimoji="1" lang="ja-JP" altLang="en-US" sz="2000" dirty="0"/>
                        <a:t>正解</a:t>
                      </a:r>
                    </a:p>
                  </a:txBody>
                  <a:tcPr anchor="ctr">
                    <a:solidFill>
                      <a:schemeClr val="accent1">
                        <a:lumMod val="60000"/>
                        <a:lumOff val="40000"/>
                      </a:schemeClr>
                    </a:solidFill>
                  </a:tcPr>
                </a:tc>
                <a:tc>
                  <a:txBody>
                    <a:bodyPr/>
                    <a:lstStyle/>
                    <a:p>
                      <a:pPr algn="ctr"/>
                      <a:r>
                        <a:rPr kumimoji="1" lang="en-US" altLang="ja-JP" sz="2000" dirty="0"/>
                        <a:t>Positive</a:t>
                      </a:r>
                      <a:endParaRPr kumimoji="1" lang="ja-JP" altLang="en-US" sz="2000" dirty="0"/>
                    </a:p>
                  </a:txBody>
                  <a:tcPr anchor="ctr">
                    <a:solidFill>
                      <a:schemeClr val="accent1">
                        <a:lumMod val="60000"/>
                        <a:lumOff val="40000"/>
                      </a:schemeClr>
                    </a:solidFill>
                  </a:tcPr>
                </a:tc>
                <a:tc>
                  <a:txBody>
                    <a:bodyPr/>
                    <a:lstStyle/>
                    <a:p>
                      <a:pPr algn="ctr"/>
                      <a:r>
                        <a:rPr kumimoji="1" lang="en-US" altLang="ja-JP" sz="2800" b="1" dirty="0"/>
                        <a:t>TP</a:t>
                      </a:r>
                    </a:p>
                    <a:p>
                      <a:pPr algn="ctr"/>
                      <a:r>
                        <a:rPr kumimoji="1" lang="en-US" altLang="ja-JP" sz="1600" dirty="0"/>
                        <a:t>(True Positive;</a:t>
                      </a:r>
                      <a:r>
                        <a:rPr kumimoji="1" lang="ja-JP" altLang="en-US" sz="1600" dirty="0"/>
                        <a:t>真陽性</a:t>
                      </a:r>
                      <a:r>
                        <a:rPr kumimoji="1" lang="en-US" altLang="ja-JP" sz="1600" dirty="0"/>
                        <a:t>)</a:t>
                      </a:r>
                      <a:endParaRPr kumimoji="1" lang="ja-JP" altLang="en-US" sz="1600" dirty="0"/>
                    </a:p>
                  </a:txBody>
                  <a:tcPr anchor="ctr"/>
                </a:tc>
                <a:tc>
                  <a:txBody>
                    <a:bodyPr/>
                    <a:lstStyle/>
                    <a:p>
                      <a:pPr algn="ctr"/>
                      <a:r>
                        <a:rPr kumimoji="1" lang="en-US" altLang="ja-JP" sz="2800" b="1" dirty="0"/>
                        <a:t>FN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(False Negative;</a:t>
                      </a:r>
                      <a:r>
                        <a:rPr kumimoji="1" lang="ja-JP" altLang="en-US" sz="1600" dirty="0"/>
                        <a:t>偽陰性</a:t>
                      </a:r>
                      <a:r>
                        <a:rPr kumimoji="1" lang="en-US" altLang="ja-JP" sz="1600" dirty="0"/>
                        <a:t>)</a:t>
                      </a:r>
                      <a:endParaRPr kumimoji="1" lang="ja-JP" altLang="en-US" sz="1800" dirty="0"/>
                    </a:p>
                  </a:txBody>
                  <a:tcPr anchor="ctr"/>
                </a:tc>
                <a:extLst>
                  <a:ext uri="{0D108BD9-81ED-4DB2-BD59-A6C34878D82A}">
                    <a16:rowId xmlns:a16="http://schemas.microsoft.com/office/drawing/2014/main" val="931510227"/>
                  </a:ext>
                </a:extLst>
              </a:tr>
              <a:tr h="888912">
                <a:tc vMerge="1">
                  <a:txBody>
                    <a:bodyPr/>
                    <a:lstStyle/>
                    <a:p>
                      <a:endParaRPr kumimoji="1" lang="ja-JP" altLang="en-US" dirty="0"/>
                    </a:p>
                  </a:txBody>
                  <a:tcPr/>
                </a:tc>
                <a:tc>
                  <a:txBody>
                    <a:bodyPr/>
                    <a:lstStyle/>
                    <a:p>
                      <a:pPr algn="ctr"/>
                      <a:r>
                        <a:rPr kumimoji="1" lang="en-US" altLang="ja-JP" sz="2000" dirty="0"/>
                        <a:t>Negative</a:t>
                      </a:r>
                      <a:endParaRPr kumimoji="1" lang="ja-JP" altLang="en-US" sz="2000" dirty="0"/>
                    </a:p>
                  </a:txBody>
                  <a:tcPr anchor="ctr">
                    <a:solidFill>
                      <a:schemeClr val="accent1">
                        <a:lumMod val="60000"/>
                        <a:lumOff val="40000"/>
                      </a:schemeClr>
                    </a:solidFill>
                  </a:tcPr>
                </a:tc>
                <a:tc>
                  <a:txBody>
                    <a:bodyPr/>
                    <a:lstStyle/>
                    <a:p>
                      <a:pPr algn="ctr"/>
                      <a:r>
                        <a:rPr kumimoji="1" lang="en-US" altLang="ja-JP" sz="2800" b="1" dirty="0"/>
                        <a:t>FP</a:t>
                      </a:r>
                    </a:p>
                    <a:p>
                      <a:pPr algn="ctr"/>
                      <a:r>
                        <a:rPr kumimoji="1" lang="en-US" altLang="ja-JP" sz="1600" dirty="0"/>
                        <a:t>(False Positive;</a:t>
                      </a:r>
                      <a:r>
                        <a:rPr kumimoji="1" lang="ja-JP" altLang="en-US" sz="1600" dirty="0"/>
                        <a:t>偽陽性</a:t>
                      </a:r>
                      <a:r>
                        <a:rPr kumimoji="1" lang="en-US" altLang="ja-JP" sz="1600" dirty="0"/>
                        <a:t>)</a:t>
                      </a:r>
                      <a:endParaRPr kumimoji="1" lang="ja-JP" altLang="en-US" sz="1800" dirty="0"/>
                    </a:p>
                  </a:txBody>
                  <a:tcPr anchor="ctr"/>
                </a:tc>
                <a:tc>
                  <a:txBody>
                    <a:bodyPr/>
                    <a:lstStyle/>
                    <a:p>
                      <a:pPr algn="ctr"/>
                      <a:r>
                        <a:rPr kumimoji="1" lang="en-US" altLang="ja-JP" sz="2800" b="1" dirty="0"/>
                        <a:t>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(True Negative;</a:t>
                      </a:r>
                      <a:r>
                        <a:rPr kumimoji="1" lang="ja-JP" altLang="en-US" sz="1600" dirty="0"/>
                        <a:t>真陰性</a:t>
                      </a:r>
                      <a:r>
                        <a:rPr kumimoji="1" lang="en-US" altLang="ja-JP" sz="1600" dirty="0"/>
                        <a:t>)</a:t>
                      </a:r>
                      <a:endParaRPr kumimoji="1" lang="ja-JP" altLang="en-US" sz="1600" dirty="0"/>
                    </a:p>
                  </a:txBody>
                  <a:tcPr anchor="ctr"/>
                </a:tc>
                <a:extLst>
                  <a:ext uri="{0D108BD9-81ED-4DB2-BD59-A6C34878D82A}">
                    <a16:rowId xmlns:a16="http://schemas.microsoft.com/office/drawing/2014/main" val="3960495481"/>
                  </a:ext>
                </a:extLst>
              </a:tr>
            </a:tbl>
          </a:graphicData>
        </a:graphic>
      </p:graphicFrame>
      <p:sp>
        <p:nvSpPr>
          <p:cNvPr id="9" name="正方形/長方形 8">
            <a:extLst>
              <a:ext uri="{FF2B5EF4-FFF2-40B4-BE49-F238E27FC236}">
                <a16:creationId xmlns:a16="http://schemas.microsoft.com/office/drawing/2014/main" id="{E25D4201-B887-4949-86A1-B4F14E9A3E3F}"/>
              </a:ext>
            </a:extLst>
          </p:cNvPr>
          <p:cNvSpPr/>
          <p:nvPr/>
        </p:nvSpPr>
        <p:spPr>
          <a:xfrm>
            <a:off x="2907335" y="1912507"/>
            <a:ext cx="6377323" cy="400110"/>
          </a:xfrm>
          <a:prstGeom prst="rect">
            <a:avLst/>
          </a:prstGeom>
        </p:spPr>
        <p:txBody>
          <a:bodyPr wrap="none">
            <a:spAutoFit/>
          </a:bodyPr>
          <a:lstStyle/>
          <a:p>
            <a:pPr algn="ctr"/>
            <a:r>
              <a:rPr lang="en-US" altLang="ja-JP" sz="2000" b="1" dirty="0">
                <a:solidFill>
                  <a:srgbClr val="F36C37"/>
                </a:solidFill>
              </a:rPr>
              <a:t>A</a:t>
            </a:r>
            <a:r>
              <a:rPr lang="ja-JP" altLang="en-US" sz="2000" b="1" dirty="0">
                <a:solidFill>
                  <a:srgbClr val="F36C37"/>
                </a:solidFill>
              </a:rPr>
              <a:t>かどうか</a:t>
            </a:r>
            <a:r>
              <a:rPr lang="en-US" altLang="ja-JP" sz="2000" b="1" dirty="0">
                <a:solidFill>
                  <a:srgbClr val="F36C37"/>
                </a:solidFill>
              </a:rPr>
              <a:t>(A or not A)</a:t>
            </a:r>
            <a:r>
              <a:rPr lang="ja-JP" altLang="en-US" sz="2000" b="1" dirty="0">
                <a:solidFill>
                  <a:srgbClr val="F36C37"/>
                </a:solidFill>
              </a:rPr>
              <a:t>にクラス分類する混同行列の例</a:t>
            </a:r>
          </a:p>
        </p:txBody>
      </p:sp>
      <p:sp>
        <p:nvSpPr>
          <p:cNvPr id="17" name="吹き出し: 四角形 16">
            <a:extLst>
              <a:ext uri="{FF2B5EF4-FFF2-40B4-BE49-F238E27FC236}">
                <a16:creationId xmlns:a16="http://schemas.microsoft.com/office/drawing/2014/main" id="{C35430DF-DA3E-4F5C-AE13-8FC487D1377C}"/>
              </a:ext>
            </a:extLst>
          </p:cNvPr>
          <p:cNvSpPr/>
          <p:nvPr/>
        </p:nvSpPr>
        <p:spPr>
          <a:xfrm>
            <a:off x="2754018" y="5475404"/>
            <a:ext cx="1600519" cy="640185"/>
          </a:xfrm>
          <a:prstGeom prst="wedgeRectCallout">
            <a:avLst>
              <a:gd name="adj1" fmla="val 69238"/>
              <a:gd name="adj2" fmla="val -13282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a:t>
            </a:r>
            <a:endParaRPr kumimoji="1" lang="ja-JP" altLang="en-US" sz="1600" dirty="0">
              <a:solidFill>
                <a:schemeClr val="tx1"/>
              </a:solidFill>
            </a:endParaRPr>
          </a:p>
        </p:txBody>
      </p:sp>
      <p:sp>
        <p:nvSpPr>
          <p:cNvPr id="19" name="吹き出し: 四角形 18">
            <a:extLst>
              <a:ext uri="{FF2B5EF4-FFF2-40B4-BE49-F238E27FC236}">
                <a16:creationId xmlns:a16="http://schemas.microsoft.com/office/drawing/2014/main" id="{34F6F729-B79A-41FF-94C8-F243F489EC88}"/>
              </a:ext>
            </a:extLst>
          </p:cNvPr>
          <p:cNvSpPr/>
          <p:nvPr/>
        </p:nvSpPr>
        <p:spPr>
          <a:xfrm>
            <a:off x="9375526" y="5475404"/>
            <a:ext cx="1600519" cy="640185"/>
          </a:xfrm>
          <a:prstGeom prst="wedgeRectCallout">
            <a:avLst>
              <a:gd name="adj1" fmla="val -73412"/>
              <a:gd name="adj2" fmla="val -142946"/>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a:t>
            </a:r>
            <a:endParaRPr kumimoji="1" lang="ja-JP" altLang="en-US" sz="1600" dirty="0">
              <a:solidFill>
                <a:schemeClr val="tx1"/>
              </a:solidFill>
            </a:endParaRPr>
          </a:p>
        </p:txBody>
      </p:sp>
      <p:sp>
        <p:nvSpPr>
          <p:cNvPr id="21" name="吹き出し: 四角形 20">
            <a:extLst>
              <a:ext uri="{FF2B5EF4-FFF2-40B4-BE49-F238E27FC236}">
                <a16:creationId xmlns:a16="http://schemas.microsoft.com/office/drawing/2014/main" id="{6ACB52ED-7B93-4A8C-A262-08A152057E27}"/>
              </a:ext>
            </a:extLst>
          </p:cNvPr>
          <p:cNvSpPr/>
          <p:nvPr/>
        </p:nvSpPr>
        <p:spPr>
          <a:xfrm>
            <a:off x="9478612" y="2788815"/>
            <a:ext cx="1600519" cy="640185"/>
          </a:xfrm>
          <a:prstGeom prst="wedgeRectCallout">
            <a:avLst>
              <a:gd name="adj1" fmla="val -74166"/>
              <a:gd name="adj2" fmla="val 122344"/>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a:t>
            </a:r>
            <a:endParaRPr kumimoji="1" lang="ja-JP" altLang="en-US" sz="1600" dirty="0">
              <a:solidFill>
                <a:schemeClr val="tx1"/>
              </a:solidFill>
            </a:endParaRPr>
          </a:p>
        </p:txBody>
      </p:sp>
      <p:sp>
        <p:nvSpPr>
          <p:cNvPr id="23" name="吹き出し: 四角形 22">
            <a:extLst>
              <a:ext uri="{FF2B5EF4-FFF2-40B4-BE49-F238E27FC236}">
                <a16:creationId xmlns:a16="http://schemas.microsoft.com/office/drawing/2014/main" id="{8B980407-AFE0-485E-8CEA-0DD91B0CEA92}"/>
              </a:ext>
            </a:extLst>
          </p:cNvPr>
          <p:cNvSpPr/>
          <p:nvPr/>
        </p:nvSpPr>
        <p:spPr>
          <a:xfrm>
            <a:off x="2754018" y="2842001"/>
            <a:ext cx="1600519" cy="640185"/>
          </a:xfrm>
          <a:prstGeom prst="wedgeRectCallout">
            <a:avLst>
              <a:gd name="adj1" fmla="val 66974"/>
              <a:gd name="adj2" fmla="val 11424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a:t>
            </a:r>
            <a:endParaRPr kumimoji="1" lang="ja-JP" altLang="en-US" sz="1600" dirty="0">
              <a:solidFill>
                <a:schemeClr val="tx1"/>
              </a:solidFill>
            </a:endParaRPr>
          </a:p>
        </p:txBody>
      </p:sp>
      <p:sp>
        <p:nvSpPr>
          <p:cNvPr id="5" name="四角形: 角を丸くする 5">
            <a:extLst>
              <a:ext uri="{FF2B5EF4-FFF2-40B4-BE49-F238E27FC236}">
                <a16:creationId xmlns:a16="http://schemas.microsoft.com/office/drawing/2014/main" id="{AE604076-B13F-9CBC-A386-7A274D3D6CA3}"/>
              </a:ext>
            </a:extLst>
          </p:cNvPr>
          <p:cNvSpPr/>
          <p:nvPr/>
        </p:nvSpPr>
        <p:spPr bwMode="auto">
          <a:xfrm>
            <a:off x="756611" y="108024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混合行列</a:t>
            </a:r>
            <a:endParaRPr kumimoji="1" lang="ja-JP" altLang="en-US" sz="2000" b="1" dirty="0">
              <a:solidFill>
                <a:srgbClr val="F36C37"/>
              </a:solidFill>
              <a:latin typeface="+mj-ea"/>
              <a:ea typeface="+mj-ea"/>
            </a:endParaRPr>
          </a:p>
        </p:txBody>
      </p:sp>
    </p:spTree>
    <p:extLst>
      <p:ext uri="{BB962C8B-B14F-4D97-AF65-F5344CB8AC3E}">
        <p14:creationId xmlns:p14="http://schemas.microsoft.com/office/powerpoint/2010/main" val="3422576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18484-EC80-497F-836A-F1DE06607CAC}"/>
              </a:ext>
            </a:extLst>
          </p:cNvPr>
          <p:cNvSpPr>
            <a:spLocks noGrp="1"/>
          </p:cNvSpPr>
          <p:nvPr>
            <p:ph type="title"/>
          </p:nvPr>
        </p:nvSpPr>
        <p:spPr/>
        <p:txBody>
          <a:bodyPr/>
          <a:lstStyle/>
          <a:p>
            <a:r>
              <a:rPr lang="ja-JP" altLang="en-US"/>
              <a:t>主な評価指標</a:t>
            </a:r>
            <a:endParaRPr lang="ja-JP" altLang="en-US" dirty="0"/>
          </a:p>
        </p:txBody>
      </p:sp>
      <p:sp>
        <p:nvSpPr>
          <p:cNvPr id="4" name="スライド番号プレースホルダー 3">
            <a:extLst>
              <a:ext uri="{FF2B5EF4-FFF2-40B4-BE49-F238E27FC236}">
                <a16:creationId xmlns:a16="http://schemas.microsoft.com/office/drawing/2014/main" id="{81721F00-CC97-4BE0-9882-79D65EC4A1E2}"/>
              </a:ext>
            </a:extLst>
          </p:cNvPr>
          <p:cNvSpPr>
            <a:spLocks noGrp="1"/>
          </p:cNvSpPr>
          <p:nvPr>
            <p:ph type="sldNum" sz="quarter" idx="10"/>
          </p:nvPr>
        </p:nvSpPr>
        <p:spPr/>
        <p:txBody>
          <a:bodyPr/>
          <a:lstStyle/>
          <a:p>
            <a:fld id="{46BB8D49-91AB-4BE8-B7F4-8EAFE2BF815D}" type="slidenum">
              <a:rPr lang="ja-JP" altLang="en-US" smtClean="0"/>
              <a:pPr/>
              <a:t>108</a:t>
            </a:fld>
            <a:endParaRPr lang="ja-JP" altLang="en-US" dirty="0"/>
          </a:p>
        </p:txBody>
      </p:sp>
      <mc:AlternateContent xmlns:mc="http://schemas.openxmlformats.org/markup-compatibility/2006" xmlns:a14="http://schemas.microsoft.com/office/drawing/2010/main">
        <mc:Choice Requires="a14">
          <p:graphicFrame>
            <p:nvGraphicFramePr>
              <p:cNvPr id="13" name="コンテンツ プレースホルダー 7">
                <a:extLst>
                  <a:ext uri="{FF2B5EF4-FFF2-40B4-BE49-F238E27FC236}">
                    <a16:creationId xmlns:a16="http://schemas.microsoft.com/office/drawing/2014/main" id="{84C91066-7F23-4110-B96E-01B29AE163B4}"/>
                  </a:ext>
                </a:extLst>
              </p:cNvPr>
              <p:cNvGraphicFramePr>
                <a:graphicFrameLocks noGrp="1"/>
              </p:cNvGraphicFramePr>
              <p:nvPr>
                <p:ph sz="quarter" idx="4294967295"/>
                <p:extLst>
                  <p:ext uri="{D42A27DB-BD31-4B8C-83A1-F6EECF244321}">
                    <p14:modId xmlns:p14="http://schemas.microsoft.com/office/powerpoint/2010/main" val="1373048486"/>
                  </p:ext>
                </p:extLst>
              </p:nvPr>
            </p:nvGraphicFramePr>
            <p:xfrm>
              <a:off x="934950" y="1178168"/>
              <a:ext cx="10322099" cy="5039864"/>
            </p:xfrm>
            <a:graphic>
              <a:graphicData uri="http://schemas.openxmlformats.org/drawingml/2006/table">
                <a:tbl>
                  <a:tblPr firstRow="1" bandRow="1">
                    <a:tableStyleId>{5C22544A-7EE6-4342-B048-85BDC9FD1C3A}</a:tableStyleId>
                  </a:tblPr>
                  <a:tblGrid>
                    <a:gridCol w="2109823">
                      <a:extLst>
                        <a:ext uri="{9D8B030D-6E8A-4147-A177-3AD203B41FA5}">
                          <a16:colId xmlns:a16="http://schemas.microsoft.com/office/drawing/2014/main" val="1117708512"/>
                        </a:ext>
                      </a:extLst>
                    </a:gridCol>
                    <a:gridCol w="3063456">
                      <a:extLst>
                        <a:ext uri="{9D8B030D-6E8A-4147-A177-3AD203B41FA5}">
                          <a16:colId xmlns:a16="http://schemas.microsoft.com/office/drawing/2014/main" val="459550775"/>
                        </a:ext>
                      </a:extLst>
                    </a:gridCol>
                    <a:gridCol w="5148820">
                      <a:extLst>
                        <a:ext uri="{9D8B030D-6E8A-4147-A177-3AD203B41FA5}">
                          <a16:colId xmlns:a16="http://schemas.microsoft.com/office/drawing/2014/main" val="94796764"/>
                        </a:ext>
                      </a:extLst>
                    </a:gridCol>
                  </a:tblGrid>
                  <a:tr h="355099">
                    <a:tc>
                      <a:txBody>
                        <a:bodyPr/>
                        <a:lstStyle/>
                        <a:p>
                          <a:pPr algn="ctr"/>
                          <a:r>
                            <a:rPr kumimoji="1" lang="ja-JP" altLang="en-US" dirty="0"/>
                            <a:t>評価指標</a:t>
                          </a:r>
                        </a:p>
                      </a:txBody>
                      <a:tcPr anchor="ctr"/>
                    </a:tc>
                    <a:tc>
                      <a:txBody>
                        <a:bodyPr/>
                        <a:lstStyle/>
                        <a:p>
                          <a:pPr algn="ctr"/>
                          <a:r>
                            <a:rPr kumimoji="1" lang="ja-JP" altLang="en-US" dirty="0"/>
                            <a:t>計算式</a:t>
                          </a:r>
                        </a:p>
                      </a:txBody>
                      <a:tcPr anchor="ctr"/>
                    </a:tc>
                    <a:tc>
                      <a:txBody>
                        <a:bodyPr/>
                        <a:lstStyle/>
                        <a:p>
                          <a:pPr algn="ctr"/>
                          <a:r>
                            <a:rPr kumimoji="1" lang="ja-JP" altLang="en-US" dirty="0"/>
                            <a:t>説明</a:t>
                          </a:r>
                        </a:p>
                      </a:txBody>
                      <a:tcPr anchor="ctr"/>
                    </a:tc>
                    <a:extLst>
                      <a:ext uri="{0D108BD9-81ED-4DB2-BD59-A6C34878D82A}">
                        <a16:rowId xmlns:a16="http://schemas.microsoft.com/office/drawing/2014/main" val="3111007965"/>
                      </a:ext>
                    </a:extLst>
                  </a:tr>
                  <a:tr h="1168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dirty="0"/>
                            <a:t>正解率 </a:t>
                          </a:r>
                          <a:br>
                            <a:rPr lang="en-US" altLang="ja-JP" sz="1800" dirty="0"/>
                          </a:br>
                          <a:r>
                            <a:rPr lang="en-US" altLang="ja-JP" sz="1800" dirty="0"/>
                            <a:t>(Accuracy)</a:t>
                          </a:r>
                          <a:endParaRPr kumimoji="1" lang="ja-JP"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a:latin typeface="Cambria Math" panose="02040503050406030204" pitchFamily="18" charset="0"/>
                                      </a:rPr>
                                      <m:t>𝑇𝑃</m:t>
                                    </m:r>
                                    <m:r>
                                      <a:rPr kumimoji="1" lang="en-US" altLang="ja-JP" sz="2000" smtClean="0">
                                        <a:latin typeface="Cambria Math" panose="02040503050406030204" pitchFamily="18" charset="0"/>
                                      </a:rPr>
                                      <m:t>+</m:t>
                                    </m:r>
                                    <m:r>
                                      <a:rPr kumimoji="1" lang="en-US" altLang="ja-JP" sz="2000" b="0" smtClean="0">
                                        <a:latin typeface="Cambria Math" panose="02040503050406030204" pitchFamily="18" charset="0"/>
                                      </a:rPr>
                                      <m:t>𝑇𝑁</m:t>
                                    </m:r>
                                  </m:num>
                                  <m:den>
                                    <m:r>
                                      <a:rPr kumimoji="1" lang="en-US" altLang="ja-JP" sz="2000">
                                        <a:latin typeface="Cambria Math" panose="02040503050406030204" pitchFamily="18" charset="0"/>
                                      </a:rPr>
                                      <m:t>𝑇𝑃</m:t>
                                    </m:r>
                                    <m:r>
                                      <a:rPr kumimoji="1" lang="en-US" altLang="ja-JP" sz="2000">
                                        <a:latin typeface="Cambria Math" panose="02040503050406030204" pitchFamily="18" charset="0"/>
                                      </a:rPr>
                                      <m:t>+</m:t>
                                    </m:r>
                                    <m:r>
                                      <a:rPr kumimoji="1" lang="en-US" altLang="ja-JP" sz="2000">
                                        <a:latin typeface="Cambria Math" panose="02040503050406030204" pitchFamily="18" charset="0"/>
                                      </a:rPr>
                                      <m:t>𝐹𝑃</m:t>
                                    </m:r>
                                    <m:r>
                                      <a:rPr kumimoji="1" lang="en-US" altLang="ja-JP" sz="2000" smtClean="0">
                                        <a:latin typeface="Cambria Math" panose="02040503050406030204" pitchFamily="18" charset="0"/>
                                      </a:rPr>
                                      <m:t>+</m:t>
                                    </m:r>
                                    <m:r>
                                      <a:rPr kumimoji="1" lang="en-US" altLang="ja-JP" sz="2000" b="0" smtClean="0">
                                        <a:latin typeface="Cambria Math" panose="02040503050406030204" pitchFamily="18" charset="0"/>
                                      </a:rPr>
                                      <m:t>𝐹𝑁</m:t>
                                    </m:r>
                                    <m:r>
                                      <a:rPr kumimoji="1" lang="en-US" altLang="ja-JP" sz="2000" b="0" smtClean="0">
                                        <a:latin typeface="Cambria Math" panose="02040503050406030204" pitchFamily="18" charset="0"/>
                                      </a:rPr>
                                      <m:t>+</m:t>
                                    </m:r>
                                    <m:r>
                                      <a:rPr kumimoji="1" lang="en-US" altLang="ja-JP" sz="2000" b="0" smtClean="0">
                                        <a:latin typeface="Cambria Math" panose="02040503050406030204" pitchFamily="18" charset="0"/>
                                      </a:rPr>
                                      <m:t>𝑇𝑁</m:t>
                                    </m:r>
                                  </m:den>
                                </m:f>
                              </m:oMath>
                            </m:oMathPara>
                          </a14:m>
                          <a:endParaRPr kumimoji="1" lang="ja-JP" alt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a:t>
                          </a:r>
                          <a:r>
                            <a:rPr kumimoji="1" lang="ja-JP" altLang="ja-JP" sz="1800" kern="1200" dirty="0">
                              <a:solidFill>
                                <a:schemeClr val="tx1"/>
                              </a:solidFill>
                              <a:effectLst/>
                            </a:rPr>
                            <a:t>全体の中でどれだけ正解</a:t>
                          </a:r>
                          <a:r>
                            <a:rPr kumimoji="1" lang="ja-JP" altLang="en-US" sz="1800" kern="1200" dirty="0">
                              <a:solidFill>
                                <a:schemeClr val="tx1"/>
                              </a:solidFill>
                              <a:effectLst/>
                            </a:rPr>
                            <a:t>したかの割合</a:t>
                          </a:r>
                          <a:endParaRPr kumimoji="1" lang="en-US" altLang="ja-JP" sz="18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サンプルデータに偏りが少ないケースで有意</a:t>
                          </a:r>
                          <a:endParaRPr kumimoji="1" lang="ja-JP" altLang="en-US" sz="1800" dirty="0"/>
                        </a:p>
                      </a:txBody>
                      <a:tcPr anchor="ctr"/>
                    </a:tc>
                    <a:extLst>
                      <a:ext uri="{0D108BD9-81ED-4DB2-BD59-A6C34878D82A}">
                        <a16:rowId xmlns:a16="http://schemas.microsoft.com/office/drawing/2014/main" val="3009076104"/>
                      </a:ext>
                    </a:extLst>
                  </a:tr>
                  <a:tr h="1168526">
                    <a:tc>
                      <a:txBody>
                        <a:bodyPr/>
                        <a:lstStyle/>
                        <a:p>
                          <a:pPr algn="ctr"/>
                          <a:r>
                            <a:rPr lang="ja-JP" altLang="en-US" sz="1800" dirty="0"/>
                            <a:t>再現率</a:t>
                          </a:r>
                          <a:br>
                            <a:rPr lang="en-US" altLang="ja-JP" sz="1800" dirty="0"/>
                          </a:br>
                          <a:r>
                            <a:rPr lang="en-US" altLang="ja-JP" sz="1800" dirty="0"/>
                            <a:t>(Recall)</a:t>
                          </a:r>
                          <a:endParaRPr kumimoji="1" lang="ja-JP"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a:latin typeface="Cambria Math" panose="02040503050406030204" pitchFamily="18" charset="0"/>
                                      </a:rPr>
                                      <m:t>𝑇𝑃</m:t>
                                    </m:r>
                                  </m:num>
                                  <m:den>
                                    <m:r>
                                      <a:rPr kumimoji="1" lang="en-US" altLang="ja-JP" sz="2000">
                                        <a:latin typeface="Cambria Math" panose="02040503050406030204" pitchFamily="18" charset="0"/>
                                      </a:rPr>
                                      <m:t>𝑇𝑃</m:t>
                                    </m:r>
                                    <m:r>
                                      <a:rPr kumimoji="1" lang="en-US" altLang="ja-JP" sz="2000">
                                        <a:latin typeface="Cambria Math" panose="02040503050406030204" pitchFamily="18" charset="0"/>
                                      </a:rPr>
                                      <m:t>+</m:t>
                                    </m:r>
                                    <m:r>
                                      <a:rPr kumimoji="1" lang="en-US" altLang="ja-JP" sz="2000">
                                        <a:latin typeface="Cambria Math" panose="02040503050406030204" pitchFamily="18" charset="0"/>
                                      </a:rPr>
                                      <m:t>𝐹𝑁</m:t>
                                    </m:r>
                                  </m:den>
                                </m:f>
                              </m:oMath>
                            </m:oMathPara>
                          </a14:m>
                          <a:endParaRPr kumimoji="1" lang="ja-JP" altLang="en-US" sz="2000" dirty="0"/>
                        </a:p>
                      </a:txBody>
                      <a:tcPr anchor="ctr"/>
                    </a:tc>
                    <a:tc>
                      <a:txBody>
                        <a:bodyPr/>
                        <a:lstStyle/>
                        <a:p>
                          <a:r>
                            <a:rPr kumimoji="1" lang="ja-JP" altLang="en-US" sz="1800" kern="1200" dirty="0">
                              <a:solidFill>
                                <a:schemeClr val="dk1"/>
                              </a:solidFill>
                              <a:effectLst/>
                            </a:rPr>
                            <a:t>・ 実際の</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のデータ</a:t>
                          </a:r>
                          <a:r>
                            <a:rPr kumimoji="1" lang="ja-JP" altLang="ja-JP" sz="1800" kern="1200" dirty="0">
                              <a:solidFill>
                                <a:schemeClr val="dk1"/>
                              </a:solidFill>
                              <a:effectLst/>
                            </a:rPr>
                            <a:t>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と</a:t>
                          </a:r>
                          <a:r>
                            <a:rPr kumimoji="1" lang="ja-JP" altLang="ja-JP" sz="1800" kern="1200" dirty="0">
                              <a:solidFill>
                                <a:schemeClr val="dk1"/>
                              </a:solidFill>
                              <a:effectLst/>
                            </a:rPr>
                            <a:t>予測</a:t>
                          </a:r>
                          <a:r>
                            <a:rPr kumimoji="1" lang="ja-JP" altLang="en-US" sz="1800" kern="1200" dirty="0">
                              <a:solidFill>
                                <a:schemeClr val="dk1"/>
                              </a:solidFill>
                              <a:effectLst/>
                            </a:rPr>
                            <a:t>できた</a:t>
                          </a:r>
                          <a:r>
                            <a:rPr kumimoji="1" lang="ja-JP" altLang="ja-JP" sz="1800" kern="1200" dirty="0">
                              <a:solidFill>
                                <a:schemeClr val="dk1"/>
                              </a:solidFill>
                              <a:effectLst/>
                            </a:rPr>
                            <a:t>割合</a:t>
                          </a:r>
                          <a:endParaRPr kumimoji="1" lang="en-US" altLang="ja-JP" sz="1800" kern="1200" dirty="0">
                            <a:solidFill>
                              <a:schemeClr val="dk1"/>
                            </a:solidFill>
                            <a:effectLst/>
                          </a:endParaRPr>
                        </a:p>
                        <a:p>
                          <a:r>
                            <a:rPr kumimoji="1" lang="ja-JP" altLang="en-US" sz="1800" kern="1200" dirty="0">
                              <a:solidFill>
                                <a:schemeClr val="dk1"/>
                              </a:solidFill>
                              <a:effectLst/>
                            </a:rPr>
                            <a:t>・ 偽陰性</a:t>
                          </a:r>
                          <a:r>
                            <a:rPr kumimoji="1" lang="en-US" altLang="ja-JP" sz="1800" kern="1200" dirty="0">
                              <a:solidFill>
                                <a:schemeClr val="dk1"/>
                              </a:solidFill>
                              <a:effectLst/>
                            </a:rPr>
                            <a:t>(FN)</a:t>
                          </a:r>
                          <a:r>
                            <a:rPr kumimoji="1" lang="ja-JP" altLang="en-US" sz="1800" kern="1200" dirty="0">
                              <a:solidFill>
                                <a:schemeClr val="dk1"/>
                              </a:solidFill>
                              <a:effectLst/>
                            </a:rPr>
                            <a:t>を低く抑えたい場合に有意</a:t>
                          </a:r>
                          <a:endParaRPr kumimoji="1" lang="en-US" altLang="ja-JP"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028906424"/>
                      </a:ext>
                    </a:extLst>
                  </a:tr>
                  <a:tr h="1168526">
                    <a:tc>
                      <a:txBody>
                        <a:bodyPr/>
                        <a:lstStyle/>
                        <a:p>
                          <a:pPr algn="ctr"/>
                          <a:r>
                            <a:rPr lang="ja-JP" altLang="en-US" sz="1800" dirty="0"/>
                            <a:t>適合率</a:t>
                          </a:r>
                          <a:br>
                            <a:rPr lang="en-US" altLang="ja-JP" sz="1800" dirty="0"/>
                          </a:br>
                          <a:r>
                            <a:rPr lang="en-US" altLang="ja-JP" sz="1800" dirty="0"/>
                            <a:t>(Precision)</a:t>
                          </a:r>
                          <a:endParaRPr kumimoji="1" lang="ja-JP" altLang="en-US" sz="1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a:latin typeface="Cambria Math" panose="02040503050406030204" pitchFamily="18" charset="0"/>
                                      </a:rPr>
                                      <m:t>𝑇𝑃</m:t>
                                    </m:r>
                                  </m:num>
                                  <m:den>
                                    <m:r>
                                      <a:rPr kumimoji="1" lang="en-US" altLang="ja-JP" sz="2000">
                                        <a:latin typeface="Cambria Math" panose="02040503050406030204" pitchFamily="18" charset="0"/>
                                      </a:rPr>
                                      <m:t>𝑇𝑃</m:t>
                                    </m:r>
                                    <m:r>
                                      <a:rPr kumimoji="1" lang="en-US" altLang="ja-JP" sz="2000">
                                        <a:latin typeface="Cambria Math" panose="02040503050406030204" pitchFamily="18" charset="0"/>
                                      </a:rPr>
                                      <m:t>+</m:t>
                                    </m:r>
                                    <m:r>
                                      <a:rPr kumimoji="1" lang="en-US" altLang="ja-JP" sz="2000">
                                        <a:latin typeface="Cambria Math" panose="02040503050406030204" pitchFamily="18" charset="0"/>
                                      </a:rPr>
                                      <m:t>𝐹𝑃</m:t>
                                    </m:r>
                                  </m:den>
                                </m:f>
                              </m:oMath>
                            </m:oMathPara>
                          </a14:m>
                          <a:endParaRPr kumimoji="1" lang="ja-JP" altLang="en-US" sz="2000" dirty="0"/>
                        </a:p>
                      </a:txBody>
                      <a:tcPr anchor="ctr"/>
                    </a:tc>
                    <a:tc>
                      <a:txBody>
                        <a:bodyPr/>
                        <a:lstStyle/>
                        <a:p>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と予測したデータのうち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実際に正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であるものの割合</a:t>
                          </a:r>
                          <a:endParaRPr kumimoji="1" lang="en-US" altLang="ja-JP" sz="1800" kern="1200" dirty="0">
                            <a:solidFill>
                              <a:schemeClr val="dk1"/>
                            </a:solidFill>
                            <a:effectLst/>
                          </a:endParaRPr>
                        </a:p>
                        <a:p>
                          <a:r>
                            <a:rPr kumimoji="1" lang="ja-JP" altLang="en-US" sz="1800" kern="1200" dirty="0">
                              <a:solidFill>
                                <a:schemeClr val="dk1"/>
                              </a:solidFill>
                              <a:effectLst/>
                            </a:rPr>
                            <a:t>・ 偽陽性</a:t>
                          </a:r>
                          <a:r>
                            <a:rPr kumimoji="1" lang="en-US" altLang="ja-JP" sz="1800" kern="1200" dirty="0">
                              <a:solidFill>
                                <a:schemeClr val="dk1"/>
                              </a:solidFill>
                              <a:effectLst/>
                            </a:rPr>
                            <a:t>(FP)</a:t>
                          </a:r>
                          <a:r>
                            <a:rPr kumimoji="1" lang="ja-JP" altLang="en-US" sz="1800" kern="1200" dirty="0">
                              <a:solidFill>
                                <a:schemeClr val="dk1"/>
                              </a:solidFill>
                              <a:effectLst/>
                            </a:rPr>
                            <a:t>を低く抑えたい場合に有意</a:t>
                          </a:r>
                          <a:endParaRPr kumimoji="1" lang="ja-JP" altLang="en-US" sz="1800" dirty="0"/>
                        </a:p>
                      </a:txBody>
                      <a:tcPr anchor="ctr"/>
                    </a:tc>
                    <a:extLst>
                      <a:ext uri="{0D108BD9-81ED-4DB2-BD59-A6C34878D82A}">
                        <a16:rowId xmlns:a16="http://schemas.microsoft.com/office/drawing/2014/main" val="3236968840"/>
                      </a:ext>
                    </a:extLst>
                  </a:tr>
                  <a:tr h="1168526">
                    <a:tc>
                      <a:txBody>
                        <a:bodyPr/>
                        <a:lstStyle/>
                        <a:p>
                          <a:pPr algn="ctr"/>
                          <a:r>
                            <a:rPr lang="en-US" altLang="ja-JP" sz="1800" dirty="0"/>
                            <a:t>F</a:t>
                          </a:r>
                          <a:r>
                            <a:rPr lang="ja-JP" altLang="en-US" sz="1800" dirty="0"/>
                            <a:t>値</a:t>
                          </a:r>
                          <a:br>
                            <a:rPr lang="en-US" altLang="ja-JP" sz="1800" dirty="0"/>
                          </a:br>
                          <a:r>
                            <a:rPr lang="en-US" altLang="ja-JP" sz="1800" dirty="0"/>
                            <a:t>(</a:t>
                          </a:r>
                          <a:r>
                            <a:rPr lang="en-US" altLang="ja-JP" sz="1800" dirty="0" err="1"/>
                            <a:t>fscore</a:t>
                          </a:r>
                          <a:r>
                            <a:rPr lang="en-US" altLang="ja-JP" sz="1800" dirty="0"/>
                            <a:t>;</a:t>
                          </a:r>
                          <a:r>
                            <a:rPr lang="ja-JP" altLang="en-US" sz="1800" dirty="0"/>
                            <a:t> 調和平均</a:t>
                          </a:r>
                          <a:r>
                            <a:rPr lang="en-US" altLang="ja-JP" sz="1800" dirty="0"/>
                            <a:t>)</a:t>
                          </a:r>
                          <a:endParaRPr kumimoji="1" lang="ja-JP" altLang="en-US" sz="1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b="0" smtClean="0">
                                        <a:latin typeface="Cambria Math" panose="02040503050406030204" pitchFamily="18" charset="0"/>
                                      </a:rPr>
                                      <m:t>2(</m:t>
                                    </m:r>
                                    <m:r>
                                      <a:rPr kumimoji="1" lang="en-US" altLang="ja-JP" sz="2000">
                                        <a:latin typeface="Cambria Math" panose="02040503050406030204" pitchFamily="18" charset="0"/>
                                      </a:rPr>
                                      <m:t>𝑅𝑒𝑐𝑎𝑙𝑙</m:t>
                                    </m:r>
                                    <m:r>
                                      <a:rPr kumimoji="1" lang="en-US" altLang="ja-JP" sz="2000" smtClean="0">
                                        <a:latin typeface="Cambria Math" panose="02040503050406030204" pitchFamily="18" charset="0"/>
                                      </a:rPr>
                                      <m:t>×</m:t>
                                    </m:r>
                                    <m:r>
                                      <a:rPr kumimoji="1" lang="en-US" altLang="ja-JP" sz="2000">
                                        <a:latin typeface="Cambria Math" panose="02040503050406030204" pitchFamily="18" charset="0"/>
                                      </a:rPr>
                                      <m:t>𝑃𝑟𝑒𝑐𝑖𝑠𝑖𝑜𝑛</m:t>
                                    </m:r>
                                    <m:r>
                                      <a:rPr kumimoji="1" lang="en-US" altLang="ja-JP" sz="2000" b="0" smtClean="0">
                                        <a:latin typeface="Cambria Math" panose="02040503050406030204" pitchFamily="18" charset="0"/>
                                      </a:rPr>
                                      <m:t>)</m:t>
                                    </m:r>
                                  </m:num>
                                  <m:den>
                                    <m:r>
                                      <a:rPr kumimoji="1" lang="en-US" altLang="ja-JP" sz="2000" b="0" smtClean="0">
                                        <a:latin typeface="Cambria Math" panose="02040503050406030204" pitchFamily="18" charset="0"/>
                                      </a:rPr>
                                      <m:t>𝑅𝑒𝑐𝑎𝑙𝑙</m:t>
                                    </m:r>
                                    <m:r>
                                      <a:rPr kumimoji="1" lang="en-US" altLang="ja-JP" sz="2000">
                                        <a:latin typeface="Cambria Math" panose="02040503050406030204" pitchFamily="18" charset="0"/>
                                      </a:rPr>
                                      <m:t>+</m:t>
                                    </m:r>
                                    <m:r>
                                      <a:rPr kumimoji="1" lang="en-US" altLang="ja-JP" sz="2000" b="0" smtClean="0">
                                        <a:latin typeface="Cambria Math" panose="02040503050406030204" pitchFamily="18" charset="0"/>
                                      </a:rPr>
                                      <m:t>𝑃𝑟𝑒𝑐𝑖𝑠𝑖𝑜𝑛</m:t>
                                    </m:r>
                                  </m:den>
                                </m:f>
                              </m:oMath>
                            </m:oMathPara>
                          </a14:m>
                          <a:endParaRPr kumimoji="1" lang="ja-JP" altLang="en-US" sz="2000" dirty="0"/>
                        </a:p>
                      </a:txBody>
                      <a:tcPr anchor="ctr"/>
                    </a:tc>
                    <a:tc>
                      <a:txBody>
                        <a:bodyPr/>
                        <a:lstStyle/>
                        <a:p>
                          <a:r>
                            <a:rPr kumimoji="1" lang="ja-JP" altLang="en-US" sz="1800" dirty="0"/>
                            <a:t>・ 再現率と適合率の総合的な尺度</a:t>
                          </a:r>
                          <a:endParaRPr kumimoji="1" lang="en-US" altLang="ja-JP" sz="1800" dirty="0"/>
                        </a:p>
                        <a:p>
                          <a:r>
                            <a:rPr kumimoji="1" lang="ja-JP" altLang="en-US" sz="1800" dirty="0"/>
                            <a:t>・ とりうる範囲は</a:t>
                          </a:r>
                          <a:r>
                            <a:rPr kumimoji="1" lang="en-US" altLang="ja-JP" sz="1800" dirty="0"/>
                            <a:t>0</a:t>
                          </a:r>
                          <a:r>
                            <a:rPr kumimoji="1" lang="ja-JP" altLang="en-US" sz="1800" dirty="0"/>
                            <a:t>～</a:t>
                          </a:r>
                          <a:r>
                            <a:rPr kumimoji="1" lang="en-US" altLang="ja-JP" sz="1800" dirty="0"/>
                            <a:t>1</a:t>
                          </a:r>
                          <a:r>
                            <a:rPr kumimoji="1" lang="ja-JP" altLang="en-US" sz="1800" dirty="0"/>
                            <a:t>で、</a:t>
                          </a:r>
                          <a:r>
                            <a:rPr kumimoji="1" lang="en-US" altLang="ja-JP" sz="1800" dirty="0"/>
                            <a:t>1</a:t>
                          </a:r>
                          <a:r>
                            <a:rPr kumimoji="1" lang="ja-JP" altLang="en-US" sz="1800" dirty="0"/>
                            <a:t>に近いほど良い</a:t>
                          </a:r>
                        </a:p>
                      </a:txBody>
                      <a:tcPr anchor="ctr"/>
                    </a:tc>
                    <a:extLst>
                      <a:ext uri="{0D108BD9-81ED-4DB2-BD59-A6C34878D82A}">
                        <a16:rowId xmlns:a16="http://schemas.microsoft.com/office/drawing/2014/main" val="3696997392"/>
                      </a:ext>
                    </a:extLst>
                  </a:tr>
                </a:tbl>
              </a:graphicData>
            </a:graphic>
          </p:graphicFrame>
        </mc:Choice>
        <mc:Fallback xmlns="">
          <p:graphicFrame>
            <p:nvGraphicFramePr>
              <p:cNvPr id="13" name="コンテンツ プレースホルダー 7">
                <a:extLst>
                  <a:ext uri="{FF2B5EF4-FFF2-40B4-BE49-F238E27FC236}">
                    <a16:creationId xmlns:a16="http://schemas.microsoft.com/office/drawing/2014/main" id="{84C91066-7F23-4110-B96E-01B29AE163B4}"/>
                  </a:ext>
                </a:extLst>
              </p:cNvPr>
              <p:cNvGraphicFramePr>
                <a:graphicFrameLocks noGrp="1"/>
              </p:cNvGraphicFramePr>
              <p:nvPr>
                <p:ph sz="quarter" idx="4294967295"/>
                <p:extLst>
                  <p:ext uri="{D42A27DB-BD31-4B8C-83A1-F6EECF244321}">
                    <p14:modId xmlns:p14="http://schemas.microsoft.com/office/powerpoint/2010/main" val="1373048486"/>
                  </p:ext>
                </p:extLst>
              </p:nvPr>
            </p:nvGraphicFramePr>
            <p:xfrm>
              <a:off x="934950" y="1178168"/>
              <a:ext cx="10322099" cy="5039864"/>
            </p:xfrm>
            <a:graphic>
              <a:graphicData uri="http://schemas.openxmlformats.org/drawingml/2006/table">
                <a:tbl>
                  <a:tblPr firstRow="1" bandRow="1">
                    <a:tableStyleId>{5C22544A-7EE6-4342-B048-85BDC9FD1C3A}</a:tableStyleId>
                  </a:tblPr>
                  <a:tblGrid>
                    <a:gridCol w="2109823">
                      <a:extLst>
                        <a:ext uri="{9D8B030D-6E8A-4147-A177-3AD203B41FA5}">
                          <a16:colId xmlns:a16="http://schemas.microsoft.com/office/drawing/2014/main" val="1117708512"/>
                        </a:ext>
                      </a:extLst>
                    </a:gridCol>
                    <a:gridCol w="3063456">
                      <a:extLst>
                        <a:ext uri="{9D8B030D-6E8A-4147-A177-3AD203B41FA5}">
                          <a16:colId xmlns:a16="http://schemas.microsoft.com/office/drawing/2014/main" val="459550775"/>
                        </a:ext>
                      </a:extLst>
                    </a:gridCol>
                    <a:gridCol w="5148820">
                      <a:extLst>
                        <a:ext uri="{9D8B030D-6E8A-4147-A177-3AD203B41FA5}">
                          <a16:colId xmlns:a16="http://schemas.microsoft.com/office/drawing/2014/main" val="94796764"/>
                        </a:ext>
                      </a:extLst>
                    </a:gridCol>
                  </a:tblGrid>
                  <a:tr h="365760">
                    <a:tc>
                      <a:txBody>
                        <a:bodyPr/>
                        <a:lstStyle/>
                        <a:p>
                          <a:pPr algn="ctr"/>
                          <a:r>
                            <a:rPr kumimoji="1" lang="ja-JP" altLang="en-US" dirty="0"/>
                            <a:t>評価指標</a:t>
                          </a:r>
                        </a:p>
                      </a:txBody>
                      <a:tcPr anchor="ctr"/>
                    </a:tc>
                    <a:tc>
                      <a:txBody>
                        <a:bodyPr/>
                        <a:lstStyle/>
                        <a:p>
                          <a:pPr algn="ctr"/>
                          <a:r>
                            <a:rPr kumimoji="1" lang="ja-JP" altLang="en-US" dirty="0"/>
                            <a:t>計算式</a:t>
                          </a:r>
                        </a:p>
                      </a:txBody>
                      <a:tcPr anchor="ctr"/>
                    </a:tc>
                    <a:tc>
                      <a:txBody>
                        <a:bodyPr/>
                        <a:lstStyle/>
                        <a:p>
                          <a:pPr algn="ctr"/>
                          <a:r>
                            <a:rPr kumimoji="1" lang="ja-JP" altLang="en-US" dirty="0"/>
                            <a:t>説明</a:t>
                          </a:r>
                        </a:p>
                      </a:txBody>
                      <a:tcPr anchor="ctr"/>
                    </a:tc>
                    <a:extLst>
                      <a:ext uri="{0D108BD9-81ED-4DB2-BD59-A6C34878D82A}">
                        <a16:rowId xmlns:a16="http://schemas.microsoft.com/office/drawing/2014/main" val="3111007965"/>
                      </a:ext>
                    </a:extLst>
                  </a:tr>
                  <a:tr h="1168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dirty="0"/>
                            <a:t>正解率 </a:t>
                          </a:r>
                          <a:br>
                            <a:rPr lang="en-US" altLang="ja-JP" sz="1800" dirty="0"/>
                          </a:br>
                          <a:r>
                            <a:rPr lang="en-US" altLang="ja-JP" sz="1800" dirty="0"/>
                            <a:t>(Accuracy)</a:t>
                          </a:r>
                          <a:endParaRPr kumimoji="1" lang="ja-JP" altLang="en-US" sz="1800" dirty="0"/>
                        </a:p>
                      </a:txBody>
                      <a:tcPr anchor="ctr"/>
                    </a:tc>
                    <a:tc>
                      <a:txBody>
                        <a:bodyPr/>
                        <a:lstStyle/>
                        <a:p>
                          <a:endParaRPr lang="ja-JP"/>
                        </a:p>
                      </a:txBody>
                      <a:tcPr anchor="ctr">
                        <a:blipFill>
                          <a:blip r:embed="rId3"/>
                          <a:stretch>
                            <a:fillRect l="-68986" t="-32813" r="-168787" b="-30104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a:t>
                          </a:r>
                          <a:r>
                            <a:rPr kumimoji="1" lang="ja-JP" altLang="ja-JP" sz="1800" kern="1200" dirty="0">
                              <a:solidFill>
                                <a:schemeClr val="tx1"/>
                              </a:solidFill>
                              <a:effectLst/>
                            </a:rPr>
                            <a:t>全体の中でどれだけ正解</a:t>
                          </a:r>
                          <a:r>
                            <a:rPr kumimoji="1" lang="ja-JP" altLang="en-US" sz="1800" kern="1200" dirty="0">
                              <a:solidFill>
                                <a:schemeClr val="tx1"/>
                              </a:solidFill>
                              <a:effectLst/>
                            </a:rPr>
                            <a:t>したかの割合</a:t>
                          </a:r>
                          <a:endParaRPr kumimoji="1" lang="en-US" altLang="ja-JP" sz="18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サンプルデータに偏りが少ないケースで有意</a:t>
                          </a:r>
                          <a:endParaRPr kumimoji="1" lang="ja-JP" altLang="en-US" sz="1800" dirty="0"/>
                        </a:p>
                      </a:txBody>
                      <a:tcPr anchor="ctr"/>
                    </a:tc>
                    <a:extLst>
                      <a:ext uri="{0D108BD9-81ED-4DB2-BD59-A6C34878D82A}">
                        <a16:rowId xmlns:a16="http://schemas.microsoft.com/office/drawing/2014/main" val="3009076104"/>
                      </a:ext>
                    </a:extLst>
                  </a:tr>
                  <a:tr h="1168526">
                    <a:tc>
                      <a:txBody>
                        <a:bodyPr/>
                        <a:lstStyle/>
                        <a:p>
                          <a:pPr algn="ctr"/>
                          <a:r>
                            <a:rPr lang="ja-JP" altLang="en-US" sz="1800" dirty="0"/>
                            <a:t>再現率</a:t>
                          </a:r>
                          <a:br>
                            <a:rPr lang="en-US" altLang="ja-JP" sz="1800" dirty="0"/>
                          </a:br>
                          <a:r>
                            <a:rPr lang="en-US" altLang="ja-JP" sz="1800" dirty="0"/>
                            <a:t>(Recall)</a:t>
                          </a:r>
                          <a:endParaRPr kumimoji="1" lang="ja-JP" altLang="en-US" sz="1800" dirty="0"/>
                        </a:p>
                      </a:txBody>
                      <a:tcPr anchor="ctr"/>
                    </a:tc>
                    <a:tc>
                      <a:txBody>
                        <a:bodyPr/>
                        <a:lstStyle/>
                        <a:p>
                          <a:endParaRPr lang="ja-JP"/>
                        </a:p>
                      </a:txBody>
                      <a:tcPr anchor="ctr">
                        <a:blipFill>
                          <a:blip r:embed="rId3"/>
                          <a:stretch>
                            <a:fillRect l="-68986" t="-132813" r="-168787" b="-201042"/>
                          </a:stretch>
                        </a:blipFill>
                      </a:tcPr>
                    </a:tc>
                    <a:tc>
                      <a:txBody>
                        <a:bodyPr/>
                        <a:lstStyle/>
                        <a:p>
                          <a:r>
                            <a:rPr kumimoji="1" lang="ja-JP" altLang="en-US" sz="1800" kern="1200" dirty="0">
                              <a:solidFill>
                                <a:schemeClr val="dk1"/>
                              </a:solidFill>
                              <a:effectLst/>
                            </a:rPr>
                            <a:t>・ 実際の</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のデータ</a:t>
                          </a:r>
                          <a:r>
                            <a:rPr kumimoji="1" lang="ja-JP" altLang="ja-JP" sz="1800" kern="1200" dirty="0">
                              <a:solidFill>
                                <a:schemeClr val="dk1"/>
                              </a:solidFill>
                              <a:effectLst/>
                            </a:rPr>
                            <a:t>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と</a:t>
                          </a:r>
                          <a:r>
                            <a:rPr kumimoji="1" lang="ja-JP" altLang="ja-JP" sz="1800" kern="1200" dirty="0">
                              <a:solidFill>
                                <a:schemeClr val="dk1"/>
                              </a:solidFill>
                              <a:effectLst/>
                            </a:rPr>
                            <a:t>予測</a:t>
                          </a:r>
                          <a:r>
                            <a:rPr kumimoji="1" lang="ja-JP" altLang="en-US" sz="1800" kern="1200" dirty="0">
                              <a:solidFill>
                                <a:schemeClr val="dk1"/>
                              </a:solidFill>
                              <a:effectLst/>
                            </a:rPr>
                            <a:t>できた</a:t>
                          </a:r>
                          <a:r>
                            <a:rPr kumimoji="1" lang="ja-JP" altLang="ja-JP" sz="1800" kern="1200" dirty="0">
                              <a:solidFill>
                                <a:schemeClr val="dk1"/>
                              </a:solidFill>
                              <a:effectLst/>
                            </a:rPr>
                            <a:t>割合</a:t>
                          </a:r>
                          <a:endParaRPr kumimoji="1" lang="en-US" altLang="ja-JP" sz="1800" kern="1200" dirty="0">
                            <a:solidFill>
                              <a:schemeClr val="dk1"/>
                            </a:solidFill>
                            <a:effectLst/>
                          </a:endParaRPr>
                        </a:p>
                        <a:p>
                          <a:r>
                            <a:rPr kumimoji="1" lang="ja-JP" altLang="en-US" sz="1800" kern="1200" dirty="0">
                              <a:solidFill>
                                <a:schemeClr val="dk1"/>
                              </a:solidFill>
                              <a:effectLst/>
                            </a:rPr>
                            <a:t>・ 偽陰性</a:t>
                          </a:r>
                          <a:r>
                            <a:rPr kumimoji="1" lang="en-US" altLang="ja-JP" sz="1800" kern="1200" dirty="0">
                              <a:solidFill>
                                <a:schemeClr val="dk1"/>
                              </a:solidFill>
                              <a:effectLst/>
                            </a:rPr>
                            <a:t>(FN)</a:t>
                          </a:r>
                          <a:r>
                            <a:rPr kumimoji="1" lang="ja-JP" altLang="en-US" sz="1800" kern="1200" dirty="0">
                              <a:solidFill>
                                <a:schemeClr val="dk1"/>
                              </a:solidFill>
                              <a:effectLst/>
                            </a:rPr>
                            <a:t>を低く抑えたい場合に有意</a:t>
                          </a:r>
                          <a:endParaRPr kumimoji="1" lang="en-US" altLang="ja-JP"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028906424"/>
                      </a:ext>
                    </a:extLst>
                  </a:tr>
                  <a:tr h="1168526">
                    <a:tc>
                      <a:txBody>
                        <a:bodyPr/>
                        <a:lstStyle/>
                        <a:p>
                          <a:pPr algn="ctr"/>
                          <a:r>
                            <a:rPr lang="ja-JP" altLang="en-US" sz="1800" dirty="0"/>
                            <a:t>適合率</a:t>
                          </a:r>
                          <a:br>
                            <a:rPr lang="en-US" altLang="ja-JP" sz="1800" dirty="0"/>
                          </a:br>
                          <a:r>
                            <a:rPr lang="en-US" altLang="ja-JP" sz="1800" dirty="0"/>
                            <a:t>(Precision)</a:t>
                          </a:r>
                          <a:endParaRPr kumimoji="1" lang="ja-JP" altLang="en-US" sz="1800" dirty="0"/>
                        </a:p>
                      </a:txBody>
                      <a:tcPr anchor="ctr"/>
                    </a:tc>
                    <a:tc>
                      <a:txBody>
                        <a:bodyPr/>
                        <a:lstStyle/>
                        <a:p>
                          <a:endParaRPr lang="ja-JP"/>
                        </a:p>
                      </a:txBody>
                      <a:tcPr anchor="ctr">
                        <a:blipFill>
                          <a:blip r:embed="rId3"/>
                          <a:stretch>
                            <a:fillRect l="-68986" t="-232813" r="-168787" b="-101042"/>
                          </a:stretch>
                        </a:blipFill>
                      </a:tcPr>
                    </a:tc>
                    <a:tc>
                      <a:txBody>
                        <a:bodyPr/>
                        <a:lstStyle/>
                        <a:p>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と予測したデータのうち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実際に正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であるものの割合</a:t>
                          </a:r>
                          <a:endParaRPr kumimoji="1" lang="en-US" altLang="ja-JP" sz="1800" kern="1200" dirty="0">
                            <a:solidFill>
                              <a:schemeClr val="dk1"/>
                            </a:solidFill>
                            <a:effectLst/>
                          </a:endParaRPr>
                        </a:p>
                        <a:p>
                          <a:r>
                            <a:rPr kumimoji="1" lang="ja-JP" altLang="en-US" sz="1800" kern="1200" dirty="0">
                              <a:solidFill>
                                <a:schemeClr val="dk1"/>
                              </a:solidFill>
                              <a:effectLst/>
                            </a:rPr>
                            <a:t>・ 偽陽性</a:t>
                          </a:r>
                          <a:r>
                            <a:rPr kumimoji="1" lang="en-US" altLang="ja-JP" sz="1800" kern="1200" dirty="0">
                              <a:solidFill>
                                <a:schemeClr val="dk1"/>
                              </a:solidFill>
                              <a:effectLst/>
                            </a:rPr>
                            <a:t>(FP)</a:t>
                          </a:r>
                          <a:r>
                            <a:rPr kumimoji="1" lang="ja-JP" altLang="en-US" sz="1800" kern="1200" dirty="0">
                              <a:solidFill>
                                <a:schemeClr val="dk1"/>
                              </a:solidFill>
                              <a:effectLst/>
                            </a:rPr>
                            <a:t>を低く抑えたい場合に有意</a:t>
                          </a:r>
                          <a:endParaRPr kumimoji="1" lang="ja-JP" altLang="en-US" sz="1800" dirty="0"/>
                        </a:p>
                      </a:txBody>
                      <a:tcPr anchor="ctr"/>
                    </a:tc>
                    <a:extLst>
                      <a:ext uri="{0D108BD9-81ED-4DB2-BD59-A6C34878D82A}">
                        <a16:rowId xmlns:a16="http://schemas.microsoft.com/office/drawing/2014/main" val="3236968840"/>
                      </a:ext>
                    </a:extLst>
                  </a:tr>
                  <a:tr h="1168526">
                    <a:tc>
                      <a:txBody>
                        <a:bodyPr/>
                        <a:lstStyle/>
                        <a:p>
                          <a:pPr algn="ctr"/>
                          <a:r>
                            <a:rPr lang="en-US" altLang="ja-JP" sz="1800" dirty="0"/>
                            <a:t>F</a:t>
                          </a:r>
                          <a:r>
                            <a:rPr lang="ja-JP" altLang="en-US" sz="1800" dirty="0"/>
                            <a:t>値</a:t>
                          </a:r>
                          <a:br>
                            <a:rPr lang="en-US" altLang="ja-JP" sz="1800" dirty="0"/>
                          </a:br>
                          <a:r>
                            <a:rPr lang="en-US" altLang="ja-JP" sz="1800" dirty="0"/>
                            <a:t>(</a:t>
                          </a:r>
                          <a:r>
                            <a:rPr lang="en-US" altLang="ja-JP" sz="1800" dirty="0" err="1"/>
                            <a:t>fscore</a:t>
                          </a:r>
                          <a:r>
                            <a:rPr lang="en-US" altLang="ja-JP" sz="1800" dirty="0"/>
                            <a:t>;</a:t>
                          </a:r>
                          <a:r>
                            <a:rPr lang="ja-JP" altLang="en-US" sz="1800" dirty="0"/>
                            <a:t> 調和平均</a:t>
                          </a:r>
                          <a:r>
                            <a:rPr lang="en-US" altLang="ja-JP" sz="1800" dirty="0"/>
                            <a:t>)</a:t>
                          </a:r>
                          <a:endParaRPr kumimoji="1" lang="ja-JP" altLang="en-US" sz="1800" dirty="0"/>
                        </a:p>
                      </a:txBody>
                      <a:tcPr anchor="ctr"/>
                    </a:tc>
                    <a:tc>
                      <a:txBody>
                        <a:bodyPr/>
                        <a:lstStyle/>
                        <a:p>
                          <a:endParaRPr lang="ja-JP"/>
                        </a:p>
                      </a:txBody>
                      <a:tcPr anchor="ctr">
                        <a:blipFill>
                          <a:blip r:embed="rId3"/>
                          <a:stretch>
                            <a:fillRect l="-68986" t="-332813" r="-168787" b="-1042"/>
                          </a:stretch>
                        </a:blipFill>
                      </a:tcPr>
                    </a:tc>
                    <a:tc>
                      <a:txBody>
                        <a:bodyPr/>
                        <a:lstStyle/>
                        <a:p>
                          <a:r>
                            <a:rPr kumimoji="1" lang="ja-JP" altLang="en-US" sz="1800" dirty="0"/>
                            <a:t>・ 再現率と適合率の総合的な尺度</a:t>
                          </a:r>
                          <a:endParaRPr kumimoji="1" lang="en-US" altLang="ja-JP" sz="1800" dirty="0"/>
                        </a:p>
                        <a:p>
                          <a:r>
                            <a:rPr kumimoji="1" lang="ja-JP" altLang="en-US" sz="1800" dirty="0"/>
                            <a:t>・ とりうる範囲は</a:t>
                          </a:r>
                          <a:r>
                            <a:rPr kumimoji="1" lang="en-US" altLang="ja-JP" sz="1800" dirty="0"/>
                            <a:t>0</a:t>
                          </a:r>
                          <a:r>
                            <a:rPr kumimoji="1" lang="ja-JP" altLang="en-US" sz="1800" dirty="0"/>
                            <a:t>～</a:t>
                          </a:r>
                          <a:r>
                            <a:rPr kumimoji="1" lang="en-US" altLang="ja-JP" sz="1800" dirty="0"/>
                            <a:t>1</a:t>
                          </a:r>
                          <a:r>
                            <a:rPr kumimoji="1" lang="ja-JP" altLang="en-US" sz="1800" dirty="0"/>
                            <a:t>で、</a:t>
                          </a:r>
                          <a:r>
                            <a:rPr kumimoji="1" lang="en-US" altLang="ja-JP" sz="1800" dirty="0"/>
                            <a:t>1</a:t>
                          </a:r>
                          <a:r>
                            <a:rPr kumimoji="1" lang="ja-JP" altLang="en-US" sz="1800" dirty="0"/>
                            <a:t>に近いほど良い</a:t>
                          </a:r>
                        </a:p>
                      </a:txBody>
                      <a:tcPr anchor="ctr"/>
                    </a:tc>
                    <a:extLst>
                      <a:ext uri="{0D108BD9-81ED-4DB2-BD59-A6C34878D82A}">
                        <a16:rowId xmlns:a16="http://schemas.microsoft.com/office/drawing/2014/main" val="3696997392"/>
                      </a:ext>
                    </a:extLst>
                  </a:tr>
                </a:tbl>
              </a:graphicData>
            </a:graphic>
          </p:graphicFrame>
        </mc:Fallback>
      </mc:AlternateContent>
    </p:spTree>
    <p:extLst>
      <p:ext uri="{BB962C8B-B14F-4D97-AF65-F5344CB8AC3E}">
        <p14:creationId xmlns:p14="http://schemas.microsoft.com/office/powerpoint/2010/main" val="4161136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D0C81-5415-4807-A09A-19E446088804}"/>
              </a:ext>
            </a:extLst>
          </p:cNvPr>
          <p:cNvSpPr>
            <a:spLocks noGrp="1"/>
          </p:cNvSpPr>
          <p:nvPr>
            <p:ph type="title"/>
          </p:nvPr>
        </p:nvSpPr>
        <p:spPr/>
        <p:txBody>
          <a:bodyPr/>
          <a:lstStyle/>
          <a:p>
            <a:r>
              <a:rPr lang="ja-JP" altLang="en-US" dirty="0"/>
              <a:t>参考</a:t>
            </a:r>
            <a:r>
              <a:rPr lang="en-US" altLang="ja-JP" dirty="0"/>
              <a:t>: </a:t>
            </a:r>
            <a:r>
              <a:rPr lang="ja-JP" altLang="en-US"/>
              <a:t>再現率（</a:t>
            </a:r>
            <a:r>
              <a:rPr lang="en-US" altLang="ja-JP" dirty="0"/>
              <a:t>Recall)</a:t>
            </a:r>
            <a:r>
              <a:rPr lang="ja-JP" altLang="en-US"/>
              <a:t>を</a:t>
            </a:r>
            <a:r>
              <a:rPr lang="ja-JP" altLang="en-US" dirty="0"/>
              <a:t>意識するケース</a:t>
            </a:r>
            <a:endParaRPr lang="en-US" altLang="ja-JP" dirty="0"/>
          </a:p>
        </p:txBody>
      </p:sp>
      <p:sp>
        <p:nvSpPr>
          <p:cNvPr id="4" name="スライド番号プレースホルダー 3">
            <a:extLst>
              <a:ext uri="{FF2B5EF4-FFF2-40B4-BE49-F238E27FC236}">
                <a16:creationId xmlns:a16="http://schemas.microsoft.com/office/drawing/2014/main" id="{9C550173-66B5-4C35-9A5C-1514B646A123}"/>
              </a:ext>
            </a:extLst>
          </p:cNvPr>
          <p:cNvSpPr>
            <a:spLocks noGrp="1"/>
          </p:cNvSpPr>
          <p:nvPr>
            <p:ph type="sldNum" sz="quarter" idx="10"/>
          </p:nvPr>
        </p:nvSpPr>
        <p:spPr/>
        <p:txBody>
          <a:bodyPr/>
          <a:lstStyle/>
          <a:p>
            <a:fld id="{46BB8D49-91AB-4BE8-B7F4-8EAFE2BF815D}" type="slidenum">
              <a:rPr kumimoji="1" lang="ja-JP" altLang="en-US" smtClean="0"/>
              <a:pPr/>
              <a:t>109</a:t>
            </a:fld>
            <a:endParaRPr kumimoji="1" lang="ja-JP" altLang="en-US" dirty="0"/>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A4A77624-33D9-432B-A071-E0580C55BE4C}"/>
                  </a:ext>
                </a:extLst>
              </p:cNvPr>
              <p:cNvSpPr/>
              <p:nvPr/>
            </p:nvSpPr>
            <p:spPr>
              <a:xfrm>
                <a:off x="6718549" y="3438195"/>
                <a:ext cx="3214278" cy="906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sz="2800" i="1">
                          <a:latin typeface="Cambria Math" panose="02040503050406030204" pitchFamily="18" charset="0"/>
                        </a:rPr>
                        <m:t>再現率</m:t>
                      </m:r>
                      <m:r>
                        <a:rPr kumimoji="1" lang="en-US" altLang="ja-JP" sz="2800" i="1">
                          <a:latin typeface="Cambria Math" panose="02040503050406030204" pitchFamily="18" charset="0"/>
                        </a:rPr>
                        <m:t>=</m:t>
                      </m:r>
                      <m:f>
                        <m:fPr>
                          <m:ctrlPr>
                            <a:rPr kumimoji="1" lang="en-US" altLang="ja-JP" sz="2800" i="1">
                              <a:latin typeface="Cambria Math" panose="02040503050406030204" pitchFamily="18" charset="0"/>
                            </a:rPr>
                          </m:ctrlPr>
                        </m:fPr>
                        <m:num>
                          <m:r>
                            <a:rPr kumimoji="1" lang="en-US" altLang="ja-JP" sz="2800" i="1">
                              <a:latin typeface="Cambria Math" panose="02040503050406030204" pitchFamily="18" charset="0"/>
                            </a:rPr>
                            <m:t>𝑇𝑃</m:t>
                          </m:r>
                        </m:num>
                        <m:den>
                          <m:r>
                            <a:rPr kumimoji="1" lang="en-US" altLang="ja-JP" sz="2800" i="1">
                              <a:latin typeface="Cambria Math" panose="02040503050406030204" pitchFamily="18" charset="0"/>
                            </a:rPr>
                            <m:t>𝑇𝑃</m:t>
                          </m:r>
                          <m:r>
                            <a:rPr kumimoji="1" lang="en-US" altLang="ja-JP" sz="2800" i="1">
                              <a:latin typeface="Cambria Math" panose="02040503050406030204" pitchFamily="18" charset="0"/>
                            </a:rPr>
                            <m:t>+</m:t>
                          </m:r>
                          <m:r>
                            <a:rPr kumimoji="1" lang="en-US" altLang="ja-JP" sz="2800" i="1">
                              <a:latin typeface="Cambria Math" panose="02040503050406030204" pitchFamily="18" charset="0"/>
                            </a:rPr>
                            <m:t>𝐹𝑁</m:t>
                          </m:r>
                        </m:den>
                      </m:f>
                    </m:oMath>
                  </m:oMathPara>
                </a14:m>
                <a:endParaRPr lang="ja-JP" altLang="en-US" sz="2800" dirty="0"/>
              </a:p>
            </p:txBody>
          </p:sp>
        </mc:Choice>
        <mc:Fallback xmlns="">
          <p:sp>
            <p:nvSpPr>
              <p:cNvPr id="6" name="正方形/長方形 5">
                <a:extLst>
                  <a:ext uri="{FF2B5EF4-FFF2-40B4-BE49-F238E27FC236}">
                    <a16:creationId xmlns:a16="http://schemas.microsoft.com/office/drawing/2014/main" id="{A4A77624-33D9-432B-A071-E0580C55BE4C}"/>
                  </a:ext>
                </a:extLst>
              </p:cNvPr>
              <p:cNvSpPr>
                <a:spLocks noRot="1" noChangeAspect="1" noMove="1" noResize="1" noEditPoints="1" noAdjustHandles="1" noChangeArrowheads="1" noChangeShapeType="1" noTextEdit="1"/>
              </p:cNvSpPr>
              <p:nvPr/>
            </p:nvSpPr>
            <p:spPr>
              <a:xfrm>
                <a:off x="6718549" y="3438195"/>
                <a:ext cx="3214278" cy="906145"/>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7" name="表 6">
            <a:extLst>
              <a:ext uri="{FF2B5EF4-FFF2-40B4-BE49-F238E27FC236}">
                <a16:creationId xmlns:a16="http://schemas.microsoft.com/office/drawing/2014/main" id="{7FC9793F-6260-451C-A15A-085CC38AA5DC}"/>
              </a:ext>
            </a:extLst>
          </p:cNvPr>
          <p:cNvGraphicFramePr>
            <a:graphicFrameLocks noGrp="1"/>
          </p:cNvGraphicFramePr>
          <p:nvPr>
            <p:extLst>
              <p:ext uri="{D42A27DB-BD31-4B8C-83A1-F6EECF244321}">
                <p14:modId xmlns:p14="http://schemas.microsoft.com/office/powerpoint/2010/main" val="2530867648"/>
              </p:ext>
            </p:extLst>
          </p:nvPr>
        </p:nvGraphicFramePr>
        <p:xfrm>
          <a:off x="1964334" y="3058019"/>
          <a:ext cx="4160102" cy="1443832"/>
        </p:xfrm>
        <a:graphic>
          <a:graphicData uri="http://schemas.openxmlformats.org/drawingml/2006/table">
            <a:tbl>
              <a:tblPr>
                <a:tableStyleId>{073A0DAA-6AF3-43AB-8588-CEC1D06C72B9}</a:tableStyleId>
              </a:tblPr>
              <a:tblGrid>
                <a:gridCol w="856288">
                  <a:extLst>
                    <a:ext uri="{9D8B030D-6E8A-4147-A177-3AD203B41FA5}">
                      <a16:colId xmlns:a16="http://schemas.microsoft.com/office/drawing/2014/main" val="4181310961"/>
                    </a:ext>
                  </a:extLst>
                </a:gridCol>
                <a:gridCol w="1715646">
                  <a:extLst>
                    <a:ext uri="{9D8B030D-6E8A-4147-A177-3AD203B41FA5}">
                      <a16:colId xmlns:a16="http://schemas.microsoft.com/office/drawing/2014/main" val="393670047"/>
                    </a:ext>
                  </a:extLst>
                </a:gridCol>
                <a:gridCol w="1588168">
                  <a:extLst>
                    <a:ext uri="{9D8B030D-6E8A-4147-A177-3AD203B41FA5}">
                      <a16:colId xmlns:a16="http://schemas.microsoft.com/office/drawing/2014/main" val="752936928"/>
                    </a:ext>
                  </a:extLst>
                </a:gridCol>
              </a:tblGrid>
              <a:tr h="330719">
                <a:tc>
                  <a:txBody>
                    <a:bodyPr/>
                    <a:lstStyle/>
                    <a:p>
                      <a:pPr lvl="1" algn="l"/>
                      <a:endParaRPr kumimoji="1" lang="en-US" altLang="ja-JP" sz="2000" b="1" dirty="0"/>
                    </a:p>
                  </a:txBody>
                  <a:tcPr anchor="ctr">
                    <a:solidFill>
                      <a:schemeClr val="accent5">
                        <a:lumMod val="20000"/>
                        <a:lumOff val="80000"/>
                      </a:schemeClr>
                    </a:solidFill>
                  </a:tcPr>
                </a:tc>
                <a:tc gridSpan="2">
                  <a:txBody>
                    <a:bodyPr/>
                    <a:lstStyle/>
                    <a:p>
                      <a:pPr lvl="0" algn="ctr"/>
                      <a:r>
                        <a:rPr kumimoji="1" lang="ja-JP" altLang="en-US" sz="2000" b="0" dirty="0"/>
                        <a:t>予測値</a:t>
                      </a:r>
                      <a:endParaRPr kumimoji="1" lang="en-US" altLang="ja-JP" sz="2000" b="0" dirty="0"/>
                    </a:p>
                  </a:txBody>
                  <a:tcPr anchor="ctr">
                    <a:solidFill>
                      <a:schemeClr val="accent5">
                        <a:lumMod val="20000"/>
                        <a:lumOff val="80000"/>
                      </a:schemeClr>
                    </a:solidFill>
                  </a:tcPr>
                </a:tc>
                <a:tc hMerge="1">
                  <a:txBody>
                    <a:bodyPr/>
                    <a:lstStyle/>
                    <a:p>
                      <a:pPr lvl="1" algn="l"/>
                      <a:endParaRPr kumimoji="1" lang="en-US" altLang="ja-JP" sz="2800" b="1" dirty="0"/>
                    </a:p>
                  </a:txBody>
                  <a:tcPr anchor="ctr">
                    <a:solidFill>
                      <a:schemeClr val="accent4"/>
                    </a:solidFill>
                  </a:tcPr>
                </a:tc>
                <a:extLst>
                  <a:ext uri="{0D108BD9-81ED-4DB2-BD59-A6C34878D82A}">
                    <a16:rowId xmlns:a16="http://schemas.microsoft.com/office/drawing/2014/main" val="23008909"/>
                  </a:ext>
                </a:extLst>
              </a:tr>
              <a:tr h="523796">
                <a:tc rowSpan="2">
                  <a:txBody>
                    <a:bodyPr/>
                    <a:lstStyle/>
                    <a:p>
                      <a:pPr lvl="0" algn="ctr"/>
                      <a:r>
                        <a:rPr kumimoji="1" lang="ja-JP" altLang="en-US" sz="2000" b="0" dirty="0"/>
                        <a:t>正解</a:t>
                      </a:r>
                      <a:endParaRPr kumimoji="1" lang="en-US" altLang="ja-JP" sz="2000" b="0" dirty="0"/>
                    </a:p>
                  </a:txBody>
                  <a:tcPr anchor="ctr">
                    <a:solidFill>
                      <a:schemeClr val="accent5">
                        <a:lumMod val="20000"/>
                        <a:lumOff val="80000"/>
                      </a:schemeClr>
                    </a:solidFill>
                  </a:tcPr>
                </a:tc>
                <a:tc>
                  <a:txBody>
                    <a:bodyPr/>
                    <a:lstStyle/>
                    <a:p>
                      <a:pPr lvl="0" algn="ctr"/>
                      <a:r>
                        <a:rPr kumimoji="1" lang="en-US" altLang="ja-JP" sz="2000" b="1" dirty="0"/>
                        <a:t>TP:  60</a:t>
                      </a:r>
                    </a:p>
                  </a:txBody>
                  <a:tcPr anchor="ctr">
                    <a:solidFill>
                      <a:schemeClr val="accent4"/>
                    </a:solidFill>
                  </a:tcPr>
                </a:tc>
                <a:tc>
                  <a:txBody>
                    <a:bodyPr/>
                    <a:lstStyle/>
                    <a:p>
                      <a:pPr lvl="0" algn="ctr"/>
                      <a:r>
                        <a:rPr kumimoji="1" lang="en-US" altLang="ja-JP" sz="2000" b="1" dirty="0"/>
                        <a:t>FN:   40</a:t>
                      </a:r>
                    </a:p>
                  </a:txBody>
                  <a:tcPr anchor="ctr">
                    <a:solidFill>
                      <a:schemeClr val="accent4">
                        <a:lumMod val="20000"/>
                        <a:lumOff val="80000"/>
                      </a:schemeClr>
                    </a:solidFill>
                  </a:tcPr>
                </a:tc>
                <a:extLst>
                  <a:ext uri="{0D108BD9-81ED-4DB2-BD59-A6C34878D82A}">
                    <a16:rowId xmlns:a16="http://schemas.microsoft.com/office/drawing/2014/main" val="4270780776"/>
                  </a:ext>
                </a:extLst>
              </a:tr>
              <a:tr h="523796">
                <a:tc vMerge="1">
                  <a:txBody>
                    <a:bodyPr/>
                    <a:lstStyle/>
                    <a:p>
                      <a:pPr lvl="1" algn="l"/>
                      <a:endParaRPr kumimoji="1" lang="en-US" altLang="ja-JP" sz="2800" b="1" dirty="0"/>
                    </a:p>
                  </a:txBody>
                  <a:tcPr anchor="ctr">
                    <a:solidFill>
                      <a:schemeClr val="accent4"/>
                    </a:solidFill>
                  </a:tcPr>
                </a:tc>
                <a:tc>
                  <a:txBody>
                    <a:bodyPr/>
                    <a:lstStyle/>
                    <a:p>
                      <a:pPr lvl="0" algn="ctr"/>
                      <a:r>
                        <a:rPr kumimoji="1" lang="en-US" altLang="ja-JP" sz="2000" b="1" dirty="0"/>
                        <a:t>FP:  10</a:t>
                      </a:r>
                    </a:p>
                  </a:txBody>
                  <a:tcPr anchor="ctr">
                    <a:solidFill>
                      <a:schemeClr val="accent4">
                        <a:lumMod val="20000"/>
                        <a:lumOff val="80000"/>
                      </a:schemeClr>
                    </a:solidFill>
                  </a:tcPr>
                </a:tc>
                <a:tc>
                  <a:txBody>
                    <a:bodyPr/>
                    <a:lstStyle/>
                    <a:p>
                      <a:pPr lvl="0" algn="ctr"/>
                      <a:r>
                        <a:rPr kumimoji="1" lang="en-US" altLang="ja-JP" sz="2000" b="1" dirty="0"/>
                        <a:t>TN: 890</a:t>
                      </a:r>
                    </a:p>
                  </a:txBody>
                  <a:tcPr anchor="ctr">
                    <a:solidFill>
                      <a:schemeClr val="accent4">
                        <a:lumMod val="20000"/>
                        <a:lumOff val="80000"/>
                      </a:schemeClr>
                    </a:solidFill>
                  </a:tcPr>
                </a:tc>
                <a:extLst>
                  <a:ext uri="{0D108BD9-81ED-4DB2-BD59-A6C34878D82A}">
                    <a16:rowId xmlns:a16="http://schemas.microsoft.com/office/drawing/2014/main" val="3154070965"/>
                  </a:ext>
                </a:extLst>
              </a:tr>
            </a:tbl>
          </a:graphicData>
        </a:graphic>
      </p:graphicFrame>
      <p:sp>
        <p:nvSpPr>
          <p:cNvPr id="8" name="正方形/長方形 7">
            <a:extLst>
              <a:ext uri="{FF2B5EF4-FFF2-40B4-BE49-F238E27FC236}">
                <a16:creationId xmlns:a16="http://schemas.microsoft.com/office/drawing/2014/main" id="{972183F0-030E-47F8-8A4F-7B8FE8964F67}"/>
              </a:ext>
            </a:extLst>
          </p:cNvPr>
          <p:cNvSpPr/>
          <p:nvPr/>
        </p:nvSpPr>
        <p:spPr>
          <a:xfrm>
            <a:off x="2834551" y="3438194"/>
            <a:ext cx="3289885" cy="544010"/>
          </a:xfrm>
          <a:prstGeom prst="rect">
            <a:avLst/>
          </a:prstGeom>
          <a:no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9" name="吹き出し: 四角形 16">
            <a:extLst>
              <a:ext uri="{FF2B5EF4-FFF2-40B4-BE49-F238E27FC236}">
                <a16:creationId xmlns:a16="http://schemas.microsoft.com/office/drawing/2014/main" id="{C35430DF-DA3E-4F5C-AE13-8FC487D1377C}"/>
              </a:ext>
            </a:extLst>
          </p:cNvPr>
          <p:cNvSpPr/>
          <p:nvPr/>
        </p:nvSpPr>
        <p:spPr>
          <a:xfrm>
            <a:off x="1849198" y="4882027"/>
            <a:ext cx="1392538" cy="518999"/>
          </a:xfrm>
          <a:prstGeom prst="wedgeRectCallout">
            <a:avLst>
              <a:gd name="adj1" fmla="val 69238"/>
              <a:gd name="adj2" fmla="val -13282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a:t>
            </a:r>
            <a:endParaRPr kumimoji="1" lang="ja-JP" altLang="en-US" sz="1400" dirty="0">
              <a:solidFill>
                <a:schemeClr val="tx1"/>
              </a:solidFill>
            </a:endParaRPr>
          </a:p>
        </p:txBody>
      </p:sp>
      <p:sp>
        <p:nvSpPr>
          <p:cNvPr id="10" name="正方形/長方形 9"/>
          <p:cNvSpPr/>
          <p:nvPr/>
        </p:nvSpPr>
        <p:spPr>
          <a:xfrm>
            <a:off x="3241736" y="4956860"/>
            <a:ext cx="4660309" cy="400110"/>
          </a:xfrm>
          <a:prstGeom prst="rect">
            <a:avLst/>
          </a:prstGeom>
        </p:spPr>
        <p:txBody>
          <a:bodyPr wrap="square">
            <a:spAutoFit/>
          </a:bodyPr>
          <a:lstStyle/>
          <a:p>
            <a:r>
              <a:rPr lang="ja-JP" altLang="en-US" sz="2000" dirty="0"/>
              <a:t>罹患と判定されたら、精密検査に誘導</a:t>
            </a:r>
          </a:p>
        </p:txBody>
      </p:sp>
      <p:sp>
        <p:nvSpPr>
          <p:cNvPr id="12" name="吹き出し: 四角形 20">
            <a:extLst>
              <a:ext uri="{FF2B5EF4-FFF2-40B4-BE49-F238E27FC236}">
                <a16:creationId xmlns:a16="http://schemas.microsoft.com/office/drawing/2014/main" id="{6ACB52ED-7B93-4A8C-A262-08A152057E27}"/>
              </a:ext>
            </a:extLst>
          </p:cNvPr>
          <p:cNvSpPr/>
          <p:nvPr/>
        </p:nvSpPr>
        <p:spPr>
          <a:xfrm>
            <a:off x="6320656" y="2677314"/>
            <a:ext cx="1392538" cy="518999"/>
          </a:xfrm>
          <a:prstGeom prst="wedgeRectCallout">
            <a:avLst>
              <a:gd name="adj1" fmla="val -74166"/>
              <a:gd name="adj2" fmla="val 122344"/>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a:t>
            </a:r>
            <a:endParaRPr kumimoji="1" lang="ja-JP" altLang="en-US" sz="1400" dirty="0">
              <a:solidFill>
                <a:schemeClr val="tx1"/>
              </a:solidFill>
            </a:endParaRPr>
          </a:p>
        </p:txBody>
      </p:sp>
      <p:sp>
        <p:nvSpPr>
          <p:cNvPr id="11" name="正方形/長方形 10">
            <a:extLst>
              <a:ext uri="{FF2B5EF4-FFF2-40B4-BE49-F238E27FC236}">
                <a16:creationId xmlns:a16="http://schemas.microsoft.com/office/drawing/2014/main" id="{DE3E14C9-FD49-4FB6-B8C5-8E6C9C3FBD42}"/>
              </a:ext>
            </a:extLst>
          </p:cNvPr>
          <p:cNvSpPr/>
          <p:nvPr/>
        </p:nvSpPr>
        <p:spPr>
          <a:xfrm>
            <a:off x="7672555" y="2752146"/>
            <a:ext cx="3185487" cy="369332"/>
          </a:xfrm>
          <a:prstGeom prst="rect">
            <a:avLst/>
          </a:prstGeom>
        </p:spPr>
        <p:txBody>
          <a:bodyPr wrap="none">
            <a:spAutoFit/>
          </a:bodyPr>
          <a:lstStyle/>
          <a:p>
            <a:r>
              <a:rPr lang="ja-JP" altLang="en-US" b="1" dirty="0">
                <a:solidFill>
                  <a:srgbClr val="FF0000"/>
                </a:solidFill>
              </a:rPr>
              <a:t>周囲に感染させる可能性あり</a:t>
            </a:r>
          </a:p>
        </p:txBody>
      </p:sp>
      <p:sp>
        <p:nvSpPr>
          <p:cNvPr id="5" name="テキスト ボックス 4">
            <a:extLst>
              <a:ext uri="{FF2B5EF4-FFF2-40B4-BE49-F238E27FC236}">
                <a16:creationId xmlns:a16="http://schemas.microsoft.com/office/drawing/2014/main" id="{9ABC9CEC-B72F-CBC5-0165-3247238AACA1}"/>
              </a:ext>
            </a:extLst>
          </p:cNvPr>
          <p:cNvSpPr txBox="1"/>
          <p:nvPr/>
        </p:nvSpPr>
        <p:spPr>
          <a:xfrm>
            <a:off x="2384516" y="1244174"/>
            <a:ext cx="7225055" cy="1723549"/>
          </a:xfrm>
          <a:prstGeom prst="rect">
            <a:avLst/>
          </a:prstGeom>
          <a:noFill/>
        </p:spPr>
        <p:txBody>
          <a:bodyPr wrap="none" rtlCol="0">
            <a:spAutoFit/>
          </a:bodyPr>
          <a:lstStyle/>
          <a:p>
            <a:r>
              <a:rPr lang="ja-JP" altLang="en-US"/>
              <a:t>病理判定など偽陰性</a:t>
            </a:r>
            <a:r>
              <a:rPr lang="en-US" altLang="ja-JP" dirty="0"/>
              <a:t>(FN)</a:t>
            </a:r>
            <a:r>
              <a:rPr lang="ja-JP" altLang="en-US"/>
              <a:t>を低く抑えたい場合</a:t>
            </a:r>
            <a:endParaRPr lang="en-US" altLang="ja-JP" dirty="0"/>
          </a:p>
          <a:p>
            <a:pPr lvl="1"/>
            <a:r>
              <a:rPr lang="ja-JP" altLang="en-US"/>
              <a:t>インフルエンザに罹患しているかどうかを判定したい </a:t>
            </a:r>
            <a:r>
              <a:rPr lang="en-US" altLang="ja-JP" dirty="0"/>
              <a:t>(TP:</a:t>
            </a:r>
            <a:r>
              <a:rPr lang="ja-JP" altLang="en-US"/>
              <a:t>罹患</a:t>
            </a:r>
            <a:r>
              <a:rPr lang="en-US" altLang="ja-JP" dirty="0"/>
              <a:t>)</a:t>
            </a:r>
          </a:p>
          <a:p>
            <a:pPr lvl="1"/>
            <a:r>
              <a:rPr lang="ja-JP" altLang="en-US"/>
              <a:t>サンプル数 </a:t>
            </a:r>
            <a:r>
              <a:rPr lang="en-US" altLang="ja-JP" dirty="0"/>
              <a:t>1,000</a:t>
            </a:r>
            <a:r>
              <a:rPr lang="ja-JP" altLang="en-US"/>
              <a:t>人のうち、</a:t>
            </a:r>
            <a:r>
              <a:rPr lang="en-US" altLang="ja-JP" dirty="0"/>
              <a:t>100</a:t>
            </a:r>
            <a:r>
              <a:rPr lang="ja-JP" altLang="en-US"/>
              <a:t>人が実際に罹患していた</a:t>
            </a:r>
            <a:endParaRPr lang="en-US" altLang="ja-JP" dirty="0"/>
          </a:p>
          <a:p>
            <a:pPr lvl="2"/>
            <a:r>
              <a:rPr lang="ja-JP" altLang="en-US"/>
              <a:t>正解率</a:t>
            </a:r>
            <a:r>
              <a:rPr lang="en-US" altLang="ja-JP" dirty="0"/>
              <a:t>: 95%</a:t>
            </a:r>
            <a:r>
              <a:rPr lang="ja-JP" altLang="en-US"/>
              <a:t> </a:t>
            </a:r>
            <a:endParaRPr lang="en-US" altLang="ja-JP" dirty="0"/>
          </a:p>
          <a:p>
            <a:pPr lvl="2"/>
            <a:r>
              <a:rPr lang="ja-JP" altLang="en-US"/>
              <a:t>再現率</a:t>
            </a:r>
            <a:r>
              <a:rPr lang="en-US" altLang="ja-JP" dirty="0"/>
              <a:t>: 60% (40%</a:t>
            </a:r>
            <a:r>
              <a:rPr lang="ja-JP" altLang="en-US"/>
              <a:t>が誤診</a:t>
            </a:r>
            <a:r>
              <a:rPr lang="en-US" altLang="ja-JP" dirty="0"/>
              <a:t>)</a:t>
            </a:r>
          </a:p>
          <a:p>
            <a:pPr algn="ctr" defTabSz="914400" fontAlgn="base">
              <a:spcBef>
                <a:spcPct val="0"/>
              </a:spcBef>
              <a:spcAft>
                <a:spcPct val="0"/>
              </a:spcAft>
            </a:pPr>
            <a:endParaRPr kumimoji="1" lang="ja-JP" altLang="en-US" sz="1600" dirty="0">
              <a:solidFill>
                <a:srgbClr val="000000"/>
              </a:solidFill>
              <a:latin typeface="+mn-ea"/>
            </a:endParaRPr>
          </a:p>
        </p:txBody>
      </p:sp>
      <p:sp>
        <p:nvSpPr>
          <p:cNvPr id="3" name="テキスト ボックス 2">
            <a:extLst>
              <a:ext uri="{FF2B5EF4-FFF2-40B4-BE49-F238E27FC236}">
                <a16:creationId xmlns:a16="http://schemas.microsoft.com/office/drawing/2014/main" id="{A1BAE117-8F4C-BFF5-6EDE-8059776C10D7}"/>
              </a:ext>
            </a:extLst>
          </p:cNvPr>
          <p:cNvSpPr txBox="1"/>
          <p:nvPr/>
        </p:nvSpPr>
        <p:spPr>
          <a:xfrm>
            <a:off x="282212" y="5742751"/>
            <a:ext cx="1172628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陽性の誤診（病気に感染している人を病気ではない（陰性）と診断してしまう）を防ぎたい時に使用</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404503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5B8F3-C86E-6765-3DB5-8C7838760F39}"/>
              </a:ext>
            </a:extLst>
          </p:cNvPr>
          <p:cNvSpPr>
            <a:spLocks noGrp="1"/>
          </p:cNvSpPr>
          <p:nvPr>
            <p:ph type="ctrTitle" idx="4294967295"/>
          </p:nvPr>
        </p:nvSpPr>
        <p:spPr>
          <a:xfrm>
            <a:off x="0" y="238125"/>
            <a:ext cx="8264525" cy="1435100"/>
          </a:xfrm>
        </p:spPr>
        <p:txBody>
          <a:bodyPr vert="horz" lIns="91440" tIns="45720" rIns="91440" bIns="45720" rtlCol="0" anchor="b">
            <a:normAutofit/>
          </a:bodyPr>
          <a:lstStyle/>
          <a:p>
            <a:pPr algn="l">
              <a:lnSpc>
                <a:spcPct val="90000"/>
              </a:lnSpc>
            </a:pPr>
            <a:r>
              <a:rPr lang="ja-JP" altLang="en-US" sz="2900">
                <a:solidFill>
                  <a:schemeClr val="tx1"/>
                </a:solidFill>
                <a:latin typeface="+mj-lt"/>
                <a:ea typeface="+mj-ea"/>
                <a:cs typeface="+mj-cs"/>
              </a:rPr>
              <a:t>講師紹介</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小池　歩</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こいけ　あゆむ</a:t>
            </a:r>
          </a:p>
        </p:txBody>
      </p:sp>
      <p:sp>
        <p:nvSpPr>
          <p:cNvPr id="4" name="コンテンツ プレースホルダー 3">
            <a:extLst>
              <a:ext uri="{FF2B5EF4-FFF2-40B4-BE49-F238E27FC236}">
                <a16:creationId xmlns:a16="http://schemas.microsoft.com/office/drawing/2014/main" id="{F4436E3C-D493-960E-6220-EA5243667800}"/>
              </a:ext>
            </a:extLst>
          </p:cNvPr>
          <p:cNvSpPr>
            <a:spLocks noGrp="1"/>
          </p:cNvSpPr>
          <p:nvPr>
            <p:ph type="body" idx="4294967295"/>
          </p:nvPr>
        </p:nvSpPr>
        <p:spPr>
          <a:xfrm>
            <a:off x="0" y="4921250"/>
            <a:ext cx="5035550" cy="1601788"/>
          </a:xfrm>
        </p:spPr>
        <p:txBody>
          <a:bodyPr vert="horz" wrap="none" lIns="91440" tIns="45720" rIns="91440" bIns="45720" rtlCol="0" anchor="t">
            <a:normAutofit/>
          </a:bodyPr>
          <a:lstStyle/>
          <a:p>
            <a:pPr marL="0" indent="-228600">
              <a:lnSpc>
                <a:spcPct val="90000"/>
              </a:lnSpc>
              <a:buFont typeface="Wingdings" pitchFamily="2" charset="2"/>
              <a:buChar char="ü"/>
            </a:pPr>
            <a:endParaRPr lang="en-US" altLang="ja-JP" sz="1600" b="1" dirty="0">
              <a:solidFill>
                <a:schemeClr val="tx1"/>
              </a:solidFill>
              <a:latin typeface="+mn-lt"/>
              <a:ea typeface="+mn-ea"/>
            </a:endParaRPr>
          </a:p>
          <a:p>
            <a:pPr indent="-228600">
              <a:lnSpc>
                <a:spcPct val="90000"/>
              </a:lnSpc>
              <a:buFont typeface="Wingdings" pitchFamily="2" charset="2"/>
              <a:buChar char="ü"/>
            </a:pPr>
            <a:r>
              <a:rPr lang="en-US" altLang="ja-JP" sz="1600" b="1" dirty="0">
                <a:solidFill>
                  <a:schemeClr val="tx1"/>
                </a:solidFill>
                <a:latin typeface="+mn-lt"/>
                <a:ea typeface="+mn-ea"/>
              </a:rPr>
              <a:t>Solution Architect Associate</a:t>
            </a:r>
          </a:p>
          <a:p>
            <a:pPr indent="-228600">
              <a:lnSpc>
                <a:spcPct val="90000"/>
              </a:lnSpc>
              <a:buFont typeface="Wingdings" pitchFamily="2" charset="2"/>
              <a:buChar char="ü"/>
            </a:pPr>
            <a:r>
              <a:rPr lang="en-US" altLang="ja-JP" sz="1600" b="1" dirty="0">
                <a:solidFill>
                  <a:schemeClr val="tx1"/>
                </a:solidFill>
                <a:latin typeface="+mn-lt"/>
                <a:ea typeface="+mn-ea"/>
              </a:rPr>
              <a:t>Machine Learning Specialty</a:t>
            </a:r>
          </a:p>
          <a:p>
            <a:pPr indent="-228600">
              <a:lnSpc>
                <a:spcPct val="90000"/>
              </a:lnSpc>
              <a:buFont typeface="Wingdings" pitchFamily="2" charset="2"/>
              <a:buChar char="ü"/>
            </a:pPr>
            <a:r>
              <a:rPr lang="en-US" altLang="ja-JP" sz="1600" b="1" dirty="0">
                <a:solidFill>
                  <a:schemeClr val="tx1"/>
                </a:solidFill>
                <a:latin typeface="+mn-lt"/>
                <a:ea typeface="+mn-ea"/>
              </a:rPr>
              <a:t>DP-100</a:t>
            </a:r>
          </a:p>
          <a:p>
            <a:pPr indent="-228600">
              <a:lnSpc>
                <a:spcPct val="90000"/>
              </a:lnSpc>
              <a:buFont typeface="Wingdings" pitchFamily="2" charset="2"/>
              <a:buChar char="ü"/>
            </a:pPr>
            <a:r>
              <a:rPr lang="en-US" altLang="ja-JP" sz="1600" b="1" dirty="0">
                <a:solidFill>
                  <a:schemeClr val="tx1"/>
                </a:solidFill>
                <a:latin typeface="+mn-lt"/>
                <a:ea typeface="+mn-ea"/>
              </a:rPr>
              <a:t>DP-900</a:t>
            </a: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p:txBody>
      </p:sp>
      <p:pic>
        <p:nvPicPr>
          <p:cNvPr id="5" name="図プレースホルダー 4" descr="スーツを着た男性&#10;&#10;自動的に生成された説明">
            <a:extLst>
              <a:ext uri="{FF2B5EF4-FFF2-40B4-BE49-F238E27FC236}">
                <a16:creationId xmlns:a16="http://schemas.microsoft.com/office/drawing/2014/main" id="{C0B88F2F-85AA-4958-5886-181D63499606}"/>
              </a:ext>
            </a:extLst>
          </p:cNvPr>
          <p:cNvPicPr>
            <a:picLocks noGrp="1" noChangeAspect="1"/>
          </p:cNvPicPr>
          <p:nvPr>
            <p:ph idx="4294967295"/>
          </p:nvPr>
        </p:nvPicPr>
        <p:blipFill rotWithShape="1">
          <a:blip r:embed="rId2"/>
          <a:srcRect l="10812" r="17035" b="2"/>
          <a:stretch/>
        </p:blipFill>
        <p:spPr>
          <a:xfrm>
            <a:off x="9236075" y="2371725"/>
            <a:ext cx="2955925" cy="4097338"/>
          </a:xfrm>
          <a:prstGeom prst="rect">
            <a:avLst/>
          </a:prstGeom>
          <a:noFill/>
        </p:spPr>
      </p:pic>
      <p:sp>
        <p:nvSpPr>
          <p:cNvPr id="3" name="テキスト ボックス 2">
            <a:extLst>
              <a:ext uri="{FF2B5EF4-FFF2-40B4-BE49-F238E27FC236}">
                <a16:creationId xmlns:a16="http://schemas.microsoft.com/office/drawing/2014/main" id="{B4AF8693-78C8-AC41-16C6-9C633BBFC5D8}"/>
              </a:ext>
            </a:extLst>
          </p:cNvPr>
          <p:cNvSpPr txBox="1"/>
          <p:nvPr/>
        </p:nvSpPr>
        <p:spPr>
          <a:xfrm>
            <a:off x="1953369" y="1708422"/>
            <a:ext cx="6241774" cy="1600438"/>
          </a:xfrm>
          <a:prstGeom prst="rect">
            <a:avLst/>
          </a:prstGeom>
          <a:noFill/>
        </p:spPr>
        <p:txBody>
          <a:bodyPr wrap="square" rtlCol="0">
            <a:spAutoFit/>
          </a:bodyPr>
          <a:lstStyle/>
          <a:p>
            <a:r>
              <a:rPr kumimoji="1" lang="ja-JP" altLang="en-US" b="1"/>
              <a:t>経歴</a:t>
            </a:r>
            <a:endParaRPr kumimoji="1" lang="en-US" altLang="ja-JP" b="1" dirty="0"/>
          </a:p>
          <a:p>
            <a:r>
              <a:rPr kumimoji="1" lang="ja-JP" altLang="en-US" sz="1600" b="1"/>
              <a:t>元俳優、大学卒業後、株式会社キカガク入社。</a:t>
            </a:r>
            <a:br>
              <a:rPr kumimoji="1" lang="en-US" altLang="ja-JP" sz="1600" b="1" dirty="0"/>
            </a:br>
            <a:r>
              <a:rPr kumimoji="1" lang="en-US" altLang="ja-JP" sz="1600" b="1" dirty="0"/>
              <a:t>AI</a:t>
            </a:r>
            <a:r>
              <a:rPr kumimoji="1" lang="ja-JP" altLang="en-US" sz="1600" b="1"/>
              <a:t>や</a:t>
            </a:r>
            <a:r>
              <a:rPr kumimoji="1" lang="en-US" altLang="ja-JP" sz="1600" b="1" dirty="0"/>
              <a:t>DL</a:t>
            </a:r>
            <a:r>
              <a:rPr kumimoji="1" lang="ja-JP" altLang="en-US" sz="1600" b="1"/>
              <a:t>の講師を務める。製造業の物体検知モデルの作成や医療の子宮がんの画像分類（論文）など様々なプロジェクトに参画。</a:t>
            </a:r>
            <a:br>
              <a:rPr kumimoji="1" lang="en-US" altLang="ja-JP" sz="1600" b="1" dirty="0"/>
            </a:br>
            <a:r>
              <a:rPr kumimoji="1" lang="ja-JP" altLang="en-US" sz="1600" b="1"/>
              <a:t>前職よりトレノケートにて業務委託での講師をしており、</a:t>
            </a:r>
            <a:r>
              <a:rPr kumimoji="1" lang="en-US" altLang="ja-JP" sz="1600" b="1" dirty="0"/>
              <a:t>2024</a:t>
            </a:r>
            <a:r>
              <a:rPr kumimoji="1" lang="ja-JP" altLang="en-US" sz="1600" b="1"/>
              <a:t>年１月より</a:t>
            </a:r>
            <a:r>
              <a:rPr kumimoji="1" lang="en-US" altLang="ja-JP" sz="1600" b="1" dirty="0"/>
              <a:t>JOIN</a:t>
            </a:r>
          </a:p>
        </p:txBody>
      </p:sp>
      <p:sp>
        <p:nvSpPr>
          <p:cNvPr id="8" name="テキスト ボックス 7">
            <a:extLst>
              <a:ext uri="{FF2B5EF4-FFF2-40B4-BE49-F238E27FC236}">
                <a16:creationId xmlns:a16="http://schemas.microsoft.com/office/drawing/2014/main" id="{42BBCF8C-2CDD-7DF4-08B9-10E6355B46FB}"/>
              </a:ext>
            </a:extLst>
          </p:cNvPr>
          <p:cNvSpPr txBox="1"/>
          <p:nvPr/>
        </p:nvSpPr>
        <p:spPr>
          <a:xfrm>
            <a:off x="1951311" y="3634082"/>
            <a:ext cx="5412487" cy="1206484"/>
          </a:xfrm>
          <a:prstGeom prst="rect">
            <a:avLst/>
          </a:prstGeom>
          <a:noFill/>
        </p:spPr>
        <p:txBody>
          <a:bodyPr wrap="square">
            <a:spAutoFit/>
          </a:bodyPr>
          <a:lstStyle/>
          <a:p>
            <a:pPr marL="285750" indent="-285750">
              <a:lnSpc>
                <a:spcPct val="90000"/>
              </a:lnSpc>
              <a:buFont typeface="Wingdings" pitchFamily="2" charset="2"/>
              <a:buChar char="ü"/>
            </a:pPr>
            <a:r>
              <a:rPr kumimoji="1" lang="ja-JP" altLang="en-US" sz="1600" b="1"/>
              <a:t>マイクロソフト認定トレーナー</a:t>
            </a:r>
            <a:endParaRPr kumimoji="1" lang="en-US" altLang="ja-JP" sz="1600" b="1" dirty="0"/>
          </a:p>
          <a:p>
            <a:pPr marL="57150" indent="-285750">
              <a:lnSpc>
                <a:spcPct val="90000"/>
              </a:lnSpc>
              <a:buFont typeface="Wingdings" pitchFamily="2" charset="2"/>
              <a:buChar char="ü"/>
            </a:pPr>
            <a:r>
              <a:rPr kumimoji="1" lang="en-US" altLang="ja-JP" sz="1600" b="1" dirty="0"/>
              <a:t>AWS </a:t>
            </a:r>
            <a:r>
              <a:rPr kumimoji="1" lang="ja-JP" altLang="en-US" sz="1600" b="1"/>
              <a:t>認定トレーナー</a:t>
            </a:r>
            <a:endParaRPr kumimoji="1" lang="en-US" altLang="ja-JP" sz="1600" b="1" dirty="0"/>
          </a:p>
          <a:p>
            <a:pPr marL="57150" indent="-285750">
              <a:lnSpc>
                <a:spcPct val="90000"/>
              </a:lnSpc>
              <a:buFont typeface="Wingdings" pitchFamily="2" charset="2"/>
              <a:buChar char="ü"/>
            </a:pPr>
            <a:r>
              <a:rPr kumimoji="1" lang="en-US" altLang="ja-JP" sz="1600" b="1" dirty="0" err="1"/>
              <a:t>Ideactive</a:t>
            </a:r>
            <a:r>
              <a:rPr kumimoji="1" lang="en-US" altLang="ja-JP" sz="1600" b="1" dirty="0"/>
              <a:t> Japan Project Professional Menta</a:t>
            </a:r>
          </a:p>
          <a:p>
            <a:pPr marL="57150" indent="-285750">
              <a:lnSpc>
                <a:spcPct val="90000"/>
              </a:lnSpc>
              <a:buFont typeface="Wingdings" pitchFamily="2" charset="2"/>
              <a:buChar char="ü"/>
            </a:pPr>
            <a:r>
              <a:rPr kumimoji="1" lang="en-US" altLang="ja-JP" sz="1600" b="1" dirty="0"/>
              <a:t>AI-900 </a:t>
            </a:r>
            <a:r>
              <a:rPr kumimoji="1" lang="ja-JP" altLang="en-US" sz="1600" b="1"/>
              <a:t>資格対策講座開発</a:t>
            </a:r>
            <a:endParaRPr kumimoji="1" lang="en-US" altLang="ja-JP" sz="1600" b="1" dirty="0"/>
          </a:p>
          <a:p>
            <a:pPr marL="57150" indent="-285750">
              <a:lnSpc>
                <a:spcPct val="90000"/>
              </a:lnSpc>
              <a:buFont typeface="Wingdings" pitchFamily="2" charset="2"/>
              <a:buChar char="ü"/>
            </a:pPr>
            <a:r>
              <a:rPr kumimoji="1" lang="ja-JP" altLang="en-US" sz="1600" b="1"/>
              <a:t>日本初データエンジニアリング講座開講</a:t>
            </a:r>
            <a:endParaRPr kumimoji="1" lang="en-US" altLang="ja-JP" sz="1600" b="1" dirty="0"/>
          </a:p>
        </p:txBody>
      </p:sp>
      <p:sp>
        <p:nvSpPr>
          <p:cNvPr id="9" name="テキスト ボックス 8">
            <a:extLst>
              <a:ext uri="{FF2B5EF4-FFF2-40B4-BE49-F238E27FC236}">
                <a16:creationId xmlns:a16="http://schemas.microsoft.com/office/drawing/2014/main" id="{72D42360-35F2-1573-1D82-7D7558C9E8AD}"/>
              </a:ext>
            </a:extLst>
          </p:cNvPr>
          <p:cNvSpPr txBox="1"/>
          <p:nvPr/>
        </p:nvSpPr>
        <p:spPr>
          <a:xfrm>
            <a:off x="1926317" y="3326305"/>
            <a:ext cx="1107996" cy="369332"/>
          </a:xfrm>
          <a:prstGeom prst="rect">
            <a:avLst/>
          </a:prstGeom>
          <a:noFill/>
        </p:spPr>
        <p:txBody>
          <a:bodyPr wrap="none" rtlCol="0">
            <a:spAutoFit/>
          </a:bodyPr>
          <a:lstStyle/>
          <a:p>
            <a:r>
              <a:rPr kumimoji="1" lang="ja-JP" altLang="en-US" b="1"/>
              <a:t>主な経歴</a:t>
            </a:r>
            <a:endParaRPr kumimoji="1" lang="en-US" altLang="ja-JP" b="1" dirty="0"/>
          </a:p>
        </p:txBody>
      </p:sp>
      <p:sp>
        <p:nvSpPr>
          <p:cNvPr id="11" name="テキスト ボックス 10">
            <a:extLst>
              <a:ext uri="{FF2B5EF4-FFF2-40B4-BE49-F238E27FC236}">
                <a16:creationId xmlns:a16="http://schemas.microsoft.com/office/drawing/2014/main" id="{E0941759-205E-038A-D0E3-0764C5001EE3}"/>
              </a:ext>
            </a:extLst>
          </p:cNvPr>
          <p:cNvSpPr txBox="1"/>
          <p:nvPr/>
        </p:nvSpPr>
        <p:spPr>
          <a:xfrm>
            <a:off x="1926317" y="4777545"/>
            <a:ext cx="1107996" cy="369332"/>
          </a:xfrm>
          <a:prstGeom prst="rect">
            <a:avLst/>
          </a:prstGeom>
          <a:noFill/>
        </p:spPr>
        <p:txBody>
          <a:bodyPr wrap="none" rtlCol="0">
            <a:spAutoFit/>
          </a:bodyPr>
          <a:lstStyle/>
          <a:p>
            <a:r>
              <a:rPr kumimoji="1" lang="ja-JP" altLang="en-US" b="1"/>
              <a:t>保有資格</a:t>
            </a:r>
            <a:endParaRPr kumimoji="1" lang="en-US" altLang="ja-JP" b="1" dirty="0"/>
          </a:p>
        </p:txBody>
      </p:sp>
    </p:spTree>
    <p:extLst>
      <p:ext uri="{BB962C8B-B14F-4D97-AF65-F5344CB8AC3E}">
        <p14:creationId xmlns:p14="http://schemas.microsoft.com/office/powerpoint/2010/main" val="14100428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D0C81-5415-4807-A09A-19E446088804}"/>
              </a:ext>
            </a:extLst>
          </p:cNvPr>
          <p:cNvSpPr>
            <a:spLocks noGrp="1"/>
          </p:cNvSpPr>
          <p:nvPr>
            <p:ph type="title"/>
          </p:nvPr>
        </p:nvSpPr>
        <p:spPr/>
        <p:txBody>
          <a:bodyPr/>
          <a:lstStyle/>
          <a:p>
            <a:r>
              <a:rPr lang="ja-JP" altLang="en-US" dirty="0"/>
              <a:t>参考</a:t>
            </a:r>
            <a:r>
              <a:rPr lang="en-US" altLang="ja-JP" dirty="0"/>
              <a:t>: </a:t>
            </a:r>
            <a:r>
              <a:rPr lang="ja-JP" altLang="en-US"/>
              <a:t>適合率（</a:t>
            </a:r>
            <a:r>
              <a:rPr lang="en-US" altLang="ja-JP" dirty="0"/>
              <a:t>Precision</a:t>
            </a:r>
            <a:r>
              <a:rPr lang="ja-JP" altLang="en-US"/>
              <a:t>）を</a:t>
            </a:r>
            <a:r>
              <a:rPr lang="ja-JP" altLang="en-US" dirty="0"/>
              <a:t>意識するケース</a:t>
            </a:r>
            <a:endParaRPr lang="en-US" altLang="ja-JP" dirty="0"/>
          </a:p>
        </p:txBody>
      </p:sp>
      <p:sp>
        <p:nvSpPr>
          <p:cNvPr id="4" name="スライド番号プレースホルダー 3">
            <a:extLst>
              <a:ext uri="{FF2B5EF4-FFF2-40B4-BE49-F238E27FC236}">
                <a16:creationId xmlns:a16="http://schemas.microsoft.com/office/drawing/2014/main" id="{9C550173-66B5-4C35-9A5C-1514B646A123}"/>
              </a:ext>
            </a:extLst>
          </p:cNvPr>
          <p:cNvSpPr>
            <a:spLocks noGrp="1"/>
          </p:cNvSpPr>
          <p:nvPr>
            <p:ph type="sldNum" sz="quarter" idx="10"/>
          </p:nvPr>
        </p:nvSpPr>
        <p:spPr/>
        <p:txBody>
          <a:bodyPr/>
          <a:lstStyle/>
          <a:p>
            <a:fld id="{46BB8D49-91AB-4BE8-B7F4-8EAFE2BF815D}" type="slidenum">
              <a:rPr kumimoji="1" lang="ja-JP" altLang="en-US" smtClean="0"/>
              <a:pPr/>
              <a:t>110</a:t>
            </a:fld>
            <a:endParaRPr kumimoji="1" lang="ja-JP" altLang="en-US" dirty="0"/>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A4A77624-33D9-432B-A071-E0580C55BE4C}"/>
                  </a:ext>
                </a:extLst>
              </p:cNvPr>
              <p:cNvSpPr/>
              <p:nvPr/>
            </p:nvSpPr>
            <p:spPr>
              <a:xfrm>
                <a:off x="7678198" y="4946974"/>
                <a:ext cx="3174202" cy="906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sz="2800" i="1">
                          <a:latin typeface="Cambria Math" panose="02040503050406030204" pitchFamily="18" charset="0"/>
                        </a:rPr>
                        <m:t>適合率</m:t>
                      </m:r>
                      <m:r>
                        <a:rPr kumimoji="1" lang="en-US" altLang="ja-JP" sz="2800" i="1">
                          <a:latin typeface="Cambria Math" panose="02040503050406030204" pitchFamily="18" charset="0"/>
                        </a:rPr>
                        <m:t>=</m:t>
                      </m:r>
                      <m:f>
                        <m:fPr>
                          <m:ctrlPr>
                            <a:rPr kumimoji="1" lang="en-US" altLang="ja-JP" sz="2800" i="1">
                              <a:latin typeface="Cambria Math" panose="02040503050406030204" pitchFamily="18" charset="0"/>
                            </a:rPr>
                          </m:ctrlPr>
                        </m:fPr>
                        <m:num>
                          <m:r>
                            <a:rPr kumimoji="1" lang="en-US" altLang="ja-JP" sz="2800" i="1">
                              <a:latin typeface="Cambria Math" panose="02040503050406030204" pitchFamily="18" charset="0"/>
                            </a:rPr>
                            <m:t>𝑇𝑃</m:t>
                          </m:r>
                        </m:num>
                        <m:den>
                          <m:r>
                            <a:rPr kumimoji="1" lang="en-US" altLang="ja-JP" sz="2800" i="1">
                              <a:latin typeface="Cambria Math" panose="02040503050406030204" pitchFamily="18" charset="0"/>
                            </a:rPr>
                            <m:t>𝑇𝑃</m:t>
                          </m:r>
                          <m:r>
                            <a:rPr kumimoji="1" lang="en-US" altLang="ja-JP" sz="2800" i="1">
                              <a:latin typeface="Cambria Math" panose="02040503050406030204" pitchFamily="18" charset="0"/>
                            </a:rPr>
                            <m:t>+</m:t>
                          </m:r>
                          <m:r>
                            <a:rPr kumimoji="1" lang="en-US" altLang="ja-JP" sz="2800" i="1">
                              <a:latin typeface="Cambria Math" panose="02040503050406030204" pitchFamily="18" charset="0"/>
                            </a:rPr>
                            <m:t>𝐹𝑃</m:t>
                          </m:r>
                        </m:den>
                      </m:f>
                    </m:oMath>
                  </m:oMathPara>
                </a14:m>
                <a:endParaRPr lang="ja-JP" altLang="en-US" sz="2800" dirty="0"/>
              </a:p>
            </p:txBody>
          </p:sp>
        </mc:Choice>
        <mc:Fallback xmlns="">
          <p:sp>
            <p:nvSpPr>
              <p:cNvPr id="6" name="正方形/長方形 5">
                <a:extLst>
                  <a:ext uri="{FF2B5EF4-FFF2-40B4-BE49-F238E27FC236}">
                    <a16:creationId xmlns:a16="http://schemas.microsoft.com/office/drawing/2014/main" id="{A4A77624-33D9-432B-A071-E0580C55BE4C}"/>
                  </a:ext>
                </a:extLst>
              </p:cNvPr>
              <p:cNvSpPr>
                <a:spLocks noRot="1" noChangeAspect="1" noMove="1" noResize="1" noEditPoints="1" noAdjustHandles="1" noChangeArrowheads="1" noChangeShapeType="1" noTextEdit="1"/>
              </p:cNvSpPr>
              <p:nvPr/>
            </p:nvSpPr>
            <p:spPr>
              <a:xfrm>
                <a:off x="7678198" y="4946974"/>
                <a:ext cx="3174202" cy="906145"/>
              </a:xfrm>
              <a:prstGeom prst="rect">
                <a:avLst/>
              </a:prstGeom>
              <a:blipFill>
                <a:blip r:embed="rId2"/>
                <a:stretch>
                  <a:fillRect/>
                </a:stretch>
              </a:blipFill>
            </p:spPr>
            <p:txBody>
              <a:bodyPr/>
              <a:lstStyle/>
              <a:p>
                <a:r>
                  <a:rPr lang="ja-JP" altLang="en-US">
                    <a:noFill/>
                  </a:rPr>
                  <a:t> </a:t>
                </a:r>
              </a:p>
            </p:txBody>
          </p:sp>
        </mc:Fallback>
      </mc:AlternateContent>
      <p:sp>
        <p:nvSpPr>
          <p:cNvPr id="12" name="正方形/長方形 11"/>
          <p:cNvSpPr/>
          <p:nvPr/>
        </p:nvSpPr>
        <p:spPr>
          <a:xfrm>
            <a:off x="6285660" y="3798957"/>
            <a:ext cx="4339650" cy="646331"/>
          </a:xfrm>
          <a:prstGeom prst="rect">
            <a:avLst/>
          </a:prstGeom>
        </p:spPr>
        <p:txBody>
          <a:bodyPr wrap="none">
            <a:spAutoFit/>
          </a:bodyPr>
          <a:lstStyle/>
          <a:p>
            <a:r>
              <a:rPr lang="ja-JP" altLang="en-US" dirty="0"/>
              <a:t>不正利用を見抜けないと、</a:t>
            </a:r>
            <a:endParaRPr lang="en-US" altLang="ja-JP" dirty="0"/>
          </a:p>
          <a:p>
            <a:r>
              <a:rPr lang="ja-JP" altLang="en-US" dirty="0"/>
              <a:t>損失は発生するがクレームにはならない</a:t>
            </a:r>
          </a:p>
        </p:txBody>
      </p:sp>
      <p:graphicFrame>
        <p:nvGraphicFramePr>
          <p:cNvPr id="17" name="表 16">
            <a:extLst>
              <a:ext uri="{FF2B5EF4-FFF2-40B4-BE49-F238E27FC236}">
                <a16:creationId xmlns:a16="http://schemas.microsoft.com/office/drawing/2014/main" id="{BCDD02E6-6462-4401-8767-9BAB40C7CF51}"/>
              </a:ext>
            </a:extLst>
          </p:cNvPr>
          <p:cNvGraphicFramePr>
            <a:graphicFrameLocks noGrp="1"/>
          </p:cNvGraphicFramePr>
          <p:nvPr>
            <p:extLst>
              <p:ext uri="{D42A27DB-BD31-4B8C-83A1-F6EECF244321}">
                <p14:modId xmlns:p14="http://schemas.microsoft.com/office/powerpoint/2010/main" val="3444303370"/>
              </p:ext>
            </p:extLst>
          </p:nvPr>
        </p:nvGraphicFramePr>
        <p:xfrm>
          <a:off x="1929338" y="3418782"/>
          <a:ext cx="4160102" cy="1443832"/>
        </p:xfrm>
        <a:graphic>
          <a:graphicData uri="http://schemas.openxmlformats.org/drawingml/2006/table">
            <a:tbl>
              <a:tblPr>
                <a:tableStyleId>{073A0DAA-6AF3-43AB-8588-CEC1D06C72B9}</a:tableStyleId>
              </a:tblPr>
              <a:tblGrid>
                <a:gridCol w="856288">
                  <a:extLst>
                    <a:ext uri="{9D8B030D-6E8A-4147-A177-3AD203B41FA5}">
                      <a16:colId xmlns:a16="http://schemas.microsoft.com/office/drawing/2014/main" val="4181310961"/>
                    </a:ext>
                  </a:extLst>
                </a:gridCol>
                <a:gridCol w="1715646">
                  <a:extLst>
                    <a:ext uri="{9D8B030D-6E8A-4147-A177-3AD203B41FA5}">
                      <a16:colId xmlns:a16="http://schemas.microsoft.com/office/drawing/2014/main" val="393670047"/>
                    </a:ext>
                  </a:extLst>
                </a:gridCol>
                <a:gridCol w="1588168">
                  <a:extLst>
                    <a:ext uri="{9D8B030D-6E8A-4147-A177-3AD203B41FA5}">
                      <a16:colId xmlns:a16="http://schemas.microsoft.com/office/drawing/2014/main" val="752936928"/>
                    </a:ext>
                  </a:extLst>
                </a:gridCol>
              </a:tblGrid>
              <a:tr h="330719">
                <a:tc>
                  <a:txBody>
                    <a:bodyPr/>
                    <a:lstStyle/>
                    <a:p>
                      <a:pPr lvl="1" algn="l"/>
                      <a:endParaRPr kumimoji="1" lang="en-US" altLang="ja-JP" sz="2000" b="1" dirty="0"/>
                    </a:p>
                  </a:txBody>
                  <a:tcPr anchor="ctr">
                    <a:solidFill>
                      <a:schemeClr val="accent5">
                        <a:lumMod val="20000"/>
                        <a:lumOff val="80000"/>
                      </a:schemeClr>
                    </a:solidFill>
                  </a:tcPr>
                </a:tc>
                <a:tc gridSpan="2">
                  <a:txBody>
                    <a:bodyPr/>
                    <a:lstStyle/>
                    <a:p>
                      <a:pPr lvl="0" algn="ctr"/>
                      <a:r>
                        <a:rPr kumimoji="1" lang="ja-JP" altLang="en-US" sz="2000" b="0" dirty="0"/>
                        <a:t>予測値</a:t>
                      </a:r>
                      <a:endParaRPr kumimoji="1" lang="en-US" altLang="ja-JP" sz="2000" b="0" dirty="0"/>
                    </a:p>
                  </a:txBody>
                  <a:tcPr anchor="ctr">
                    <a:solidFill>
                      <a:schemeClr val="accent5">
                        <a:lumMod val="20000"/>
                        <a:lumOff val="80000"/>
                      </a:schemeClr>
                    </a:solidFill>
                  </a:tcPr>
                </a:tc>
                <a:tc hMerge="1">
                  <a:txBody>
                    <a:bodyPr/>
                    <a:lstStyle/>
                    <a:p>
                      <a:pPr lvl="1" algn="l"/>
                      <a:endParaRPr kumimoji="1" lang="en-US" altLang="ja-JP" sz="2800" b="1" dirty="0"/>
                    </a:p>
                  </a:txBody>
                  <a:tcPr anchor="ctr">
                    <a:solidFill>
                      <a:schemeClr val="accent4"/>
                    </a:solidFill>
                  </a:tcPr>
                </a:tc>
                <a:extLst>
                  <a:ext uri="{0D108BD9-81ED-4DB2-BD59-A6C34878D82A}">
                    <a16:rowId xmlns:a16="http://schemas.microsoft.com/office/drawing/2014/main" val="23008909"/>
                  </a:ext>
                </a:extLst>
              </a:tr>
              <a:tr h="523796">
                <a:tc rowSpan="2">
                  <a:txBody>
                    <a:bodyPr/>
                    <a:lstStyle/>
                    <a:p>
                      <a:pPr lvl="0" algn="ctr"/>
                      <a:r>
                        <a:rPr kumimoji="1" lang="ja-JP" altLang="en-US" sz="2000" b="0" dirty="0"/>
                        <a:t>正解</a:t>
                      </a:r>
                      <a:endParaRPr kumimoji="1" lang="en-US" altLang="ja-JP" sz="2000" b="0" dirty="0"/>
                    </a:p>
                  </a:txBody>
                  <a:tcPr anchor="ctr">
                    <a:solidFill>
                      <a:schemeClr val="accent5">
                        <a:lumMod val="20000"/>
                        <a:lumOff val="80000"/>
                      </a:schemeClr>
                    </a:solidFill>
                  </a:tcPr>
                </a:tc>
                <a:tc>
                  <a:txBody>
                    <a:bodyPr/>
                    <a:lstStyle/>
                    <a:p>
                      <a:pPr lvl="0" algn="ctr"/>
                      <a:r>
                        <a:rPr kumimoji="1" lang="en-US" altLang="ja-JP" sz="2000" b="1" dirty="0"/>
                        <a:t>TP:  60</a:t>
                      </a:r>
                    </a:p>
                  </a:txBody>
                  <a:tcPr anchor="ctr">
                    <a:solidFill>
                      <a:schemeClr val="accent4"/>
                    </a:solidFill>
                  </a:tcPr>
                </a:tc>
                <a:tc>
                  <a:txBody>
                    <a:bodyPr/>
                    <a:lstStyle/>
                    <a:p>
                      <a:pPr lvl="0" algn="ctr"/>
                      <a:r>
                        <a:rPr kumimoji="1" lang="en-US" altLang="ja-JP" sz="2000" b="1" dirty="0"/>
                        <a:t>FN:   10</a:t>
                      </a:r>
                    </a:p>
                  </a:txBody>
                  <a:tcPr anchor="ctr">
                    <a:solidFill>
                      <a:schemeClr val="accent4">
                        <a:lumMod val="20000"/>
                        <a:lumOff val="80000"/>
                      </a:schemeClr>
                    </a:solidFill>
                  </a:tcPr>
                </a:tc>
                <a:extLst>
                  <a:ext uri="{0D108BD9-81ED-4DB2-BD59-A6C34878D82A}">
                    <a16:rowId xmlns:a16="http://schemas.microsoft.com/office/drawing/2014/main" val="4270780776"/>
                  </a:ext>
                </a:extLst>
              </a:tr>
              <a:tr h="523796">
                <a:tc vMerge="1">
                  <a:txBody>
                    <a:bodyPr/>
                    <a:lstStyle/>
                    <a:p>
                      <a:pPr lvl="1" algn="l"/>
                      <a:endParaRPr kumimoji="1" lang="en-US" altLang="ja-JP" sz="2800" b="1" dirty="0"/>
                    </a:p>
                  </a:txBody>
                  <a:tcPr anchor="ctr">
                    <a:solidFill>
                      <a:schemeClr val="accent4"/>
                    </a:solidFill>
                  </a:tcPr>
                </a:tc>
                <a:tc>
                  <a:txBody>
                    <a:bodyPr/>
                    <a:lstStyle/>
                    <a:p>
                      <a:pPr lvl="0" algn="ctr"/>
                      <a:r>
                        <a:rPr kumimoji="1" lang="en-US" altLang="ja-JP" sz="2000" b="1" dirty="0"/>
                        <a:t>FP:  40</a:t>
                      </a:r>
                    </a:p>
                  </a:txBody>
                  <a:tcPr anchor="ctr">
                    <a:solidFill>
                      <a:schemeClr val="accent4">
                        <a:lumMod val="20000"/>
                        <a:lumOff val="80000"/>
                      </a:schemeClr>
                    </a:solidFill>
                  </a:tcPr>
                </a:tc>
                <a:tc>
                  <a:txBody>
                    <a:bodyPr/>
                    <a:lstStyle/>
                    <a:p>
                      <a:pPr lvl="0" algn="ctr"/>
                      <a:r>
                        <a:rPr kumimoji="1" lang="en-US" altLang="ja-JP" sz="2000" b="1" dirty="0"/>
                        <a:t>TN: 890</a:t>
                      </a:r>
                    </a:p>
                  </a:txBody>
                  <a:tcPr anchor="ctr">
                    <a:solidFill>
                      <a:schemeClr val="accent4">
                        <a:lumMod val="20000"/>
                        <a:lumOff val="80000"/>
                      </a:schemeClr>
                    </a:solidFill>
                  </a:tcPr>
                </a:tc>
                <a:extLst>
                  <a:ext uri="{0D108BD9-81ED-4DB2-BD59-A6C34878D82A}">
                    <a16:rowId xmlns:a16="http://schemas.microsoft.com/office/drawing/2014/main" val="3154070965"/>
                  </a:ext>
                </a:extLst>
              </a:tr>
            </a:tbl>
          </a:graphicData>
        </a:graphic>
      </p:graphicFrame>
      <p:sp>
        <p:nvSpPr>
          <p:cNvPr id="18" name="正方形/長方形 17">
            <a:extLst>
              <a:ext uri="{FF2B5EF4-FFF2-40B4-BE49-F238E27FC236}">
                <a16:creationId xmlns:a16="http://schemas.microsoft.com/office/drawing/2014/main" id="{A7FBE0B7-22A8-42D1-B0A6-1D36214C1CA0}"/>
              </a:ext>
            </a:extLst>
          </p:cNvPr>
          <p:cNvSpPr/>
          <p:nvPr/>
        </p:nvSpPr>
        <p:spPr>
          <a:xfrm>
            <a:off x="2769075" y="3798957"/>
            <a:ext cx="1747520" cy="1063657"/>
          </a:xfrm>
          <a:prstGeom prst="rect">
            <a:avLst/>
          </a:prstGeom>
          <a:no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19" name="吹き出し: 四角形 16">
            <a:extLst>
              <a:ext uri="{FF2B5EF4-FFF2-40B4-BE49-F238E27FC236}">
                <a16:creationId xmlns:a16="http://schemas.microsoft.com/office/drawing/2014/main" id="{02D39CC8-83B5-46D5-8711-1728AF5CD97F}"/>
              </a:ext>
            </a:extLst>
          </p:cNvPr>
          <p:cNvSpPr/>
          <p:nvPr/>
        </p:nvSpPr>
        <p:spPr>
          <a:xfrm>
            <a:off x="1814202" y="5242790"/>
            <a:ext cx="1392538" cy="518999"/>
          </a:xfrm>
          <a:prstGeom prst="wedgeRectCallout">
            <a:avLst>
              <a:gd name="adj1" fmla="val 69238"/>
              <a:gd name="adj2" fmla="val -13282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a:t>
            </a:r>
            <a:endParaRPr kumimoji="1" lang="ja-JP" altLang="en-US" sz="1400" dirty="0">
              <a:solidFill>
                <a:schemeClr val="tx1"/>
              </a:solidFill>
            </a:endParaRPr>
          </a:p>
        </p:txBody>
      </p:sp>
      <p:sp>
        <p:nvSpPr>
          <p:cNvPr id="22" name="吹き出し: 四角形 20">
            <a:extLst>
              <a:ext uri="{FF2B5EF4-FFF2-40B4-BE49-F238E27FC236}">
                <a16:creationId xmlns:a16="http://schemas.microsoft.com/office/drawing/2014/main" id="{A728FAED-7916-4079-A0B9-332F2617E293}"/>
              </a:ext>
            </a:extLst>
          </p:cNvPr>
          <p:cNvSpPr/>
          <p:nvPr/>
        </p:nvSpPr>
        <p:spPr>
          <a:xfrm>
            <a:off x="6285660" y="3038077"/>
            <a:ext cx="1392538" cy="518999"/>
          </a:xfrm>
          <a:prstGeom prst="wedgeRectCallout">
            <a:avLst>
              <a:gd name="adj1" fmla="val -74166"/>
              <a:gd name="adj2" fmla="val 122344"/>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a:t>
            </a:r>
            <a:endParaRPr kumimoji="1" lang="ja-JP" altLang="en-US" sz="1400" dirty="0">
              <a:solidFill>
                <a:schemeClr val="tx1"/>
              </a:solidFill>
            </a:endParaRPr>
          </a:p>
        </p:txBody>
      </p:sp>
      <p:sp>
        <p:nvSpPr>
          <p:cNvPr id="23" name="正方形/長方形 22">
            <a:extLst>
              <a:ext uri="{FF2B5EF4-FFF2-40B4-BE49-F238E27FC236}">
                <a16:creationId xmlns:a16="http://schemas.microsoft.com/office/drawing/2014/main" id="{8D2FA882-CC06-450D-A51E-EE7674EF38A9}"/>
              </a:ext>
            </a:extLst>
          </p:cNvPr>
          <p:cNvSpPr/>
          <p:nvPr/>
        </p:nvSpPr>
        <p:spPr>
          <a:xfrm>
            <a:off x="3206740" y="5179123"/>
            <a:ext cx="4108817" cy="646331"/>
          </a:xfrm>
          <a:prstGeom prst="rect">
            <a:avLst/>
          </a:prstGeom>
        </p:spPr>
        <p:txBody>
          <a:bodyPr wrap="none">
            <a:spAutoFit/>
          </a:bodyPr>
          <a:lstStyle/>
          <a:p>
            <a:r>
              <a:rPr lang="ja-JP" altLang="en-US" b="1" dirty="0">
                <a:solidFill>
                  <a:srgbClr val="FF0000"/>
                </a:solidFill>
              </a:rPr>
              <a:t>不正利用と判定することでクレームに</a:t>
            </a:r>
            <a:endParaRPr lang="en-US" altLang="ja-JP" b="1" dirty="0">
              <a:solidFill>
                <a:srgbClr val="FF0000"/>
              </a:solidFill>
            </a:endParaRPr>
          </a:p>
          <a:p>
            <a:r>
              <a:rPr lang="ja-JP" altLang="en-US" b="1" dirty="0">
                <a:solidFill>
                  <a:srgbClr val="FF0000"/>
                </a:solidFill>
              </a:rPr>
              <a:t>発展する可能性あり</a:t>
            </a:r>
          </a:p>
        </p:txBody>
      </p:sp>
      <p:sp>
        <p:nvSpPr>
          <p:cNvPr id="7" name="テキスト ボックス 6">
            <a:extLst>
              <a:ext uri="{FF2B5EF4-FFF2-40B4-BE49-F238E27FC236}">
                <a16:creationId xmlns:a16="http://schemas.microsoft.com/office/drawing/2014/main" id="{DEE7ED54-B039-C42C-F3E1-2E09E683038D}"/>
              </a:ext>
            </a:extLst>
          </p:cNvPr>
          <p:cNvSpPr txBox="1"/>
          <p:nvPr/>
        </p:nvSpPr>
        <p:spPr>
          <a:xfrm>
            <a:off x="2626836" y="912868"/>
            <a:ext cx="6328228" cy="2246769"/>
          </a:xfrm>
          <a:prstGeom prst="rect">
            <a:avLst/>
          </a:prstGeom>
          <a:noFill/>
        </p:spPr>
        <p:txBody>
          <a:bodyPr wrap="square">
            <a:spAutoFit/>
          </a:bodyPr>
          <a:lstStyle/>
          <a:p>
            <a:r>
              <a:rPr lang="ja-JP" altLang="en-US" sz="2000"/>
              <a:t>不正検知など偽陽性</a:t>
            </a:r>
            <a:r>
              <a:rPr lang="en-US" altLang="ja-JP" sz="2000" dirty="0"/>
              <a:t>(FP)</a:t>
            </a:r>
            <a:r>
              <a:rPr lang="ja-JP" altLang="en-US" sz="2000"/>
              <a:t>を低く抑えたい場合</a:t>
            </a:r>
            <a:endParaRPr lang="en-US" altLang="ja-JP" sz="2000" dirty="0"/>
          </a:p>
          <a:p>
            <a:pPr lvl="1"/>
            <a:r>
              <a:rPr lang="ja-JP" altLang="en-US" sz="2000"/>
              <a:t>ユーザーの活動傾向から不正利用を判定したい</a:t>
            </a:r>
            <a:r>
              <a:rPr lang="en-US" altLang="ja-JP" sz="2000" dirty="0"/>
              <a:t>(TP:</a:t>
            </a:r>
            <a:r>
              <a:rPr lang="ja-JP" altLang="en-US" sz="2000"/>
              <a:t>不正利用</a:t>
            </a:r>
            <a:r>
              <a:rPr lang="en-US" altLang="ja-JP" sz="2000" dirty="0"/>
              <a:t>)</a:t>
            </a:r>
          </a:p>
          <a:p>
            <a:pPr lvl="1"/>
            <a:r>
              <a:rPr lang="ja-JP" altLang="en-US" sz="2000"/>
              <a:t>サンプル数</a:t>
            </a:r>
            <a:r>
              <a:rPr lang="en-US" altLang="ja-JP" sz="2000" dirty="0"/>
              <a:t>1,000</a:t>
            </a:r>
            <a:r>
              <a:rPr lang="ja-JP" altLang="en-US" sz="2000"/>
              <a:t>人のうち、</a:t>
            </a:r>
            <a:r>
              <a:rPr lang="en-US" altLang="ja-JP" sz="2000" dirty="0"/>
              <a:t>100</a:t>
            </a:r>
            <a:r>
              <a:rPr lang="ja-JP" altLang="en-US" sz="2000"/>
              <a:t>人を不正利用者と判定した</a:t>
            </a:r>
            <a:endParaRPr lang="en-US" altLang="ja-JP" sz="2000" dirty="0"/>
          </a:p>
          <a:p>
            <a:pPr lvl="2"/>
            <a:r>
              <a:rPr lang="ja-JP" altLang="en-US" sz="2000"/>
              <a:t>正解率</a:t>
            </a:r>
            <a:r>
              <a:rPr lang="en-US" altLang="ja-JP" sz="2000" dirty="0"/>
              <a:t>:</a:t>
            </a:r>
            <a:r>
              <a:rPr lang="ja-JP" altLang="en-US" sz="2000"/>
              <a:t> </a:t>
            </a:r>
            <a:r>
              <a:rPr lang="en-US" altLang="ja-JP" sz="2000" dirty="0"/>
              <a:t>95%</a:t>
            </a:r>
          </a:p>
          <a:p>
            <a:pPr lvl="2"/>
            <a:r>
              <a:rPr lang="ja-JP" altLang="en-US" sz="2000"/>
              <a:t>適合率</a:t>
            </a:r>
            <a:r>
              <a:rPr lang="en-US" altLang="ja-JP" sz="2000" dirty="0"/>
              <a:t>: 60</a:t>
            </a:r>
            <a:r>
              <a:rPr lang="ja-JP" altLang="en-US" sz="2000"/>
              <a:t>％　</a:t>
            </a:r>
            <a:r>
              <a:rPr lang="en-US" altLang="ja-JP" sz="2000" dirty="0"/>
              <a:t>(40%</a:t>
            </a:r>
            <a:r>
              <a:rPr lang="ja-JP" altLang="en-US" sz="2000"/>
              <a:t>がクレームにつながる</a:t>
            </a:r>
            <a:r>
              <a:rPr lang="en-US" altLang="ja-JP" sz="2000" dirty="0"/>
              <a:t>)</a:t>
            </a:r>
          </a:p>
        </p:txBody>
      </p:sp>
      <p:sp>
        <p:nvSpPr>
          <p:cNvPr id="3" name="テキスト ボックス 2">
            <a:extLst>
              <a:ext uri="{FF2B5EF4-FFF2-40B4-BE49-F238E27FC236}">
                <a16:creationId xmlns:a16="http://schemas.microsoft.com/office/drawing/2014/main" id="{A36585C1-A7E1-6B66-0B90-7B9A57667D37}"/>
              </a:ext>
            </a:extLst>
          </p:cNvPr>
          <p:cNvSpPr txBox="1"/>
          <p:nvPr/>
        </p:nvSpPr>
        <p:spPr>
          <a:xfrm>
            <a:off x="1210208" y="6037666"/>
            <a:ext cx="9161483"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陽性と予測されたデータの中から本当に陽性であるものを正確に特定すること</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6018528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7D1BF-A6EE-B773-6BB5-C483645984A8}"/>
              </a:ext>
            </a:extLst>
          </p:cNvPr>
          <p:cNvSpPr>
            <a:spLocks noGrp="1"/>
          </p:cNvSpPr>
          <p:nvPr>
            <p:ph type="title"/>
          </p:nvPr>
        </p:nvSpPr>
        <p:spPr/>
        <p:txBody>
          <a:bodyPr/>
          <a:lstStyle/>
          <a:p>
            <a:r>
              <a:rPr kumimoji="1" lang="ja-JP" altLang="en-US"/>
              <a:t>分類の評価指標（</a:t>
            </a:r>
            <a:r>
              <a:rPr kumimoji="1" lang="en-US" altLang="ja-JP" dirty="0"/>
              <a:t>ROC </a:t>
            </a:r>
            <a:r>
              <a:rPr kumimoji="1" lang="ja-JP" altLang="en-US"/>
              <a:t>と</a:t>
            </a:r>
            <a:r>
              <a:rPr kumimoji="1" lang="en-US" altLang="ja-JP" dirty="0"/>
              <a:t> AUC</a:t>
            </a:r>
            <a:r>
              <a:rPr kumimoji="1" lang="ja-JP" altLang="en-US"/>
              <a:t>）</a:t>
            </a:r>
          </a:p>
        </p:txBody>
      </p:sp>
    </p:spTree>
    <p:extLst>
      <p:ext uri="{BB962C8B-B14F-4D97-AF65-F5344CB8AC3E}">
        <p14:creationId xmlns:p14="http://schemas.microsoft.com/office/powerpoint/2010/main" val="3472269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4C6BCA-48D5-A992-52F0-B02729B7D3DF}"/>
              </a:ext>
            </a:extLst>
          </p:cNvPr>
          <p:cNvSpPr>
            <a:spLocks noGrp="1"/>
          </p:cNvSpPr>
          <p:nvPr>
            <p:ph type="title"/>
          </p:nvPr>
        </p:nvSpPr>
        <p:spPr/>
        <p:txBody>
          <a:bodyPr/>
          <a:lstStyle/>
          <a:p>
            <a:r>
              <a:rPr kumimoji="1" lang="ja-JP" altLang="en-US"/>
              <a:t>回帰の代表的な評価指標</a:t>
            </a:r>
          </a:p>
        </p:txBody>
      </p:sp>
      <p:graphicFrame>
        <p:nvGraphicFramePr>
          <p:cNvPr id="19" name="表 18">
            <a:extLst>
              <a:ext uri="{FF2B5EF4-FFF2-40B4-BE49-F238E27FC236}">
                <a16:creationId xmlns:a16="http://schemas.microsoft.com/office/drawing/2014/main" id="{91AFCA72-F7D7-01D7-9719-BD786FDD3160}"/>
              </a:ext>
            </a:extLst>
          </p:cNvPr>
          <p:cNvGraphicFramePr>
            <a:graphicFrameLocks noGrp="1"/>
          </p:cNvGraphicFramePr>
          <p:nvPr>
            <p:extLst>
              <p:ext uri="{D42A27DB-BD31-4B8C-83A1-F6EECF244321}">
                <p14:modId xmlns:p14="http://schemas.microsoft.com/office/powerpoint/2010/main" val="41822618"/>
              </p:ext>
            </p:extLst>
          </p:nvPr>
        </p:nvGraphicFramePr>
        <p:xfrm>
          <a:off x="552172" y="1453100"/>
          <a:ext cx="11271538" cy="3951800"/>
        </p:xfrm>
        <a:graphic>
          <a:graphicData uri="http://schemas.openxmlformats.org/drawingml/2006/table">
            <a:tbl>
              <a:tblPr firstRow="1" bandRow="1">
                <a:tableStyleId>{5C22544A-7EE6-4342-B048-85BDC9FD1C3A}</a:tableStyleId>
              </a:tblPr>
              <a:tblGrid>
                <a:gridCol w="2707863">
                  <a:extLst>
                    <a:ext uri="{9D8B030D-6E8A-4147-A177-3AD203B41FA5}">
                      <a16:colId xmlns:a16="http://schemas.microsoft.com/office/drawing/2014/main" val="669969590"/>
                    </a:ext>
                  </a:extLst>
                </a:gridCol>
                <a:gridCol w="4035287">
                  <a:extLst>
                    <a:ext uri="{9D8B030D-6E8A-4147-A177-3AD203B41FA5}">
                      <a16:colId xmlns:a16="http://schemas.microsoft.com/office/drawing/2014/main" val="4001937347"/>
                    </a:ext>
                  </a:extLst>
                </a:gridCol>
                <a:gridCol w="4528388">
                  <a:extLst>
                    <a:ext uri="{9D8B030D-6E8A-4147-A177-3AD203B41FA5}">
                      <a16:colId xmlns:a16="http://schemas.microsoft.com/office/drawing/2014/main" val="3970224902"/>
                    </a:ext>
                  </a:extLst>
                </a:gridCol>
              </a:tblGrid>
              <a:tr h="476455">
                <a:tc>
                  <a:txBody>
                    <a:bodyPr/>
                    <a:lstStyle/>
                    <a:p>
                      <a:pPr algn="ctr"/>
                      <a:r>
                        <a:rPr kumimoji="1" lang="ja-JP" altLang="en-US"/>
                        <a:t>評価指標</a:t>
                      </a:r>
                    </a:p>
                  </a:txBody>
                  <a:tcPr anchor="ctr">
                    <a:solidFill>
                      <a:srgbClr val="F36C37"/>
                    </a:solidFill>
                  </a:tcPr>
                </a:tc>
                <a:tc>
                  <a:txBody>
                    <a:bodyPr/>
                    <a:lstStyle/>
                    <a:p>
                      <a:pPr algn="ctr"/>
                      <a:r>
                        <a:rPr kumimoji="1" lang="ja-JP" altLang="en-US"/>
                        <a:t>定義</a:t>
                      </a:r>
                    </a:p>
                  </a:txBody>
                  <a:tcPr anchor="ctr">
                    <a:solidFill>
                      <a:srgbClr val="F36C37"/>
                    </a:solidFill>
                  </a:tcPr>
                </a:tc>
                <a:tc>
                  <a:txBody>
                    <a:bodyPr/>
                    <a:lstStyle/>
                    <a:p>
                      <a:pPr algn="ctr"/>
                      <a:r>
                        <a:rPr kumimoji="1" lang="ja-JP" altLang="en-US"/>
                        <a:t>数式</a:t>
                      </a:r>
                      <a:endParaRPr kumimoji="1" lang="en-US" altLang="ja-JP" dirty="0"/>
                    </a:p>
                  </a:txBody>
                  <a:tcPr anchor="ctr">
                    <a:solidFill>
                      <a:srgbClr val="F36C37"/>
                    </a:solidFill>
                  </a:tcPr>
                </a:tc>
                <a:extLst>
                  <a:ext uri="{0D108BD9-81ED-4DB2-BD59-A6C34878D82A}">
                    <a16:rowId xmlns:a16="http://schemas.microsoft.com/office/drawing/2014/main" val="4144449851"/>
                  </a:ext>
                </a:extLst>
              </a:tr>
              <a:tr h="1053135">
                <a:tc>
                  <a:txBody>
                    <a:bodyPr/>
                    <a:lstStyle/>
                    <a:p>
                      <a:pPr algn="ctr"/>
                      <a:r>
                        <a:rPr lang="ja-JP" altLang="en-US" b="1"/>
                        <a:t>平均絶対誤差 </a:t>
                      </a:r>
                      <a:r>
                        <a:rPr lang="en-US" altLang="ja-JP" b="1" dirty="0"/>
                        <a:t>(</a:t>
                      </a:r>
                      <a:r>
                        <a:rPr lang="en-US" b="1" dirty="0"/>
                        <a:t>MAE)</a:t>
                      </a:r>
                    </a:p>
                  </a:txBody>
                  <a:tcPr anchor="ctr"/>
                </a:tc>
                <a:tc>
                  <a:txBody>
                    <a:bodyPr/>
                    <a:lstStyle/>
                    <a:p>
                      <a:r>
                        <a:rPr lang="ja-JP" altLang="en-US"/>
                        <a:t>誤差の絶対値の平均。モデルの予測値と実際の値の平均的な差を示す</a:t>
                      </a:r>
                      <a:endParaRPr lang="en-US" dirty="0"/>
                    </a:p>
                  </a:txBody>
                  <a:tcPr anchor="ctr"/>
                </a:tc>
                <a:tc>
                  <a:txBody>
                    <a:bodyPr/>
                    <a:lstStyle/>
                    <a:p>
                      <a:r>
                        <a:rPr lang="en-US" altLang="ja-JP" dirty="0"/>
                        <a:t>MAE = </a:t>
                      </a:r>
                      <a:r>
                        <a:rPr lang="ja-JP" altLang="en-US"/>
                        <a:t>サンプル数に対する、各誤差の絶対値の合計 </a:t>
                      </a:r>
                      <a:r>
                        <a:rPr lang="en-US" altLang="ja-JP" dirty="0"/>
                        <a:t>/ </a:t>
                      </a:r>
                      <a:r>
                        <a:rPr lang="ja-JP" altLang="en-US"/>
                        <a:t>サンプル数</a:t>
                      </a:r>
                      <a:r>
                        <a:rPr lang="en-US" b="1" dirty="0"/>
                        <a:t>)</a:t>
                      </a:r>
                      <a:endParaRPr lang="en-US" dirty="0"/>
                    </a:p>
                  </a:txBody>
                  <a:tcPr anchor="ctr"/>
                </a:tc>
                <a:extLst>
                  <a:ext uri="{0D108BD9-81ED-4DB2-BD59-A6C34878D82A}">
                    <a16:rowId xmlns:a16="http://schemas.microsoft.com/office/drawing/2014/main" val="2661278025"/>
                  </a:ext>
                </a:extLst>
              </a:tr>
              <a:tr h="1053135">
                <a:tc>
                  <a:txBody>
                    <a:bodyPr/>
                    <a:lstStyle/>
                    <a:p>
                      <a:pPr algn="ctr"/>
                      <a:r>
                        <a:rPr lang="ja-JP" altLang="en-US" b="1"/>
                        <a:t>平均二乗誤差 </a:t>
                      </a:r>
                      <a:r>
                        <a:rPr lang="en-US" altLang="ja-JP" b="1" dirty="0"/>
                        <a:t>(MSE)</a:t>
                      </a:r>
                      <a:endParaRPr kumimoji="1" lang="ja-JP" altLang="en-US" b="1"/>
                    </a:p>
                  </a:txBody>
                  <a:tcPr anchor="ctr"/>
                </a:tc>
                <a:tc>
                  <a:txBody>
                    <a:bodyPr/>
                    <a:lstStyle/>
                    <a:p>
                      <a:r>
                        <a:rPr lang="ja-JP" altLang="en-US"/>
                        <a:t>誤差の二乗の平均。誤差が大きい場合に特に敏感</a:t>
                      </a:r>
                      <a:endParaRPr kumimoji="1" lang="ja-JP" altLang="en-US"/>
                    </a:p>
                  </a:txBody>
                  <a:tcPr anchor="ctr"/>
                </a:tc>
                <a:tc>
                  <a:txBody>
                    <a:bodyPr/>
                    <a:lstStyle/>
                    <a:p>
                      <a:r>
                        <a:rPr lang="en-US" altLang="ja-JP" dirty="0"/>
                        <a:t>MSE = </a:t>
                      </a:r>
                      <a:r>
                        <a:rPr lang="ja-JP" altLang="en-US"/>
                        <a:t>サンプル数に対する、各誤差の二乗の合計 </a:t>
                      </a:r>
                      <a:r>
                        <a:rPr lang="en-US" altLang="ja-JP" dirty="0"/>
                        <a:t>/ </a:t>
                      </a:r>
                      <a:r>
                        <a:rPr lang="ja-JP" altLang="en-US"/>
                        <a:t>サンプル数</a:t>
                      </a:r>
                      <a:endParaRPr kumimoji="1" lang="ja-JP" altLang="en-US"/>
                    </a:p>
                  </a:txBody>
                  <a:tcPr anchor="ctr"/>
                </a:tc>
                <a:extLst>
                  <a:ext uri="{0D108BD9-81ED-4DB2-BD59-A6C34878D82A}">
                    <a16:rowId xmlns:a16="http://schemas.microsoft.com/office/drawing/2014/main" val="1295232922"/>
                  </a:ext>
                </a:extLst>
              </a:tr>
              <a:tr h="1369075">
                <a:tc>
                  <a:txBody>
                    <a:bodyPr/>
                    <a:lstStyle/>
                    <a:p>
                      <a:pPr algn="ctr"/>
                      <a:r>
                        <a:rPr lang="ja-JP" altLang="en-US" b="1"/>
                        <a:t>決定係数 </a:t>
                      </a:r>
                      <a:r>
                        <a:rPr lang="en-US" altLang="ja-JP" b="1" dirty="0"/>
                        <a:t>(R²)</a:t>
                      </a:r>
                      <a:endParaRPr kumimoji="1" lang="ja-JP" altLang="en-US" b="1"/>
                    </a:p>
                  </a:txBody>
                  <a:tcPr anchor="ctr"/>
                </a:tc>
                <a:tc>
                  <a:txBody>
                    <a:bodyPr/>
                    <a:lstStyle/>
                    <a:p>
                      <a:r>
                        <a:rPr lang="ja-JP" altLang="en-US"/>
                        <a:t>目的変数の変動が説明変数によってどの程度説明できるかを示す。</a:t>
                      </a:r>
                      <a:r>
                        <a:rPr lang="en-US" altLang="ja-JP" dirty="0"/>
                        <a:t>1</a:t>
                      </a:r>
                      <a:r>
                        <a:rPr lang="ja-JP" altLang="en-US"/>
                        <a:t>に近いほど説明力が高い</a:t>
                      </a:r>
                      <a:endParaRPr kumimoji="1" lang="ja-JP" altLang="en-US"/>
                    </a:p>
                  </a:txBody>
                  <a:tcPr anchor="ctr"/>
                </a:tc>
                <a:tc>
                  <a:txBody>
                    <a:bodyPr/>
                    <a:lstStyle/>
                    <a:p>
                      <a:r>
                        <a:rPr lang="en-US" altLang="ja-JP" dirty="0"/>
                        <a:t>R² = 1 - </a:t>
                      </a:r>
                      <a:r>
                        <a:rPr lang="ja-JP" altLang="en-US"/>
                        <a:t>各誤差の二乗の合計 </a:t>
                      </a:r>
                      <a:r>
                        <a:rPr lang="en-US" altLang="ja-JP" dirty="0"/>
                        <a:t>/ </a:t>
                      </a:r>
                      <a:r>
                        <a:rPr lang="ja-JP" altLang="en-US"/>
                        <a:t>実測値の平均からの差の二乗の合計</a:t>
                      </a:r>
                      <a:endParaRPr kumimoji="1" lang="ja-JP" altLang="en-US"/>
                    </a:p>
                  </a:txBody>
                  <a:tcPr anchor="ctr"/>
                </a:tc>
                <a:extLst>
                  <a:ext uri="{0D108BD9-81ED-4DB2-BD59-A6C34878D82A}">
                    <a16:rowId xmlns:a16="http://schemas.microsoft.com/office/drawing/2014/main" val="2037910639"/>
                  </a:ext>
                </a:extLst>
              </a:tr>
            </a:tbl>
          </a:graphicData>
        </a:graphic>
      </p:graphicFrame>
      <p:sp>
        <p:nvSpPr>
          <p:cNvPr id="20" name="テキスト ボックス 19">
            <a:extLst>
              <a:ext uri="{FF2B5EF4-FFF2-40B4-BE49-F238E27FC236}">
                <a16:creationId xmlns:a16="http://schemas.microsoft.com/office/drawing/2014/main" id="{3235FAD5-9C1C-6130-AFA3-083BCD3AAC06}"/>
              </a:ext>
            </a:extLst>
          </p:cNvPr>
          <p:cNvSpPr txBox="1"/>
          <p:nvPr/>
        </p:nvSpPr>
        <p:spPr>
          <a:xfrm>
            <a:off x="2925899" y="5839940"/>
            <a:ext cx="634019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実際の値と予測値の誤差を計算しモデルの性能を評価</a:t>
            </a:r>
            <a:endParaRPr kumimoji="1" lang="ja-JP" altLang="en-US" sz="2000" b="1" dirty="0">
              <a:solidFill>
                <a:srgbClr val="F36C37"/>
              </a:solidFill>
              <a:latin typeface="+mn-ea"/>
            </a:endParaRPr>
          </a:p>
        </p:txBody>
      </p:sp>
      <p:sp>
        <p:nvSpPr>
          <p:cNvPr id="3" name="スライド番号プレースホルダー 2">
            <a:extLst>
              <a:ext uri="{FF2B5EF4-FFF2-40B4-BE49-F238E27FC236}">
                <a16:creationId xmlns:a16="http://schemas.microsoft.com/office/drawing/2014/main" id="{3E88D6B4-0BD9-4AE0-DD1B-9E14044BA835}"/>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112</a:t>
            </a:fld>
            <a:endParaRPr lang="en-US" altLang="ja-JP" dirty="0"/>
          </a:p>
        </p:txBody>
      </p:sp>
    </p:spTree>
    <p:extLst>
      <p:ext uri="{BB962C8B-B14F-4D97-AF65-F5344CB8AC3E}">
        <p14:creationId xmlns:p14="http://schemas.microsoft.com/office/powerpoint/2010/main" val="33898569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58554A-C977-C3E9-C070-796327AC132E}"/>
              </a:ext>
            </a:extLst>
          </p:cNvPr>
          <p:cNvSpPr>
            <a:spLocks noGrp="1"/>
          </p:cNvSpPr>
          <p:nvPr>
            <p:ph type="title"/>
          </p:nvPr>
        </p:nvSpPr>
        <p:spPr/>
        <p:txBody>
          <a:bodyPr/>
          <a:lstStyle/>
          <a:p>
            <a:r>
              <a:rPr kumimoji="1" lang="ja-JP" altLang="en-US"/>
              <a:t>生成</a:t>
            </a:r>
            <a:r>
              <a:rPr kumimoji="1" lang="en-US" altLang="ja-JP" dirty="0"/>
              <a:t> AI </a:t>
            </a:r>
            <a:r>
              <a:rPr kumimoji="1" lang="ja-JP" altLang="en-US"/>
              <a:t>の評価指標（補足）</a:t>
            </a:r>
          </a:p>
        </p:txBody>
      </p:sp>
      <p:graphicFrame>
        <p:nvGraphicFramePr>
          <p:cNvPr id="5" name="表 4">
            <a:extLst>
              <a:ext uri="{FF2B5EF4-FFF2-40B4-BE49-F238E27FC236}">
                <a16:creationId xmlns:a16="http://schemas.microsoft.com/office/drawing/2014/main" id="{4DB76F97-0A79-F32B-C28D-79A7B115BC8A}"/>
              </a:ext>
            </a:extLst>
          </p:cNvPr>
          <p:cNvGraphicFramePr>
            <a:graphicFrameLocks noGrp="1"/>
          </p:cNvGraphicFramePr>
          <p:nvPr>
            <p:extLst>
              <p:ext uri="{D42A27DB-BD31-4B8C-83A1-F6EECF244321}">
                <p14:modId xmlns:p14="http://schemas.microsoft.com/office/powerpoint/2010/main" val="588426485"/>
              </p:ext>
            </p:extLst>
          </p:nvPr>
        </p:nvGraphicFramePr>
        <p:xfrm>
          <a:off x="1480971" y="1697531"/>
          <a:ext cx="9551464" cy="4500064"/>
        </p:xfrm>
        <a:graphic>
          <a:graphicData uri="http://schemas.openxmlformats.org/drawingml/2006/table">
            <a:tbl>
              <a:tblPr firstRow="1" bandRow="1">
                <a:tableStyleId>{B301B821-A1FF-4177-AEE7-76D212191A09}</a:tableStyleId>
              </a:tblPr>
              <a:tblGrid>
                <a:gridCol w="3183822">
                  <a:extLst>
                    <a:ext uri="{9D8B030D-6E8A-4147-A177-3AD203B41FA5}">
                      <a16:colId xmlns:a16="http://schemas.microsoft.com/office/drawing/2014/main" val="626146198"/>
                    </a:ext>
                  </a:extLst>
                </a:gridCol>
                <a:gridCol w="4274500">
                  <a:extLst>
                    <a:ext uri="{9D8B030D-6E8A-4147-A177-3AD203B41FA5}">
                      <a16:colId xmlns:a16="http://schemas.microsoft.com/office/drawing/2014/main" val="3480025701"/>
                    </a:ext>
                  </a:extLst>
                </a:gridCol>
                <a:gridCol w="2093142">
                  <a:extLst>
                    <a:ext uri="{9D8B030D-6E8A-4147-A177-3AD203B41FA5}">
                      <a16:colId xmlns:a16="http://schemas.microsoft.com/office/drawing/2014/main" val="1529547464"/>
                    </a:ext>
                  </a:extLst>
                </a:gridCol>
              </a:tblGrid>
              <a:tr h="302054">
                <a:tc>
                  <a:txBody>
                    <a:bodyPr/>
                    <a:lstStyle/>
                    <a:p>
                      <a:pPr algn="ctr" fontAlgn="b"/>
                      <a:r>
                        <a:rPr lang="ja-JP" altLang="en-US" sz="1400" b="1">
                          <a:effectLst/>
                        </a:rPr>
                        <a:t>評価指標</a:t>
                      </a:r>
                    </a:p>
                  </a:txBody>
                  <a:tcPr marL="72604" marR="72604" marT="36302" marB="363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6C37"/>
                    </a:solidFill>
                  </a:tcPr>
                </a:tc>
                <a:tc>
                  <a:txBody>
                    <a:bodyPr/>
                    <a:lstStyle/>
                    <a:p>
                      <a:pPr algn="ctr" fontAlgn="b"/>
                      <a:r>
                        <a:rPr lang="ja-JP" altLang="en-US" sz="1400" b="1">
                          <a:effectLst/>
                        </a:rPr>
                        <a:t>説明</a:t>
                      </a:r>
                    </a:p>
                  </a:txBody>
                  <a:tcPr marL="72604" marR="72604" marT="36302" marB="363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6C37"/>
                    </a:solidFill>
                  </a:tcPr>
                </a:tc>
                <a:tc>
                  <a:txBody>
                    <a:bodyPr/>
                    <a:lstStyle/>
                    <a:p>
                      <a:pPr algn="ctr" fontAlgn="b"/>
                      <a:r>
                        <a:rPr lang="ja-JP" altLang="en-US" sz="1400" b="1">
                          <a:effectLst/>
                        </a:rPr>
                        <a:t>用途</a:t>
                      </a:r>
                    </a:p>
                  </a:txBody>
                  <a:tcPr marL="72604" marR="72604" marT="36302" marB="363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6C37"/>
                    </a:solidFill>
                  </a:tcPr>
                </a:tc>
                <a:extLst>
                  <a:ext uri="{0D108BD9-81ED-4DB2-BD59-A6C34878D82A}">
                    <a16:rowId xmlns:a16="http://schemas.microsoft.com/office/drawing/2014/main" val="1523008567"/>
                  </a:ext>
                </a:extLst>
              </a:tr>
              <a:tr h="1169066">
                <a:tc>
                  <a:txBody>
                    <a:bodyPr/>
                    <a:lstStyle/>
                    <a:p>
                      <a:pPr algn="ctr" fontAlgn="base"/>
                      <a:r>
                        <a:rPr lang="en-US" sz="1400" dirty="0" err="1">
                          <a:effectLst/>
                        </a:rPr>
                        <a:t>BLEU（Bilingual</a:t>
                      </a:r>
                      <a:r>
                        <a:rPr lang="en-US" sz="1400" dirty="0">
                          <a:effectLst/>
                        </a:rPr>
                        <a:t> Evaluation Understudy）</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生成された文と正しい文（参照文）との一致度を測る指標。文の一致度を </a:t>
                      </a:r>
                      <a:r>
                        <a:rPr lang="en-US" altLang="ja-JP" sz="1400" dirty="0">
                          <a:effectLst/>
                        </a:rPr>
                        <a:t>0 </a:t>
                      </a:r>
                      <a:r>
                        <a:rPr lang="ja-JP" altLang="en-US" sz="1400">
                          <a:effectLst/>
                        </a:rPr>
                        <a:t>から </a:t>
                      </a:r>
                      <a:r>
                        <a:rPr lang="en-US" altLang="ja-JP" sz="1400" dirty="0">
                          <a:effectLst/>
                        </a:rPr>
                        <a:t>1 </a:t>
                      </a:r>
                      <a:r>
                        <a:rPr lang="ja-JP" altLang="en-US" sz="1400">
                          <a:effectLst/>
                        </a:rPr>
                        <a:t>の範囲で評価する。</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翻訳、要約</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136842"/>
                  </a:ext>
                </a:extLst>
              </a:tr>
              <a:tr h="1169066">
                <a:tc>
                  <a:txBody>
                    <a:bodyPr/>
                    <a:lstStyle/>
                    <a:p>
                      <a:pPr algn="ctr" fontAlgn="base"/>
                      <a:r>
                        <a:rPr lang="en-US" sz="1400" dirty="0" err="1">
                          <a:effectLst/>
                        </a:rPr>
                        <a:t>ROUGE（Recall-Oriented</a:t>
                      </a:r>
                      <a:r>
                        <a:rPr lang="en-US" sz="1400" dirty="0">
                          <a:effectLst/>
                        </a:rPr>
                        <a:t> Understudy for </a:t>
                      </a:r>
                      <a:r>
                        <a:rPr lang="en-US" sz="1400" dirty="0" err="1">
                          <a:effectLst/>
                        </a:rPr>
                        <a:t>Gisting</a:t>
                      </a:r>
                      <a:r>
                        <a:rPr lang="en-US" sz="1400" dirty="0">
                          <a:effectLst/>
                        </a:rPr>
                        <a:t> Evaluation）</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生成された文と参照文との重複を測る指標。特に要約で使用され、単語やフレーズの一致度を評価する。</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要約、翻訳</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12050"/>
                  </a:ext>
                </a:extLst>
              </a:tr>
              <a:tr h="850230">
                <a:tc>
                  <a:txBody>
                    <a:bodyPr/>
                    <a:lstStyle/>
                    <a:p>
                      <a:pPr algn="ctr" fontAlgn="base"/>
                      <a:r>
                        <a:rPr lang="en-US" sz="1400">
                          <a:effectLst/>
                        </a:rPr>
                        <a:t>Perplexity</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モデルがどれだけうまく次の単語を予測するかを示す指標。値が低いほど良い。</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言語モデル全般</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657429"/>
                  </a:ext>
                </a:extLst>
              </a:tr>
              <a:tr h="1009648">
                <a:tc>
                  <a:txBody>
                    <a:bodyPr/>
                    <a:lstStyle/>
                    <a:p>
                      <a:pPr algn="ctr" fontAlgn="base"/>
                      <a:r>
                        <a:rPr lang="en-US" sz="1400">
                          <a:effectLst/>
                        </a:rPr>
                        <a:t>Human Evaluation</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実際の人間が生成文の質を評価する方法。文の流暢さや意味の一貫性などを総合的に評価する。</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全ての生成タスク（翻訳、要約、対話など）</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075097"/>
                  </a:ext>
                </a:extLst>
              </a:tr>
            </a:tbl>
          </a:graphicData>
        </a:graphic>
      </p:graphicFrame>
      <p:sp>
        <p:nvSpPr>
          <p:cNvPr id="6" name="テキスト ボックス 5">
            <a:extLst>
              <a:ext uri="{FF2B5EF4-FFF2-40B4-BE49-F238E27FC236}">
                <a16:creationId xmlns:a16="http://schemas.microsoft.com/office/drawing/2014/main" id="{A955BF18-09FE-2265-EA53-A16C820ED1DB}"/>
              </a:ext>
            </a:extLst>
          </p:cNvPr>
          <p:cNvSpPr txBox="1"/>
          <p:nvPr/>
        </p:nvSpPr>
        <p:spPr>
          <a:xfrm>
            <a:off x="3260927" y="1088491"/>
            <a:ext cx="5670142" cy="369332"/>
          </a:xfrm>
          <a:prstGeom prst="rect">
            <a:avLst/>
          </a:prstGeom>
          <a:noFill/>
        </p:spPr>
        <p:txBody>
          <a:bodyPr wrap="none" rtlCol="0">
            <a:spAutoFit/>
          </a:bodyPr>
          <a:lstStyle/>
          <a:p>
            <a:pPr algn="ctr" defTabSz="914400" fontAlgn="base">
              <a:spcBef>
                <a:spcPct val="0"/>
              </a:spcBef>
              <a:spcAft>
                <a:spcPct val="0"/>
              </a:spcAft>
            </a:pPr>
            <a:r>
              <a:rPr kumimoji="1" lang="ja-JP" altLang="en-US">
                <a:solidFill>
                  <a:srgbClr val="F36C37"/>
                </a:solidFill>
                <a:latin typeface="+mn-ea"/>
              </a:rPr>
              <a:t>生成</a:t>
            </a:r>
            <a:r>
              <a:rPr kumimoji="1" lang="en-US" altLang="ja-JP" dirty="0">
                <a:solidFill>
                  <a:srgbClr val="F36C37"/>
                </a:solidFill>
                <a:latin typeface="+mn-ea"/>
              </a:rPr>
              <a:t> AI </a:t>
            </a:r>
            <a:r>
              <a:rPr kumimoji="1" lang="ja-JP" altLang="en-US">
                <a:solidFill>
                  <a:srgbClr val="F36C37"/>
                </a:solidFill>
                <a:latin typeface="+mn-ea"/>
              </a:rPr>
              <a:t>の用途により、モデルの評価が指標が異なる</a:t>
            </a:r>
            <a:endParaRPr kumimoji="1" lang="ja-JP" altLang="en-US" dirty="0">
              <a:solidFill>
                <a:srgbClr val="F36C37"/>
              </a:solidFill>
              <a:latin typeface="+mn-ea"/>
            </a:endParaRPr>
          </a:p>
        </p:txBody>
      </p:sp>
      <p:sp>
        <p:nvSpPr>
          <p:cNvPr id="3" name="スライド番号プレースホルダー 2">
            <a:extLst>
              <a:ext uri="{FF2B5EF4-FFF2-40B4-BE49-F238E27FC236}">
                <a16:creationId xmlns:a16="http://schemas.microsoft.com/office/drawing/2014/main" id="{711418FF-A50A-798E-CE09-A35E41EDFE4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113</a:t>
            </a:fld>
            <a:endParaRPr lang="en-US" altLang="ja-JP" dirty="0"/>
          </a:p>
        </p:txBody>
      </p:sp>
    </p:spTree>
    <p:extLst>
      <p:ext uri="{BB962C8B-B14F-4D97-AF65-F5344CB8AC3E}">
        <p14:creationId xmlns:p14="http://schemas.microsoft.com/office/powerpoint/2010/main" val="1597501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439B4-1F63-345E-DD92-215CAF746711}"/>
              </a:ext>
            </a:extLst>
          </p:cNvPr>
          <p:cNvSpPr>
            <a:spLocks noGrp="1"/>
          </p:cNvSpPr>
          <p:nvPr>
            <p:ph type="title"/>
          </p:nvPr>
        </p:nvSpPr>
        <p:spPr/>
        <p:txBody>
          <a:bodyPr/>
          <a:lstStyle/>
          <a:p>
            <a:r>
              <a:rPr kumimoji="1" lang="en-US" altLang="ja-JP" dirty="0"/>
              <a:t>AI </a:t>
            </a:r>
            <a:r>
              <a:rPr kumimoji="1" lang="ja-JP" altLang="en-US"/>
              <a:t>の構築</a:t>
            </a:r>
          </a:p>
        </p:txBody>
      </p:sp>
      <p:sp>
        <p:nvSpPr>
          <p:cNvPr id="5" name="テキスト ボックス 4">
            <a:extLst>
              <a:ext uri="{FF2B5EF4-FFF2-40B4-BE49-F238E27FC236}">
                <a16:creationId xmlns:a16="http://schemas.microsoft.com/office/drawing/2014/main" id="{10A7AFD2-2D08-526C-5D18-844DDB6ABF93}"/>
              </a:ext>
            </a:extLst>
          </p:cNvPr>
          <p:cNvSpPr txBox="1"/>
          <p:nvPr/>
        </p:nvSpPr>
        <p:spPr>
          <a:xfrm>
            <a:off x="1664884" y="3513652"/>
            <a:ext cx="1980029" cy="400110"/>
          </a:xfrm>
          <a:prstGeom prst="rect">
            <a:avLst/>
          </a:prstGeom>
          <a:noFill/>
        </p:spPr>
        <p:txBody>
          <a:bodyPr wrap="none" rtlCol="0">
            <a:spAutoFit/>
          </a:bodyPr>
          <a:lstStyle/>
          <a:p>
            <a:r>
              <a:rPr kumimoji="1" lang="ja-JP" altLang="en-US" sz="2000"/>
              <a:t>実装の振り返り</a:t>
            </a:r>
            <a:endParaRPr kumimoji="1" lang="en-US" altLang="ja-JP" sz="2000" dirty="0"/>
          </a:p>
        </p:txBody>
      </p:sp>
      <p:sp>
        <p:nvSpPr>
          <p:cNvPr id="6" name="テキスト ボックス 5">
            <a:extLst>
              <a:ext uri="{FF2B5EF4-FFF2-40B4-BE49-F238E27FC236}">
                <a16:creationId xmlns:a16="http://schemas.microsoft.com/office/drawing/2014/main" id="{14A5D6D2-185C-31B9-BEE0-1A7C1DB24FB9}"/>
              </a:ext>
            </a:extLst>
          </p:cNvPr>
          <p:cNvSpPr txBox="1"/>
          <p:nvPr/>
        </p:nvSpPr>
        <p:spPr>
          <a:xfrm>
            <a:off x="1664884" y="3913762"/>
            <a:ext cx="4945841" cy="707886"/>
          </a:xfrm>
          <a:prstGeom prst="rect">
            <a:avLst/>
          </a:prstGeom>
          <a:noFill/>
        </p:spPr>
        <p:txBody>
          <a:bodyPr wrap="none" rtlCol="0">
            <a:spAutoFit/>
          </a:bodyPr>
          <a:lstStyle/>
          <a:p>
            <a:pPr marL="285750" indent="-285750">
              <a:buClr>
                <a:srgbClr val="F36C37"/>
              </a:buClr>
              <a:buFont typeface="Wingdings" pitchFamily="2" charset="2"/>
              <a:buChar char="n"/>
            </a:pPr>
            <a:r>
              <a:rPr kumimoji="1" lang="ja-JP" altLang="en-US" sz="2000"/>
              <a:t>作成した</a:t>
            </a:r>
            <a:r>
              <a:rPr kumimoji="1" lang="en-US" altLang="ja-JP" sz="2000" dirty="0"/>
              <a:t> AI </a:t>
            </a:r>
            <a:r>
              <a:rPr kumimoji="1" lang="ja-JP" altLang="en-US" sz="2000"/>
              <a:t>の精度を向上させるには？</a:t>
            </a:r>
            <a:endParaRPr kumimoji="1" lang="en-US" altLang="ja-JP" sz="2000" dirty="0"/>
          </a:p>
          <a:p>
            <a:pPr marL="285750" indent="-285750">
              <a:buClr>
                <a:srgbClr val="F36C37"/>
              </a:buClr>
              <a:buFont typeface="Wingdings" pitchFamily="2" charset="2"/>
              <a:buChar char="n"/>
            </a:pPr>
            <a:r>
              <a:rPr kumimoji="1" lang="ja-JP" altLang="en-US" sz="2000"/>
              <a:t>実装の感想</a:t>
            </a:r>
            <a:endParaRPr kumimoji="1" lang="en-US" altLang="ja-JP" sz="2000" dirty="0"/>
          </a:p>
        </p:txBody>
      </p:sp>
      <p:sp>
        <p:nvSpPr>
          <p:cNvPr id="3" name="テキスト ボックス 2">
            <a:extLst>
              <a:ext uri="{FF2B5EF4-FFF2-40B4-BE49-F238E27FC236}">
                <a16:creationId xmlns:a16="http://schemas.microsoft.com/office/drawing/2014/main" id="{4C33C7C1-B3AE-6B3B-EC1D-AB19A6C7FD55}"/>
              </a:ext>
            </a:extLst>
          </p:cNvPr>
          <p:cNvSpPr txBox="1"/>
          <p:nvPr/>
        </p:nvSpPr>
        <p:spPr>
          <a:xfrm>
            <a:off x="1664884" y="1859338"/>
            <a:ext cx="9260112" cy="461665"/>
          </a:xfrm>
          <a:prstGeom prst="rect">
            <a:avLst/>
          </a:prstGeom>
          <a:noFill/>
        </p:spPr>
        <p:txBody>
          <a:bodyPr wrap="square" rtlCol="0">
            <a:spAutoFit/>
          </a:bodyPr>
          <a:lstStyle/>
          <a:p>
            <a:r>
              <a:rPr kumimoji="1" lang="en-US" altLang="ja-JP" sz="2400" dirty="0" err="1">
                <a:solidFill>
                  <a:srgbClr val="F36C37"/>
                </a:solidFill>
              </a:rPr>
              <a:t>Micorsoft</a:t>
            </a:r>
            <a:r>
              <a:rPr kumimoji="1" lang="en-US" altLang="ja-JP" sz="2400" dirty="0">
                <a:solidFill>
                  <a:srgbClr val="F36C37"/>
                </a:solidFill>
              </a:rPr>
              <a:t> Azure </a:t>
            </a:r>
            <a:r>
              <a:rPr kumimoji="1" lang="ja-JP" altLang="en-US" sz="2400">
                <a:solidFill>
                  <a:srgbClr val="F36C37"/>
                </a:solidFill>
              </a:rPr>
              <a:t>の</a:t>
            </a:r>
            <a:r>
              <a:rPr kumimoji="1" lang="en-US" altLang="ja-JP" sz="2400" dirty="0">
                <a:solidFill>
                  <a:srgbClr val="F36C37"/>
                </a:solidFill>
              </a:rPr>
              <a:t> </a:t>
            </a:r>
            <a:r>
              <a:rPr kumimoji="1" lang="en-US" altLang="ja-JP" sz="2400" dirty="0" err="1">
                <a:solidFill>
                  <a:srgbClr val="F36C37"/>
                </a:solidFill>
              </a:rPr>
              <a:t>CustomVision</a:t>
            </a:r>
            <a:r>
              <a:rPr kumimoji="1" lang="en-US" altLang="ja-JP" sz="2400" dirty="0">
                <a:solidFill>
                  <a:srgbClr val="F36C37"/>
                </a:solidFill>
              </a:rPr>
              <a:t> </a:t>
            </a:r>
            <a:r>
              <a:rPr kumimoji="1" lang="ja-JP" altLang="en-US" sz="2400">
                <a:solidFill>
                  <a:srgbClr val="F36C37"/>
                </a:solidFill>
              </a:rPr>
              <a:t>を用いて</a:t>
            </a:r>
            <a:r>
              <a:rPr kumimoji="1" lang="ja-JP" altLang="en-US" sz="2400" b="1">
                <a:solidFill>
                  <a:srgbClr val="F36C37"/>
                </a:solidFill>
              </a:rPr>
              <a:t>画像分類</a:t>
            </a:r>
            <a:r>
              <a:rPr kumimoji="1" lang="en-US" altLang="ja-JP" sz="2400" b="1" dirty="0">
                <a:solidFill>
                  <a:srgbClr val="F36C37"/>
                </a:solidFill>
              </a:rPr>
              <a:t> AI </a:t>
            </a:r>
            <a:r>
              <a:rPr kumimoji="1" lang="ja-JP" altLang="en-US" sz="2400" b="1">
                <a:solidFill>
                  <a:srgbClr val="F36C37"/>
                </a:solidFill>
              </a:rPr>
              <a:t>を構築</a:t>
            </a:r>
            <a:r>
              <a:rPr kumimoji="1" lang="ja-JP" altLang="en-US" sz="2400">
                <a:solidFill>
                  <a:srgbClr val="F36C37"/>
                </a:solidFill>
              </a:rPr>
              <a:t>する</a:t>
            </a:r>
            <a:endParaRPr kumimoji="1" lang="en-US" altLang="ja-JP" sz="2400" dirty="0">
              <a:solidFill>
                <a:srgbClr val="F36C37"/>
              </a:solidFill>
            </a:endParaRPr>
          </a:p>
        </p:txBody>
      </p:sp>
      <p:sp>
        <p:nvSpPr>
          <p:cNvPr id="7" name="角丸四角形 6">
            <a:extLst>
              <a:ext uri="{FF2B5EF4-FFF2-40B4-BE49-F238E27FC236}">
                <a16:creationId xmlns:a16="http://schemas.microsoft.com/office/drawing/2014/main" id="{61067ED8-F694-7873-E243-2FCD449002FE}"/>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F311B53-E777-31AF-B54B-011A01059030}"/>
              </a:ext>
            </a:extLst>
          </p:cNvPr>
          <p:cNvSpPr txBox="1"/>
          <p:nvPr/>
        </p:nvSpPr>
        <p:spPr>
          <a:xfrm>
            <a:off x="5489901" y="1146367"/>
            <a:ext cx="1212191"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2</a:t>
            </a:r>
            <a:endParaRPr kumimoji="1" lang="ja-JP" altLang="en-US" sz="2000" b="1" dirty="0">
              <a:solidFill>
                <a:srgbClr val="F36C37"/>
              </a:solidFill>
              <a:latin typeface="+mn-ea"/>
            </a:endParaRPr>
          </a:p>
        </p:txBody>
      </p:sp>
      <p:sp>
        <p:nvSpPr>
          <p:cNvPr id="4" name="スライド番号プレースホルダー 2">
            <a:extLst>
              <a:ext uri="{FF2B5EF4-FFF2-40B4-BE49-F238E27FC236}">
                <a16:creationId xmlns:a16="http://schemas.microsoft.com/office/drawing/2014/main" id="{2DEAB5CB-B8A6-C49F-CC66-4D89928B12D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114</a:t>
            </a:fld>
            <a:endParaRPr lang="en-US" altLang="ja-JP" dirty="0"/>
          </a:p>
        </p:txBody>
      </p:sp>
    </p:spTree>
    <p:extLst>
      <p:ext uri="{BB962C8B-B14F-4D97-AF65-F5344CB8AC3E}">
        <p14:creationId xmlns:p14="http://schemas.microsoft.com/office/powerpoint/2010/main" val="3334304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2075589" y="2985576"/>
            <a:ext cx="9249908"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2816271" y="1750422"/>
            <a:ext cx="1005840" cy="3357155"/>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055837"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309315"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F36C37"/>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4562793" y="1750422"/>
            <a:ext cx="1005840" cy="3357155"/>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lumMod val="50000"/>
                  <a:lumOff val="50000"/>
                </a:schemeClr>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1069749" y="1750422"/>
            <a:ext cx="1005840" cy="3357155"/>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lumMod val="50000"/>
                  <a:lumOff val="50000"/>
                </a:schemeClr>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altLang="ja-JP" dirty="0"/>
              <a:t>【</a:t>
            </a:r>
            <a:r>
              <a:rPr lang="ja-JP" altLang="en-US"/>
              <a:t>発展</a:t>
            </a:r>
            <a:r>
              <a:rPr lang="en-US" altLang="ja-JP" dirty="0"/>
              <a:t>】</a:t>
            </a:r>
            <a:r>
              <a:rPr lang="ja-JP" altLang="en-US"/>
              <a:t>モデルのチューニング</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1296709"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tx1">
                    <a:lumMod val="50000"/>
                    <a:lumOff val="50000"/>
                  </a:schemeClr>
                </a:solidFill>
                <a:latin typeface="+mn-ea"/>
              </a:rPr>
              <a:t>データの収集</a:t>
            </a:r>
            <a:endParaRPr kumimoji="1" lang="ja-JP" altLang="en-US" sz="2400" b="1" dirty="0">
              <a:solidFill>
                <a:schemeClr val="tx1">
                  <a:lumMod val="50000"/>
                  <a:lumOff val="50000"/>
                </a:schemeClr>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3042192"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tx1">
                    <a:lumMod val="50000"/>
                    <a:lumOff val="50000"/>
                  </a:schemeClr>
                </a:solidFill>
                <a:latin typeface="+mn-ea"/>
              </a:rPr>
              <a:t>データの前処理</a:t>
            </a:r>
            <a:endParaRPr kumimoji="1" lang="ja-JP" altLang="en-US" sz="2400" b="1" dirty="0">
              <a:solidFill>
                <a:schemeClr val="tx1">
                  <a:lumMod val="50000"/>
                  <a:lumOff val="50000"/>
                </a:schemeClr>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4788714" y="2025450"/>
            <a:ext cx="553998" cy="2554545"/>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tx1">
                    <a:lumMod val="50000"/>
                    <a:lumOff val="50000"/>
                  </a:schemeClr>
                </a:solidFill>
                <a:latin typeface="+mn-ea"/>
              </a:rPr>
              <a:t>アルゴリズム選択</a:t>
            </a:r>
            <a:endParaRPr kumimoji="1" lang="ja-JP" altLang="en-US" sz="2400" b="1" dirty="0">
              <a:solidFill>
                <a:schemeClr val="tx1">
                  <a:lumMod val="50000"/>
                  <a:lumOff val="50000"/>
                </a:schemeClr>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6535236"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モデルの学習</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284044" y="2433378"/>
            <a:ext cx="553998" cy="1938992"/>
          </a:xfrm>
          <a:prstGeom prst="rect">
            <a:avLst/>
          </a:prstGeom>
          <a:solidFill>
            <a:schemeClr val="accent1">
              <a:lumMod val="20000"/>
              <a:lumOff val="8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モデルの検証</a:t>
            </a:r>
            <a:endParaRPr kumimoji="1" lang="ja-JP" altLang="en-US" sz="2400" b="1" dirty="0">
              <a:solidFill>
                <a:srgbClr val="F36C37"/>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モデルの評価</a:t>
            </a:r>
            <a:endParaRPr kumimoji="1" lang="ja-JP" altLang="en-US" sz="2400" b="1" dirty="0">
              <a:solidFill>
                <a:srgbClr val="F36C37"/>
              </a:solidFill>
              <a:latin typeface="+mn-ea"/>
            </a:endParaRPr>
          </a:p>
        </p:txBody>
      </p:sp>
      <p:sp>
        <p:nvSpPr>
          <p:cNvPr id="8" name="スライド番号プレースホルダー 2">
            <a:extLst>
              <a:ext uri="{FF2B5EF4-FFF2-40B4-BE49-F238E27FC236}">
                <a16:creationId xmlns:a16="http://schemas.microsoft.com/office/drawing/2014/main" id="{0692B29D-353F-192C-9522-5AB9FB49B68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115</a:t>
            </a:fld>
            <a:endParaRPr lang="en-US" altLang="ja-JP" dirty="0"/>
          </a:p>
        </p:txBody>
      </p:sp>
      <p:cxnSp>
        <p:nvCxnSpPr>
          <p:cNvPr id="11" name="曲線コネクタ 10">
            <a:extLst>
              <a:ext uri="{FF2B5EF4-FFF2-40B4-BE49-F238E27FC236}">
                <a16:creationId xmlns:a16="http://schemas.microsoft.com/office/drawing/2014/main" id="{4ECC9967-4F12-E125-B078-36B22FB7C2B0}"/>
              </a:ext>
            </a:extLst>
          </p:cNvPr>
          <p:cNvCxnSpPr>
            <a:stCxn id="14" idx="0"/>
            <a:endCxn id="16" idx="0"/>
          </p:cNvCxnSpPr>
          <p:nvPr/>
        </p:nvCxnSpPr>
        <p:spPr>
          <a:xfrm rot="16200000" flipV="1">
            <a:off x="8558757" y="3900"/>
            <a:ext cx="12700" cy="3493044"/>
          </a:xfrm>
          <a:prstGeom prst="curvedConnector3">
            <a:avLst>
              <a:gd name="adj1" fmla="val 5139126"/>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4395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EDDDC-F09E-A42F-C8D1-8DF2B4B32A11}"/>
              </a:ext>
            </a:extLst>
          </p:cNvPr>
          <p:cNvSpPr>
            <a:spLocks noGrp="1"/>
          </p:cNvSpPr>
          <p:nvPr>
            <p:ph type="title"/>
          </p:nvPr>
        </p:nvSpPr>
        <p:spPr/>
        <p:txBody>
          <a:bodyPr/>
          <a:lstStyle/>
          <a:p>
            <a:r>
              <a:rPr kumimoji="1" lang="ja-JP" altLang="en-US"/>
              <a:t>モデルの精度向上</a:t>
            </a:r>
          </a:p>
        </p:txBody>
      </p:sp>
      <p:sp>
        <p:nvSpPr>
          <p:cNvPr id="3" name="スライド番号プレースホルダー 2">
            <a:extLst>
              <a:ext uri="{FF2B5EF4-FFF2-40B4-BE49-F238E27FC236}">
                <a16:creationId xmlns:a16="http://schemas.microsoft.com/office/drawing/2014/main" id="{52A4251E-003E-5CA6-2E07-8CE4F0067FB9}"/>
              </a:ext>
            </a:extLst>
          </p:cNvPr>
          <p:cNvSpPr>
            <a:spLocks noGrp="1"/>
          </p:cNvSpPr>
          <p:nvPr>
            <p:ph type="sldNum" sz="quarter" idx="10"/>
          </p:nvPr>
        </p:nvSpPr>
        <p:spPr/>
        <p:txBody>
          <a:bodyPr/>
          <a:lstStyle/>
          <a:p>
            <a:fld id="{5D750650-B10A-47BF-93C2-E1678438B37A}" type="slidenum">
              <a:rPr lang="en-US" altLang="ja-JP" smtClean="0"/>
              <a:pPr/>
              <a:t>116</a:t>
            </a:fld>
            <a:endParaRPr lang="en-US" altLang="ja-JP" dirty="0"/>
          </a:p>
        </p:txBody>
      </p:sp>
      <p:sp>
        <p:nvSpPr>
          <p:cNvPr id="7" name="テキスト ボックス 6">
            <a:extLst>
              <a:ext uri="{FF2B5EF4-FFF2-40B4-BE49-F238E27FC236}">
                <a16:creationId xmlns:a16="http://schemas.microsoft.com/office/drawing/2014/main" id="{BE5E284B-A0D6-67F6-42CC-90E8E4C70019}"/>
              </a:ext>
            </a:extLst>
          </p:cNvPr>
          <p:cNvSpPr txBox="1"/>
          <p:nvPr/>
        </p:nvSpPr>
        <p:spPr>
          <a:xfrm>
            <a:off x="967450" y="3745137"/>
            <a:ext cx="4653300" cy="2585323"/>
          </a:xfrm>
          <a:prstGeom prst="rect">
            <a:avLst/>
          </a:prstGeom>
          <a:noFill/>
        </p:spPr>
        <p:txBody>
          <a:bodyPr wrap="square">
            <a:spAutoFit/>
          </a:bodyPr>
          <a:lstStyle/>
          <a:p>
            <a:pPr marL="285750" indent="-285750">
              <a:buFont typeface="Wingdings" pitchFamily="2" charset="2"/>
              <a:buChar char="n"/>
            </a:pPr>
            <a:r>
              <a:rPr lang="ja-JP" altLang="en-US" b="1">
                <a:solidFill>
                  <a:srgbClr val="F36C37"/>
                </a:solidFill>
                <a:latin typeface="+mn-ea"/>
              </a:rPr>
              <a:t>データ拡張 </a:t>
            </a:r>
            <a:r>
              <a:rPr lang="en-US" altLang="ja-JP" b="1" dirty="0">
                <a:solidFill>
                  <a:srgbClr val="F36C37"/>
                </a:solidFill>
                <a:latin typeface="+mn-ea"/>
              </a:rPr>
              <a:t>(Data Augmentation)</a:t>
            </a:r>
          </a:p>
          <a:p>
            <a:pPr marL="742950" lvl="1" indent="-285750">
              <a:buFont typeface="Wingdings" pitchFamily="2" charset="2"/>
              <a:buChar char="n"/>
            </a:pPr>
            <a:r>
              <a:rPr lang="ja-JP" altLang="en-US">
                <a:latin typeface="+mn-ea"/>
              </a:rPr>
              <a:t>もとのデータを加工して訓練データ数を増やす</a:t>
            </a:r>
            <a:endParaRPr lang="en-US" altLang="ja-JP" dirty="0">
              <a:latin typeface="+mn-ea"/>
            </a:endParaRPr>
          </a:p>
          <a:p>
            <a:pPr marL="285750" indent="-285750">
              <a:buFont typeface="Wingdings" pitchFamily="2" charset="2"/>
              <a:buChar char="n"/>
            </a:pPr>
            <a:r>
              <a:rPr lang="ja-JP" altLang="en-US" b="1">
                <a:solidFill>
                  <a:srgbClr val="F36C37"/>
                </a:solidFill>
                <a:latin typeface="+mn-ea"/>
              </a:rPr>
              <a:t>データ正規化 </a:t>
            </a:r>
            <a:r>
              <a:rPr lang="en-US" altLang="ja-JP" b="1" dirty="0">
                <a:solidFill>
                  <a:srgbClr val="F36C37"/>
                </a:solidFill>
                <a:latin typeface="+mn-ea"/>
              </a:rPr>
              <a:t>(Normalization)</a:t>
            </a:r>
          </a:p>
          <a:p>
            <a:pPr marL="742950" lvl="1" indent="-285750">
              <a:buFont typeface="Wingdings" pitchFamily="2" charset="2"/>
              <a:buChar char="n"/>
            </a:pPr>
            <a:r>
              <a:rPr lang="ja-JP" altLang="en-US">
                <a:latin typeface="+mn-ea"/>
              </a:rPr>
              <a:t>もとのデータの値を０</a:t>
            </a:r>
            <a:r>
              <a:rPr lang="en-US" altLang="ja-JP" dirty="0">
                <a:latin typeface="+mn-ea"/>
              </a:rPr>
              <a:t>~1</a:t>
            </a:r>
            <a:r>
              <a:rPr lang="ja-JP" altLang="en-US">
                <a:latin typeface="+mn-ea"/>
              </a:rPr>
              <a:t>の範囲でスケールを変換</a:t>
            </a:r>
            <a:endParaRPr lang="en-US" altLang="ja-JP" dirty="0">
              <a:latin typeface="+mn-ea"/>
            </a:endParaRPr>
          </a:p>
          <a:p>
            <a:pPr marL="742950" lvl="1" indent="-285750">
              <a:buFont typeface="Wingdings" pitchFamily="2" charset="2"/>
              <a:buChar char="n"/>
            </a:pPr>
            <a:r>
              <a:rPr lang="ja-JP" altLang="en-US">
                <a:latin typeface="+mn-ea"/>
              </a:rPr>
              <a:t>データ前処理、学習時のバッチ単位でスケール変換を行う</a:t>
            </a:r>
          </a:p>
          <a:p>
            <a:pPr lvl="1"/>
            <a:endParaRPr lang="en-US" altLang="ja-JP" dirty="0">
              <a:latin typeface="+mn-ea"/>
            </a:endParaRPr>
          </a:p>
        </p:txBody>
      </p:sp>
      <p:sp>
        <p:nvSpPr>
          <p:cNvPr id="9" name="テキスト ボックス 8">
            <a:extLst>
              <a:ext uri="{FF2B5EF4-FFF2-40B4-BE49-F238E27FC236}">
                <a16:creationId xmlns:a16="http://schemas.microsoft.com/office/drawing/2014/main" id="{1A590CE3-3901-747E-01AE-6663EE8F9115}"/>
              </a:ext>
            </a:extLst>
          </p:cNvPr>
          <p:cNvSpPr txBox="1"/>
          <p:nvPr/>
        </p:nvSpPr>
        <p:spPr>
          <a:xfrm>
            <a:off x="6434194" y="3824049"/>
            <a:ext cx="4750018" cy="1661993"/>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n"/>
            </a:pPr>
            <a:r>
              <a:rPr kumimoji="1" lang="ja-JP" altLang="en-US" b="1">
                <a:solidFill>
                  <a:srgbClr val="F36C37"/>
                </a:solidFill>
                <a:latin typeface="+mn-ea"/>
              </a:rPr>
              <a:t>アルゴリズムの変更</a:t>
            </a:r>
            <a:endParaRPr kumimoji="1" lang="en-US" altLang="ja-JP" b="1" dirty="0">
              <a:solidFill>
                <a:srgbClr val="F36C37"/>
              </a:solidFill>
              <a:latin typeface="+mn-ea"/>
            </a:endParaRPr>
          </a:p>
          <a:p>
            <a:pPr marL="742950" lvl="1" indent="-285750" defTabSz="914400" fontAlgn="base">
              <a:spcBef>
                <a:spcPct val="0"/>
              </a:spcBef>
              <a:spcAft>
                <a:spcPct val="0"/>
              </a:spcAft>
              <a:buFont typeface="Wingdings" pitchFamily="2" charset="2"/>
              <a:buChar char="n"/>
            </a:pPr>
            <a:r>
              <a:rPr kumimoji="1" lang="ja-JP" altLang="en-US" sz="1600">
                <a:solidFill>
                  <a:srgbClr val="000000"/>
                </a:solidFill>
                <a:latin typeface="+mn-ea"/>
              </a:rPr>
              <a:t>様々なアルゴリズムを試す</a:t>
            </a:r>
            <a:endParaRPr kumimoji="1" lang="en-US" altLang="ja-JP" sz="1600" dirty="0">
              <a:solidFill>
                <a:srgbClr val="000000"/>
              </a:solidFill>
              <a:latin typeface="+mn-ea"/>
            </a:endParaRPr>
          </a:p>
          <a:p>
            <a:pPr marL="742950" lvl="1" indent="-285750" defTabSz="914400" fontAlgn="base">
              <a:spcBef>
                <a:spcPct val="0"/>
              </a:spcBef>
              <a:spcAft>
                <a:spcPct val="0"/>
              </a:spcAft>
              <a:buFont typeface="Wingdings" pitchFamily="2" charset="2"/>
              <a:buChar char="n"/>
            </a:pPr>
            <a:r>
              <a:rPr kumimoji="1" lang="ja-JP" altLang="en-US">
                <a:solidFill>
                  <a:srgbClr val="000000"/>
                </a:solidFill>
                <a:latin typeface="+mn-ea"/>
              </a:rPr>
              <a:t>アンサンブル学習を行う</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n"/>
            </a:pPr>
            <a:r>
              <a:rPr kumimoji="1" lang="ja-JP" altLang="en-US" b="1">
                <a:solidFill>
                  <a:srgbClr val="F36C37"/>
                </a:solidFill>
                <a:latin typeface="+mn-ea"/>
              </a:rPr>
              <a:t>ハイパーパラメータチューニング</a:t>
            </a:r>
            <a:endParaRPr kumimoji="1" lang="en-US" altLang="ja-JP" b="1" dirty="0">
              <a:solidFill>
                <a:srgbClr val="F36C37"/>
              </a:solidFill>
              <a:latin typeface="+mn-ea"/>
            </a:endParaRPr>
          </a:p>
          <a:p>
            <a:pPr marL="742950" lvl="1" indent="-285750" defTabSz="914400" fontAlgn="base">
              <a:spcBef>
                <a:spcPct val="0"/>
              </a:spcBef>
              <a:spcAft>
                <a:spcPct val="0"/>
              </a:spcAft>
              <a:buFont typeface="Wingdings" pitchFamily="2" charset="2"/>
              <a:buChar char="n"/>
            </a:pPr>
            <a:r>
              <a:rPr kumimoji="1" lang="ja-JP" altLang="en-US" sz="1600">
                <a:solidFill>
                  <a:srgbClr val="000000"/>
                </a:solidFill>
                <a:latin typeface="+mn-ea"/>
              </a:rPr>
              <a:t>手動で探索する</a:t>
            </a:r>
            <a:endParaRPr kumimoji="1" lang="en-US" altLang="ja-JP" sz="1600" dirty="0">
              <a:solidFill>
                <a:srgbClr val="000000"/>
              </a:solidFill>
              <a:latin typeface="+mn-ea"/>
            </a:endParaRPr>
          </a:p>
          <a:p>
            <a:pPr marL="742950" lvl="1" indent="-285750" defTabSz="914400" fontAlgn="base">
              <a:spcBef>
                <a:spcPct val="0"/>
              </a:spcBef>
              <a:spcAft>
                <a:spcPct val="0"/>
              </a:spcAft>
              <a:buFont typeface="Wingdings" pitchFamily="2" charset="2"/>
              <a:buChar char="n"/>
            </a:pPr>
            <a:r>
              <a:rPr kumimoji="1" lang="en-US" altLang="ja-JP" sz="1600" dirty="0">
                <a:solidFill>
                  <a:srgbClr val="000000"/>
                </a:solidFill>
                <a:latin typeface="+mn-ea"/>
              </a:rPr>
              <a:t>Grid Search</a:t>
            </a:r>
            <a:r>
              <a:rPr kumimoji="1" lang="ja-JP" altLang="en-US" sz="1600">
                <a:solidFill>
                  <a:srgbClr val="000000"/>
                </a:solidFill>
                <a:latin typeface="+mn-ea"/>
              </a:rPr>
              <a:t>・</a:t>
            </a:r>
            <a:r>
              <a:rPr kumimoji="1" lang="en-US" altLang="ja-JP" sz="1600" dirty="0" err="1">
                <a:solidFill>
                  <a:srgbClr val="000000"/>
                </a:solidFill>
                <a:latin typeface="+mn-ea"/>
              </a:rPr>
              <a:t>Optuna</a:t>
            </a:r>
            <a:r>
              <a:rPr kumimoji="1" lang="en-US" altLang="ja-JP" sz="1600" dirty="0">
                <a:solidFill>
                  <a:srgbClr val="000000"/>
                </a:solidFill>
                <a:latin typeface="+mn-ea"/>
              </a:rPr>
              <a:t> </a:t>
            </a:r>
            <a:r>
              <a:rPr kumimoji="1" lang="ja-JP" altLang="en-US" sz="1600">
                <a:solidFill>
                  <a:srgbClr val="000000"/>
                </a:solidFill>
                <a:latin typeface="+mn-ea"/>
              </a:rPr>
              <a:t>などで自動化する</a:t>
            </a:r>
            <a:endParaRPr kumimoji="1" lang="ja-JP" altLang="en-US" sz="1600" dirty="0">
              <a:solidFill>
                <a:srgbClr val="000000"/>
              </a:solidFill>
              <a:latin typeface="+mn-ea"/>
            </a:endParaRPr>
          </a:p>
        </p:txBody>
      </p:sp>
      <p:pic>
        <p:nvPicPr>
          <p:cNvPr id="4" name="図 3" descr="アイコン&#10;&#10;自動的に生成された説明">
            <a:extLst>
              <a:ext uri="{FF2B5EF4-FFF2-40B4-BE49-F238E27FC236}">
                <a16:creationId xmlns:a16="http://schemas.microsoft.com/office/drawing/2014/main" id="{6A1BA76F-FFF3-24C8-E497-BF0228548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083" y="1896432"/>
            <a:ext cx="1675266" cy="1675266"/>
          </a:xfrm>
          <a:prstGeom prst="rect">
            <a:avLst/>
          </a:prstGeom>
          <a:effectLst>
            <a:outerShdw blurRad="50800" dist="38100" dir="2700000" algn="tl" rotWithShape="0">
              <a:prstClr val="black">
                <a:alpha val="40000"/>
              </a:prstClr>
            </a:outerShdw>
          </a:effectLst>
        </p:spPr>
      </p:pic>
      <p:pic>
        <p:nvPicPr>
          <p:cNvPr id="6" name="図 5">
            <a:extLst>
              <a:ext uri="{FF2B5EF4-FFF2-40B4-BE49-F238E27FC236}">
                <a16:creationId xmlns:a16="http://schemas.microsoft.com/office/drawing/2014/main" id="{919146CC-3E96-F7C9-2C87-E579E8E45C15}"/>
              </a:ext>
            </a:extLst>
          </p:cNvPr>
          <p:cNvPicPr>
            <a:picLocks noChangeAspect="1"/>
          </p:cNvPicPr>
          <p:nvPr/>
        </p:nvPicPr>
        <p:blipFill>
          <a:blip r:embed="rId3"/>
          <a:stretch>
            <a:fillRect/>
          </a:stretch>
        </p:blipFill>
        <p:spPr>
          <a:xfrm>
            <a:off x="1504159" y="1896432"/>
            <a:ext cx="3578889" cy="1512100"/>
          </a:xfrm>
          <a:prstGeom prst="rect">
            <a:avLst/>
          </a:prstGeom>
          <a:ln>
            <a:solidFill>
              <a:schemeClr val="tx1"/>
            </a:solidFill>
          </a:ln>
        </p:spPr>
      </p:pic>
      <p:sp>
        <p:nvSpPr>
          <p:cNvPr id="10" name="正方形/長方形 9">
            <a:extLst>
              <a:ext uri="{FF2B5EF4-FFF2-40B4-BE49-F238E27FC236}">
                <a16:creationId xmlns:a16="http://schemas.microsoft.com/office/drawing/2014/main" id="{CB2CACA4-1771-F666-2807-92AD90FFC131}"/>
              </a:ext>
            </a:extLst>
          </p:cNvPr>
          <p:cNvSpPr/>
          <p:nvPr/>
        </p:nvSpPr>
        <p:spPr>
          <a:xfrm>
            <a:off x="967450" y="1442757"/>
            <a:ext cx="4653300" cy="4664557"/>
          </a:xfrm>
          <a:prstGeom prst="rect">
            <a:avLst/>
          </a:prstGeom>
          <a:noFill/>
          <a:ln w="3175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C6D4D89A-BB7F-3A38-BCF5-D4B8175F0CD4}"/>
              </a:ext>
            </a:extLst>
          </p:cNvPr>
          <p:cNvSpPr/>
          <p:nvPr/>
        </p:nvSpPr>
        <p:spPr>
          <a:xfrm>
            <a:off x="6434194" y="1442757"/>
            <a:ext cx="4653301" cy="4664557"/>
          </a:xfrm>
          <a:prstGeom prst="rect">
            <a:avLst/>
          </a:prstGeom>
          <a:noFill/>
          <a:ln w="3175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3D8C57B1-D538-E695-7FB4-BD01DAA81EFE}"/>
              </a:ext>
            </a:extLst>
          </p:cNvPr>
          <p:cNvSpPr txBox="1"/>
          <p:nvPr/>
        </p:nvSpPr>
        <p:spPr>
          <a:xfrm>
            <a:off x="2012477" y="1206682"/>
            <a:ext cx="2749471" cy="400110"/>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データへのアプローチ</a:t>
            </a:r>
            <a:endParaRPr kumimoji="1" lang="ja-JP" altLang="en-US" sz="2000" b="1" dirty="0">
              <a:solidFill>
                <a:srgbClr val="F36C37"/>
              </a:solidFill>
              <a:latin typeface="+mn-ea"/>
            </a:endParaRPr>
          </a:p>
        </p:txBody>
      </p:sp>
      <p:sp>
        <p:nvSpPr>
          <p:cNvPr id="8" name="テキスト ボックス 7">
            <a:extLst>
              <a:ext uri="{FF2B5EF4-FFF2-40B4-BE49-F238E27FC236}">
                <a16:creationId xmlns:a16="http://schemas.microsoft.com/office/drawing/2014/main" id="{BC4375E5-4A77-A2F4-A032-78D53972CD1F}"/>
              </a:ext>
            </a:extLst>
          </p:cNvPr>
          <p:cNvSpPr txBox="1"/>
          <p:nvPr/>
        </p:nvSpPr>
        <p:spPr>
          <a:xfrm>
            <a:off x="7430052" y="1206682"/>
            <a:ext cx="2749471" cy="400110"/>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モデルへのアプローチ</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3717916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パラメータチューニング</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117</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67990" y="5109909"/>
            <a:ext cx="8640762" cy="1338718"/>
          </a:xfrm>
        </p:spPr>
        <p:txBody>
          <a:bodyPr>
            <a:normAutofit/>
          </a:bodyPr>
          <a:lstStyle/>
          <a:p>
            <a:pPr>
              <a:buClr>
                <a:srgbClr val="F36C37"/>
              </a:buClr>
            </a:pPr>
            <a:r>
              <a:rPr lang="ja-JP" altLang="en-US" sz="1800" b="1" dirty="0"/>
              <a:t>ほとんどのモデルでハイパーパラメータを調整することができる</a:t>
            </a:r>
          </a:p>
          <a:p>
            <a:pPr>
              <a:buClr>
                <a:srgbClr val="F36C37"/>
              </a:buClr>
            </a:pPr>
            <a:r>
              <a:rPr lang="ja-JP" altLang="en-US" sz="1800" b="1" dirty="0"/>
              <a:t>ハイパーパラメータを調整することをパラメータチューニングとよく表現します</a:t>
            </a:r>
            <a:endParaRPr lang="en-US" altLang="ja-JP" sz="1800" b="1" dirty="0"/>
          </a:p>
          <a:p>
            <a:pPr marL="0" indent="0">
              <a:buClr>
                <a:srgbClr val="F36C37"/>
              </a:buClr>
              <a:buNone/>
            </a:pPr>
            <a:r>
              <a:rPr lang="ja-JP" altLang="en-US" sz="1800" b="1" dirty="0"/>
              <a:t>　 </a:t>
            </a:r>
            <a:r>
              <a:rPr lang="en-US" altLang="ja-JP" sz="1800" b="1" dirty="0"/>
              <a:t>※ </a:t>
            </a:r>
            <a:r>
              <a:rPr lang="ja-JP" altLang="en-US" sz="1800" b="1" dirty="0"/>
              <a:t>純粋な線形回帰のモデルにはハイパーパラメータの調整</a:t>
            </a:r>
            <a:r>
              <a:rPr lang="ja-JP" altLang="en-US" sz="1800" b="1"/>
              <a:t>はない</a:t>
            </a:r>
            <a:endParaRPr lang="ja-JP" altLang="en-US" sz="18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10087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ハイパーパラメータ</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127852" y="1765257"/>
            <a:ext cx="9936291" cy="2292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chemeClr val="tx1">
                    <a:lumMod val="75000"/>
                    <a:lumOff val="25000"/>
                  </a:schemeClr>
                </a:solidFill>
              </a:rPr>
              <a:t>　モデルを精度を人的に調整する値として</a:t>
            </a:r>
            <a:r>
              <a:rPr lang="ja-JP" altLang="en-US" sz="2000" spc="0">
                <a:solidFill>
                  <a:srgbClr val="F36C37"/>
                </a:solidFill>
              </a:rPr>
              <a:t>ハイパーパラメータ</a:t>
            </a:r>
            <a:r>
              <a:rPr lang="ja-JP" altLang="en-US" sz="2000" spc="0">
                <a:solidFill>
                  <a:schemeClr val="tx1">
                    <a:lumMod val="75000"/>
                    <a:lumOff val="25000"/>
                  </a:schemeClr>
                </a:solidFill>
              </a:rPr>
              <a:t>を</a:t>
            </a:r>
            <a:r>
              <a:rPr lang="ja-JP" altLang="en-US" sz="2000" spc="0" dirty="0">
                <a:solidFill>
                  <a:schemeClr val="tx1">
                    <a:lumMod val="75000"/>
                    <a:lumOff val="25000"/>
                  </a:schemeClr>
                </a:solidFill>
              </a:rPr>
              <a:t>渡すことができます。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モデルは学習によって内部のパラメータを自動で書き換えますが、</a:t>
            </a:r>
            <a:r>
              <a:rPr lang="ja-JP" altLang="en-US" sz="2000" spc="0" dirty="0">
                <a:solidFill>
                  <a:srgbClr val="F36C37"/>
                </a:solidFill>
              </a:rPr>
              <a:t>ハイパーパラメータは学習中に更新されることはないパラメータ</a:t>
            </a:r>
            <a:r>
              <a:rPr lang="ja-JP" altLang="en-US" sz="2000" spc="0" dirty="0">
                <a:solidFill>
                  <a:schemeClr val="tx1">
                    <a:lumMod val="75000"/>
                    <a:lumOff val="25000"/>
                  </a:schemeClr>
                </a:solidFill>
              </a:rPr>
              <a:t>のことを指しており、</a:t>
            </a:r>
            <a:r>
              <a:rPr lang="ja-JP" altLang="en-US" sz="2000" spc="0" dirty="0">
                <a:solidFill>
                  <a:srgbClr val="F36C37"/>
                </a:solidFill>
              </a:rPr>
              <a:t>人間が事前に指定する</a:t>
            </a:r>
            <a:r>
              <a:rPr lang="ja-JP" altLang="en-US" sz="2000" spc="0" dirty="0">
                <a:solidFill>
                  <a:schemeClr val="tx1">
                    <a:lumMod val="75000"/>
                    <a:lumOff val="25000"/>
                  </a:schemeClr>
                </a:solidFill>
              </a:rPr>
              <a:t>必要があります。</a:t>
            </a:r>
            <a:endParaRPr lang="en-US" altLang="ja-JP" sz="2000" spc="0" dirty="0">
              <a:solidFill>
                <a:schemeClr val="tx1">
                  <a:lumMod val="75000"/>
                  <a:lumOff val="25000"/>
                </a:schemeClr>
              </a:solidFill>
            </a:endParaRPr>
          </a:p>
          <a:p>
            <a:r>
              <a:rPr lang="ja-JP" altLang="en-US" sz="2000" spc="0">
                <a:solidFill>
                  <a:schemeClr val="tx1">
                    <a:lumMod val="75000"/>
                    <a:lumOff val="25000"/>
                  </a:schemeClr>
                </a:solidFill>
              </a:rPr>
              <a:t>　この</a:t>
            </a:r>
            <a:r>
              <a:rPr lang="ja-JP" altLang="en-US" sz="2000" spc="0" dirty="0">
                <a:solidFill>
                  <a:schemeClr val="tx1">
                    <a:lumMod val="75000"/>
                    <a:lumOff val="25000"/>
                  </a:schemeClr>
                </a:solidFill>
              </a:rPr>
              <a:t>ハイパーパラメータを調整することでモデルの精度や学習・予測の速度などを調整することができます。</a:t>
            </a:r>
          </a:p>
        </p:txBody>
      </p:sp>
    </p:spTree>
    <p:extLst>
      <p:ext uri="{BB962C8B-B14F-4D97-AF65-F5344CB8AC3E}">
        <p14:creationId xmlns:p14="http://schemas.microsoft.com/office/powerpoint/2010/main" val="558309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E6A2F-C639-7E6C-65F7-02C056BB7454}"/>
              </a:ext>
            </a:extLst>
          </p:cNvPr>
          <p:cNvSpPr>
            <a:spLocks noGrp="1"/>
          </p:cNvSpPr>
          <p:nvPr>
            <p:ph type="title"/>
          </p:nvPr>
        </p:nvSpPr>
        <p:spPr/>
        <p:txBody>
          <a:bodyPr/>
          <a:lstStyle/>
          <a:p>
            <a:r>
              <a:rPr kumimoji="1" lang="ja-JP" altLang="en-US"/>
              <a:t>ハイパーパラメータのイメージ</a:t>
            </a:r>
          </a:p>
        </p:txBody>
      </p:sp>
      <p:sp>
        <p:nvSpPr>
          <p:cNvPr id="3" name="スライド番号プレースホルダー 2">
            <a:extLst>
              <a:ext uri="{FF2B5EF4-FFF2-40B4-BE49-F238E27FC236}">
                <a16:creationId xmlns:a16="http://schemas.microsoft.com/office/drawing/2014/main" id="{9CD6E40D-145A-0A5C-138A-86AE646989C8}"/>
              </a:ext>
            </a:extLst>
          </p:cNvPr>
          <p:cNvSpPr>
            <a:spLocks noGrp="1"/>
          </p:cNvSpPr>
          <p:nvPr>
            <p:ph type="sldNum" sz="quarter" idx="10"/>
          </p:nvPr>
        </p:nvSpPr>
        <p:spPr/>
        <p:txBody>
          <a:bodyPr/>
          <a:lstStyle/>
          <a:p>
            <a:fld id="{5D750650-B10A-47BF-93C2-E1678438B37A}" type="slidenum">
              <a:rPr lang="en-US" altLang="ja-JP" smtClean="0"/>
              <a:pPr/>
              <a:t>118</a:t>
            </a:fld>
            <a:endParaRPr lang="en-US" altLang="ja-JP" dirty="0"/>
          </a:p>
        </p:txBody>
      </p:sp>
      <p:pic>
        <p:nvPicPr>
          <p:cNvPr id="5" name="図 4" descr="グラフ, 散布図&#10;&#10;自動的に生成された説明">
            <a:extLst>
              <a:ext uri="{FF2B5EF4-FFF2-40B4-BE49-F238E27FC236}">
                <a16:creationId xmlns:a16="http://schemas.microsoft.com/office/drawing/2014/main" id="{8E326B98-11FB-1D30-8967-C24A50D10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039" y="1657896"/>
            <a:ext cx="4993609" cy="3998205"/>
          </a:xfrm>
          <a:prstGeom prst="rect">
            <a:avLst/>
          </a:prstGeom>
        </p:spPr>
      </p:pic>
      <p:sp>
        <p:nvSpPr>
          <p:cNvPr id="7" name="四角形: 角を丸くする 9">
            <a:extLst>
              <a:ext uri="{FF2B5EF4-FFF2-40B4-BE49-F238E27FC236}">
                <a16:creationId xmlns:a16="http://schemas.microsoft.com/office/drawing/2014/main" id="{F28D811A-08AC-62F9-87EB-B54D6E9C137B}"/>
              </a:ext>
            </a:extLst>
          </p:cNvPr>
          <p:cNvSpPr/>
          <p:nvPr/>
        </p:nvSpPr>
        <p:spPr bwMode="auto">
          <a:xfrm>
            <a:off x="756612" y="94548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事例：花の分類</a:t>
            </a:r>
            <a:endParaRPr kumimoji="1" lang="en-US" altLang="ja-JP" sz="2000" b="1" dirty="0">
              <a:solidFill>
                <a:srgbClr val="F36C37"/>
              </a:solidFill>
              <a:latin typeface="+mj-ea"/>
              <a:ea typeface="+mj-ea"/>
            </a:endParaRPr>
          </a:p>
        </p:txBody>
      </p:sp>
      <p:sp>
        <p:nvSpPr>
          <p:cNvPr id="8" name="テキスト ボックス 7">
            <a:extLst>
              <a:ext uri="{FF2B5EF4-FFF2-40B4-BE49-F238E27FC236}">
                <a16:creationId xmlns:a16="http://schemas.microsoft.com/office/drawing/2014/main" id="{B9F13045-EC30-5810-76A9-B9FCCF6E763A}"/>
              </a:ext>
            </a:extLst>
          </p:cNvPr>
          <p:cNvSpPr txBox="1"/>
          <p:nvPr/>
        </p:nvSpPr>
        <p:spPr>
          <a:xfrm>
            <a:off x="6439378" y="3195333"/>
            <a:ext cx="3807454" cy="923330"/>
          </a:xfrm>
          <a:prstGeom prst="rect">
            <a:avLst/>
          </a:prstGeom>
          <a:noFill/>
        </p:spPr>
        <p:txBody>
          <a:bodyPr wrap="none" rtlCol="0">
            <a:spAutoFit/>
          </a:bodyPr>
          <a:lstStyle/>
          <a:p>
            <a:pPr defTabSz="914400" fontAlgn="base">
              <a:spcBef>
                <a:spcPct val="0"/>
              </a:spcBef>
              <a:spcAft>
                <a:spcPct val="0"/>
              </a:spcAft>
            </a:pPr>
            <a:r>
              <a:rPr kumimoji="1" lang="ja-JP" altLang="en-US" b="1">
                <a:solidFill>
                  <a:srgbClr val="F36C37"/>
                </a:solidFill>
                <a:latin typeface="+mn-ea"/>
              </a:rPr>
              <a:t>ハイパーパラメータ</a:t>
            </a:r>
            <a:endParaRPr kumimoji="1" lang="en-US" altLang="ja-JP" b="1" dirty="0">
              <a:solidFill>
                <a:srgbClr val="F36C37"/>
              </a:solidFill>
              <a:latin typeface="+mn-ea"/>
            </a:endParaRPr>
          </a:p>
          <a:p>
            <a:pPr marL="285750" indent="-285750" algn="ctr" defTabSz="914400" fontAlgn="base">
              <a:spcBef>
                <a:spcPct val="0"/>
              </a:spcBef>
              <a:spcAft>
                <a:spcPct val="0"/>
              </a:spcAft>
              <a:buFont typeface="Wingdings" pitchFamily="2" charset="2"/>
              <a:buChar char="ü"/>
            </a:pPr>
            <a:r>
              <a:rPr kumimoji="1" lang="en-US" altLang="ja-JP" dirty="0">
                <a:solidFill>
                  <a:srgbClr val="F36C37"/>
                </a:solidFill>
                <a:latin typeface="+mn-ea"/>
              </a:rPr>
              <a:t>C: </a:t>
            </a:r>
            <a:r>
              <a:rPr kumimoji="1" lang="ja-JP" altLang="en-US">
                <a:solidFill>
                  <a:srgbClr val="F36C37"/>
                </a:solidFill>
                <a:latin typeface="+mn-ea"/>
              </a:rPr>
              <a:t>どこまで誤分類を許容するか</a:t>
            </a:r>
            <a:endParaRPr kumimoji="1" lang="en-US" altLang="ja-JP" dirty="0">
              <a:solidFill>
                <a:srgbClr val="F36C37"/>
              </a:solidFill>
              <a:latin typeface="+mn-ea"/>
            </a:endParaRPr>
          </a:p>
          <a:p>
            <a:pPr marL="285750" indent="-285750" algn="ctr" defTabSz="914400" fontAlgn="base">
              <a:spcBef>
                <a:spcPct val="0"/>
              </a:spcBef>
              <a:spcAft>
                <a:spcPct val="0"/>
              </a:spcAft>
              <a:buFont typeface="Wingdings" pitchFamily="2" charset="2"/>
              <a:buChar char="ü"/>
            </a:pPr>
            <a:r>
              <a:rPr kumimoji="1" lang="en-US" altLang="ja-JP" dirty="0">
                <a:solidFill>
                  <a:srgbClr val="F36C37"/>
                </a:solidFill>
                <a:latin typeface="+mn-ea"/>
              </a:rPr>
              <a:t>Gamma:</a:t>
            </a:r>
            <a:r>
              <a:rPr kumimoji="1" lang="ja-JP" altLang="en-US">
                <a:solidFill>
                  <a:srgbClr val="F36C37"/>
                </a:solidFill>
                <a:latin typeface="+mn-ea"/>
              </a:rPr>
              <a:t>分類の厳密差を決める</a:t>
            </a:r>
            <a:endParaRPr kumimoji="1" lang="ja-JP" altLang="en-US" dirty="0">
              <a:solidFill>
                <a:srgbClr val="F36C37"/>
              </a:solidFill>
              <a:latin typeface="+mn-ea"/>
            </a:endParaRPr>
          </a:p>
        </p:txBody>
      </p:sp>
      <p:sp>
        <p:nvSpPr>
          <p:cNvPr id="11" name="テキスト ボックス 10">
            <a:extLst>
              <a:ext uri="{FF2B5EF4-FFF2-40B4-BE49-F238E27FC236}">
                <a16:creationId xmlns:a16="http://schemas.microsoft.com/office/drawing/2014/main" id="{0A9DED0E-7309-7BE2-4D2D-6019FAC80EB3}"/>
              </a:ext>
            </a:extLst>
          </p:cNvPr>
          <p:cNvSpPr txBox="1"/>
          <p:nvPr/>
        </p:nvSpPr>
        <p:spPr>
          <a:xfrm>
            <a:off x="2669418" y="5912511"/>
            <a:ext cx="685315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最適化することで未知のデータに対する精度を向上させる</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27212313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吹き出し: 角を丸めた四角形 125">
            <a:extLst>
              <a:ext uri="{FF2B5EF4-FFF2-40B4-BE49-F238E27FC236}">
                <a16:creationId xmlns:a16="http://schemas.microsoft.com/office/drawing/2014/main" id="{71503CF2-B7C1-43AD-BC0F-9D5DA0F0170F}"/>
              </a:ext>
            </a:extLst>
          </p:cNvPr>
          <p:cNvSpPr/>
          <p:nvPr/>
        </p:nvSpPr>
        <p:spPr>
          <a:xfrm>
            <a:off x="9160732" y="3941918"/>
            <a:ext cx="2361802" cy="1740905"/>
          </a:xfrm>
          <a:prstGeom prst="wedgeRoundRectCallout">
            <a:avLst>
              <a:gd name="adj1" fmla="val -60841"/>
              <a:gd name="adj2" fmla="val -35983"/>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5" name="吹き出し: 角を丸めた四角形 124">
            <a:extLst>
              <a:ext uri="{FF2B5EF4-FFF2-40B4-BE49-F238E27FC236}">
                <a16:creationId xmlns:a16="http://schemas.microsoft.com/office/drawing/2014/main" id="{829C7634-9ECE-4128-9232-621E76643ABF}"/>
              </a:ext>
            </a:extLst>
          </p:cNvPr>
          <p:cNvSpPr/>
          <p:nvPr/>
        </p:nvSpPr>
        <p:spPr>
          <a:xfrm>
            <a:off x="5455052" y="4364634"/>
            <a:ext cx="2319281" cy="1577880"/>
          </a:xfrm>
          <a:prstGeom prst="wedgeRoundRectCallout">
            <a:avLst>
              <a:gd name="adj1" fmla="val -9560"/>
              <a:gd name="adj2" fmla="val -759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角を丸めた四角形 15">
            <a:extLst>
              <a:ext uri="{FF2B5EF4-FFF2-40B4-BE49-F238E27FC236}">
                <a16:creationId xmlns:a16="http://schemas.microsoft.com/office/drawing/2014/main" id="{E41BE0F6-BE65-45D6-BD73-C4A569EECB05}"/>
              </a:ext>
            </a:extLst>
          </p:cNvPr>
          <p:cNvSpPr/>
          <p:nvPr/>
        </p:nvSpPr>
        <p:spPr>
          <a:xfrm>
            <a:off x="423688" y="3321062"/>
            <a:ext cx="2361802" cy="1740905"/>
          </a:xfrm>
          <a:prstGeom prst="wedgeRoundRectCallout">
            <a:avLst>
              <a:gd name="adj1" fmla="val 73176"/>
              <a:gd name="adj2" fmla="val 448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a:t>パラメータチューニング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119</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スイートスポットを探す</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パラメータチューニングに定型化された方法はなく、たどり着く正解もないため、手探りで探す必要があります。過学習でも学習不足でもない丁度よい瞬間を探すことになるので、少しずつパラメータを変えながら、訓練データと検証データが上下する様子を確かめると良いでしょう。</a:t>
            </a:r>
            <a:endParaRPr lang="en-US" altLang="ja-JP" sz="1600" b="1" dirty="0">
              <a:solidFill>
                <a:schemeClr val="tx1">
                  <a:lumMod val="75000"/>
                  <a:lumOff val="25000"/>
                </a:schemeClr>
              </a:solidFill>
              <a:latin typeface="+mn-ea"/>
            </a:endParaRPr>
          </a:p>
        </p:txBody>
      </p:sp>
      <p:grpSp>
        <p:nvGrpSpPr>
          <p:cNvPr id="6" name="グループ化 5">
            <a:extLst>
              <a:ext uri="{FF2B5EF4-FFF2-40B4-BE49-F238E27FC236}">
                <a16:creationId xmlns:a16="http://schemas.microsoft.com/office/drawing/2014/main" id="{D526A27F-EDDD-4B3E-B947-866A4C899909}"/>
              </a:ext>
            </a:extLst>
          </p:cNvPr>
          <p:cNvGrpSpPr/>
          <p:nvPr/>
        </p:nvGrpSpPr>
        <p:grpSpPr>
          <a:xfrm>
            <a:off x="352307" y="3425672"/>
            <a:ext cx="2323911" cy="1611910"/>
            <a:chOff x="528617" y="2822493"/>
            <a:chExt cx="2603424" cy="1805786"/>
          </a:xfrm>
        </p:grpSpPr>
        <p:sp>
          <p:nvSpPr>
            <p:cNvPr id="13" name="正方形/長方形 12">
              <a:extLst>
                <a:ext uri="{FF2B5EF4-FFF2-40B4-BE49-F238E27FC236}">
                  <a16:creationId xmlns:a16="http://schemas.microsoft.com/office/drawing/2014/main" id="{6269974B-BEC4-4679-9DCC-5B455C364A74}"/>
                </a:ext>
              </a:extLst>
            </p:cNvPr>
            <p:cNvSpPr/>
            <p:nvPr/>
          </p:nvSpPr>
          <p:spPr>
            <a:xfrm>
              <a:off x="1137367" y="2981844"/>
              <a:ext cx="1005403" cy="338554"/>
            </a:xfrm>
            <a:prstGeom prst="rect">
              <a:avLst/>
            </a:prstGeom>
          </p:spPr>
          <p:txBody>
            <a:bodyPr wrap="none">
              <a:spAutoFit/>
            </a:bodyPr>
            <a:lstStyle/>
            <a:p>
              <a:r>
                <a:rPr lang="ja-JP" altLang="en-US" sz="1600" b="1" dirty="0">
                  <a:solidFill>
                    <a:srgbClr val="00879E"/>
                  </a:solidFill>
                </a:rPr>
                <a:t>学習不足</a:t>
              </a:r>
            </a:p>
          </p:txBody>
        </p:sp>
        <p:sp>
          <p:nvSpPr>
            <p:cNvPr id="59" name="正方形/長方形 58">
              <a:extLst>
                <a:ext uri="{FF2B5EF4-FFF2-40B4-BE49-F238E27FC236}">
                  <a16:creationId xmlns:a16="http://schemas.microsoft.com/office/drawing/2014/main" id="{519013BA-D419-4BD1-8259-89A9DF314ED7}"/>
                </a:ext>
              </a:extLst>
            </p:cNvPr>
            <p:cNvSpPr/>
            <p:nvPr/>
          </p:nvSpPr>
          <p:spPr>
            <a:xfrm>
              <a:off x="2221864" y="4317963"/>
              <a:ext cx="896467" cy="310316"/>
            </a:xfrm>
            <a:prstGeom prst="rect">
              <a:avLst/>
            </a:prstGeom>
          </p:spPr>
          <p:txBody>
            <a:bodyPr wrap="none">
              <a:spAutoFit/>
            </a:bodyPr>
            <a:lstStyle/>
            <a:p>
              <a:pPr algn="ctr"/>
              <a:r>
                <a:rPr lang="ja-JP" altLang="en-US" sz="1200" dirty="0"/>
                <a:t>説明変数</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528617" y="2822493"/>
              <a:ext cx="2603424" cy="1619433"/>
              <a:chOff x="4674753" y="4779726"/>
              <a:chExt cx="2603424" cy="1619433"/>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674753" y="4779726"/>
                <a:ext cx="413754" cy="793028"/>
              </a:xfrm>
              <a:prstGeom prst="rect">
                <a:avLst/>
              </a:prstGeom>
            </p:spPr>
            <p:txBody>
              <a:bodyPr vert="eaVert" wrap="none">
                <a:spAutoFit/>
              </a:bodyPr>
              <a:lstStyle/>
              <a:p>
                <a:pPr algn="ctr"/>
                <a:r>
                  <a:rPr lang="ja-JP" altLang="en-US" sz="1200" dirty="0"/>
                  <a:t>目的変数</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1002583" y="3214806"/>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DB1121C-591D-4F91-93FC-5C7BC1C93F2A}"/>
              </a:ext>
            </a:extLst>
          </p:cNvPr>
          <p:cNvGrpSpPr/>
          <p:nvPr/>
        </p:nvGrpSpPr>
        <p:grpSpPr>
          <a:xfrm>
            <a:off x="5359082" y="4373073"/>
            <a:ext cx="2308668" cy="1627660"/>
            <a:chOff x="6145767" y="4832354"/>
            <a:chExt cx="2606677" cy="1837762"/>
          </a:xfrm>
        </p:grpSpPr>
        <p:sp>
          <p:nvSpPr>
            <p:cNvPr id="56" name="正方形/長方形 55">
              <a:extLst>
                <a:ext uri="{FF2B5EF4-FFF2-40B4-BE49-F238E27FC236}">
                  <a16:creationId xmlns:a16="http://schemas.microsoft.com/office/drawing/2014/main" id="{7B8A9DF8-0193-421E-8371-848E05C1469A}"/>
                </a:ext>
              </a:extLst>
            </p:cNvPr>
            <p:cNvSpPr/>
            <p:nvPr/>
          </p:nvSpPr>
          <p:spPr>
            <a:xfrm>
              <a:off x="7838744" y="6357361"/>
              <a:ext cx="903513" cy="312755"/>
            </a:xfrm>
            <a:prstGeom prst="rect">
              <a:avLst/>
            </a:prstGeom>
          </p:spPr>
          <p:txBody>
            <a:bodyPr wrap="none">
              <a:spAutoFit/>
            </a:bodyPr>
            <a:lstStyle/>
            <a:p>
              <a:pPr algn="ctr"/>
              <a:r>
                <a:rPr lang="ja-JP" altLang="en-US" sz="1200" dirty="0"/>
                <a:t>説明変数</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6145767" y="4858775"/>
              <a:ext cx="2606677" cy="1622549"/>
              <a:chOff x="4671500" y="4776610"/>
              <a:chExt cx="2606677" cy="1622549"/>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671500" y="4776610"/>
                <a:ext cx="417006" cy="799262"/>
              </a:xfrm>
              <a:prstGeom prst="rect">
                <a:avLst/>
              </a:prstGeom>
            </p:spPr>
            <p:txBody>
              <a:bodyPr vert="eaVert" wrap="none">
                <a:spAutoFit/>
              </a:bodyPr>
              <a:lstStyle/>
              <a:p>
                <a:pPr algn="ctr"/>
                <a:r>
                  <a:rPr lang="ja-JP" altLang="en-US" sz="1200" dirty="0"/>
                  <a:t>目的変数</a:t>
                </a:r>
              </a:p>
            </p:txBody>
          </p:sp>
        </p:grpSp>
        <p:sp>
          <p:nvSpPr>
            <p:cNvPr id="4" name="フリーフォーム: 図形 3">
              <a:extLst>
                <a:ext uri="{FF2B5EF4-FFF2-40B4-BE49-F238E27FC236}">
                  <a16:creationId xmlns:a16="http://schemas.microsoft.com/office/drawing/2014/main" id="{444E33B8-E462-4DD1-9966-E7B14DC8289D}"/>
                </a:ext>
              </a:extLst>
            </p:cNvPr>
            <p:cNvSpPr/>
            <p:nvPr/>
          </p:nvSpPr>
          <p:spPr>
            <a:xfrm>
              <a:off x="6608975" y="5287211"/>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6511366" y="4832354"/>
              <a:ext cx="2061864" cy="660259"/>
            </a:xfrm>
            <a:prstGeom prst="rect">
              <a:avLst/>
            </a:prstGeom>
          </p:spPr>
          <p:txBody>
            <a:bodyPr wrap="none">
              <a:spAutoFit/>
            </a:bodyPr>
            <a:lstStyle/>
            <a:p>
              <a:r>
                <a:rPr lang="ja-JP" altLang="en-US" sz="1600" b="1" dirty="0">
                  <a:solidFill>
                    <a:srgbClr val="EB0046"/>
                  </a:solidFill>
                </a:rPr>
                <a:t>スイートスポット</a:t>
              </a:r>
              <a:endParaRPr lang="en-US" altLang="ja-JP" sz="1600" b="1" dirty="0">
                <a:solidFill>
                  <a:srgbClr val="EB0046"/>
                </a:solidFill>
              </a:endParaRPr>
            </a:p>
            <a:p>
              <a:endParaRPr lang="ja-JP" altLang="en-US" sz="1600" b="1" dirty="0">
                <a:solidFill>
                  <a:srgbClr val="EB0046"/>
                </a:solidFill>
              </a:endParaRPr>
            </a:p>
          </p:txBody>
        </p:sp>
      </p:grpSp>
      <p:grpSp>
        <p:nvGrpSpPr>
          <p:cNvPr id="8" name="グループ化 7">
            <a:extLst>
              <a:ext uri="{FF2B5EF4-FFF2-40B4-BE49-F238E27FC236}">
                <a16:creationId xmlns:a16="http://schemas.microsoft.com/office/drawing/2014/main" id="{F6C1BE15-F6C9-424B-AC44-115DE6AABCB4}"/>
              </a:ext>
            </a:extLst>
          </p:cNvPr>
          <p:cNvGrpSpPr/>
          <p:nvPr/>
        </p:nvGrpSpPr>
        <p:grpSpPr>
          <a:xfrm>
            <a:off x="9087664" y="4014544"/>
            <a:ext cx="2378858" cy="1639486"/>
            <a:chOff x="8916370" y="4073513"/>
            <a:chExt cx="2592111" cy="1786459"/>
          </a:xfrm>
        </p:grpSpPr>
        <p:sp>
          <p:nvSpPr>
            <p:cNvPr id="82" name="正方形/長方形 81">
              <a:extLst>
                <a:ext uri="{FF2B5EF4-FFF2-40B4-BE49-F238E27FC236}">
                  <a16:creationId xmlns:a16="http://schemas.microsoft.com/office/drawing/2014/main" id="{0271C4A7-4965-4DDB-BEA3-84079C164BB6}"/>
                </a:ext>
              </a:extLst>
            </p:cNvPr>
            <p:cNvSpPr/>
            <p:nvPr/>
          </p:nvSpPr>
          <p:spPr>
            <a:xfrm>
              <a:off x="10610561" y="5558141"/>
              <a:ext cx="871955" cy="301831"/>
            </a:xfrm>
            <a:prstGeom prst="rect">
              <a:avLst/>
            </a:prstGeom>
          </p:spPr>
          <p:txBody>
            <a:bodyPr wrap="none">
              <a:spAutoFit/>
            </a:bodyPr>
            <a:lstStyle/>
            <a:p>
              <a:pPr algn="ctr"/>
              <a:r>
                <a:rPr lang="ja-JP" altLang="en-US" sz="1200" dirty="0"/>
                <a:t>説明変数</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8916370" y="4073513"/>
              <a:ext cx="2592111" cy="1608591"/>
              <a:chOff x="4686066" y="4790568"/>
              <a:chExt cx="2592111" cy="1608591"/>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686066" y="4790568"/>
                <a:ext cx="402441" cy="771345"/>
              </a:xfrm>
              <a:prstGeom prst="rect">
                <a:avLst/>
              </a:prstGeom>
            </p:spPr>
            <p:txBody>
              <a:bodyPr vert="eaVert" wrap="none">
                <a:spAutoFit/>
              </a:bodyPr>
              <a:lstStyle/>
              <a:p>
                <a:pPr algn="ctr"/>
                <a:r>
                  <a:rPr lang="ja-JP" altLang="en-US" sz="1200" dirty="0"/>
                  <a:t>目的変数</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9551214" y="4308289"/>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9515267" y="4392035"/>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ADE0A168-5934-41A3-928D-6F4D2E96F7C2}"/>
              </a:ext>
            </a:extLst>
          </p:cNvPr>
          <p:cNvGrpSpPr/>
          <p:nvPr/>
        </p:nvGrpSpPr>
        <p:grpSpPr>
          <a:xfrm>
            <a:off x="2697362" y="3090210"/>
            <a:ext cx="6580571" cy="3222069"/>
            <a:chOff x="3904499" y="3328171"/>
            <a:chExt cx="2458716" cy="1652742"/>
          </a:xfrm>
        </p:grpSpPr>
        <p:sp>
          <p:nvSpPr>
            <p:cNvPr id="79" name="正方形/長方形 78">
              <a:extLst>
                <a:ext uri="{FF2B5EF4-FFF2-40B4-BE49-F238E27FC236}">
                  <a16:creationId xmlns:a16="http://schemas.microsoft.com/office/drawing/2014/main" id="{02C217B6-B66D-41E3-B986-370E95747116}"/>
                </a:ext>
              </a:extLst>
            </p:cNvPr>
            <p:cNvSpPr/>
            <p:nvPr/>
          </p:nvSpPr>
          <p:spPr>
            <a:xfrm>
              <a:off x="5666323" y="4838828"/>
              <a:ext cx="696892" cy="142085"/>
            </a:xfrm>
            <a:prstGeom prst="rect">
              <a:avLst/>
            </a:prstGeom>
          </p:spPr>
          <p:txBody>
            <a:bodyPr wrap="square">
              <a:spAutoFit/>
            </a:bodyPr>
            <a:lstStyle/>
            <a:p>
              <a:pPr algn="ctr"/>
              <a:r>
                <a:rPr lang="ja-JP" altLang="en-US" sz="1200" dirty="0"/>
                <a:t>モデルの複雑さ</a:t>
              </a:r>
            </a:p>
          </p:txBody>
        </p:sp>
        <p:cxnSp>
          <p:nvCxnSpPr>
            <p:cNvPr id="105" name="直線矢印コネクタ 104">
              <a:extLst>
                <a:ext uri="{FF2B5EF4-FFF2-40B4-BE49-F238E27FC236}">
                  <a16:creationId xmlns:a16="http://schemas.microsoft.com/office/drawing/2014/main" id="{2C70A4A2-6829-4E2C-9D8A-40FB48CD5B85}"/>
                </a:ext>
              </a:extLst>
            </p:cNvPr>
            <p:cNvCxnSpPr>
              <a:cxnSpLocks/>
            </p:cNvCxnSpPr>
            <p:nvPr/>
          </p:nvCxnSpPr>
          <p:spPr>
            <a:xfrm>
              <a:off x="3973496" y="4808303"/>
              <a:ext cx="2248622"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6" name="直線矢印コネクタ 105">
              <a:extLst>
                <a:ext uri="{FF2B5EF4-FFF2-40B4-BE49-F238E27FC236}">
                  <a16:creationId xmlns:a16="http://schemas.microsoft.com/office/drawing/2014/main" id="{FB52B4A9-2FEB-4F61-9BF4-AB39089E0D21}"/>
                </a:ext>
              </a:extLst>
            </p:cNvPr>
            <p:cNvCxnSpPr>
              <a:cxnSpLocks/>
            </p:cNvCxnSpPr>
            <p:nvPr/>
          </p:nvCxnSpPr>
          <p:spPr>
            <a:xfrm flipV="1">
              <a:off x="4039238" y="3330832"/>
              <a:ext cx="0" cy="157903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22" name="正方形/長方形 121">
              <a:extLst>
                <a:ext uri="{FF2B5EF4-FFF2-40B4-BE49-F238E27FC236}">
                  <a16:creationId xmlns:a16="http://schemas.microsoft.com/office/drawing/2014/main" id="{84D98B09-266A-46DE-9B5C-3D2D81AA8E33}"/>
                </a:ext>
              </a:extLst>
            </p:cNvPr>
            <p:cNvSpPr/>
            <p:nvPr/>
          </p:nvSpPr>
          <p:spPr>
            <a:xfrm>
              <a:off x="3904499" y="3328171"/>
              <a:ext cx="137994" cy="349187"/>
            </a:xfrm>
            <a:prstGeom prst="rect">
              <a:avLst/>
            </a:prstGeom>
          </p:spPr>
          <p:txBody>
            <a:bodyPr vert="eaVert" wrap="square">
              <a:spAutoFit/>
            </a:bodyPr>
            <a:lstStyle/>
            <a:p>
              <a:pPr algn="ctr"/>
              <a:r>
                <a:rPr lang="ja-JP" altLang="en-US" sz="1200" dirty="0"/>
                <a:t>精度</a:t>
              </a:r>
            </a:p>
          </p:txBody>
        </p:sp>
        <p:sp>
          <p:nvSpPr>
            <p:cNvPr id="9" name="フリーフォーム: 図形 8">
              <a:extLst>
                <a:ext uri="{FF2B5EF4-FFF2-40B4-BE49-F238E27FC236}">
                  <a16:creationId xmlns:a16="http://schemas.microsoft.com/office/drawing/2014/main" id="{F85FB604-EB46-466A-BF84-9ADE8EE73D32}"/>
                </a:ext>
              </a:extLst>
            </p:cNvPr>
            <p:cNvSpPr/>
            <p:nvPr/>
          </p:nvSpPr>
          <p:spPr>
            <a:xfrm>
              <a:off x="4118558" y="3769820"/>
              <a:ext cx="1921757" cy="913913"/>
            </a:xfrm>
            <a:custGeom>
              <a:avLst/>
              <a:gdLst>
                <a:gd name="connsiteX0" fmla="*/ 0 w 1934307"/>
                <a:gd name="connsiteY0" fmla="*/ 740634 h 740634"/>
                <a:gd name="connsiteX1" fmla="*/ 993530 w 1934307"/>
                <a:gd name="connsiteY1" fmla="*/ 19665 h 740634"/>
                <a:gd name="connsiteX2" fmla="*/ 1934307 w 1934307"/>
                <a:gd name="connsiteY2" fmla="*/ 274642 h 740634"/>
              </a:gdLst>
              <a:ahLst/>
              <a:cxnLst>
                <a:cxn ang="0">
                  <a:pos x="connsiteX0" y="connsiteY0"/>
                </a:cxn>
                <a:cxn ang="0">
                  <a:pos x="connsiteX1" y="connsiteY1"/>
                </a:cxn>
                <a:cxn ang="0">
                  <a:pos x="connsiteX2" y="connsiteY2"/>
                </a:cxn>
              </a:cxnLst>
              <a:rect l="l" t="t" r="r" b="b"/>
              <a:pathLst>
                <a:path w="1934307" h="740634">
                  <a:moveTo>
                    <a:pt x="0" y="740634"/>
                  </a:moveTo>
                  <a:cubicBezTo>
                    <a:pt x="335573" y="418982"/>
                    <a:pt x="671146" y="97330"/>
                    <a:pt x="993530" y="19665"/>
                  </a:cubicBezTo>
                  <a:cubicBezTo>
                    <a:pt x="1315915" y="-58000"/>
                    <a:pt x="1625111" y="108321"/>
                    <a:pt x="1934307" y="2746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29703734-60AD-4378-A5EA-E53EC13E0DA4}"/>
                </a:ext>
              </a:extLst>
            </p:cNvPr>
            <p:cNvSpPr/>
            <p:nvPr/>
          </p:nvSpPr>
          <p:spPr>
            <a:xfrm>
              <a:off x="4118196" y="3446585"/>
              <a:ext cx="1930911" cy="1233568"/>
            </a:xfrm>
            <a:custGeom>
              <a:avLst/>
              <a:gdLst>
                <a:gd name="connsiteX0" fmla="*/ 0 w 1960685"/>
                <a:gd name="connsiteY0" fmla="*/ 1019907 h 1019907"/>
                <a:gd name="connsiteX1" fmla="*/ 888023 w 1960685"/>
                <a:gd name="connsiteY1" fmla="*/ 202223 h 1019907"/>
                <a:gd name="connsiteX2" fmla="*/ 1960685 w 1960685"/>
                <a:gd name="connsiteY2" fmla="*/ 0 h 1019907"/>
              </a:gdLst>
              <a:ahLst/>
              <a:cxnLst>
                <a:cxn ang="0">
                  <a:pos x="connsiteX0" y="connsiteY0"/>
                </a:cxn>
                <a:cxn ang="0">
                  <a:pos x="connsiteX1" y="connsiteY1"/>
                </a:cxn>
                <a:cxn ang="0">
                  <a:pos x="connsiteX2" y="connsiteY2"/>
                </a:cxn>
              </a:cxnLst>
              <a:rect l="l" t="t" r="r" b="b"/>
              <a:pathLst>
                <a:path w="1960685" h="1019907">
                  <a:moveTo>
                    <a:pt x="0" y="1019907"/>
                  </a:moveTo>
                  <a:cubicBezTo>
                    <a:pt x="280621" y="696057"/>
                    <a:pt x="561242" y="372207"/>
                    <a:pt x="888023" y="202223"/>
                  </a:cubicBezTo>
                  <a:cubicBezTo>
                    <a:pt x="1214804" y="32239"/>
                    <a:pt x="1587744" y="16119"/>
                    <a:pt x="196068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a:extLst>
              <a:ext uri="{FF2B5EF4-FFF2-40B4-BE49-F238E27FC236}">
                <a16:creationId xmlns:a16="http://schemas.microsoft.com/office/drawing/2014/main" id="{C4624CE4-BD74-40A4-B582-1A0D47D5EA3C}"/>
              </a:ext>
            </a:extLst>
          </p:cNvPr>
          <p:cNvCxnSpPr/>
          <p:nvPr/>
        </p:nvCxnSpPr>
        <p:spPr>
          <a:xfrm>
            <a:off x="6526775" y="3828361"/>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7" name="直線矢印コネクタ 126">
            <a:extLst>
              <a:ext uri="{FF2B5EF4-FFF2-40B4-BE49-F238E27FC236}">
                <a16:creationId xmlns:a16="http://schemas.microsoft.com/office/drawing/2014/main" id="{5F3EA475-DAEB-41B2-B7B7-D70516F6007C}"/>
              </a:ext>
            </a:extLst>
          </p:cNvPr>
          <p:cNvCxnSpPr>
            <a:cxnSpLocks/>
          </p:cNvCxnSpPr>
          <p:nvPr/>
        </p:nvCxnSpPr>
        <p:spPr>
          <a:xfrm flipH="1">
            <a:off x="5929744" y="3829658"/>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楕円 19">
            <a:extLst>
              <a:ext uri="{FF2B5EF4-FFF2-40B4-BE49-F238E27FC236}">
                <a16:creationId xmlns:a16="http://schemas.microsoft.com/office/drawing/2014/main" id="{887E3B79-8FB6-44BB-B4FA-D5E795A43AF0}"/>
              </a:ext>
            </a:extLst>
          </p:cNvPr>
          <p:cNvSpPr/>
          <p:nvPr/>
        </p:nvSpPr>
        <p:spPr>
          <a:xfrm rot="19818263">
            <a:off x="3228675" y="4150610"/>
            <a:ext cx="2310376" cy="134094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楕円 127">
            <a:extLst>
              <a:ext uri="{FF2B5EF4-FFF2-40B4-BE49-F238E27FC236}">
                <a16:creationId xmlns:a16="http://schemas.microsoft.com/office/drawing/2014/main" id="{DF2742F8-06D4-469B-9598-E2D4958D556D}"/>
              </a:ext>
            </a:extLst>
          </p:cNvPr>
          <p:cNvSpPr/>
          <p:nvPr/>
        </p:nvSpPr>
        <p:spPr>
          <a:xfrm rot="12034846">
            <a:off x="6685515" y="3192279"/>
            <a:ext cx="2310376" cy="113286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2" name="正方形/長方形 101">
            <a:extLst>
              <a:ext uri="{FF2B5EF4-FFF2-40B4-BE49-F238E27FC236}">
                <a16:creationId xmlns:a16="http://schemas.microsoft.com/office/drawing/2014/main" id="{2482E5CD-943C-4598-A596-7D09C225F1F9}"/>
              </a:ext>
            </a:extLst>
          </p:cNvPr>
          <p:cNvSpPr/>
          <p:nvPr/>
        </p:nvSpPr>
        <p:spPr>
          <a:xfrm>
            <a:off x="8252718" y="3050210"/>
            <a:ext cx="1210588" cy="338554"/>
          </a:xfrm>
          <a:prstGeom prst="rect">
            <a:avLst/>
          </a:prstGeom>
        </p:spPr>
        <p:txBody>
          <a:bodyPr wrap="none">
            <a:spAutoFit/>
          </a:bodyPr>
          <a:lstStyle/>
          <a:p>
            <a:r>
              <a:rPr lang="ja-JP" altLang="en-US" sz="1600" b="1" dirty="0">
                <a:solidFill>
                  <a:srgbClr val="494949"/>
                </a:solidFill>
              </a:rPr>
              <a:t>訓練データ</a:t>
            </a:r>
          </a:p>
        </p:txBody>
      </p:sp>
      <p:sp>
        <p:nvSpPr>
          <p:cNvPr id="107" name="正方形/長方形 106">
            <a:extLst>
              <a:ext uri="{FF2B5EF4-FFF2-40B4-BE49-F238E27FC236}">
                <a16:creationId xmlns:a16="http://schemas.microsoft.com/office/drawing/2014/main" id="{8E96EE83-130E-4602-8E2C-0728D6B662CB}"/>
              </a:ext>
            </a:extLst>
          </p:cNvPr>
          <p:cNvSpPr/>
          <p:nvPr/>
        </p:nvSpPr>
        <p:spPr>
          <a:xfrm>
            <a:off x="7779061" y="4688342"/>
            <a:ext cx="1210588" cy="338554"/>
          </a:xfrm>
          <a:prstGeom prst="rect">
            <a:avLst/>
          </a:prstGeom>
        </p:spPr>
        <p:txBody>
          <a:bodyPr wrap="none">
            <a:spAutoFit/>
          </a:bodyPr>
          <a:lstStyle/>
          <a:p>
            <a:r>
              <a:rPr lang="ja-JP" altLang="en-US" sz="1600" b="1" dirty="0">
                <a:solidFill>
                  <a:srgbClr val="494949"/>
                </a:solidFill>
              </a:rPr>
              <a:t>検証データ</a:t>
            </a:r>
          </a:p>
        </p:txBody>
      </p:sp>
    </p:spTree>
    <p:extLst>
      <p:ext uri="{BB962C8B-B14F-4D97-AF65-F5344CB8AC3E}">
        <p14:creationId xmlns:p14="http://schemas.microsoft.com/office/powerpoint/2010/main" val="424742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12</a:t>
            </a:fld>
            <a:endParaRPr lang="en-US" altLang="ja-JP" dirty="0"/>
          </a:p>
        </p:txBody>
      </p:sp>
    </p:spTree>
    <p:extLst>
      <p:ext uri="{BB962C8B-B14F-4D97-AF65-F5344CB8AC3E}">
        <p14:creationId xmlns:p14="http://schemas.microsoft.com/office/powerpoint/2010/main" val="5967126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2B8B4D-3C4E-C2A1-0778-75130A35B38C}"/>
              </a:ext>
            </a:extLst>
          </p:cNvPr>
          <p:cNvSpPr>
            <a:spLocks noGrp="1"/>
          </p:cNvSpPr>
          <p:nvPr>
            <p:ph type="title"/>
          </p:nvPr>
        </p:nvSpPr>
        <p:spPr/>
        <p:txBody>
          <a:bodyPr/>
          <a:lstStyle/>
          <a:p>
            <a:r>
              <a:rPr kumimoji="1" lang="en-US" altLang="ja-JP" dirty="0"/>
              <a:t>Open AI </a:t>
            </a:r>
            <a:r>
              <a:rPr kumimoji="1" lang="ja-JP" altLang="en-US"/>
              <a:t>のハイパーパラメータ</a:t>
            </a:r>
          </a:p>
        </p:txBody>
      </p:sp>
      <p:sp>
        <p:nvSpPr>
          <p:cNvPr id="3" name="スライド番号プレースホルダー 2">
            <a:extLst>
              <a:ext uri="{FF2B5EF4-FFF2-40B4-BE49-F238E27FC236}">
                <a16:creationId xmlns:a16="http://schemas.microsoft.com/office/drawing/2014/main" id="{BA3F77BE-7F62-2D77-6C15-65EC8FC79277}"/>
              </a:ext>
            </a:extLst>
          </p:cNvPr>
          <p:cNvSpPr>
            <a:spLocks noGrp="1"/>
          </p:cNvSpPr>
          <p:nvPr>
            <p:ph type="sldNum" sz="quarter" idx="10"/>
          </p:nvPr>
        </p:nvSpPr>
        <p:spPr/>
        <p:txBody>
          <a:bodyPr/>
          <a:lstStyle/>
          <a:p>
            <a:fld id="{5D750650-B10A-47BF-93C2-E1678438B37A}" type="slidenum">
              <a:rPr lang="en-US" altLang="ja-JP" smtClean="0"/>
              <a:pPr/>
              <a:t>120</a:t>
            </a:fld>
            <a:endParaRPr lang="en-US" altLang="ja-JP" dirty="0"/>
          </a:p>
        </p:txBody>
      </p:sp>
      <p:sp>
        <p:nvSpPr>
          <p:cNvPr id="4" name="四角形: 角を丸くする 5">
            <a:extLst>
              <a:ext uri="{FF2B5EF4-FFF2-40B4-BE49-F238E27FC236}">
                <a16:creationId xmlns:a16="http://schemas.microsoft.com/office/drawing/2014/main" id="{74373634-F2C3-799C-58E3-0EE7279CA569}"/>
              </a:ext>
            </a:extLst>
          </p:cNvPr>
          <p:cNvSpPr/>
          <p:nvPr/>
        </p:nvSpPr>
        <p:spPr bwMode="auto">
          <a:xfrm>
            <a:off x="756614" y="123931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Open AI </a:t>
            </a:r>
            <a:r>
              <a:rPr kumimoji="1" lang="ja-JP" altLang="en-US" sz="2000" b="1">
                <a:solidFill>
                  <a:srgbClr val="F36C37"/>
                </a:solidFill>
                <a:latin typeface="+mj-ea"/>
                <a:ea typeface="+mj-ea"/>
              </a:rPr>
              <a:t>の</a:t>
            </a:r>
            <a:r>
              <a:rPr kumimoji="1" lang="ja-JP" altLang="en-US" sz="2000" b="1" dirty="0">
                <a:solidFill>
                  <a:srgbClr val="F36C37"/>
                </a:solidFill>
                <a:latin typeface="+mj-ea"/>
                <a:ea typeface="+mj-ea"/>
              </a:rPr>
              <a:t>ハイパーパラメータ</a:t>
            </a:r>
          </a:p>
        </p:txBody>
      </p:sp>
      <p:sp>
        <p:nvSpPr>
          <p:cNvPr id="6" name="テキスト ボックス 5">
            <a:extLst>
              <a:ext uri="{FF2B5EF4-FFF2-40B4-BE49-F238E27FC236}">
                <a16:creationId xmlns:a16="http://schemas.microsoft.com/office/drawing/2014/main" id="{A416207B-5DE9-677D-2C80-0DB79E7DD3F6}"/>
              </a:ext>
            </a:extLst>
          </p:cNvPr>
          <p:cNvSpPr txBox="1"/>
          <p:nvPr/>
        </p:nvSpPr>
        <p:spPr>
          <a:xfrm>
            <a:off x="756614" y="4981239"/>
            <a:ext cx="9807487" cy="1323439"/>
          </a:xfrm>
          <a:prstGeom prst="rect">
            <a:avLst/>
          </a:prstGeom>
          <a:noFill/>
        </p:spPr>
        <p:txBody>
          <a:bodyPr wrap="square">
            <a:spAutoFit/>
          </a:bodyPr>
          <a:lstStyle/>
          <a:p>
            <a:pPr marL="742950" lvl="1" indent="-285750">
              <a:buClr>
                <a:srgbClr val="F36C37"/>
              </a:buClr>
              <a:buFont typeface="Wingdings" pitchFamily="2" charset="2"/>
              <a:buChar char="ü"/>
            </a:pPr>
            <a:r>
              <a:rPr lang="en-US" altLang="ja-JP" sz="2000" b="1" dirty="0">
                <a:solidFill>
                  <a:srgbClr val="F36C37"/>
                </a:solidFill>
                <a:latin typeface="+mn-ea"/>
              </a:rPr>
              <a:t>Max Tokens</a:t>
            </a:r>
            <a:r>
              <a:rPr lang="ja-JP" altLang="en-US" sz="2000" b="1">
                <a:latin typeface="+mn-ea"/>
              </a:rPr>
              <a:t>：チャットで生成する最大トークン</a:t>
            </a:r>
            <a:endParaRPr lang="en-US" altLang="ja-JP" sz="2000" b="1" dirty="0">
              <a:latin typeface="+mn-ea"/>
            </a:endParaRPr>
          </a:p>
          <a:p>
            <a:pPr marL="742950" lvl="1" indent="-285750">
              <a:buClr>
                <a:srgbClr val="F36C37"/>
              </a:buClr>
              <a:buFont typeface="Wingdings" pitchFamily="2" charset="2"/>
              <a:buChar char="ü"/>
            </a:pPr>
            <a:r>
              <a:rPr lang="en-US" altLang="ja-JP" sz="2000" b="1" dirty="0">
                <a:solidFill>
                  <a:srgbClr val="F36C37"/>
                </a:solidFill>
                <a:latin typeface="+mn-ea"/>
              </a:rPr>
              <a:t>Temperature</a:t>
            </a:r>
            <a:r>
              <a:rPr lang="ja-JP" altLang="en-US" sz="2000" b="1">
                <a:latin typeface="+mn-ea"/>
              </a:rPr>
              <a:t>：回答の自由度。</a:t>
            </a:r>
            <a:r>
              <a:rPr lang="en-US" altLang="ja-JP" sz="2000" b="1" dirty="0">
                <a:latin typeface="+mn-ea"/>
              </a:rPr>
              <a:t>0-1 </a:t>
            </a:r>
            <a:r>
              <a:rPr lang="ja-JP" altLang="en-US" sz="2000" b="1">
                <a:latin typeface="+mn-ea"/>
              </a:rPr>
              <a:t>の間、値が大きいほうが自由な回答が生成される</a:t>
            </a:r>
            <a:endParaRPr lang="en-US" altLang="ja-JP" sz="2000" b="1" dirty="0">
              <a:latin typeface="+mn-ea"/>
            </a:endParaRPr>
          </a:p>
          <a:p>
            <a:pPr marL="742950" lvl="1" indent="-285750">
              <a:buClr>
                <a:srgbClr val="F36C37"/>
              </a:buClr>
              <a:buFont typeface="Wingdings" pitchFamily="2" charset="2"/>
              <a:buChar char="ü"/>
            </a:pPr>
            <a:r>
              <a:rPr lang="ja-JP" altLang="en-US" sz="2000" b="1">
                <a:latin typeface="+mn-ea"/>
              </a:rPr>
              <a:t>回答形式を事前に設定出来る。（</a:t>
            </a:r>
            <a:r>
              <a:rPr lang="en-US" altLang="ja-JP" sz="2000" b="1" dirty="0">
                <a:latin typeface="+mn-ea"/>
              </a:rPr>
              <a:t>Json</a:t>
            </a:r>
            <a:r>
              <a:rPr lang="ja-JP" altLang="en-US" sz="2000" b="1">
                <a:latin typeface="+mn-ea"/>
              </a:rPr>
              <a:t>形式や</a:t>
            </a:r>
            <a:r>
              <a:rPr lang="en-US" altLang="ja-JP" sz="2000" b="1" dirty="0">
                <a:latin typeface="+mn-ea"/>
              </a:rPr>
              <a:t>〜</a:t>
            </a:r>
            <a:r>
              <a:rPr lang="ja-JP" altLang="en-US" sz="2000" b="1">
                <a:latin typeface="+mn-ea"/>
              </a:rPr>
              <a:t>な感じでなど）</a:t>
            </a:r>
            <a:endParaRPr lang="ja-JP" altLang="en-US" sz="2000" b="1" dirty="0">
              <a:latin typeface="+mn-ea"/>
            </a:endParaRPr>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D7C2F46A-F744-21DF-7D2F-FA75AEDFE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77" y="1961568"/>
            <a:ext cx="5965841" cy="2774436"/>
          </a:xfrm>
          <a:prstGeom prst="rect">
            <a:avLst/>
          </a:prstGeom>
        </p:spPr>
      </p:pic>
      <p:sp>
        <p:nvSpPr>
          <p:cNvPr id="5" name="スライド番号プレースホルダー 2">
            <a:extLst>
              <a:ext uri="{FF2B5EF4-FFF2-40B4-BE49-F238E27FC236}">
                <a16:creationId xmlns:a16="http://schemas.microsoft.com/office/drawing/2014/main" id="{4FCD864A-9A9A-88DA-6BF3-EFAAFC8793C6}"/>
              </a:ext>
            </a:extLst>
          </p:cNvPr>
          <p:cNvSpPr txBox="1">
            <a:spLocks/>
          </p:cNvSpPr>
          <p:nvPr/>
        </p:nvSpPr>
        <p:spPr>
          <a:xfrm>
            <a:off x="9417699" y="6617614"/>
            <a:ext cx="2743200" cy="204403"/>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D750650-B10A-47BF-93C2-E1678438B37A}" type="slidenum">
              <a:rPr lang="en-US" altLang="ja-JP" smtClean="0"/>
              <a:pPr/>
              <a:t>120</a:t>
            </a:fld>
            <a:endParaRPr lang="en-US" altLang="ja-JP" dirty="0"/>
          </a:p>
        </p:txBody>
      </p:sp>
    </p:spTree>
    <p:extLst>
      <p:ext uri="{BB962C8B-B14F-4D97-AF65-F5344CB8AC3E}">
        <p14:creationId xmlns:p14="http://schemas.microsoft.com/office/powerpoint/2010/main" val="3855971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121</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075896" y="1533284"/>
            <a:ext cx="3866764"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1. </a:t>
            </a:r>
            <a:r>
              <a:rPr kumimoji="1" lang="ja-JP" altLang="en-US" sz="2000" b="1" kern="1200">
                <a:solidFill>
                  <a:schemeClr val="bg1"/>
                </a:solidFill>
                <a:latin typeface="+mn-ea"/>
                <a:ea typeface="+mn-ea"/>
                <a:cs typeface="+mn-cs"/>
              </a:rPr>
              <a:t>プロジェクトスコープの決定</a:t>
            </a:r>
            <a:endParaRPr kumimoji="1" lang="ja-JP" altLang="en-US" sz="2000"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588397" y="2430149"/>
            <a:ext cx="3353803"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2. </a:t>
            </a:r>
            <a:r>
              <a:rPr kumimoji="1" lang="ja-JP" altLang="en-US" sz="2000" b="1" kern="1200">
                <a:solidFill>
                  <a:schemeClr val="bg1"/>
                </a:solidFill>
                <a:latin typeface="+mn-ea"/>
                <a:ea typeface="+mn-ea"/>
                <a:cs typeface="+mn-cs"/>
              </a:rPr>
              <a:t>データエンジニアリング</a:t>
            </a:r>
            <a:endParaRPr kumimoji="1" lang="ja-JP" altLang="en-US" sz="2000"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844877" y="3961495"/>
            <a:ext cx="2840842"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3. </a:t>
            </a:r>
            <a:r>
              <a:rPr kumimoji="1" lang="ja-JP" altLang="en-US" sz="2000" b="1" kern="1200">
                <a:solidFill>
                  <a:schemeClr val="bg1"/>
                </a:solidFill>
                <a:latin typeface="+mn-ea"/>
                <a:ea typeface="+mn-ea"/>
                <a:cs typeface="+mn-cs"/>
              </a:rPr>
              <a:t>機械学習モデル開発</a:t>
            </a:r>
            <a:endParaRPr kumimoji="1" lang="ja-JP" altLang="en-US" sz="2000"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30058" y="5030803"/>
            <a:ext cx="1558440"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4. </a:t>
            </a:r>
            <a:r>
              <a:rPr kumimoji="1" lang="ja-JP" altLang="en-US" sz="2000" b="1" kern="1200">
                <a:solidFill>
                  <a:schemeClr val="bg1"/>
                </a:solidFill>
                <a:latin typeface="+mn-ea"/>
                <a:ea typeface="+mn-ea"/>
                <a:cs typeface="+mn-cs"/>
              </a:rPr>
              <a:t>デプロイ</a:t>
            </a:r>
            <a:endParaRPr kumimoji="1" lang="ja-JP" altLang="en-US" sz="2000"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472511" y="3961495"/>
            <a:ext cx="232788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5. </a:t>
            </a:r>
            <a:r>
              <a:rPr kumimoji="1" lang="ja-JP" altLang="en-US" sz="2000" b="1" kern="1200">
                <a:solidFill>
                  <a:schemeClr val="bg1"/>
                </a:solidFill>
                <a:latin typeface="+mn-ea"/>
                <a:ea typeface="+mn-ea"/>
                <a:cs typeface="+mn-cs"/>
              </a:rPr>
              <a:t>監視と継続学習</a:t>
            </a:r>
            <a:endParaRPr kumimoji="1" lang="ja-JP" altLang="en-US" sz="2000"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600750" y="2430149"/>
            <a:ext cx="207140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6. </a:t>
            </a:r>
            <a:r>
              <a:rPr kumimoji="1" lang="ja-JP" altLang="en-US" sz="2000" b="1" kern="1200">
                <a:solidFill>
                  <a:schemeClr val="bg1"/>
                </a:solidFill>
                <a:latin typeface="+mn-ea"/>
                <a:ea typeface="+mn-ea"/>
                <a:cs typeface="+mn-cs"/>
              </a:rPr>
              <a:t>ビジネス分析</a:t>
            </a:r>
            <a:endParaRPr kumimoji="1" lang="ja-JP" altLang="en-US" sz="2000"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942660" y="1733339"/>
            <a:ext cx="1322639" cy="69681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92272" y="3557831"/>
            <a:ext cx="869253" cy="247680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2" y="4361606"/>
            <a:ext cx="2593606" cy="869253"/>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07768" y="1362022"/>
            <a:ext cx="696810" cy="1439445"/>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1" y="283025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flipH="1">
            <a:off x="9265298" y="283025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3901017" cy="17633"/>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800392" y="4161550"/>
            <a:ext cx="4044485"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861246" y="6100111"/>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33542745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566889-7B44-6CDA-7D94-808C4F92B857}"/>
              </a:ext>
            </a:extLst>
          </p:cNvPr>
          <p:cNvSpPr>
            <a:spLocks noGrp="1"/>
          </p:cNvSpPr>
          <p:nvPr>
            <p:ph type="title"/>
          </p:nvPr>
        </p:nvSpPr>
        <p:spPr/>
        <p:txBody>
          <a:bodyPr/>
          <a:lstStyle/>
          <a:p>
            <a:r>
              <a:rPr kumimoji="1" lang="ja-JP" altLang="en-US"/>
              <a:t>デプロイ</a:t>
            </a:r>
          </a:p>
        </p:txBody>
      </p:sp>
      <p:pic>
        <p:nvPicPr>
          <p:cNvPr id="3" name="図 2">
            <a:extLst>
              <a:ext uri="{FF2B5EF4-FFF2-40B4-BE49-F238E27FC236}">
                <a16:creationId xmlns:a16="http://schemas.microsoft.com/office/drawing/2014/main" id="{42863FD0-4D3F-D9FA-8DF9-4BDC71708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880" y="1868102"/>
            <a:ext cx="941816" cy="941816"/>
          </a:xfrm>
          <a:prstGeom prst="rect">
            <a:avLst/>
          </a:prstGeom>
        </p:spPr>
      </p:pic>
      <p:pic>
        <p:nvPicPr>
          <p:cNvPr id="5" name="図 4" descr="グラフィカル ユーザー インターフェイス, ダイアグラム&#10;&#10;自動的に生成された説明">
            <a:extLst>
              <a:ext uri="{FF2B5EF4-FFF2-40B4-BE49-F238E27FC236}">
                <a16:creationId xmlns:a16="http://schemas.microsoft.com/office/drawing/2014/main" id="{5F147EE5-FE30-B8BB-CC9A-8C62D2313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916" y="3381403"/>
            <a:ext cx="2261492" cy="1616967"/>
          </a:xfrm>
          <a:prstGeom prst="rect">
            <a:avLst/>
          </a:prstGeom>
        </p:spPr>
      </p:pic>
      <p:sp>
        <p:nvSpPr>
          <p:cNvPr id="6" name="テキスト ボックス 5">
            <a:extLst>
              <a:ext uri="{FF2B5EF4-FFF2-40B4-BE49-F238E27FC236}">
                <a16:creationId xmlns:a16="http://schemas.microsoft.com/office/drawing/2014/main" id="{FE88DA67-4E62-D931-B227-2E4D95CB4DE5}"/>
              </a:ext>
            </a:extLst>
          </p:cNvPr>
          <p:cNvSpPr txBox="1"/>
          <p:nvPr/>
        </p:nvSpPr>
        <p:spPr>
          <a:xfrm>
            <a:off x="6363290" y="5138024"/>
            <a:ext cx="5342745" cy="707886"/>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Web </a:t>
            </a:r>
            <a:r>
              <a:rPr kumimoji="1" lang="ja-JP" altLang="en-US" sz="2000" b="1">
                <a:solidFill>
                  <a:srgbClr val="F36C37"/>
                </a:solidFill>
                <a:latin typeface="+mn-ea"/>
              </a:rPr>
              <a:t>ブラウザ・スマホ・</a:t>
            </a:r>
            <a:r>
              <a:rPr kumimoji="1" lang="en-US" altLang="ja-JP" sz="2000" b="1" dirty="0">
                <a:solidFill>
                  <a:srgbClr val="F36C37"/>
                </a:solidFill>
                <a:latin typeface="+mn-ea"/>
              </a:rPr>
              <a:t>PC</a:t>
            </a:r>
            <a:r>
              <a:rPr kumimoji="1" lang="ja-JP" altLang="en-US" sz="2000" b="1">
                <a:solidFill>
                  <a:srgbClr val="F36C37"/>
                </a:solidFill>
                <a:latin typeface="+mn-ea"/>
              </a:rPr>
              <a:t>・</a:t>
            </a:r>
            <a:r>
              <a:rPr kumimoji="1" lang="en-US" altLang="ja-JP" sz="2000" b="1" dirty="0">
                <a:solidFill>
                  <a:srgbClr val="F36C37"/>
                </a:solidFill>
                <a:latin typeface="+mn-ea"/>
              </a:rPr>
              <a:t>IoT </a:t>
            </a:r>
            <a:r>
              <a:rPr kumimoji="1" lang="ja-JP" altLang="en-US" sz="2000" b="1">
                <a:solidFill>
                  <a:srgbClr val="F36C37"/>
                </a:solidFill>
                <a:latin typeface="+mn-ea"/>
              </a:rPr>
              <a:t>デバイス</a:t>
            </a:r>
            <a:endParaRPr kumimoji="1" lang="en-US" altLang="ja-JP" sz="2000" b="1" dirty="0">
              <a:solidFill>
                <a:srgbClr val="F36C37"/>
              </a:solidFill>
              <a:latin typeface="+mn-ea"/>
            </a:endParaRPr>
          </a:p>
          <a:p>
            <a:pPr algn="ctr" defTabSz="914400" fontAlgn="base">
              <a:spcBef>
                <a:spcPct val="0"/>
              </a:spcBef>
              <a:spcAft>
                <a:spcPct val="0"/>
              </a:spcAft>
            </a:pPr>
            <a:r>
              <a:rPr kumimoji="1" lang="ja-JP" altLang="en-US" sz="2000" b="1">
                <a:solidFill>
                  <a:srgbClr val="F36C37"/>
                </a:solidFill>
                <a:latin typeface="+mn-ea"/>
              </a:rPr>
              <a:t>ロボット、組み込み機器</a:t>
            </a:r>
            <a:endParaRPr kumimoji="1" lang="ja-JP" altLang="en-US" sz="2000" b="1" dirty="0">
              <a:solidFill>
                <a:srgbClr val="F36C37"/>
              </a:solidFill>
              <a:latin typeface="+mn-ea"/>
            </a:endParaRPr>
          </a:p>
        </p:txBody>
      </p:sp>
      <p:sp>
        <p:nvSpPr>
          <p:cNvPr id="7" name="テキスト ボックス 6">
            <a:extLst>
              <a:ext uri="{FF2B5EF4-FFF2-40B4-BE49-F238E27FC236}">
                <a16:creationId xmlns:a16="http://schemas.microsoft.com/office/drawing/2014/main" id="{84401BD7-C85E-5AC1-D1C8-4A1235F3DF83}"/>
              </a:ext>
            </a:extLst>
          </p:cNvPr>
          <p:cNvSpPr txBox="1"/>
          <p:nvPr/>
        </p:nvSpPr>
        <p:spPr>
          <a:xfrm>
            <a:off x="485965" y="5126413"/>
            <a:ext cx="5488361" cy="707886"/>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err="1">
                <a:solidFill>
                  <a:srgbClr val="F36C37"/>
                </a:solidFill>
                <a:latin typeface="+mn-ea"/>
              </a:rPr>
              <a:t>Azure,AWS,GCP</a:t>
            </a:r>
            <a:r>
              <a:rPr kumimoji="1" lang="en-US" altLang="ja-JP" sz="2000" dirty="0">
                <a:solidFill>
                  <a:srgbClr val="F36C37"/>
                </a:solidFill>
                <a:latin typeface="+mn-ea"/>
              </a:rPr>
              <a:t> </a:t>
            </a:r>
            <a:r>
              <a:rPr kumimoji="1" lang="ja-JP" altLang="en-US" sz="2000">
                <a:solidFill>
                  <a:srgbClr val="F36C37"/>
                </a:solidFill>
                <a:latin typeface="+mn-ea"/>
              </a:rPr>
              <a:t>などのパブリッククラウド</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もしくはプライベートクラウド</a:t>
            </a:r>
            <a:endParaRPr kumimoji="1" lang="ja-JP" altLang="en-US" sz="2000" dirty="0">
              <a:solidFill>
                <a:srgbClr val="F36C37"/>
              </a:solidFill>
              <a:latin typeface="+mn-ea"/>
            </a:endParaRPr>
          </a:p>
        </p:txBody>
      </p:sp>
      <p:pic>
        <p:nvPicPr>
          <p:cNvPr id="8" name="図 7">
            <a:extLst>
              <a:ext uri="{FF2B5EF4-FFF2-40B4-BE49-F238E27FC236}">
                <a16:creationId xmlns:a16="http://schemas.microsoft.com/office/drawing/2014/main" id="{A764FE5D-0B54-ACF2-CF7D-EB639164F27D}"/>
              </a:ext>
            </a:extLst>
          </p:cNvPr>
          <p:cNvPicPr>
            <a:picLocks noChangeAspect="1"/>
          </p:cNvPicPr>
          <p:nvPr/>
        </p:nvPicPr>
        <p:blipFill>
          <a:blip r:embed="rId4"/>
          <a:stretch>
            <a:fillRect/>
          </a:stretch>
        </p:blipFill>
        <p:spPr>
          <a:xfrm>
            <a:off x="2264791" y="3950895"/>
            <a:ext cx="1506906" cy="941816"/>
          </a:xfrm>
          <a:prstGeom prst="rect">
            <a:avLst/>
          </a:prstGeom>
        </p:spPr>
      </p:pic>
      <p:pic>
        <p:nvPicPr>
          <p:cNvPr id="9" name="図 8">
            <a:extLst>
              <a:ext uri="{FF2B5EF4-FFF2-40B4-BE49-F238E27FC236}">
                <a16:creationId xmlns:a16="http://schemas.microsoft.com/office/drawing/2014/main" id="{05EFDFEF-3357-0C08-6393-9DF5AF70CE2A}"/>
              </a:ext>
            </a:extLst>
          </p:cNvPr>
          <p:cNvPicPr>
            <a:picLocks noChangeAspect="1"/>
          </p:cNvPicPr>
          <p:nvPr/>
        </p:nvPicPr>
        <p:blipFill>
          <a:blip r:embed="rId5"/>
          <a:stretch>
            <a:fillRect/>
          </a:stretch>
        </p:blipFill>
        <p:spPr>
          <a:xfrm>
            <a:off x="802565" y="3853953"/>
            <a:ext cx="1155700" cy="1155700"/>
          </a:xfrm>
          <a:prstGeom prst="rect">
            <a:avLst/>
          </a:prstGeom>
        </p:spPr>
      </p:pic>
      <p:pic>
        <p:nvPicPr>
          <p:cNvPr id="10" name="図 9">
            <a:extLst>
              <a:ext uri="{FF2B5EF4-FFF2-40B4-BE49-F238E27FC236}">
                <a16:creationId xmlns:a16="http://schemas.microsoft.com/office/drawing/2014/main" id="{E2C2A319-01FB-7467-0F82-8D2645A3D3C9}"/>
              </a:ext>
            </a:extLst>
          </p:cNvPr>
          <p:cNvPicPr>
            <a:picLocks noChangeAspect="1"/>
          </p:cNvPicPr>
          <p:nvPr/>
        </p:nvPicPr>
        <p:blipFill>
          <a:blip r:embed="rId6"/>
          <a:stretch>
            <a:fillRect/>
          </a:stretch>
        </p:blipFill>
        <p:spPr>
          <a:xfrm>
            <a:off x="3985379" y="3853953"/>
            <a:ext cx="1765300" cy="1143000"/>
          </a:xfrm>
          <a:prstGeom prst="rect">
            <a:avLst/>
          </a:prstGeom>
        </p:spPr>
      </p:pic>
      <p:sp>
        <p:nvSpPr>
          <p:cNvPr id="14" name="思考の吹き出し: 雲形 20">
            <a:extLst>
              <a:ext uri="{FF2B5EF4-FFF2-40B4-BE49-F238E27FC236}">
                <a16:creationId xmlns:a16="http://schemas.microsoft.com/office/drawing/2014/main" id="{C5D6E149-6E20-BDA9-7D4C-06A99EAF1BD9}"/>
              </a:ext>
            </a:extLst>
          </p:cNvPr>
          <p:cNvSpPr/>
          <p:nvPr/>
        </p:nvSpPr>
        <p:spPr>
          <a:xfrm>
            <a:off x="3771697" y="1485919"/>
            <a:ext cx="4944250" cy="1029341"/>
          </a:xfrm>
          <a:prstGeom prst="cloudCallout">
            <a:avLst>
              <a:gd name="adj1" fmla="val -53406"/>
              <a:gd name="adj2" fmla="val 48356"/>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r>
              <a:rPr kumimoji="1" lang="ja-JP" altLang="en-US">
                <a:solidFill>
                  <a:srgbClr val="000000"/>
                </a:solidFill>
                <a:latin typeface="+mn-ea"/>
              </a:rPr>
              <a:t>　　モデルの計算・使用をどこで行うか？</a:t>
            </a:r>
            <a:endParaRPr kumimoji="1" lang="ja-JP" altLang="en-US" dirty="0">
              <a:solidFill>
                <a:srgbClr val="000000"/>
              </a:solidFill>
              <a:latin typeface="+mn-ea"/>
            </a:endParaRPr>
          </a:p>
        </p:txBody>
      </p:sp>
      <p:sp>
        <p:nvSpPr>
          <p:cNvPr id="4" name="正方形/長方形 3">
            <a:extLst>
              <a:ext uri="{FF2B5EF4-FFF2-40B4-BE49-F238E27FC236}">
                <a16:creationId xmlns:a16="http://schemas.microsoft.com/office/drawing/2014/main" id="{A8EE0B9D-F298-2700-7448-833FB4C7F58F}"/>
              </a:ext>
            </a:extLst>
          </p:cNvPr>
          <p:cNvSpPr/>
          <p:nvPr/>
        </p:nvSpPr>
        <p:spPr>
          <a:xfrm>
            <a:off x="267193" y="2995874"/>
            <a:ext cx="5742804" cy="2863643"/>
          </a:xfrm>
          <a:prstGeom prst="rect">
            <a:avLst/>
          </a:prstGeom>
          <a:noFill/>
          <a:ln w="317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F5F7D89-6E46-E04C-DC19-1EFF5BE598B2}"/>
              </a:ext>
            </a:extLst>
          </p:cNvPr>
          <p:cNvSpPr txBox="1"/>
          <p:nvPr/>
        </p:nvSpPr>
        <p:spPr>
          <a:xfrm>
            <a:off x="592690" y="2732416"/>
            <a:ext cx="1415772" cy="461665"/>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クラウド</a:t>
            </a:r>
            <a:endParaRPr kumimoji="1" lang="ja-JP" altLang="en-US" sz="2400" b="1" dirty="0">
              <a:solidFill>
                <a:srgbClr val="F36C37"/>
              </a:solidFill>
              <a:latin typeface="+mn-ea"/>
            </a:endParaRPr>
          </a:p>
        </p:txBody>
      </p:sp>
      <p:sp>
        <p:nvSpPr>
          <p:cNvPr id="13" name="正方形/長方形 12">
            <a:extLst>
              <a:ext uri="{FF2B5EF4-FFF2-40B4-BE49-F238E27FC236}">
                <a16:creationId xmlns:a16="http://schemas.microsoft.com/office/drawing/2014/main" id="{6BC945F1-4DAE-34B1-D76D-AF19B42D9EA1}"/>
              </a:ext>
            </a:extLst>
          </p:cNvPr>
          <p:cNvSpPr/>
          <p:nvPr/>
        </p:nvSpPr>
        <p:spPr>
          <a:xfrm>
            <a:off x="6316523" y="2989981"/>
            <a:ext cx="5742804" cy="2863643"/>
          </a:xfrm>
          <a:prstGeom prst="rect">
            <a:avLst/>
          </a:prstGeom>
          <a:noFill/>
          <a:ln w="317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671F4D6-0D3E-8E32-9353-3BCA471C1B94}"/>
              </a:ext>
            </a:extLst>
          </p:cNvPr>
          <p:cNvSpPr txBox="1"/>
          <p:nvPr/>
        </p:nvSpPr>
        <p:spPr>
          <a:xfrm>
            <a:off x="6656583" y="2732416"/>
            <a:ext cx="1107997" cy="461665"/>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エッジ</a:t>
            </a:r>
            <a:endParaRPr kumimoji="1" lang="ja-JP" altLang="en-US" sz="2400" b="1" dirty="0">
              <a:solidFill>
                <a:srgbClr val="F36C37"/>
              </a:solidFill>
              <a:latin typeface="+mn-ea"/>
            </a:endParaRPr>
          </a:p>
        </p:txBody>
      </p:sp>
      <p:sp>
        <p:nvSpPr>
          <p:cNvPr id="15" name="テキスト ボックス 14">
            <a:extLst>
              <a:ext uri="{FF2B5EF4-FFF2-40B4-BE49-F238E27FC236}">
                <a16:creationId xmlns:a16="http://schemas.microsoft.com/office/drawing/2014/main" id="{E765522B-87BE-D23A-BD81-2CD864DA6E6C}"/>
              </a:ext>
            </a:extLst>
          </p:cNvPr>
          <p:cNvSpPr txBox="1"/>
          <p:nvPr/>
        </p:nvSpPr>
        <p:spPr>
          <a:xfrm>
            <a:off x="406713" y="1069238"/>
            <a:ext cx="3775394"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rPr>
              <a:t>クラウドとエッジでの機械学習</a:t>
            </a:r>
            <a:endParaRPr kumimoji="1" lang="ja-JP" altLang="en-US" sz="1600" b="1" dirty="0">
              <a:solidFill>
                <a:srgbClr val="F36C37"/>
              </a:solidFill>
              <a:latin typeface="+mn-ea"/>
            </a:endParaRPr>
          </a:p>
        </p:txBody>
      </p:sp>
      <p:sp>
        <p:nvSpPr>
          <p:cNvPr id="16" name="スライド番号プレースホルダー 2">
            <a:extLst>
              <a:ext uri="{FF2B5EF4-FFF2-40B4-BE49-F238E27FC236}">
                <a16:creationId xmlns:a16="http://schemas.microsoft.com/office/drawing/2014/main" id="{35DC4E2D-DE25-36E4-9562-3AE891F5D323}"/>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122</a:t>
            </a:fld>
            <a:endParaRPr lang="en-US" altLang="ja-JP" dirty="0"/>
          </a:p>
        </p:txBody>
      </p:sp>
    </p:spTree>
    <p:extLst>
      <p:ext uri="{BB962C8B-B14F-4D97-AF65-F5344CB8AC3E}">
        <p14:creationId xmlns:p14="http://schemas.microsoft.com/office/powerpoint/2010/main" val="18380658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ja-JP" altLang="en-US"/>
              <a:t>クラウド</a:t>
            </a:r>
            <a:r>
              <a:rPr lang="en-US" altLang="ja-JP" dirty="0"/>
              <a:t>AI </a:t>
            </a:r>
            <a:r>
              <a:rPr lang="ja-JP" altLang="en-US"/>
              <a:t>の活用</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123</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075896" y="1095964"/>
            <a:ext cx="3866764"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1. </a:t>
            </a:r>
            <a:r>
              <a:rPr kumimoji="1" lang="ja-JP" altLang="en-US" sz="2000" b="1" kern="1200">
                <a:solidFill>
                  <a:schemeClr val="bg1"/>
                </a:solidFill>
                <a:latin typeface="+mn-ea"/>
                <a:ea typeface="+mn-ea"/>
                <a:cs typeface="+mn-cs"/>
              </a:rPr>
              <a:t>プロジェクトスコープの決定</a:t>
            </a:r>
            <a:endParaRPr kumimoji="1" lang="ja-JP" altLang="en-US" sz="2000"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588397" y="1992829"/>
            <a:ext cx="3353803"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2. </a:t>
            </a:r>
            <a:r>
              <a:rPr kumimoji="1" lang="ja-JP" altLang="en-US" sz="2000" b="1" kern="1200">
                <a:solidFill>
                  <a:schemeClr val="bg1"/>
                </a:solidFill>
                <a:latin typeface="+mn-ea"/>
                <a:ea typeface="+mn-ea"/>
                <a:cs typeface="+mn-cs"/>
              </a:rPr>
              <a:t>データエンジニアリング</a:t>
            </a:r>
            <a:endParaRPr kumimoji="1" lang="ja-JP" altLang="en-US" sz="2000"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844877" y="3524175"/>
            <a:ext cx="2840842"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3. </a:t>
            </a:r>
            <a:r>
              <a:rPr kumimoji="1" lang="ja-JP" altLang="en-US" sz="2000" b="1" kern="1200">
                <a:solidFill>
                  <a:schemeClr val="bg1"/>
                </a:solidFill>
                <a:latin typeface="+mn-ea"/>
                <a:ea typeface="+mn-ea"/>
                <a:cs typeface="+mn-cs"/>
              </a:rPr>
              <a:t>機械学習モデル開発</a:t>
            </a:r>
            <a:endParaRPr kumimoji="1" lang="ja-JP" altLang="en-US" sz="2000"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30058" y="4593483"/>
            <a:ext cx="1558440"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4. </a:t>
            </a:r>
            <a:r>
              <a:rPr kumimoji="1" lang="ja-JP" altLang="en-US" sz="2000" b="1" kern="1200">
                <a:solidFill>
                  <a:schemeClr val="bg1"/>
                </a:solidFill>
                <a:latin typeface="+mn-ea"/>
                <a:ea typeface="+mn-ea"/>
                <a:cs typeface="+mn-cs"/>
              </a:rPr>
              <a:t>デプロイ</a:t>
            </a:r>
            <a:endParaRPr kumimoji="1" lang="ja-JP" altLang="en-US" sz="2000"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472511" y="3524175"/>
            <a:ext cx="2327881"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5. </a:t>
            </a:r>
            <a:r>
              <a:rPr kumimoji="1" lang="ja-JP" altLang="en-US" sz="2000" b="1" kern="1200">
                <a:solidFill>
                  <a:schemeClr val="bg1"/>
                </a:solidFill>
                <a:latin typeface="+mn-ea"/>
                <a:ea typeface="+mn-ea"/>
                <a:cs typeface="+mn-cs"/>
              </a:rPr>
              <a:t>監視と継続学習</a:t>
            </a:r>
            <a:endParaRPr kumimoji="1" lang="ja-JP" altLang="en-US" sz="2000"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600750" y="1992829"/>
            <a:ext cx="207140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6. </a:t>
            </a:r>
            <a:r>
              <a:rPr kumimoji="1" lang="ja-JP" altLang="en-US" sz="2000" b="1" kern="1200">
                <a:solidFill>
                  <a:schemeClr val="bg1"/>
                </a:solidFill>
                <a:latin typeface="+mn-ea"/>
                <a:ea typeface="+mn-ea"/>
                <a:cs typeface="+mn-cs"/>
              </a:rPr>
              <a:t>ビジネス分析</a:t>
            </a:r>
            <a:endParaRPr kumimoji="1" lang="ja-JP" altLang="en-US" sz="2000"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942660" y="1296019"/>
            <a:ext cx="1322639" cy="69681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92272" y="3120511"/>
            <a:ext cx="869253" cy="247680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2" y="3924286"/>
            <a:ext cx="2593606" cy="869253"/>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07768" y="924702"/>
            <a:ext cx="696810" cy="1439445"/>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1" y="239293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flipH="1">
            <a:off x="9265298" y="239293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175251"/>
            <a:ext cx="3901017" cy="17633"/>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800392" y="3724230"/>
            <a:ext cx="4044485"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36216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33907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411988" y="5528170"/>
            <a:ext cx="719459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モデル</a:t>
            </a:r>
            <a:r>
              <a:rPr kumimoji="1" lang="en-US" altLang="ja-JP" sz="2000" b="1" dirty="0">
                <a:solidFill>
                  <a:srgbClr val="F36C37"/>
                </a:solidFill>
                <a:latin typeface="+mn-ea"/>
              </a:rPr>
              <a:t> </a:t>
            </a:r>
            <a:r>
              <a:rPr kumimoji="1" lang="ja-JP" altLang="en-US" sz="2000" b="1">
                <a:solidFill>
                  <a:srgbClr val="F36C37"/>
                </a:solidFill>
                <a:latin typeface="+mn-ea"/>
              </a:rPr>
              <a:t>の構築</a:t>
            </a:r>
            <a:r>
              <a:rPr kumimoji="1" lang="en-US" altLang="ja-JP" sz="2000" b="1" dirty="0">
                <a:solidFill>
                  <a:srgbClr val="F36C37"/>
                </a:solidFill>
                <a:latin typeface="+mn-ea"/>
              </a:rPr>
              <a:t>〜</a:t>
            </a:r>
            <a:r>
              <a:rPr kumimoji="1" lang="ja-JP" altLang="en-US" sz="2000" b="1">
                <a:solidFill>
                  <a:srgbClr val="F36C37"/>
                </a:solidFill>
                <a:latin typeface="+mn-ea"/>
              </a:rPr>
              <a:t>運用をクラウド事業者側に任せることが可能</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4677928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70F02-1AAA-F650-63CB-4AB153C7F963}"/>
              </a:ext>
            </a:extLst>
          </p:cNvPr>
          <p:cNvSpPr>
            <a:spLocks noGrp="1"/>
          </p:cNvSpPr>
          <p:nvPr>
            <p:ph type="title"/>
          </p:nvPr>
        </p:nvSpPr>
        <p:spPr/>
        <p:txBody>
          <a:bodyPr/>
          <a:lstStyle/>
          <a:p>
            <a:r>
              <a:rPr kumimoji="1" lang="ja-JP" altLang="en-US"/>
              <a:t>実装</a:t>
            </a:r>
          </a:p>
        </p:txBody>
      </p:sp>
      <p:sp>
        <p:nvSpPr>
          <p:cNvPr id="4" name="テキスト ボックス 3">
            <a:extLst>
              <a:ext uri="{FF2B5EF4-FFF2-40B4-BE49-F238E27FC236}">
                <a16:creationId xmlns:a16="http://schemas.microsoft.com/office/drawing/2014/main" id="{1E87C15A-5EE2-231D-7367-5B807A9701CB}"/>
              </a:ext>
            </a:extLst>
          </p:cNvPr>
          <p:cNvSpPr txBox="1"/>
          <p:nvPr/>
        </p:nvSpPr>
        <p:spPr>
          <a:xfrm>
            <a:off x="1307763" y="1591294"/>
            <a:ext cx="9576468" cy="461665"/>
          </a:xfrm>
          <a:prstGeom prst="rect">
            <a:avLst/>
          </a:prstGeom>
          <a:noFill/>
        </p:spPr>
        <p:txBody>
          <a:bodyPr wrap="none" rtlCol="0">
            <a:spAutoFit/>
          </a:bodyPr>
          <a:lstStyle/>
          <a:p>
            <a:r>
              <a:rPr kumimoji="1" lang="ja-JP" altLang="en-US" sz="2400" b="1">
                <a:solidFill>
                  <a:srgbClr val="F36C37"/>
                </a:solidFill>
              </a:rPr>
              <a:t>クラウドの</a:t>
            </a:r>
            <a:r>
              <a:rPr kumimoji="1" lang="en-US" altLang="ja-JP" sz="2400" b="1" dirty="0">
                <a:solidFill>
                  <a:srgbClr val="F36C37"/>
                </a:solidFill>
              </a:rPr>
              <a:t> AI </a:t>
            </a:r>
            <a:r>
              <a:rPr kumimoji="1" lang="ja-JP" altLang="en-US" sz="2400" b="1">
                <a:solidFill>
                  <a:srgbClr val="F36C37"/>
                </a:solidFill>
              </a:rPr>
              <a:t>サービスを利用し、画像とテキストの分析を実装する</a:t>
            </a:r>
          </a:p>
        </p:txBody>
      </p:sp>
      <p:sp>
        <p:nvSpPr>
          <p:cNvPr id="5" name="テキスト ボックス 4">
            <a:extLst>
              <a:ext uri="{FF2B5EF4-FFF2-40B4-BE49-F238E27FC236}">
                <a16:creationId xmlns:a16="http://schemas.microsoft.com/office/drawing/2014/main" id="{F7956D38-436F-B6B4-5C09-D2206DE18F40}"/>
              </a:ext>
            </a:extLst>
          </p:cNvPr>
          <p:cNvSpPr txBox="1"/>
          <p:nvPr/>
        </p:nvSpPr>
        <p:spPr>
          <a:xfrm>
            <a:off x="3010056" y="3257137"/>
            <a:ext cx="6171882" cy="1323439"/>
          </a:xfrm>
          <a:prstGeom prst="rect">
            <a:avLst/>
          </a:prstGeom>
          <a:noFill/>
        </p:spPr>
        <p:txBody>
          <a:bodyPr wrap="none" rtlCol="0">
            <a:spAutoFit/>
          </a:bodyPr>
          <a:lstStyle/>
          <a:p>
            <a:pPr>
              <a:buClr>
                <a:srgbClr val="F36C37"/>
              </a:buClr>
            </a:pPr>
            <a:r>
              <a:rPr kumimoji="1" lang="ja-JP" altLang="en-US" sz="2000"/>
              <a:t>ポイント</a:t>
            </a:r>
            <a:endParaRPr kumimoji="1" lang="en-US" altLang="ja-JP" sz="2000" dirty="0"/>
          </a:p>
          <a:p>
            <a:pPr marL="285750" indent="-285750">
              <a:buClr>
                <a:srgbClr val="F36C37"/>
              </a:buClr>
              <a:buFont typeface="Wingdings" pitchFamily="2" charset="2"/>
              <a:buChar char="n"/>
            </a:pPr>
            <a:r>
              <a:rPr kumimoji="1" lang="ja-JP" altLang="en-US" sz="2000"/>
              <a:t>自社で</a:t>
            </a:r>
            <a:r>
              <a:rPr kumimoji="1" lang="en-US" altLang="ja-JP" sz="2000" dirty="0"/>
              <a:t> 0-1 </a:t>
            </a:r>
            <a:r>
              <a:rPr kumimoji="1" lang="ja-JP" altLang="en-US" sz="2000"/>
              <a:t>で</a:t>
            </a:r>
            <a:r>
              <a:rPr kumimoji="1" lang="en-US" altLang="ja-JP" sz="2000" dirty="0"/>
              <a:t> AI </a:t>
            </a:r>
            <a:r>
              <a:rPr kumimoji="1" lang="ja-JP" altLang="en-US" sz="2000"/>
              <a:t>を開発する際との違いは？</a:t>
            </a:r>
            <a:endParaRPr kumimoji="1" lang="en-US" altLang="ja-JP" sz="2000" dirty="0"/>
          </a:p>
          <a:p>
            <a:pPr marL="285750" indent="-285750">
              <a:buClr>
                <a:srgbClr val="F36C37"/>
              </a:buClr>
              <a:buFont typeface="Wingdings" pitchFamily="2" charset="2"/>
              <a:buChar char="n"/>
            </a:pPr>
            <a:r>
              <a:rPr kumimoji="1" lang="en-US" altLang="ja-JP" sz="2000" dirty="0"/>
              <a:t>AI </a:t>
            </a:r>
            <a:r>
              <a:rPr kumimoji="1" lang="ja-JP" altLang="en-US" sz="2000"/>
              <a:t>構築の手順の内、ユーザが考慮すべき手順は？</a:t>
            </a:r>
            <a:endParaRPr kumimoji="1" lang="en-US" altLang="ja-JP" sz="2000" dirty="0"/>
          </a:p>
          <a:p>
            <a:pPr marL="285750" indent="-285750">
              <a:buClr>
                <a:srgbClr val="F36C37"/>
              </a:buClr>
              <a:buFont typeface="Wingdings" pitchFamily="2" charset="2"/>
              <a:buChar char="n"/>
            </a:pPr>
            <a:r>
              <a:rPr kumimoji="1" lang="en-US" altLang="ja-JP" sz="2000" dirty="0"/>
              <a:t>AI API </a:t>
            </a:r>
            <a:r>
              <a:rPr kumimoji="1" lang="ja-JP" altLang="en-US" sz="2000"/>
              <a:t>のデメリット・考慮事項</a:t>
            </a:r>
          </a:p>
        </p:txBody>
      </p:sp>
      <p:sp>
        <p:nvSpPr>
          <p:cNvPr id="3" name="スライド番号プレースホルダー 2">
            <a:extLst>
              <a:ext uri="{FF2B5EF4-FFF2-40B4-BE49-F238E27FC236}">
                <a16:creationId xmlns:a16="http://schemas.microsoft.com/office/drawing/2014/main" id="{4D937854-FCB7-8993-96E9-93C16A59FF73}"/>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124</a:t>
            </a:fld>
            <a:endParaRPr lang="en-US" altLang="ja-JP" dirty="0"/>
          </a:p>
        </p:txBody>
      </p:sp>
    </p:spTree>
    <p:extLst>
      <p:ext uri="{BB962C8B-B14F-4D97-AF65-F5344CB8AC3E}">
        <p14:creationId xmlns:p14="http://schemas.microsoft.com/office/powerpoint/2010/main" val="38701008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3C359-5C77-F85B-DADE-88CD977C8005}"/>
              </a:ext>
            </a:extLst>
          </p:cNvPr>
          <p:cNvSpPr>
            <a:spLocks noGrp="1"/>
          </p:cNvSpPr>
          <p:nvPr>
            <p:ph type="title"/>
          </p:nvPr>
        </p:nvSpPr>
        <p:spPr/>
        <p:txBody>
          <a:bodyPr/>
          <a:lstStyle/>
          <a:p>
            <a:r>
              <a:rPr lang="en-US" altLang="ja-JP" dirty="0"/>
              <a:t>AI API</a:t>
            </a:r>
            <a:endParaRPr kumimoji="1" lang="ja-JP" altLang="en-US"/>
          </a:p>
        </p:txBody>
      </p:sp>
      <p:sp>
        <p:nvSpPr>
          <p:cNvPr id="3" name="スライド番号プレースホルダー 2">
            <a:extLst>
              <a:ext uri="{FF2B5EF4-FFF2-40B4-BE49-F238E27FC236}">
                <a16:creationId xmlns:a16="http://schemas.microsoft.com/office/drawing/2014/main" id="{0B4187D7-17DE-B9E8-66CF-11881F9CCD07}"/>
              </a:ext>
            </a:extLst>
          </p:cNvPr>
          <p:cNvSpPr>
            <a:spLocks noGrp="1"/>
          </p:cNvSpPr>
          <p:nvPr>
            <p:ph type="sldNum" sz="quarter" idx="10"/>
          </p:nvPr>
        </p:nvSpPr>
        <p:spPr/>
        <p:txBody>
          <a:bodyPr/>
          <a:lstStyle/>
          <a:p>
            <a:fld id="{5D750650-B10A-47BF-93C2-E1678438B37A}" type="slidenum">
              <a:rPr lang="en-US" altLang="ja-JP" smtClean="0"/>
              <a:pPr/>
              <a:t>125</a:t>
            </a:fld>
            <a:endParaRPr lang="en-US" altLang="ja-JP" dirty="0"/>
          </a:p>
        </p:txBody>
      </p:sp>
      <p:sp>
        <p:nvSpPr>
          <p:cNvPr id="6" name="四角形: 角を丸くする 12">
            <a:extLst>
              <a:ext uri="{FF2B5EF4-FFF2-40B4-BE49-F238E27FC236}">
                <a16:creationId xmlns:a16="http://schemas.microsoft.com/office/drawing/2014/main" id="{3EB59D97-5B31-1195-81D9-87DDA92079C1}"/>
              </a:ext>
            </a:extLst>
          </p:cNvPr>
          <p:cNvSpPr/>
          <p:nvPr/>
        </p:nvSpPr>
        <p:spPr bwMode="auto">
          <a:xfrm>
            <a:off x="579799" y="996385"/>
            <a:ext cx="11032402" cy="1746815"/>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defTabSz="914400" fontAlgn="base">
              <a:spcBef>
                <a:spcPct val="0"/>
              </a:spcBef>
              <a:spcAft>
                <a:spcPct val="0"/>
              </a:spcAft>
            </a:pPr>
            <a:r>
              <a:rPr kumimoji="1" lang="ja-JP" altLang="en-US" sz="2000">
                <a:solidFill>
                  <a:srgbClr val="000000"/>
                </a:solidFill>
                <a:latin typeface="+mn-ea"/>
              </a:rPr>
              <a:t>特定の機能に特化した</a:t>
            </a:r>
            <a:r>
              <a:rPr kumimoji="1" lang="en-US" altLang="ja-JP" sz="2000" dirty="0">
                <a:solidFill>
                  <a:srgbClr val="000000"/>
                </a:solidFill>
                <a:latin typeface="+mn-ea"/>
              </a:rPr>
              <a:t> AI </a:t>
            </a:r>
            <a:r>
              <a:rPr kumimoji="1" lang="ja-JP" altLang="en-US" sz="2000">
                <a:solidFill>
                  <a:srgbClr val="000000"/>
                </a:solidFill>
                <a:latin typeface="+mn-ea"/>
              </a:rPr>
              <a:t>モデル。ユーザは</a:t>
            </a:r>
            <a:r>
              <a:rPr kumimoji="1" lang="en-US" altLang="ja-JP" sz="2000" dirty="0">
                <a:solidFill>
                  <a:srgbClr val="000000"/>
                </a:solidFill>
                <a:latin typeface="+mn-ea"/>
              </a:rPr>
              <a:t>AI </a:t>
            </a:r>
            <a:r>
              <a:rPr kumimoji="1" lang="ja-JP" altLang="en-US" sz="2000">
                <a:solidFill>
                  <a:srgbClr val="000000"/>
                </a:solidFill>
                <a:latin typeface="+mn-ea"/>
              </a:rPr>
              <a:t>を開発、運用する必要がなく、簡単に使用可能。</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ただし、特定の機能に用途は限られる。また、モデルのカスタマイズ性も自作に比べて低い。</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汎用的なユースケースで使用される</a:t>
            </a:r>
            <a:r>
              <a:rPr kumimoji="1" lang="en-US" altLang="ja-JP" sz="2000" dirty="0">
                <a:solidFill>
                  <a:srgbClr val="000000"/>
                </a:solidFill>
                <a:latin typeface="+mn-ea"/>
              </a:rPr>
              <a:t> AI API </a:t>
            </a:r>
            <a:r>
              <a:rPr kumimoji="1" lang="ja-JP" altLang="en-US" sz="2000">
                <a:solidFill>
                  <a:srgbClr val="000000"/>
                </a:solidFill>
                <a:latin typeface="+mn-ea"/>
              </a:rPr>
              <a:t>。</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例）顔検知・物体検出・翻訳など</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サービス例）</a:t>
            </a:r>
            <a:r>
              <a:rPr kumimoji="1" lang="en-US" altLang="ja-JP" sz="2000" dirty="0">
                <a:solidFill>
                  <a:srgbClr val="000000"/>
                </a:solidFill>
                <a:latin typeface="+mn-ea"/>
              </a:rPr>
              <a:t>Azure AI , Face , Amazon Lookout for Vision</a:t>
            </a:r>
            <a:endParaRPr kumimoji="1" lang="ja-JP" altLang="en-US" sz="2000">
              <a:solidFill>
                <a:srgbClr val="000000"/>
              </a:solidFill>
              <a:latin typeface="+mn-ea"/>
            </a:endParaRPr>
          </a:p>
        </p:txBody>
      </p:sp>
      <p:pic>
        <p:nvPicPr>
          <p:cNvPr id="5" name="図 4" descr="髪の長い女性&#10;&#10;自動的に生成された説明">
            <a:extLst>
              <a:ext uri="{FF2B5EF4-FFF2-40B4-BE49-F238E27FC236}">
                <a16:creationId xmlns:a16="http://schemas.microsoft.com/office/drawing/2014/main" id="{0AC10205-C8A0-3414-2826-81E4E7637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542" y="3136221"/>
            <a:ext cx="3595841" cy="303921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9729748-CC64-1434-2E18-C07F547C1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2890802"/>
            <a:ext cx="5034230" cy="3462492"/>
          </a:xfrm>
          <a:prstGeom prst="rect">
            <a:avLst/>
          </a:prstGeom>
        </p:spPr>
      </p:pic>
      <p:sp>
        <p:nvSpPr>
          <p:cNvPr id="9" name="正方形/長方形 8">
            <a:extLst>
              <a:ext uri="{FF2B5EF4-FFF2-40B4-BE49-F238E27FC236}">
                <a16:creationId xmlns:a16="http://schemas.microsoft.com/office/drawing/2014/main" id="{BAEC433E-43EA-EBA8-5121-69B94286E766}"/>
              </a:ext>
            </a:extLst>
          </p:cNvPr>
          <p:cNvSpPr/>
          <p:nvPr/>
        </p:nvSpPr>
        <p:spPr>
          <a:xfrm>
            <a:off x="3283821" y="3944409"/>
            <a:ext cx="1400175" cy="1971675"/>
          </a:xfrm>
          <a:prstGeom prst="rect">
            <a:avLst/>
          </a:prstGeom>
          <a:noFill/>
          <a:ln w="381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02780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5ED1B-AD19-4AA3-B0F8-E6154E9A5B8D}"/>
              </a:ext>
            </a:extLst>
          </p:cNvPr>
          <p:cNvSpPr>
            <a:spLocks noGrp="1"/>
          </p:cNvSpPr>
          <p:nvPr>
            <p:ph type="title"/>
          </p:nvPr>
        </p:nvSpPr>
        <p:spPr/>
        <p:txBody>
          <a:bodyPr/>
          <a:lstStyle/>
          <a:p>
            <a:r>
              <a:rPr lang="ja-JP" altLang="en-US" b="1" i="0" dirty="0">
                <a:effectLst/>
                <a:latin typeface="-apple-system"/>
              </a:rPr>
              <a:t>クラウドのサービスモデル</a:t>
            </a:r>
            <a:endParaRPr kumimoji="1" lang="ja-JP" altLang="en-US" dirty="0"/>
          </a:p>
        </p:txBody>
      </p:sp>
      <p:sp>
        <p:nvSpPr>
          <p:cNvPr id="5" name="左中かっこ 4">
            <a:extLst>
              <a:ext uri="{FF2B5EF4-FFF2-40B4-BE49-F238E27FC236}">
                <a16:creationId xmlns:a16="http://schemas.microsoft.com/office/drawing/2014/main" id="{0C353733-12BC-468B-BB5A-8CE8A2677375}"/>
              </a:ext>
            </a:extLst>
          </p:cNvPr>
          <p:cNvSpPr/>
          <p:nvPr/>
        </p:nvSpPr>
        <p:spPr bwMode="gray">
          <a:xfrm flipH="1">
            <a:off x="9300883" y="2417010"/>
            <a:ext cx="341630" cy="2154233"/>
          </a:xfrm>
          <a:prstGeom prst="leftBrace">
            <a:avLst/>
          </a:prstGeom>
          <a:noFill/>
          <a:ln w="38100" cap="flat" cmpd="sng" algn="ctr">
            <a:solidFill>
              <a:schemeClr val="bg2">
                <a:lumMod val="40000"/>
                <a:lumOff val="60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solidFill>
                <a:schemeClr val="bg2">
                  <a:lumMod val="60000"/>
                  <a:lumOff val="40000"/>
                </a:schemeClr>
              </a:solidFill>
              <a:latin typeface="HGPｺﾞｼｯｸE" pitchFamily="50" charset="-128"/>
              <a:ea typeface="HGPｺﾞｼｯｸE" pitchFamily="50" charset="-128"/>
            </a:endParaRPr>
          </a:p>
        </p:txBody>
      </p:sp>
      <p:sp>
        <p:nvSpPr>
          <p:cNvPr id="6" name="テキスト ボックス 5">
            <a:extLst>
              <a:ext uri="{FF2B5EF4-FFF2-40B4-BE49-F238E27FC236}">
                <a16:creationId xmlns:a16="http://schemas.microsoft.com/office/drawing/2014/main" id="{0DE52506-47B0-4EDA-AE5F-A1131EA43404}"/>
              </a:ext>
            </a:extLst>
          </p:cNvPr>
          <p:cNvSpPr txBox="1"/>
          <p:nvPr/>
        </p:nvSpPr>
        <p:spPr bwMode="gray">
          <a:xfrm>
            <a:off x="9657680" y="3130314"/>
            <a:ext cx="1971893" cy="338554"/>
          </a:xfrm>
          <a:prstGeom prst="rect">
            <a:avLst/>
          </a:prstGeom>
          <a:noFill/>
        </p:spPr>
        <p:txBody>
          <a:bodyPr wrap="square" rtlCol="0">
            <a:spAutoFit/>
          </a:bodyPr>
          <a:lstStyle/>
          <a:p>
            <a:r>
              <a:rPr lang="ja-JP" altLang="en-US" sz="1600">
                <a:solidFill>
                  <a:srgbClr val="F36C37"/>
                </a:solidFill>
                <a:latin typeface="メイリオ" panose="020B0604030504040204" pitchFamily="50" charset="-128"/>
                <a:ea typeface="メイリオ" panose="020B0604030504040204" pitchFamily="50" charset="-128"/>
              </a:rPr>
              <a:t>利用者自身が</a:t>
            </a:r>
            <a:r>
              <a:rPr kumimoji="1" lang="ja-JP" altLang="en-US" sz="1600">
                <a:solidFill>
                  <a:srgbClr val="F36C37"/>
                </a:solidFill>
                <a:latin typeface="メイリオ" panose="020B0604030504040204" pitchFamily="50" charset="-128"/>
                <a:ea typeface="メイリオ" panose="020B0604030504040204" pitchFamily="50" charset="-128"/>
              </a:rPr>
              <a:t>構築</a:t>
            </a:r>
            <a:endParaRPr kumimoji="1" lang="ja-JP" altLang="en-US" dirty="0">
              <a:solidFill>
                <a:srgbClr val="F36C37"/>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31D473-729D-4E80-91CB-4E139E8DF54C}"/>
              </a:ext>
            </a:extLst>
          </p:cNvPr>
          <p:cNvSpPr txBox="1"/>
          <p:nvPr/>
        </p:nvSpPr>
        <p:spPr bwMode="gray">
          <a:xfrm>
            <a:off x="9637047" y="5198419"/>
            <a:ext cx="1555715" cy="830997"/>
          </a:xfrm>
          <a:prstGeom prst="rect">
            <a:avLst/>
          </a:prstGeom>
          <a:noFill/>
        </p:spPr>
        <p:txBody>
          <a:bodyPr wrap="square" rtlCol="0">
            <a:spAutoFit/>
          </a:bodyPr>
          <a:lstStyle/>
          <a:p>
            <a:r>
              <a:rPr kumimoji="1" lang="ja-JP" altLang="en-US" sz="1600" dirty="0">
                <a:solidFill>
                  <a:srgbClr val="F36C37"/>
                </a:solidFill>
                <a:latin typeface="メイリオ" panose="020B0604030504040204" pitchFamily="50" charset="-128"/>
                <a:ea typeface="メイリオ" panose="020B0604030504040204" pitchFamily="50" charset="-128"/>
              </a:rPr>
              <a:t>クラウド</a:t>
            </a:r>
            <a:endParaRPr kumimoji="1" lang="en-US" altLang="ja-JP" sz="1600" dirty="0">
              <a:solidFill>
                <a:srgbClr val="F36C37"/>
              </a:solidFill>
              <a:latin typeface="メイリオ" panose="020B0604030504040204" pitchFamily="50" charset="-128"/>
              <a:ea typeface="メイリオ" panose="020B0604030504040204" pitchFamily="50" charset="-128"/>
            </a:endParaRPr>
          </a:p>
          <a:p>
            <a:r>
              <a:rPr lang="ja-JP" altLang="en-US" sz="1600" dirty="0">
                <a:solidFill>
                  <a:srgbClr val="F36C37"/>
                </a:solidFill>
                <a:latin typeface="メイリオ" panose="020B0604030504040204" pitchFamily="50" charset="-128"/>
                <a:ea typeface="メイリオ" panose="020B0604030504040204" pitchFamily="50" charset="-128"/>
              </a:rPr>
              <a:t>プロバイダー</a:t>
            </a:r>
            <a:br>
              <a:rPr lang="en-US" altLang="ja-JP" sz="1600" dirty="0">
                <a:solidFill>
                  <a:srgbClr val="F36C37"/>
                </a:solidFill>
                <a:latin typeface="メイリオ" panose="020B0604030504040204" pitchFamily="50" charset="-128"/>
                <a:ea typeface="メイリオ" panose="020B0604030504040204" pitchFamily="50" charset="-128"/>
              </a:rPr>
            </a:br>
            <a:r>
              <a:rPr lang="ja-JP" altLang="en-US" sz="1600" dirty="0">
                <a:solidFill>
                  <a:srgbClr val="F36C37"/>
                </a:solidFill>
                <a:latin typeface="メイリオ" panose="020B0604030504040204" pitchFamily="50" charset="-128"/>
                <a:ea typeface="メイリオ" panose="020B0604030504040204" pitchFamily="50" charset="-128"/>
              </a:rPr>
              <a:t>が</a:t>
            </a:r>
            <a:r>
              <a:rPr kumimoji="1" lang="ja-JP" altLang="en-US" sz="1600" dirty="0">
                <a:solidFill>
                  <a:srgbClr val="F36C37"/>
                </a:solidFill>
                <a:latin typeface="メイリオ" panose="020B0604030504040204" pitchFamily="50" charset="-128"/>
                <a:ea typeface="メイリオ" panose="020B0604030504040204" pitchFamily="50" charset="-128"/>
              </a:rPr>
              <a:t>提供</a:t>
            </a:r>
          </a:p>
        </p:txBody>
      </p:sp>
      <p:sp>
        <p:nvSpPr>
          <p:cNvPr id="8" name="左中かっこ 7">
            <a:extLst>
              <a:ext uri="{FF2B5EF4-FFF2-40B4-BE49-F238E27FC236}">
                <a16:creationId xmlns:a16="http://schemas.microsoft.com/office/drawing/2014/main" id="{D6D406CC-A4BF-42F9-8730-766497D66066}"/>
              </a:ext>
            </a:extLst>
          </p:cNvPr>
          <p:cNvSpPr/>
          <p:nvPr/>
        </p:nvSpPr>
        <p:spPr bwMode="gray">
          <a:xfrm flipH="1">
            <a:off x="9300882" y="4659119"/>
            <a:ext cx="356798" cy="1830109"/>
          </a:xfrm>
          <a:prstGeom prst="leftBrace">
            <a:avLst/>
          </a:prstGeom>
          <a:noFill/>
          <a:ln w="38100" cap="flat" cmpd="sng" algn="ctr">
            <a:solidFill>
              <a:schemeClr val="bg2">
                <a:lumMod val="40000"/>
                <a:lumOff val="60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9" name="テキスト ボックス 8">
            <a:extLst>
              <a:ext uri="{FF2B5EF4-FFF2-40B4-BE49-F238E27FC236}">
                <a16:creationId xmlns:a16="http://schemas.microsoft.com/office/drawing/2014/main" id="{8B24E6B2-328B-4386-8B7E-CED845B456C0}"/>
              </a:ext>
            </a:extLst>
          </p:cNvPr>
          <p:cNvSpPr txBox="1"/>
          <p:nvPr/>
        </p:nvSpPr>
        <p:spPr bwMode="gray">
          <a:xfrm>
            <a:off x="4649497" y="1646131"/>
            <a:ext cx="2135521" cy="477054"/>
          </a:xfrm>
          <a:prstGeom prst="rect">
            <a:avLst/>
          </a:prstGeom>
          <a:noFill/>
        </p:spPr>
        <p:txBody>
          <a:bodyPr wrap="none" rtlCol="0">
            <a:spAutoFit/>
          </a:bodyPr>
          <a:lstStyle/>
          <a:p>
            <a:pPr algn="ctr">
              <a:lnSpc>
                <a:spcPts val="1500"/>
              </a:lnSpc>
            </a:pPr>
            <a:r>
              <a:rPr kumimoji="1" lang="en-US" altLang="ja-JP" sz="2800" dirty="0">
                <a:solidFill>
                  <a:schemeClr val="tx1">
                    <a:lumMod val="85000"/>
                    <a:lumOff val="15000"/>
                  </a:schemeClr>
                </a:solidFill>
                <a:latin typeface="Arial Black"/>
                <a:cs typeface="Arial Black"/>
              </a:rPr>
              <a:t>PaaS</a:t>
            </a:r>
          </a:p>
          <a:p>
            <a:pPr>
              <a:lnSpc>
                <a:spcPts val="1500"/>
              </a:lnSpc>
            </a:pP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Platform as a Service</a:t>
            </a:r>
            <a:endParaRPr kumimoji="1" lang="ja-JP" altLang="en-US" sz="240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7EBF597B-BB19-4805-BEBB-F5410D461BCF}"/>
              </a:ext>
            </a:extLst>
          </p:cNvPr>
          <p:cNvSpPr txBox="1"/>
          <p:nvPr/>
        </p:nvSpPr>
        <p:spPr bwMode="gray">
          <a:xfrm>
            <a:off x="6928494" y="1646131"/>
            <a:ext cx="2573987" cy="477054"/>
          </a:xfrm>
          <a:prstGeom prst="rect">
            <a:avLst/>
          </a:prstGeom>
          <a:noFill/>
        </p:spPr>
        <p:txBody>
          <a:bodyPr wrap="square" rtlCol="0">
            <a:spAutoFit/>
          </a:bodyPr>
          <a:lstStyle/>
          <a:p>
            <a:pPr algn="ctr">
              <a:lnSpc>
                <a:spcPts val="1500"/>
              </a:lnSpc>
            </a:pPr>
            <a:r>
              <a:rPr kumimoji="1" lang="en-US" altLang="ja-JP" sz="2800" dirty="0">
                <a:solidFill>
                  <a:schemeClr val="tx1">
                    <a:lumMod val="85000"/>
                    <a:lumOff val="15000"/>
                  </a:schemeClr>
                </a:solidFill>
                <a:latin typeface="Arial Black"/>
                <a:cs typeface="Arial Black"/>
              </a:rPr>
              <a:t>IaaS</a:t>
            </a:r>
          </a:p>
          <a:p>
            <a:pPr>
              <a:lnSpc>
                <a:spcPts val="1500"/>
              </a:lnSpc>
            </a:pP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Infrastructure as a Service</a:t>
            </a:r>
            <a:endParaRPr kumimoji="1" lang="ja-JP" altLang="en-US" sz="160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17A003F8-A106-4F54-95DE-728D9C5C8DBA}"/>
              </a:ext>
            </a:extLst>
          </p:cNvPr>
          <p:cNvSpPr txBox="1"/>
          <p:nvPr/>
        </p:nvSpPr>
        <p:spPr bwMode="gray">
          <a:xfrm>
            <a:off x="2198468" y="1646131"/>
            <a:ext cx="2249301" cy="477054"/>
          </a:xfrm>
          <a:prstGeom prst="rect">
            <a:avLst/>
          </a:prstGeom>
          <a:noFill/>
        </p:spPr>
        <p:txBody>
          <a:bodyPr wrap="square" rtlCol="0">
            <a:spAutoFit/>
          </a:bodyPr>
          <a:lstStyle/>
          <a:p>
            <a:pPr algn="ctr">
              <a:lnSpc>
                <a:spcPts val="1500"/>
              </a:lnSpc>
            </a:pPr>
            <a:r>
              <a:rPr lang="en-US" altLang="ja-JP" sz="2800" dirty="0">
                <a:solidFill>
                  <a:schemeClr val="tx1">
                    <a:lumMod val="85000"/>
                    <a:lumOff val="15000"/>
                  </a:schemeClr>
                </a:solidFill>
                <a:latin typeface="Arial Black"/>
                <a:cs typeface="Arial Black"/>
              </a:rPr>
              <a:t>S</a:t>
            </a:r>
            <a:r>
              <a:rPr kumimoji="1" lang="en-US" altLang="ja-JP" sz="2800" dirty="0">
                <a:solidFill>
                  <a:schemeClr val="tx1">
                    <a:lumMod val="85000"/>
                    <a:lumOff val="15000"/>
                  </a:schemeClr>
                </a:solidFill>
                <a:latin typeface="Arial Black"/>
                <a:cs typeface="Arial Black"/>
              </a:rPr>
              <a:t>aaS</a:t>
            </a:r>
            <a:br>
              <a:rPr kumimoji="1" lang="en-US" altLang="ja-JP" sz="2800" dirty="0">
                <a:solidFill>
                  <a:schemeClr val="tx1">
                    <a:lumMod val="85000"/>
                    <a:lumOff val="15000"/>
                  </a:schemeClr>
                </a:solidFill>
                <a:latin typeface="Arial Black"/>
                <a:cs typeface="Arial Black"/>
              </a:rPr>
            </a:b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Software as a Service</a:t>
            </a:r>
            <a:endParaRPr kumimoji="1" lang="ja-JP" alt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角丸四角形 10">
            <a:extLst>
              <a:ext uri="{FF2B5EF4-FFF2-40B4-BE49-F238E27FC236}">
                <a16:creationId xmlns:a16="http://schemas.microsoft.com/office/drawing/2014/main" id="{C3EAA1A3-C772-435A-863C-C1DA001E71D6}"/>
              </a:ext>
            </a:extLst>
          </p:cNvPr>
          <p:cNvSpPr/>
          <p:nvPr/>
        </p:nvSpPr>
        <p:spPr bwMode="gray">
          <a:xfrm>
            <a:off x="2394373" y="4770920"/>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13" name="角丸四角形 11">
            <a:extLst>
              <a:ext uri="{FF2B5EF4-FFF2-40B4-BE49-F238E27FC236}">
                <a16:creationId xmlns:a16="http://schemas.microsoft.com/office/drawing/2014/main" id="{0B48E134-7B38-4D01-BFCE-6E97C079ADA3}"/>
              </a:ext>
            </a:extLst>
          </p:cNvPr>
          <p:cNvSpPr/>
          <p:nvPr/>
        </p:nvSpPr>
        <p:spPr bwMode="gray">
          <a:xfrm>
            <a:off x="2394373" y="5359397"/>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14" name="角丸四角形 12">
            <a:extLst>
              <a:ext uri="{FF2B5EF4-FFF2-40B4-BE49-F238E27FC236}">
                <a16:creationId xmlns:a16="http://schemas.microsoft.com/office/drawing/2014/main" id="{146ED82B-BB78-42DD-9D5B-92DE5DFC8447}"/>
              </a:ext>
            </a:extLst>
          </p:cNvPr>
          <p:cNvSpPr/>
          <p:nvPr/>
        </p:nvSpPr>
        <p:spPr bwMode="gray">
          <a:xfrm>
            <a:off x="2394373" y="5947875"/>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15" name="角丸四角形 13">
            <a:extLst>
              <a:ext uri="{FF2B5EF4-FFF2-40B4-BE49-F238E27FC236}">
                <a16:creationId xmlns:a16="http://schemas.microsoft.com/office/drawing/2014/main" id="{452131A0-A88F-4D92-BAAC-2D5E192C7C8D}"/>
              </a:ext>
            </a:extLst>
          </p:cNvPr>
          <p:cNvSpPr/>
          <p:nvPr/>
        </p:nvSpPr>
        <p:spPr bwMode="gray">
          <a:xfrm>
            <a:off x="2394373" y="4182442"/>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16" name="角丸四角形 14">
            <a:extLst>
              <a:ext uri="{FF2B5EF4-FFF2-40B4-BE49-F238E27FC236}">
                <a16:creationId xmlns:a16="http://schemas.microsoft.com/office/drawing/2014/main" id="{C7F2FCFE-94B2-4339-8F07-23805E88D692}"/>
              </a:ext>
            </a:extLst>
          </p:cNvPr>
          <p:cNvSpPr/>
          <p:nvPr/>
        </p:nvSpPr>
        <p:spPr bwMode="gray">
          <a:xfrm>
            <a:off x="2394373" y="3593965"/>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ミドルウェア</a:t>
            </a:r>
          </a:p>
        </p:txBody>
      </p:sp>
      <p:sp>
        <p:nvSpPr>
          <p:cNvPr id="17" name="角丸四角形 15">
            <a:extLst>
              <a:ext uri="{FF2B5EF4-FFF2-40B4-BE49-F238E27FC236}">
                <a16:creationId xmlns:a16="http://schemas.microsoft.com/office/drawing/2014/main" id="{E831FEBC-155C-4047-8194-21854123E9D2}"/>
              </a:ext>
            </a:extLst>
          </p:cNvPr>
          <p:cNvSpPr/>
          <p:nvPr/>
        </p:nvSpPr>
        <p:spPr bwMode="gray">
          <a:xfrm>
            <a:off x="2394373" y="3005488"/>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ランタイム</a:t>
            </a:r>
          </a:p>
        </p:txBody>
      </p:sp>
      <p:sp>
        <p:nvSpPr>
          <p:cNvPr id="18" name="角丸四角形 17">
            <a:extLst>
              <a:ext uri="{FF2B5EF4-FFF2-40B4-BE49-F238E27FC236}">
                <a16:creationId xmlns:a16="http://schemas.microsoft.com/office/drawing/2014/main" id="{5E4B5BA6-F4F7-4A98-87AA-52A72DEA9144}"/>
              </a:ext>
            </a:extLst>
          </p:cNvPr>
          <p:cNvSpPr/>
          <p:nvPr/>
        </p:nvSpPr>
        <p:spPr bwMode="gray">
          <a:xfrm>
            <a:off x="2394373" y="2421596"/>
            <a:ext cx="1810800" cy="388800"/>
          </a:xfrm>
          <a:prstGeom prst="roundRect">
            <a:avLst/>
          </a:prstGeom>
          <a:solidFill>
            <a:schemeClr val="accent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アプリケーション</a:t>
            </a:r>
          </a:p>
        </p:txBody>
      </p:sp>
      <p:sp>
        <p:nvSpPr>
          <p:cNvPr id="19" name="角丸四角形 19">
            <a:extLst>
              <a:ext uri="{FF2B5EF4-FFF2-40B4-BE49-F238E27FC236}">
                <a16:creationId xmlns:a16="http://schemas.microsoft.com/office/drawing/2014/main" id="{958F7509-0675-45F7-A6F5-44572899A756}"/>
              </a:ext>
            </a:extLst>
          </p:cNvPr>
          <p:cNvSpPr/>
          <p:nvPr/>
        </p:nvSpPr>
        <p:spPr bwMode="gray">
          <a:xfrm>
            <a:off x="4811857" y="4770920"/>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20" name="角丸四角形 20">
            <a:extLst>
              <a:ext uri="{FF2B5EF4-FFF2-40B4-BE49-F238E27FC236}">
                <a16:creationId xmlns:a16="http://schemas.microsoft.com/office/drawing/2014/main" id="{0B6E6AB9-E590-4FFF-A6BC-88552DC57122}"/>
              </a:ext>
            </a:extLst>
          </p:cNvPr>
          <p:cNvSpPr/>
          <p:nvPr/>
        </p:nvSpPr>
        <p:spPr bwMode="gray">
          <a:xfrm>
            <a:off x="4811857" y="5359397"/>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21" name="角丸四角形 21">
            <a:extLst>
              <a:ext uri="{FF2B5EF4-FFF2-40B4-BE49-F238E27FC236}">
                <a16:creationId xmlns:a16="http://schemas.microsoft.com/office/drawing/2014/main" id="{173899D9-0E4C-4B51-B073-222CE97FF621}"/>
              </a:ext>
            </a:extLst>
          </p:cNvPr>
          <p:cNvSpPr/>
          <p:nvPr/>
        </p:nvSpPr>
        <p:spPr bwMode="gray">
          <a:xfrm>
            <a:off x="4811857" y="5947875"/>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22" name="角丸四角形 22">
            <a:extLst>
              <a:ext uri="{FF2B5EF4-FFF2-40B4-BE49-F238E27FC236}">
                <a16:creationId xmlns:a16="http://schemas.microsoft.com/office/drawing/2014/main" id="{EA830B95-6FCA-44FD-92D6-74F5F9FDA99A}"/>
              </a:ext>
            </a:extLst>
          </p:cNvPr>
          <p:cNvSpPr/>
          <p:nvPr/>
        </p:nvSpPr>
        <p:spPr bwMode="gray">
          <a:xfrm>
            <a:off x="4811857" y="4182442"/>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23" name="角丸四角形 23">
            <a:extLst>
              <a:ext uri="{FF2B5EF4-FFF2-40B4-BE49-F238E27FC236}">
                <a16:creationId xmlns:a16="http://schemas.microsoft.com/office/drawing/2014/main" id="{706E99F3-744D-482E-B3DD-F868DFD8B729}"/>
              </a:ext>
            </a:extLst>
          </p:cNvPr>
          <p:cNvSpPr/>
          <p:nvPr/>
        </p:nvSpPr>
        <p:spPr bwMode="gray">
          <a:xfrm>
            <a:off x="4811857" y="3593965"/>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ミドルウェア</a:t>
            </a:r>
          </a:p>
        </p:txBody>
      </p:sp>
      <p:sp>
        <p:nvSpPr>
          <p:cNvPr id="24" name="角丸四角形 24">
            <a:extLst>
              <a:ext uri="{FF2B5EF4-FFF2-40B4-BE49-F238E27FC236}">
                <a16:creationId xmlns:a16="http://schemas.microsoft.com/office/drawing/2014/main" id="{C3E4ACB8-6D6F-4125-8B1D-90DE9B4B6B61}"/>
              </a:ext>
            </a:extLst>
          </p:cNvPr>
          <p:cNvSpPr/>
          <p:nvPr/>
        </p:nvSpPr>
        <p:spPr bwMode="gray">
          <a:xfrm>
            <a:off x="4811857" y="3005488"/>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ランタイム</a:t>
            </a:r>
          </a:p>
        </p:txBody>
      </p:sp>
      <p:sp>
        <p:nvSpPr>
          <p:cNvPr id="25" name="角丸四角形 26">
            <a:extLst>
              <a:ext uri="{FF2B5EF4-FFF2-40B4-BE49-F238E27FC236}">
                <a16:creationId xmlns:a16="http://schemas.microsoft.com/office/drawing/2014/main" id="{938B723E-D7D9-4305-9094-44B7D1383BF9}"/>
              </a:ext>
            </a:extLst>
          </p:cNvPr>
          <p:cNvSpPr/>
          <p:nvPr/>
        </p:nvSpPr>
        <p:spPr bwMode="gray">
          <a:xfrm>
            <a:off x="4811857" y="2417010"/>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アプリケーション</a:t>
            </a:r>
          </a:p>
        </p:txBody>
      </p:sp>
      <p:sp>
        <p:nvSpPr>
          <p:cNvPr id="26" name="角丸四角形 28">
            <a:extLst>
              <a:ext uri="{FF2B5EF4-FFF2-40B4-BE49-F238E27FC236}">
                <a16:creationId xmlns:a16="http://schemas.microsoft.com/office/drawing/2014/main" id="{4C70EBE5-E2E6-4B30-8A16-42E415788B80}"/>
              </a:ext>
            </a:extLst>
          </p:cNvPr>
          <p:cNvSpPr/>
          <p:nvPr/>
        </p:nvSpPr>
        <p:spPr bwMode="gray">
          <a:xfrm>
            <a:off x="7211231" y="4770920"/>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27" name="角丸四角形 29">
            <a:extLst>
              <a:ext uri="{FF2B5EF4-FFF2-40B4-BE49-F238E27FC236}">
                <a16:creationId xmlns:a16="http://schemas.microsoft.com/office/drawing/2014/main" id="{785AECA9-A921-4F22-A97C-05FDE9A5CB41}"/>
              </a:ext>
            </a:extLst>
          </p:cNvPr>
          <p:cNvSpPr/>
          <p:nvPr/>
        </p:nvSpPr>
        <p:spPr bwMode="gray">
          <a:xfrm>
            <a:off x="7211231" y="5359397"/>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28" name="角丸四角形 30">
            <a:extLst>
              <a:ext uri="{FF2B5EF4-FFF2-40B4-BE49-F238E27FC236}">
                <a16:creationId xmlns:a16="http://schemas.microsoft.com/office/drawing/2014/main" id="{CE5FB7E7-5BF9-47F3-BB71-68820CB2828D}"/>
              </a:ext>
            </a:extLst>
          </p:cNvPr>
          <p:cNvSpPr/>
          <p:nvPr/>
        </p:nvSpPr>
        <p:spPr bwMode="gray">
          <a:xfrm>
            <a:off x="7211231" y="5947875"/>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29" name="角丸四角形 31">
            <a:extLst>
              <a:ext uri="{FF2B5EF4-FFF2-40B4-BE49-F238E27FC236}">
                <a16:creationId xmlns:a16="http://schemas.microsoft.com/office/drawing/2014/main" id="{3D97DF75-E228-4ED2-B757-838719A11932}"/>
              </a:ext>
            </a:extLst>
          </p:cNvPr>
          <p:cNvSpPr/>
          <p:nvPr/>
        </p:nvSpPr>
        <p:spPr bwMode="gray">
          <a:xfrm>
            <a:off x="7211231" y="4182442"/>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30" name="角丸四角形 32">
            <a:extLst>
              <a:ext uri="{FF2B5EF4-FFF2-40B4-BE49-F238E27FC236}">
                <a16:creationId xmlns:a16="http://schemas.microsoft.com/office/drawing/2014/main" id="{0AA25776-34B5-47AA-BFF1-7458A4D1C423}"/>
              </a:ext>
            </a:extLst>
          </p:cNvPr>
          <p:cNvSpPr/>
          <p:nvPr/>
        </p:nvSpPr>
        <p:spPr bwMode="gray">
          <a:xfrm>
            <a:off x="7211231" y="3593965"/>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ミドルウェア</a:t>
            </a:r>
          </a:p>
        </p:txBody>
      </p:sp>
      <p:sp>
        <p:nvSpPr>
          <p:cNvPr id="31" name="角丸四角形 33">
            <a:extLst>
              <a:ext uri="{FF2B5EF4-FFF2-40B4-BE49-F238E27FC236}">
                <a16:creationId xmlns:a16="http://schemas.microsoft.com/office/drawing/2014/main" id="{64182A8C-B0A6-4CCC-B75C-C0292726EAF4}"/>
              </a:ext>
            </a:extLst>
          </p:cNvPr>
          <p:cNvSpPr/>
          <p:nvPr/>
        </p:nvSpPr>
        <p:spPr bwMode="gray">
          <a:xfrm>
            <a:off x="7211231" y="3005488"/>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ランタイム</a:t>
            </a:r>
          </a:p>
        </p:txBody>
      </p:sp>
      <p:sp>
        <p:nvSpPr>
          <p:cNvPr id="32" name="角丸四角形 35">
            <a:extLst>
              <a:ext uri="{FF2B5EF4-FFF2-40B4-BE49-F238E27FC236}">
                <a16:creationId xmlns:a16="http://schemas.microsoft.com/office/drawing/2014/main" id="{C164E66A-2236-4E3E-A5B9-C88343094DBB}"/>
              </a:ext>
            </a:extLst>
          </p:cNvPr>
          <p:cNvSpPr/>
          <p:nvPr/>
        </p:nvSpPr>
        <p:spPr bwMode="gray">
          <a:xfrm>
            <a:off x="7211231" y="2421596"/>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アプリケーション</a:t>
            </a:r>
          </a:p>
        </p:txBody>
      </p:sp>
      <p:sp>
        <p:nvSpPr>
          <p:cNvPr id="33" name="正方形/長方形 32">
            <a:extLst>
              <a:ext uri="{FF2B5EF4-FFF2-40B4-BE49-F238E27FC236}">
                <a16:creationId xmlns:a16="http://schemas.microsoft.com/office/drawing/2014/main" id="{E4260DA3-A207-481A-BD91-1FEB2767C691}"/>
              </a:ext>
            </a:extLst>
          </p:cNvPr>
          <p:cNvSpPr/>
          <p:nvPr/>
        </p:nvSpPr>
        <p:spPr bwMode="gray">
          <a:xfrm>
            <a:off x="7045082" y="4659120"/>
            <a:ext cx="2147418" cy="1832697"/>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34" name="正方形/長方形 33">
            <a:extLst>
              <a:ext uri="{FF2B5EF4-FFF2-40B4-BE49-F238E27FC236}">
                <a16:creationId xmlns:a16="http://schemas.microsoft.com/office/drawing/2014/main" id="{590A9044-0BBD-43F2-8DDD-A5AA786551F6}"/>
              </a:ext>
            </a:extLst>
          </p:cNvPr>
          <p:cNvSpPr/>
          <p:nvPr/>
        </p:nvSpPr>
        <p:spPr bwMode="gray">
          <a:xfrm>
            <a:off x="4652618" y="2884109"/>
            <a:ext cx="2147418" cy="3607708"/>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35" name="正方形/長方形 34">
            <a:extLst>
              <a:ext uri="{FF2B5EF4-FFF2-40B4-BE49-F238E27FC236}">
                <a16:creationId xmlns:a16="http://schemas.microsoft.com/office/drawing/2014/main" id="{2EFC9943-68D4-444F-8D63-775DB5D1688B}"/>
              </a:ext>
            </a:extLst>
          </p:cNvPr>
          <p:cNvSpPr/>
          <p:nvPr/>
        </p:nvSpPr>
        <p:spPr bwMode="gray">
          <a:xfrm>
            <a:off x="2249409" y="2281680"/>
            <a:ext cx="2147418" cy="4210136"/>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4" name="テキスト ボックス 3">
            <a:extLst>
              <a:ext uri="{FF2B5EF4-FFF2-40B4-BE49-F238E27FC236}">
                <a16:creationId xmlns:a16="http://schemas.microsoft.com/office/drawing/2014/main" id="{A54127DC-C17D-86BC-D4A5-6F4BA9F15864}"/>
              </a:ext>
            </a:extLst>
          </p:cNvPr>
          <p:cNvSpPr txBox="1"/>
          <p:nvPr/>
        </p:nvSpPr>
        <p:spPr>
          <a:xfrm>
            <a:off x="491739" y="1023391"/>
            <a:ext cx="11208518" cy="369332"/>
          </a:xfrm>
          <a:prstGeom prst="rect">
            <a:avLst/>
          </a:prstGeom>
          <a:noFill/>
        </p:spPr>
        <p:txBody>
          <a:bodyPr wrap="none" rtlCol="0">
            <a:spAutoFit/>
          </a:bodyPr>
          <a:lstStyle/>
          <a:p>
            <a:pPr algn="ctr" defTabSz="914400" fontAlgn="base">
              <a:spcBef>
                <a:spcPct val="0"/>
              </a:spcBef>
              <a:spcAft>
                <a:spcPct val="0"/>
              </a:spcAft>
            </a:pPr>
            <a:r>
              <a:rPr lang="en-US" altLang="ja-JP" dirty="0">
                <a:solidFill>
                  <a:srgbClr val="F36C37"/>
                </a:solidFill>
                <a:latin typeface="-apple-system"/>
              </a:rPr>
              <a:t>IT</a:t>
            </a:r>
            <a:r>
              <a:rPr lang="ja-JP" altLang="en-US">
                <a:solidFill>
                  <a:srgbClr val="F36C37"/>
                </a:solidFill>
                <a:latin typeface="-apple-system"/>
              </a:rPr>
              <a:t>システムの構成要素のうち、クラウドプロバイダーが「何を提供するか」</a:t>
            </a:r>
            <a:r>
              <a:rPr lang="ja-JP" altLang="en-US" b="1">
                <a:solidFill>
                  <a:srgbClr val="F36C37"/>
                </a:solidFill>
                <a:latin typeface="-apple-system"/>
              </a:rPr>
              <a:t>で３つに分類することができる</a:t>
            </a:r>
          </a:p>
        </p:txBody>
      </p:sp>
      <p:sp>
        <p:nvSpPr>
          <p:cNvPr id="3" name="スライド番号プレースホルダー 2">
            <a:extLst>
              <a:ext uri="{FF2B5EF4-FFF2-40B4-BE49-F238E27FC236}">
                <a16:creationId xmlns:a16="http://schemas.microsoft.com/office/drawing/2014/main" id="{CE14E00C-11EF-00AE-CC92-2E067C9090A3}"/>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126</a:t>
            </a:fld>
            <a:endParaRPr lang="en-US" altLang="ja-JP" dirty="0"/>
          </a:p>
        </p:txBody>
      </p:sp>
    </p:spTree>
    <p:extLst>
      <p:ext uri="{BB962C8B-B14F-4D97-AF65-F5344CB8AC3E}">
        <p14:creationId xmlns:p14="http://schemas.microsoft.com/office/powerpoint/2010/main" val="1267151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1980D-21B1-47CC-B819-34ADA842CCCD}"/>
              </a:ext>
            </a:extLst>
          </p:cNvPr>
          <p:cNvSpPr>
            <a:spLocks noGrp="1"/>
          </p:cNvSpPr>
          <p:nvPr>
            <p:ph type="title"/>
          </p:nvPr>
        </p:nvSpPr>
        <p:spPr/>
        <p:txBody>
          <a:bodyPr/>
          <a:lstStyle/>
          <a:p>
            <a:r>
              <a:rPr lang="ja-JP" b="1" i="0" dirty="0">
                <a:effectLst/>
                <a:latin typeface="メイリオ"/>
                <a:ea typeface="メイリオ"/>
              </a:rPr>
              <a:t>クラウド</a:t>
            </a:r>
            <a:r>
              <a:rPr lang="ja-JP" b="1" dirty="0">
                <a:latin typeface="メイリオ"/>
                <a:ea typeface="メイリオ"/>
              </a:rPr>
              <a:t>を活用するポイン</a:t>
            </a:r>
            <a:r>
              <a:rPr lang="ja-JP" b="1" i="0" dirty="0">
                <a:effectLst/>
                <a:latin typeface="メイリオ"/>
                <a:ea typeface="メイリオ"/>
              </a:rPr>
              <a:t>ト</a:t>
            </a:r>
            <a:endParaRPr lang="ja-JP" dirty="0">
              <a:latin typeface="メイリオ"/>
              <a:ea typeface="メイリオ"/>
            </a:endParaRPr>
          </a:p>
        </p:txBody>
      </p:sp>
      <p:sp>
        <p:nvSpPr>
          <p:cNvPr id="3" name="テキスト プレースホルダー 2">
            <a:extLst>
              <a:ext uri="{FF2B5EF4-FFF2-40B4-BE49-F238E27FC236}">
                <a16:creationId xmlns:a16="http://schemas.microsoft.com/office/drawing/2014/main" id="{7B265D0C-645A-48E7-A09F-74DAD885787F}"/>
              </a:ext>
            </a:extLst>
          </p:cNvPr>
          <p:cNvSpPr>
            <a:spLocks noGrp="1"/>
          </p:cNvSpPr>
          <p:nvPr>
            <p:ph type="body" idx="4294967295"/>
          </p:nvPr>
        </p:nvSpPr>
        <p:spPr>
          <a:xfrm>
            <a:off x="1376474" y="1108153"/>
            <a:ext cx="9439048" cy="1222498"/>
          </a:xfrm>
        </p:spPr>
        <p:txBody>
          <a:bodyPr/>
          <a:lstStyle/>
          <a:p>
            <a:pPr algn="l"/>
            <a:r>
              <a:rPr lang="ja-JP" altLang="en-US" sz="2400" b="1" dirty="0">
                <a:latin typeface="メイリオ"/>
                <a:ea typeface="メイリオ"/>
              </a:rPr>
              <a:t>クラウドのインフラストラクチャの特徴</a:t>
            </a:r>
            <a:endParaRPr lang="en-US" altLang="ja-JP" sz="2400" b="1" dirty="0">
              <a:solidFill>
                <a:srgbClr val="24292F"/>
              </a:solidFill>
              <a:latin typeface="-apple-system"/>
            </a:endParaRPr>
          </a:p>
          <a:p>
            <a:pPr marL="171450" indent="-171450">
              <a:buFont typeface="Arial,Sans-Serif" panose="020B0604020202020204" pitchFamily="34" charset="0"/>
              <a:buChar char="•"/>
            </a:pPr>
            <a:r>
              <a:rPr lang="ja-JP" altLang="en-US" sz="2000" dirty="0">
                <a:latin typeface="メイリオ"/>
                <a:ea typeface="メイリオ"/>
              </a:rPr>
              <a:t>ユーザーによるメンテナンスの不要なインフラが、世界中に展開済み</a:t>
            </a:r>
          </a:p>
          <a:p>
            <a:pPr marL="171450" indent="-171450">
              <a:buFont typeface="Arial,Sans-Serif" panose="020B0604020202020204" pitchFamily="34" charset="0"/>
              <a:buChar char="•"/>
            </a:pPr>
            <a:r>
              <a:rPr lang="ja-JP" altLang="en-US" sz="2000" dirty="0">
                <a:latin typeface="メイリオ"/>
                <a:ea typeface="メイリオ"/>
              </a:rPr>
              <a:t>インフラは仮想化され、</a:t>
            </a:r>
            <a:r>
              <a:rPr lang="en-US" altLang="ja-JP" sz="2000" dirty="0">
                <a:latin typeface="メイリオ"/>
                <a:ea typeface="メイリオ"/>
              </a:rPr>
              <a:t>GUI</a:t>
            </a:r>
            <a:r>
              <a:rPr lang="ja-JP" altLang="en-US" sz="2000" dirty="0">
                <a:latin typeface="メイリオ"/>
                <a:ea typeface="メイリオ"/>
              </a:rPr>
              <a:t>や</a:t>
            </a:r>
            <a:r>
              <a:rPr lang="en-US" altLang="ja-JP" sz="2000" dirty="0">
                <a:latin typeface="メイリオ"/>
                <a:ea typeface="メイリオ"/>
              </a:rPr>
              <a:t>API</a:t>
            </a:r>
            <a:r>
              <a:rPr lang="ja-JP" altLang="en-US" sz="2000" dirty="0">
                <a:latin typeface="メイリオ"/>
                <a:ea typeface="メイリオ"/>
              </a:rPr>
              <a:t>による操作で即時に</a:t>
            </a:r>
            <a:r>
              <a:rPr lang="ja-JP" altLang="en-US" sz="2000">
                <a:latin typeface="メイリオ"/>
                <a:ea typeface="メイリオ"/>
              </a:rPr>
              <a:t>調達可能</a:t>
            </a:r>
            <a:endParaRPr lang="ja-JP" altLang="en-US" sz="2000" dirty="0"/>
          </a:p>
        </p:txBody>
      </p:sp>
      <p:graphicFrame>
        <p:nvGraphicFramePr>
          <p:cNvPr id="8" name="図表 7">
            <a:extLst>
              <a:ext uri="{FF2B5EF4-FFF2-40B4-BE49-F238E27FC236}">
                <a16:creationId xmlns:a16="http://schemas.microsoft.com/office/drawing/2014/main" id="{12DAC65C-7235-42D7-8006-B6C3C90299A6}"/>
              </a:ext>
            </a:extLst>
          </p:cNvPr>
          <p:cNvGraphicFramePr/>
          <p:nvPr>
            <p:extLst>
              <p:ext uri="{D42A27DB-BD31-4B8C-83A1-F6EECF244321}">
                <p14:modId xmlns:p14="http://schemas.microsoft.com/office/powerpoint/2010/main" val="574669278"/>
              </p:ext>
            </p:extLst>
          </p:nvPr>
        </p:nvGraphicFramePr>
        <p:xfrm>
          <a:off x="1882552" y="2330651"/>
          <a:ext cx="8188289" cy="3126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テキスト ボックス 3">
            <a:extLst>
              <a:ext uri="{FF2B5EF4-FFF2-40B4-BE49-F238E27FC236}">
                <a16:creationId xmlns:a16="http://schemas.microsoft.com/office/drawing/2014/main" id="{4258E587-02C5-0C8B-F5E3-EB5C0D73B106}"/>
              </a:ext>
            </a:extLst>
          </p:cNvPr>
          <p:cNvSpPr txBox="1"/>
          <p:nvPr/>
        </p:nvSpPr>
        <p:spPr>
          <a:xfrm>
            <a:off x="1156184" y="5669023"/>
            <a:ext cx="9879629" cy="369332"/>
          </a:xfrm>
          <a:prstGeom prst="rect">
            <a:avLst/>
          </a:prstGeom>
          <a:noFill/>
        </p:spPr>
        <p:txBody>
          <a:bodyPr wrap="none" rtlCol="0">
            <a:spAutoFit/>
          </a:bodyPr>
          <a:lstStyle/>
          <a:p>
            <a:pPr algn="ctr" defTabSz="914400" fontAlgn="base">
              <a:spcBef>
                <a:spcPct val="0"/>
              </a:spcBef>
              <a:spcAft>
                <a:spcPct val="0"/>
              </a:spcAft>
            </a:pPr>
            <a:r>
              <a:rPr lang="ja-JP" altLang="en-US" b="1">
                <a:solidFill>
                  <a:srgbClr val="F36C37"/>
                </a:solidFill>
                <a:latin typeface="メイリオ"/>
                <a:ea typeface="メイリオ"/>
              </a:rPr>
              <a:t>クラウドの特徴を活かせば、高い可用性とスケーラビリティを持つインフラを容易に作成可能</a:t>
            </a:r>
            <a:endParaRPr lang="ja-JP" altLang="en-US" sz="1600">
              <a:solidFill>
                <a:srgbClr val="F36C37"/>
              </a:solidFill>
              <a:latin typeface="メイリオ"/>
              <a:ea typeface="メイリオ"/>
            </a:endParaRPr>
          </a:p>
        </p:txBody>
      </p:sp>
      <p:sp>
        <p:nvSpPr>
          <p:cNvPr id="5" name="スライド番号プレースホルダー 2">
            <a:extLst>
              <a:ext uri="{FF2B5EF4-FFF2-40B4-BE49-F238E27FC236}">
                <a16:creationId xmlns:a16="http://schemas.microsoft.com/office/drawing/2014/main" id="{A5AC5864-7093-C696-1850-D494FEE53D0F}"/>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127</a:t>
            </a:fld>
            <a:endParaRPr lang="en-US" altLang="ja-JP" dirty="0"/>
          </a:p>
        </p:txBody>
      </p:sp>
    </p:spTree>
    <p:extLst>
      <p:ext uri="{BB962C8B-B14F-4D97-AF65-F5344CB8AC3E}">
        <p14:creationId xmlns:p14="http://schemas.microsoft.com/office/powerpoint/2010/main" val="5689479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a:t>クラウドでの開発・運用</a:t>
            </a:r>
            <a:endParaRPr kumimoji="1" lang="ja-JP" altLang="en-US" dirty="0"/>
          </a:p>
        </p:txBody>
      </p:sp>
      <p:sp>
        <p:nvSpPr>
          <p:cNvPr id="4" name="スライド番号プレースホルダー 3">
            <a:extLst>
              <a:ext uri="{FF2B5EF4-FFF2-40B4-BE49-F238E27FC236}">
                <a16:creationId xmlns:a16="http://schemas.microsoft.com/office/drawing/2014/main" id="{B071004A-4192-4172-8766-E66D90670195}"/>
              </a:ext>
            </a:extLst>
          </p:cNvPr>
          <p:cNvSpPr>
            <a:spLocks noGrp="1"/>
          </p:cNvSpPr>
          <p:nvPr>
            <p:ph type="sldNum" sz="quarter" idx="10"/>
          </p:nvPr>
        </p:nvSpPr>
        <p:spPr/>
        <p:txBody>
          <a:bodyPr/>
          <a:lstStyle/>
          <a:p>
            <a:fld id="{5D750650-B10A-47BF-93C2-E1678438B37A}" type="slidenum">
              <a:rPr kumimoji="1" lang="ja-JP" altLang="en-US" smtClean="0"/>
              <a:pPr/>
              <a:t>128</a:t>
            </a:fld>
            <a:endParaRPr kumimoji="1" lang="ja-JP" altLang="en-US"/>
          </a:p>
        </p:txBody>
      </p:sp>
      <p:sp>
        <p:nvSpPr>
          <p:cNvPr id="6" name="四角形: 角を丸くする 5">
            <a:extLst>
              <a:ext uri="{FF2B5EF4-FFF2-40B4-BE49-F238E27FC236}">
                <a16:creationId xmlns:a16="http://schemas.microsoft.com/office/drawing/2014/main" id="{1790AF33-2B32-4E21-B873-F3F9B0FC9C80}"/>
              </a:ext>
            </a:extLst>
          </p:cNvPr>
          <p:cNvSpPr/>
          <p:nvPr/>
        </p:nvSpPr>
        <p:spPr bwMode="auto">
          <a:xfrm>
            <a:off x="774542" y="110564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機械学習を行うために必要な環境</a:t>
            </a:r>
          </a:p>
        </p:txBody>
      </p:sp>
      <p:sp>
        <p:nvSpPr>
          <p:cNvPr id="9" name="テキスト ボックス 8">
            <a:extLst>
              <a:ext uri="{FF2B5EF4-FFF2-40B4-BE49-F238E27FC236}">
                <a16:creationId xmlns:a16="http://schemas.microsoft.com/office/drawing/2014/main" id="{1424D552-9D17-40C9-BFF4-AC0CE2C46C8E}"/>
              </a:ext>
            </a:extLst>
          </p:cNvPr>
          <p:cNvSpPr txBox="1"/>
          <p:nvPr/>
        </p:nvSpPr>
        <p:spPr>
          <a:xfrm>
            <a:off x="1067068" y="1760526"/>
            <a:ext cx="10386246" cy="3760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sz="2000" dirty="0"/>
              <a:t>プログラミングで機械学習モデルを構築するために必要なハード・</a:t>
            </a:r>
            <a:r>
              <a:rPr lang="ja-JP" altLang="en-US" sz="2000"/>
              <a:t>ソフトウェア環境</a:t>
            </a:r>
            <a:endParaRPr lang="ja-JP" altLang="en-US" sz="2000" dirty="0"/>
          </a:p>
        </p:txBody>
      </p:sp>
      <p:sp>
        <p:nvSpPr>
          <p:cNvPr id="11" name="直方体 10">
            <a:extLst>
              <a:ext uri="{FF2B5EF4-FFF2-40B4-BE49-F238E27FC236}">
                <a16:creationId xmlns:a16="http://schemas.microsoft.com/office/drawing/2014/main" id="{1F145C4C-471E-46C7-BAC1-9CEF868A60DA}"/>
              </a:ext>
            </a:extLst>
          </p:cNvPr>
          <p:cNvSpPr/>
          <p:nvPr/>
        </p:nvSpPr>
        <p:spPr>
          <a:xfrm>
            <a:off x="1695400" y="4878451"/>
            <a:ext cx="3113047" cy="869097"/>
          </a:xfrm>
          <a:prstGeom prst="cube">
            <a:avLst>
              <a:gd name="adj" fmla="val 31567"/>
            </a:avLst>
          </a:prstGeom>
          <a:solidFill>
            <a:srgbClr val="F36C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計算リソース（</a:t>
            </a:r>
            <a:r>
              <a:rPr kumimoji="1" lang="en-US" altLang="ja-JP" sz="1600" b="1" dirty="0">
                <a:effectLst>
                  <a:outerShdw blurRad="38100" dist="38100" dir="2700000" algn="tl">
                    <a:srgbClr val="000000">
                      <a:alpha val="43137"/>
                    </a:srgbClr>
                  </a:outerShdw>
                </a:effectLst>
              </a:rPr>
              <a:t>Computer</a:t>
            </a:r>
            <a:r>
              <a:rPr kumimoji="1" lang="ja-JP" altLang="en-US" sz="1600" b="1" dirty="0">
                <a:effectLst>
                  <a:outerShdw blurRad="38100" dist="38100" dir="2700000" algn="tl">
                    <a:srgbClr val="000000">
                      <a:alpha val="43137"/>
                    </a:srgbClr>
                  </a:outerShdw>
                </a:effectLst>
              </a:rPr>
              <a:t>）</a:t>
            </a:r>
          </a:p>
        </p:txBody>
      </p:sp>
      <p:sp>
        <p:nvSpPr>
          <p:cNvPr id="12" name="直方体 11">
            <a:extLst>
              <a:ext uri="{FF2B5EF4-FFF2-40B4-BE49-F238E27FC236}">
                <a16:creationId xmlns:a16="http://schemas.microsoft.com/office/drawing/2014/main" id="{CD3342AC-38DE-413D-9FC4-F249E2757F3E}"/>
              </a:ext>
            </a:extLst>
          </p:cNvPr>
          <p:cNvSpPr/>
          <p:nvPr/>
        </p:nvSpPr>
        <p:spPr>
          <a:xfrm>
            <a:off x="1695399" y="4218193"/>
            <a:ext cx="3113047" cy="869097"/>
          </a:xfrm>
          <a:prstGeom prst="cube">
            <a:avLst>
              <a:gd name="adj" fmla="val 3156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effectLst>
                  <a:outerShdw blurRad="38100" dist="38100" dir="2700000" algn="tl">
                    <a:srgbClr val="000000">
                      <a:alpha val="43137"/>
                    </a:srgbClr>
                  </a:outerShdw>
                </a:effectLst>
              </a:rPr>
              <a:t>OS/</a:t>
            </a:r>
            <a:r>
              <a:rPr kumimoji="1" lang="ja-JP" altLang="en-US" sz="1600" b="1" dirty="0">
                <a:effectLst>
                  <a:outerShdw blurRad="38100" dist="38100" dir="2700000" algn="tl">
                    <a:srgbClr val="000000">
                      <a:alpha val="43137"/>
                    </a:srgbClr>
                  </a:outerShdw>
                </a:effectLst>
              </a:rPr>
              <a:t>ランタイム</a:t>
            </a:r>
          </a:p>
        </p:txBody>
      </p:sp>
      <p:sp>
        <p:nvSpPr>
          <p:cNvPr id="13" name="直方体 12">
            <a:extLst>
              <a:ext uri="{FF2B5EF4-FFF2-40B4-BE49-F238E27FC236}">
                <a16:creationId xmlns:a16="http://schemas.microsoft.com/office/drawing/2014/main" id="{3643ECC6-4B2A-4338-9637-3502651DFCBD}"/>
              </a:ext>
            </a:extLst>
          </p:cNvPr>
          <p:cNvSpPr/>
          <p:nvPr/>
        </p:nvSpPr>
        <p:spPr>
          <a:xfrm>
            <a:off x="1695399" y="3548496"/>
            <a:ext cx="3113047" cy="869097"/>
          </a:xfrm>
          <a:prstGeom prst="cube">
            <a:avLst>
              <a:gd name="adj" fmla="val 31567"/>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プログラミング言語</a:t>
            </a:r>
          </a:p>
        </p:txBody>
      </p:sp>
      <p:sp>
        <p:nvSpPr>
          <p:cNvPr id="15" name="直方体 14">
            <a:extLst>
              <a:ext uri="{FF2B5EF4-FFF2-40B4-BE49-F238E27FC236}">
                <a16:creationId xmlns:a16="http://schemas.microsoft.com/office/drawing/2014/main" id="{BEC328CF-2767-44DC-8C0F-5FF2859ED151}"/>
              </a:ext>
            </a:extLst>
          </p:cNvPr>
          <p:cNvSpPr/>
          <p:nvPr/>
        </p:nvSpPr>
        <p:spPr>
          <a:xfrm>
            <a:off x="1695399" y="2888238"/>
            <a:ext cx="3113047" cy="869097"/>
          </a:xfrm>
          <a:prstGeom prst="cube">
            <a:avLst>
              <a:gd name="adj" fmla="val 31567"/>
            </a:avLst>
          </a:prstGeom>
          <a:solidFill>
            <a:schemeClr val="accent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ライブラリ・フレームワーク</a:t>
            </a:r>
          </a:p>
        </p:txBody>
      </p:sp>
      <p:sp>
        <p:nvSpPr>
          <p:cNvPr id="16" name="直方体 15">
            <a:extLst>
              <a:ext uri="{FF2B5EF4-FFF2-40B4-BE49-F238E27FC236}">
                <a16:creationId xmlns:a16="http://schemas.microsoft.com/office/drawing/2014/main" id="{574B0D7F-E465-4103-AAF4-541DAC953CF7}"/>
              </a:ext>
            </a:extLst>
          </p:cNvPr>
          <p:cNvSpPr/>
          <p:nvPr/>
        </p:nvSpPr>
        <p:spPr>
          <a:xfrm>
            <a:off x="1695399" y="2223261"/>
            <a:ext cx="3113047" cy="869097"/>
          </a:xfrm>
          <a:prstGeom prst="cube">
            <a:avLst>
              <a:gd name="adj" fmla="val 31567"/>
            </a:avLst>
          </a:prstGeom>
          <a:solidFill>
            <a:srgbClr val="5694D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学習モデル</a:t>
            </a:r>
          </a:p>
        </p:txBody>
      </p:sp>
      <p:sp>
        <p:nvSpPr>
          <p:cNvPr id="17" name="テキスト ボックス 16">
            <a:extLst>
              <a:ext uri="{FF2B5EF4-FFF2-40B4-BE49-F238E27FC236}">
                <a16:creationId xmlns:a16="http://schemas.microsoft.com/office/drawing/2014/main" id="{163C75F6-877D-4296-A42F-FBA3D78EE10D}"/>
              </a:ext>
            </a:extLst>
          </p:cNvPr>
          <p:cNvSpPr txBox="1"/>
          <p:nvPr/>
        </p:nvSpPr>
        <p:spPr>
          <a:xfrm>
            <a:off x="5488508" y="4366968"/>
            <a:ext cx="5825247" cy="374765"/>
          </a:xfrm>
          <a:prstGeom prst="rect">
            <a:avLst/>
          </a:prstGeom>
          <a:solidFill>
            <a:schemeClr val="tx1">
              <a:lumMod val="10000"/>
              <a:lumOff val="90000"/>
            </a:schemeClr>
          </a:solidFill>
        </p:spPr>
        <p:txBody>
          <a:bodyPr wrap="square" rtlCol="0">
            <a:spAutoFit/>
          </a:bodyPr>
          <a:lstStyle/>
          <a:p>
            <a:r>
              <a:rPr kumimoji="1" lang="en-US" altLang="ja-JP" dirty="0"/>
              <a:t>Jupyter Notebook</a:t>
            </a:r>
            <a:endParaRPr kumimoji="1" lang="ja-JP" altLang="en-US" dirty="0"/>
          </a:p>
        </p:txBody>
      </p:sp>
      <p:sp>
        <p:nvSpPr>
          <p:cNvPr id="18" name="テキスト ボックス 17">
            <a:extLst>
              <a:ext uri="{FF2B5EF4-FFF2-40B4-BE49-F238E27FC236}">
                <a16:creationId xmlns:a16="http://schemas.microsoft.com/office/drawing/2014/main" id="{FC421B08-41AA-4E7A-9DE8-BFDDA573F5DE}"/>
              </a:ext>
            </a:extLst>
          </p:cNvPr>
          <p:cNvSpPr txBox="1"/>
          <p:nvPr/>
        </p:nvSpPr>
        <p:spPr>
          <a:xfrm>
            <a:off x="5488509" y="3692899"/>
            <a:ext cx="5825248" cy="374765"/>
          </a:xfrm>
          <a:prstGeom prst="rect">
            <a:avLst/>
          </a:prstGeom>
          <a:solidFill>
            <a:schemeClr val="tx1">
              <a:lumMod val="10000"/>
              <a:lumOff val="90000"/>
            </a:schemeClr>
          </a:solidFill>
        </p:spPr>
        <p:txBody>
          <a:bodyPr wrap="square" rtlCol="0">
            <a:spAutoFit/>
          </a:bodyPr>
          <a:lstStyle/>
          <a:p>
            <a:r>
              <a:rPr kumimoji="1" lang="en-US" altLang="ja-JP" dirty="0"/>
              <a:t>Python</a:t>
            </a:r>
            <a:r>
              <a:rPr kumimoji="1" lang="ja-JP" altLang="en-US" dirty="0"/>
              <a:t>、（</a:t>
            </a:r>
            <a:r>
              <a:rPr kumimoji="1" lang="en-US" altLang="ja-JP" dirty="0"/>
              <a:t>R</a:t>
            </a:r>
            <a:r>
              <a:rPr kumimoji="1" lang="ja-JP" altLang="en-US" dirty="0"/>
              <a:t>言語）</a:t>
            </a:r>
          </a:p>
        </p:txBody>
      </p:sp>
      <p:sp>
        <p:nvSpPr>
          <p:cNvPr id="19" name="テキスト ボックス 18">
            <a:extLst>
              <a:ext uri="{FF2B5EF4-FFF2-40B4-BE49-F238E27FC236}">
                <a16:creationId xmlns:a16="http://schemas.microsoft.com/office/drawing/2014/main" id="{EE975A7B-2A0F-4450-ABA2-BDE975722027}"/>
              </a:ext>
            </a:extLst>
          </p:cNvPr>
          <p:cNvSpPr txBox="1"/>
          <p:nvPr/>
        </p:nvSpPr>
        <p:spPr>
          <a:xfrm>
            <a:off x="5488508" y="3024263"/>
            <a:ext cx="5825249" cy="369332"/>
          </a:xfrm>
          <a:prstGeom prst="rect">
            <a:avLst/>
          </a:prstGeom>
          <a:solidFill>
            <a:schemeClr val="tx1">
              <a:lumMod val="10000"/>
              <a:lumOff val="90000"/>
            </a:schemeClr>
          </a:solidFill>
        </p:spPr>
        <p:txBody>
          <a:bodyPr wrap="square" rtlCol="0">
            <a:spAutoFit/>
          </a:bodyPr>
          <a:lstStyle/>
          <a:p>
            <a:r>
              <a:rPr kumimoji="1" lang="en-US" altLang="ja-JP" dirty="0"/>
              <a:t>scikit-</a:t>
            </a:r>
            <a:r>
              <a:rPr kumimoji="1" lang="en-US" altLang="ja-JP" dirty="0" err="1"/>
              <a:t>learn,TensorFlow</a:t>
            </a:r>
            <a:r>
              <a:rPr kumimoji="1" lang="en-US" altLang="ja-JP" dirty="0"/>
              <a:t> / Keras</a:t>
            </a:r>
            <a:r>
              <a:rPr kumimoji="1" lang="ja-JP" altLang="en-US" dirty="0"/>
              <a:t>、</a:t>
            </a:r>
            <a:r>
              <a:rPr kumimoji="1" lang="en-US" altLang="ja-JP" dirty="0"/>
              <a:t>PyTorch</a:t>
            </a:r>
            <a:endParaRPr kumimoji="1" lang="ja-JP" altLang="en-US" dirty="0"/>
          </a:p>
        </p:txBody>
      </p:sp>
      <p:sp>
        <p:nvSpPr>
          <p:cNvPr id="7" name="二等辺三角形 6">
            <a:extLst>
              <a:ext uri="{FF2B5EF4-FFF2-40B4-BE49-F238E27FC236}">
                <a16:creationId xmlns:a16="http://schemas.microsoft.com/office/drawing/2014/main" id="{F1E995AD-8BFF-44A7-9489-C01724663044}"/>
              </a:ext>
            </a:extLst>
          </p:cNvPr>
          <p:cNvSpPr/>
          <p:nvPr/>
        </p:nvSpPr>
        <p:spPr>
          <a:xfrm rot="16200000">
            <a:off x="5041426" y="3161523"/>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二等辺三角形 20">
            <a:extLst>
              <a:ext uri="{FF2B5EF4-FFF2-40B4-BE49-F238E27FC236}">
                <a16:creationId xmlns:a16="http://schemas.microsoft.com/office/drawing/2014/main" id="{67797F5F-95E8-42A0-874A-D5D01446101B}"/>
              </a:ext>
            </a:extLst>
          </p:cNvPr>
          <p:cNvSpPr/>
          <p:nvPr/>
        </p:nvSpPr>
        <p:spPr>
          <a:xfrm rot="16200000">
            <a:off x="5041426" y="3832820"/>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10AA341D-6C62-4913-BF9F-B05C2BA7AA52}"/>
              </a:ext>
            </a:extLst>
          </p:cNvPr>
          <p:cNvSpPr/>
          <p:nvPr/>
        </p:nvSpPr>
        <p:spPr>
          <a:xfrm rot="16200000">
            <a:off x="5041426" y="4506889"/>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descr="グラフィカル ユーザー インターフェイス, ダイアグラム, アプリケーション&#10;&#10;自動的に生成された説明">
            <a:extLst>
              <a:ext uri="{FF2B5EF4-FFF2-40B4-BE49-F238E27FC236}">
                <a16:creationId xmlns:a16="http://schemas.microsoft.com/office/drawing/2014/main" id="{148F026B-7965-4EB6-BD6A-1D4C5F9D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557" y="3613183"/>
            <a:ext cx="2289545" cy="2298130"/>
          </a:xfrm>
          <a:prstGeom prst="rect">
            <a:avLst/>
          </a:prstGeom>
        </p:spPr>
      </p:pic>
      <p:sp>
        <p:nvSpPr>
          <p:cNvPr id="10" name="テキスト ボックス 9">
            <a:extLst>
              <a:ext uri="{FF2B5EF4-FFF2-40B4-BE49-F238E27FC236}">
                <a16:creationId xmlns:a16="http://schemas.microsoft.com/office/drawing/2014/main" id="{1B66F784-62E6-EE1D-1776-7C40095A3EFD}"/>
              </a:ext>
            </a:extLst>
          </p:cNvPr>
          <p:cNvSpPr txBox="1"/>
          <p:nvPr/>
        </p:nvSpPr>
        <p:spPr>
          <a:xfrm>
            <a:off x="2351598" y="6060663"/>
            <a:ext cx="7291035"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PaaS </a:t>
            </a:r>
            <a:r>
              <a:rPr kumimoji="1" lang="ja-JP" altLang="en-US" sz="2000" b="1">
                <a:solidFill>
                  <a:srgbClr val="F36C37"/>
                </a:solidFill>
                <a:latin typeface="+mn-ea"/>
              </a:rPr>
              <a:t>のサービスを使用すると開発者はモデル開発に注力可能</a:t>
            </a:r>
            <a:endParaRPr kumimoji="1" lang="ja-JP" altLang="en-US" sz="2000" b="1" dirty="0">
              <a:solidFill>
                <a:srgbClr val="F36C37"/>
              </a:solidFill>
              <a:latin typeface="+mn-ea"/>
            </a:endParaRPr>
          </a:p>
        </p:txBody>
      </p:sp>
      <p:sp>
        <p:nvSpPr>
          <p:cNvPr id="14" name="左中かっこ 13">
            <a:extLst>
              <a:ext uri="{FF2B5EF4-FFF2-40B4-BE49-F238E27FC236}">
                <a16:creationId xmlns:a16="http://schemas.microsoft.com/office/drawing/2014/main" id="{B694DAC9-C89D-12F9-D2D1-71CA07DC4FE4}"/>
              </a:ext>
            </a:extLst>
          </p:cNvPr>
          <p:cNvSpPr/>
          <p:nvPr/>
        </p:nvSpPr>
        <p:spPr>
          <a:xfrm>
            <a:off x="1230923" y="3092358"/>
            <a:ext cx="464476" cy="2655190"/>
          </a:xfrm>
          <a:prstGeom prst="leftBrace">
            <a:avLst/>
          </a:prstGeom>
          <a:ln w="47625">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B6D3984-315C-7B40-6DA8-9506A777A38C}"/>
              </a:ext>
            </a:extLst>
          </p:cNvPr>
          <p:cNvSpPr txBox="1"/>
          <p:nvPr/>
        </p:nvSpPr>
        <p:spPr>
          <a:xfrm>
            <a:off x="349717" y="4172428"/>
            <a:ext cx="1005403"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クラウド</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事業者</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9211255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0924A-08B5-81C9-0CEE-ADA66551F8A2}"/>
              </a:ext>
            </a:extLst>
          </p:cNvPr>
          <p:cNvSpPr>
            <a:spLocks noGrp="1"/>
          </p:cNvSpPr>
          <p:nvPr>
            <p:ph type="title"/>
          </p:nvPr>
        </p:nvSpPr>
        <p:spPr/>
        <p:txBody>
          <a:bodyPr/>
          <a:lstStyle/>
          <a:p>
            <a:r>
              <a:rPr kumimoji="1" lang="en-US" altLang="ja-JP" dirty="0"/>
              <a:t>AI </a:t>
            </a:r>
            <a:r>
              <a:rPr kumimoji="1" lang="ja-JP" altLang="en-US"/>
              <a:t>活用におけるガバナンスとリスク</a:t>
            </a:r>
          </a:p>
        </p:txBody>
      </p:sp>
      <p:sp>
        <p:nvSpPr>
          <p:cNvPr id="3" name="スライド番号プレースホルダー 2">
            <a:extLst>
              <a:ext uri="{FF2B5EF4-FFF2-40B4-BE49-F238E27FC236}">
                <a16:creationId xmlns:a16="http://schemas.microsoft.com/office/drawing/2014/main" id="{83B414FE-8AC0-AAA0-6D78-C5204855EB52}"/>
              </a:ext>
            </a:extLst>
          </p:cNvPr>
          <p:cNvSpPr>
            <a:spLocks noGrp="1"/>
          </p:cNvSpPr>
          <p:nvPr>
            <p:ph type="sldNum" sz="quarter" idx="10"/>
          </p:nvPr>
        </p:nvSpPr>
        <p:spPr/>
        <p:txBody>
          <a:bodyPr/>
          <a:lstStyle/>
          <a:p>
            <a:fld id="{5D750650-B10A-47BF-93C2-E1678438B37A}" type="slidenum">
              <a:rPr lang="en-US" altLang="ja-JP" smtClean="0"/>
              <a:pPr/>
              <a:t>129</a:t>
            </a:fld>
            <a:endParaRPr lang="en-US" altLang="ja-JP" dirty="0"/>
          </a:p>
        </p:txBody>
      </p:sp>
      <p:sp>
        <p:nvSpPr>
          <p:cNvPr id="4" name="正方形/長方形 3">
            <a:extLst>
              <a:ext uri="{FF2B5EF4-FFF2-40B4-BE49-F238E27FC236}">
                <a16:creationId xmlns:a16="http://schemas.microsoft.com/office/drawing/2014/main" id="{FAA9D20B-41B5-FF0A-A514-3A720D5FC874}"/>
              </a:ext>
            </a:extLst>
          </p:cNvPr>
          <p:cNvSpPr/>
          <p:nvPr/>
        </p:nvSpPr>
        <p:spPr>
          <a:xfrm>
            <a:off x="7256232" y="2848154"/>
            <a:ext cx="3183229" cy="166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solidFill>
                <a:srgbClr val="F36C37"/>
              </a:solidFill>
              <a:latin typeface="+mn-ea"/>
            </a:endParaRPr>
          </a:p>
        </p:txBody>
      </p:sp>
      <p:sp>
        <p:nvSpPr>
          <p:cNvPr id="5" name="正方形/長方形 4">
            <a:extLst>
              <a:ext uri="{FF2B5EF4-FFF2-40B4-BE49-F238E27FC236}">
                <a16:creationId xmlns:a16="http://schemas.microsoft.com/office/drawing/2014/main" id="{1D1504D6-E3B8-6D9D-536A-D5BAA555FDB9}"/>
              </a:ext>
            </a:extLst>
          </p:cNvPr>
          <p:cNvSpPr/>
          <p:nvPr/>
        </p:nvSpPr>
        <p:spPr>
          <a:xfrm>
            <a:off x="7256231" y="4732248"/>
            <a:ext cx="3191712" cy="166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solidFill>
                <a:srgbClr val="F36C37"/>
              </a:solidFill>
              <a:latin typeface="+mn-ea"/>
            </a:endParaRPr>
          </a:p>
        </p:txBody>
      </p:sp>
      <p:sp>
        <p:nvSpPr>
          <p:cNvPr id="6" name="正方形/長方形 5">
            <a:extLst>
              <a:ext uri="{FF2B5EF4-FFF2-40B4-BE49-F238E27FC236}">
                <a16:creationId xmlns:a16="http://schemas.microsoft.com/office/drawing/2014/main" id="{21863B13-2ACF-5156-F083-D733B5C22463}"/>
              </a:ext>
            </a:extLst>
          </p:cNvPr>
          <p:cNvSpPr/>
          <p:nvPr/>
        </p:nvSpPr>
        <p:spPr>
          <a:xfrm>
            <a:off x="7256231" y="1399040"/>
            <a:ext cx="3191712" cy="125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solidFill>
                <a:srgbClr val="F36C37"/>
              </a:solidFill>
              <a:latin typeface="+mn-ea"/>
            </a:endParaRPr>
          </a:p>
        </p:txBody>
      </p:sp>
      <p:sp>
        <p:nvSpPr>
          <p:cNvPr id="16" name="テキスト ボックス 15">
            <a:extLst>
              <a:ext uri="{FF2B5EF4-FFF2-40B4-BE49-F238E27FC236}">
                <a16:creationId xmlns:a16="http://schemas.microsoft.com/office/drawing/2014/main" id="{456D9C00-45A7-D61F-7260-1570B8A19B87}"/>
              </a:ext>
            </a:extLst>
          </p:cNvPr>
          <p:cNvSpPr txBox="1"/>
          <p:nvPr/>
        </p:nvSpPr>
        <p:spPr>
          <a:xfrm>
            <a:off x="7294168" y="3009876"/>
            <a:ext cx="249299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プライバシーの原則</a:t>
            </a:r>
            <a:endParaRPr kumimoji="1" lang="ja-JP" altLang="en-US" sz="2000" b="1" dirty="0">
              <a:solidFill>
                <a:srgbClr val="F36C37"/>
              </a:solidFill>
              <a:latin typeface="+mn-ea"/>
            </a:endParaRPr>
          </a:p>
        </p:txBody>
      </p:sp>
      <p:sp>
        <p:nvSpPr>
          <p:cNvPr id="17" name="テキスト ボックス 16">
            <a:extLst>
              <a:ext uri="{FF2B5EF4-FFF2-40B4-BE49-F238E27FC236}">
                <a16:creationId xmlns:a16="http://schemas.microsoft.com/office/drawing/2014/main" id="{7A12C1EC-AE84-AC7C-949C-CAAA3FA85451}"/>
              </a:ext>
            </a:extLst>
          </p:cNvPr>
          <p:cNvSpPr txBox="1"/>
          <p:nvPr/>
        </p:nvSpPr>
        <p:spPr>
          <a:xfrm>
            <a:off x="7294168" y="3626526"/>
            <a:ext cx="3243196" cy="646331"/>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個人情報の保護</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データの収集、活用の考慮</a:t>
            </a:r>
            <a:endParaRPr kumimoji="1" lang="ja-JP" altLang="en-US" dirty="0">
              <a:solidFill>
                <a:srgbClr val="F36C37"/>
              </a:solidFill>
              <a:latin typeface="+mn-ea"/>
            </a:endParaRPr>
          </a:p>
        </p:txBody>
      </p:sp>
      <p:sp>
        <p:nvSpPr>
          <p:cNvPr id="19" name="テキスト ボックス 18">
            <a:extLst>
              <a:ext uri="{FF2B5EF4-FFF2-40B4-BE49-F238E27FC236}">
                <a16:creationId xmlns:a16="http://schemas.microsoft.com/office/drawing/2014/main" id="{C248A7C7-1AFC-7E5F-BFD2-96F8C6D7F0A8}"/>
              </a:ext>
            </a:extLst>
          </p:cNvPr>
          <p:cNvSpPr txBox="1"/>
          <p:nvPr/>
        </p:nvSpPr>
        <p:spPr>
          <a:xfrm>
            <a:off x="7329088" y="4752707"/>
            <a:ext cx="2492991"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セキュリティの原則</a:t>
            </a:r>
            <a:endParaRPr kumimoji="1" lang="ja-JP" altLang="en-US" sz="2000" b="1" dirty="0">
              <a:solidFill>
                <a:srgbClr val="F36C37"/>
              </a:solidFill>
              <a:latin typeface="+mn-ea"/>
            </a:endParaRPr>
          </a:p>
        </p:txBody>
      </p:sp>
      <p:sp>
        <p:nvSpPr>
          <p:cNvPr id="20" name="テキスト ボックス 19">
            <a:extLst>
              <a:ext uri="{FF2B5EF4-FFF2-40B4-BE49-F238E27FC236}">
                <a16:creationId xmlns:a16="http://schemas.microsoft.com/office/drawing/2014/main" id="{DFB571B2-6BB3-3B52-5D0B-D2FE089BCFF0}"/>
              </a:ext>
            </a:extLst>
          </p:cNvPr>
          <p:cNvSpPr txBox="1"/>
          <p:nvPr/>
        </p:nvSpPr>
        <p:spPr>
          <a:xfrm>
            <a:off x="7329088" y="5264399"/>
            <a:ext cx="3243196" cy="923330"/>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データセキュリティ</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ネットワークセキュリティ</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脆弱性診断と適用</a:t>
            </a:r>
            <a:endParaRPr kumimoji="1" lang="ja-JP" altLang="en-US" dirty="0">
              <a:solidFill>
                <a:srgbClr val="F36C37"/>
              </a:solidFill>
              <a:latin typeface="+mn-ea"/>
            </a:endParaRPr>
          </a:p>
        </p:txBody>
      </p:sp>
      <p:sp>
        <p:nvSpPr>
          <p:cNvPr id="22" name="テキスト ボックス 21">
            <a:extLst>
              <a:ext uri="{FF2B5EF4-FFF2-40B4-BE49-F238E27FC236}">
                <a16:creationId xmlns:a16="http://schemas.microsoft.com/office/drawing/2014/main" id="{C8D47A18-7936-6025-4751-276991063578}"/>
              </a:ext>
            </a:extLst>
          </p:cNvPr>
          <p:cNvSpPr txBox="1"/>
          <p:nvPr/>
        </p:nvSpPr>
        <p:spPr>
          <a:xfrm>
            <a:off x="7329088" y="1610628"/>
            <a:ext cx="2550698" cy="923330"/>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適正な範囲での適用</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人間の判断の介在</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関係者の協力</a:t>
            </a:r>
            <a:endParaRPr kumimoji="1" lang="ja-JP" altLang="en-US" dirty="0">
              <a:solidFill>
                <a:srgbClr val="F36C37"/>
              </a:solidFill>
              <a:latin typeface="+mn-ea"/>
            </a:endParaRPr>
          </a:p>
        </p:txBody>
      </p:sp>
      <p:pic>
        <p:nvPicPr>
          <p:cNvPr id="4098" name="Picture 2" descr="図2：AIの開発および活用に関わる6つのリスク（出典：PwCコンサルティング）">
            <a:extLst>
              <a:ext uri="{FF2B5EF4-FFF2-40B4-BE49-F238E27FC236}">
                <a16:creationId xmlns:a16="http://schemas.microsoft.com/office/drawing/2014/main" id="{B87160FF-6D10-F200-65EE-15219CE2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72" y="1900279"/>
            <a:ext cx="6048201" cy="3538198"/>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A57D1643-51F8-F9AF-5494-A4FF5BD0AB89}"/>
              </a:ext>
            </a:extLst>
          </p:cNvPr>
          <p:cNvSpPr txBox="1"/>
          <p:nvPr/>
        </p:nvSpPr>
        <p:spPr>
          <a:xfrm>
            <a:off x="7294168" y="1164890"/>
            <a:ext cx="198002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適正利用の原則</a:t>
            </a:r>
            <a:endParaRPr kumimoji="1" lang="ja-JP" altLang="en-US" sz="2000" b="1" dirty="0">
              <a:solidFill>
                <a:srgbClr val="F36C37"/>
              </a:solidFill>
              <a:latin typeface="+mn-ea"/>
            </a:endParaRPr>
          </a:p>
        </p:txBody>
      </p:sp>
      <p:cxnSp>
        <p:nvCxnSpPr>
          <p:cNvPr id="28" name="直線コネクタ 27">
            <a:extLst>
              <a:ext uri="{FF2B5EF4-FFF2-40B4-BE49-F238E27FC236}">
                <a16:creationId xmlns:a16="http://schemas.microsoft.com/office/drawing/2014/main" id="{7A640371-573E-8F3D-D18D-58A7A06780A6}"/>
              </a:ext>
            </a:extLst>
          </p:cNvPr>
          <p:cNvCxnSpPr/>
          <p:nvPr/>
        </p:nvCxnSpPr>
        <p:spPr>
          <a:xfrm flipH="1">
            <a:off x="7329088" y="2653549"/>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532A93E3-B9A1-9A36-FAA3-DDE1FBE38F49}"/>
              </a:ext>
            </a:extLst>
          </p:cNvPr>
          <p:cNvCxnSpPr/>
          <p:nvPr/>
        </p:nvCxnSpPr>
        <p:spPr>
          <a:xfrm flipH="1">
            <a:off x="7329088" y="4447828"/>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FD434CC9-6E79-7CC6-87D2-4EA31789535C}"/>
              </a:ext>
            </a:extLst>
          </p:cNvPr>
          <p:cNvCxnSpPr/>
          <p:nvPr/>
        </p:nvCxnSpPr>
        <p:spPr>
          <a:xfrm flipH="1">
            <a:off x="7283305" y="993478"/>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 name="直線コネクタ 30">
            <a:extLst>
              <a:ext uri="{FF2B5EF4-FFF2-40B4-BE49-F238E27FC236}">
                <a16:creationId xmlns:a16="http://schemas.microsoft.com/office/drawing/2014/main" id="{B265BB72-B58F-6E62-9D21-7EB08347B57F}"/>
              </a:ext>
            </a:extLst>
          </p:cNvPr>
          <p:cNvCxnSpPr/>
          <p:nvPr/>
        </p:nvCxnSpPr>
        <p:spPr>
          <a:xfrm flipH="1">
            <a:off x="7329088" y="6291860"/>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2" name="テキスト ボックス 31">
            <a:extLst>
              <a:ext uri="{FF2B5EF4-FFF2-40B4-BE49-F238E27FC236}">
                <a16:creationId xmlns:a16="http://schemas.microsoft.com/office/drawing/2014/main" id="{118EB90E-06CE-C708-E779-95B6492CE0FC}"/>
              </a:ext>
            </a:extLst>
          </p:cNvPr>
          <p:cNvSpPr txBox="1"/>
          <p:nvPr/>
        </p:nvSpPr>
        <p:spPr>
          <a:xfrm>
            <a:off x="5873632" y="5334626"/>
            <a:ext cx="1099981" cy="307777"/>
          </a:xfrm>
          <a:prstGeom prst="rect">
            <a:avLst/>
          </a:prstGeom>
          <a:noFill/>
        </p:spPr>
        <p:txBody>
          <a:bodyPr wrap="none" rtlCol="0">
            <a:spAutoFit/>
          </a:bodyPr>
          <a:lstStyle/>
          <a:p>
            <a:pPr algn="ctr" defTabSz="914400" fontAlgn="base">
              <a:spcBef>
                <a:spcPct val="0"/>
              </a:spcBef>
              <a:spcAft>
                <a:spcPct val="0"/>
              </a:spcAft>
            </a:pPr>
            <a:r>
              <a:rPr kumimoji="1" lang="ja-JP" altLang="en-US" sz="1400">
                <a:solidFill>
                  <a:srgbClr val="000000"/>
                </a:solidFill>
                <a:latin typeface="+mn-ea"/>
              </a:rPr>
              <a:t>出典：</a:t>
            </a:r>
            <a:r>
              <a:rPr kumimoji="1" lang="en-US" altLang="ja-JP" sz="1400" dirty="0">
                <a:solidFill>
                  <a:srgbClr val="000000"/>
                </a:solidFill>
                <a:latin typeface="+mn-ea"/>
              </a:rPr>
              <a:t>PwC</a:t>
            </a:r>
            <a:endParaRPr kumimoji="1" lang="ja-JP" altLang="en-US" sz="1400" dirty="0">
              <a:solidFill>
                <a:srgbClr val="000000"/>
              </a:solidFill>
              <a:latin typeface="+mn-ea"/>
            </a:endParaRPr>
          </a:p>
        </p:txBody>
      </p:sp>
      <p:sp>
        <p:nvSpPr>
          <p:cNvPr id="33" name="テキスト ボックス 32">
            <a:extLst>
              <a:ext uri="{FF2B5EF4-FFF2-40B4-BE49-F238E27FC236}">
                <a16:creationId xmlns:a16="http://schemas.microsoft.com/office/drawing/2014/main" id="{344AEB81-BF91-F0D4-940A-200C06916F25}"/>
              </a:ext>
            </a:extLst>
          </p:cNvPr>
          <p:cNvSpPr txBox="1"/>
          <p:nvPr/>
        </p:nvSpPr>
        <p:spPr>
          <a:xfrm>
            <a:off x="9236515" y="6309986"/>
            <a:ext cx="2800767" cy="276999"/>
          </a:xfrm>
          <a:prstGeom prst="rect">
            <a:avLst/>
          </a:prstGeom>
          <a:noFill/>
        </p:spPr>
        <p:txBody>
          <a:bodyPr wrap="none" rtlCol="0">
            <a:spAutoFit/>
          </a:bodyPr>
          <a:lstStyle/>
          <a:p>
            <a:pPr algn="ctr" defTabSz="914400" fontAlgn="base">
              <a:spcBef>
                <a:spcPct val="0"/>
              </a:spcBef>
              <a:spcAft>
                <a:spcPct val="0"/>
              </a:spcAft>
            </a:pPr>
            <a:r>
              <a:rPr lang="ja-JP" altLang="en-US" sz="1200"/>
              <a:t>出典：ＡＩネットワーク社会推進会議</a:t>
            </a:r>
            <a:endParaRPr kumimoji="1" lang="ja-JP" altLang="en-US" sz="1200" dirty="0">
              <a:solidFill>
                <a:srgbClr val="000000"/>
              </a:solidFill>
              <a:latin typeface="+mn-ea"/>
            </a:endParaRPr>
          </a:p>
        </p:txBody>
      </p:sp>
    </p:spTree>
    <p:extLst>
      <p:ext uri="{BB962C8B-B14F-4D97-AF65-F5344CB8AC3E}">
        <p14:creationId xmlns:p14="http://schemas.microsoft.com/office/powerpoint/2010/main" val="286893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第1章 </a:t>
            </a:r>
            <a:r>
              <a:rPr lang="en-US" altLang="ja-JP" dirty="0"/>
              <a:t>AI </a:t>
            </a:r>
            <a:r>
              <a:rPr lang="ja-JP" altLang="en-US"/>
              <a:t>とは</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130</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939949" y="1267888"/>
            <a:ext cx="4397358" cy="2677656"/>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a:t>
            </a:r>
            <a:r>
              <a:rPr kumimoji="1" lang="ja-JP" altLang="en-US" sz="2000" b="1">
                <a:solidFill>
                  <a:srgbClr val="F36C37"/>
                </a:solidFill>
                <a:latin typeface="+mn-ea"/>
              </a:rPr>
              <a:t>の開発プロセス</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スコープの確認</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前処理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アルゴリズム</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学習</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評価</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ハイパーパラメータチューニング</a:t>
            </a:r>
            <a:endParaRPr kumimoji="1" lang="en-US" altLang="ja-JP" dirty="0">
              <a:solidFill>
                <a:srgbClr val="000000"/>
              </a:solidFill>
              <a:latin typeface="+mn-ea"/>
            </a:endParaRPr>
          </a:p>
          <a:p>
            <a:pPr defTabSz="914400" fontAlgn="base">
              <a:spcBef>
                <a:spcPct val="0"/>
              </a:spcBef>
              <a:spcAft>
                <a:spcPct val="0"/>
              </a:spcAft>
            </a:pPr>
            <a:r>
              <a:rPr kumimoji="1" lang="ja-JP" altLang="en-US" sz="2000" b="1">
                <a:solidFill>
                  <a:srgbClr val="F36C37"/>
                </a:solidFill>
                <a:latin typeface="+mn-ea"/>
              </a:rPr>
              <a:t>画像分類モデルの開発</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b="1">
                <a:solidFill>
                  <a:srgbClr val="F36C37"/>
                </a:solidFill>
                <a:latin typeface="+mn-ea"/>
              </a:rPr>
              <a:t>モデルのデプロイ</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3163956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ctrTitle" idx="4294967295"/>
          </p:nvPr>
        </p:nvSpPr>
        <p:spPr>
          <a:xfrm>
            <a:off x="0" y="2949575"/>
            <a:ext cx="10560050" cy="479425"/>
          </a:xfrm>
          <a:prstGeom prst="rect">
            <a:avLst/>
          </a:prstGeom>
          <a:noFill/>
          <a:ln>
            <a:noFill/>
          </a:ln>
        </p:spPr>
        <p:txBody>
          <a:bodyPr spcFirstLastPara="1" vert="horz" wrap="square" lIns="91425" tIns="45700" rIns="91425" bIns="45700" rtlCol="0" anchor="b" anchorCtr="1">
            <a:noAutofit/>
          </a:bodyPr>
          <a:lstStyle/>
          <a:p>
            <a:pPr algn="l"/>
            <a:r>
              <a:rPr lang="en-US" dirty="0"/>
              <a:t>第4章 AI </a:t>
            </a:r>
            <a:r>
              <a:rPr lang="en-US" dirty="0" err="1"/>
              <a:t>プロジェクトの事例</a:t>
            </a:r>
            <a:endParaRPr dirty="0"/>
          </a:p>
        </p:txBody>
      </p:sp>
    </p:spTree>
    <p:extLst>
      <p:ext uri="{BB962C8B-B14F-4D97-AF65-F5344CB8AC3E}">
        <p14:creationId xmlns:p14="http://schemas.microsoft.com/office/powerpoint/2010/main" val="26281158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4F106-DDD0-D2D2-6BF2-AB3BDD005F31}"/>
              </a:ext>
            </a:extLst>
          </p:cNvPr>
          <p:cNvSpPr>
            <a:spLocks noGrp="1"/>
          </p:cNvSpPr>
          <p:nvPr>
            <p:ph type="title"/>
          </p:nvPr>
        </p:nvSpPr>
        <p:spPr/>
        <p:txBody>
          <a:bodyPr/>
          <a:lstStyle/>
          <a:p>
            <a:r>
              <a:rPr kumimoji="1" lang="ja-JP" altLang="en-US"/>
              <a:t>タクシー配車アプリの事例</a:t>
            </a:r>
          </a:p>
        </p:txBody>
      </p:sp>
      <p:sp>
        <p:nvSpPr>
          <p:cNvPr id="3" name="スライド番号プレースホルダー 2">
            <a:extLst>
              <a:ext uri="{FF2B5EF4-FFF2-40B4-BE49-F238E27FC236}">
                <a16:creationId xmlns:a16="http://schemas.microsoft.com/office/drawing/2014/main" id="{6EFCB815-AF5A-76D9-9DD3-1685FB9848BF}"/>
              </a:ext>
            </a:extLst>
          </p:cNvPr>
          <p:cNvSpPr>
            <a:spLocks noGrp="1"/>
          </p:cNvSpPr>
          <p:nvPr>
            <p:ph type="sldNum" sz="quarter" idx="10"/>
          </p:nvPr>
        </p:nvSpPr>
        <p:spPr/>
        <p:txBody>
          <a:bodyPr/>
          <a:lstStyle/>
          <a:p>
            <a:fld id="{5D750650-B10A-47BF-93C2-E1678438B37A}" type="slidenum">
              <a:rPr lang="en-US" altLang="ja-JP" smtClean="0"/>
              <a:pPr/>
              <a:t>132</a:t>
            </a:fld>
            <a:endParaRPr lang="en-US" altLang="ja-JP" dirty="0"/>
          </a:p>
        </p:txBody>
      </p:sp>
      <p:sp>
        <p:nvSpPr>
          <p:cNvPr id="5" name="四角形: 角を丸くする 9">
            <a:extLst>
              <a:ext uri="{FF2B5EF4-FFF2-40B4-BE49-F238E27FC236}">
                <a16:creationId xmlns:a16="http://schemas.microsoft.com/office/drawing/2014/main" id="{48A578A3-AB44-0FE0-70B6-1E652F680A75}"/>
              </a:ext>
            </a:extLst>
          </p:cNvPr>
          <p:cNvSpPr/>
          <p:nvPr/>
        </p:nvSpPr>
        <p:spPr bwMode="auto">
          <a:xfrm>
            <a:off x="506185" y="848783"/>
            <a:ext cx="5589815"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課題</a:t>
            </a:r>
          </a:p>
        </p:txBody>
      </p:sp>
      <p:sp>
        <p:nvSpPr>
          <p:cNvPr id="7" name="三角形 6">
            <a:extLst>
              <a:ext uri="{FF2B5EF4-FFF2-40B4-BE49-F238E27FC236}">
                <a16:creationId xmlns:a16="http://schemas.microsoft.com/office/drawing/2014/main" id="{058314E6-D728-D610-AB0B-99B7B39A5F61}"/>
              </a:ext>
            </a:extLst>
          </p:cNvPr>
          <p:cNvSpPr/>
          <p:nvPr/>
        </p:nvSpPr>
        <p:spPr>
          <a:xfrm rot="10800000">
            <a:off x="1403904" y="3108479"/>
            <a:ext cx="1551214" cy="368348"/>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371F6AE-F588-8514-2590-8B68E265A27D}"/>
              </a:ext>
            </a:extLst>
          </p:cNvPr>
          <p:cNvSpPr txBox="1"/>
          <p:nvPr/>
        </p:nvSpPr>
        <p:spPr>
          <a:xfrm>
            <a:off x="1160034" y="4360279"/>
            <a:ext cx="4012637" cy="1569660"/>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地理データ</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気象データ</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過去の運用データ</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リアルタイムデータ（渋滞など）</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車両データ</a:t>
            </a:r>
            <a:endParaRPr kumimoji="1" lang="ja-JP" altLang="en-US" sz="1600" dirty="0">
              <a:solidFill>
                <a:srgbClr val="F36C37"/>
              </a:solidFill>
              <a:latin typeface="+mn-ea"/>
            </a:endParaRPr>
          </a:p>
        </p:txBody>
      </p:sp>
      <p:sp>
        <p:nvSpPr>
          <p:cNvPr id="10" name="テキスト ボックス 9">
            <a:extLst>
              <a:ext uri="{FF2B5EF4-FFF2-40B4-BE49-F238E27FC236}">
                <a16:creationId xmlns:a16="http://schemas.microsoft.com/office/drawing/2014/main" id="{7307F961-1030-9D9F-5759-1FE97EF0A28F}"/>
              </a:ext>
            </a:extLst>
          </p:cNvPr>
          <p:cNvSpPr txBox="1"/>
          <p:nvPr/>
        </p:nvSpPr>
        <p:spPr>
          <a:xfrm>
            <a:off x="4656644" y="4381748"/>
            <a:ext cx="2165978" cy="830997"/>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評価指標</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平均絶対誤差</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平均二乗誤差</a:t>
            </a:r>
            <a:endParaRPr kumimoji="1" lang="en-US" altLang="ja-JP" sz="1600" dirty="0">
              <a:solidFill>
                <a:srgbClr val="F36C37"/>
              </a:solidFill>
              <a:latin typeface="+mn-ea"/>
            </a:endParaRPr>
          </a:p>
        </p:txBody>
      </p:sp>
      <p:sp>
        <p:nvSpPr>
          <p:cNvPr id="11" name="テキスト ボックス 10">
            <a:extLst>
              <a:ext uri="{FF2B5EF4-FFF2-40B4-BE49-F238E27FC236}">
                <a16:creationId xmlns:a16="http://schemas.microsoft.com/office/drawing/2014/main" id="{BEC86032-7149-A1F9-D379-C95AA1B6EBA2}"/>
              </a:ext>
            </a:extLst>
          </p:cNvPr>
          <p:cNvSpPr txBox="1"/>
          <p:nvPr/>
        </p:nvSpPr>
        <p:spPr>
          <a:xfrm>
            <a:off x="7535357" y="4381748"/>
            <a:ext cx="4288353" cy="1569660"/>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データの流れ</a:t>
            </a:r>
            <a:endParaRPr kumimoji="1" lang="en-US" altLang="ja-JP" sz="1600" b="1" dirty="0">
              <a:solidFill>
                <a:srgbClr val="F36C37"/>
              </a:solidFill>
              <a:latin typeface="+mn-ea"/>
            </a:endParaRPr>
          </a:p>
          <a:p>
            <a:pPr defTabSz="914400" fontAlgn="base">
              <a:spcBef>
                <a:spcPct val="0"/>
              </a:spcBef>
              <a:spcAft>
                <a:spcPct val="0"/>
              </a:spcAft>
            </a:pPr>
            <a:r>
              <a:rPr kumimoji="1" lang="ja-JP" altLang="en-US" sz="1600">
                <a:solidFill>
                  <a:srgbClr val="F36C37"/>
                </a:solidFill>
                <a:latin typeface="+mn-ea"/>
              </a:rPr>
              <a:t>車両位置や各データソースからデータの収集</a:t>
            </a:r>
            <a:endParaRPr kumimoji="1" lang="en-US" altLang="ja-JP" sz="1600" dirty="0">
              <a:solidFill>
                <a:srgbClr val="F36C37"/>
              </a:solidFill>
              <a:latin typeface="+mn-ea"/>
            </a:endParaRPr>
          </a:p>
          <a:p>
            <a:pPr defTabSz="914400" fontAlgn="base">
              <a:spcBef>
                <a:spcPct val="0"/>
              </a:spcBef>
              <a:spcAft>
                <a:spcPct val="0"/>
              </a:spcAft>
            </a:pPr>
            <a:r>
              <a:rPr kumimoji="1" lang="en-US" altLang="ja-JP" sz="1600" dirty="0">
                <a:solidFill>
                  <a:srgbClr val="F36C37"/>
                </a:solidFill>
                <a:latin typeface="+mn-ea"/>
              </a:rPr>
              <a:t>	</a:t>
            </a:r>
            <a:r>
              <a:rPr kumimoji="1" lang="ja-JP" altLang="en-US" sz="1600">
                <a:solidFill>
                  <a:srgbClr val="F36C37"/>
                </a:solidFill>
                <a:latin typeface="+mn-ea"/>
              </a:rPr>
              <a:t>　　　　　↓</a:t>
            </a:r>
            <a:endParaRPr kumimoji="1" lang="en-US" altLang="ja-JP" sz="1600" dirty="0">
              <a:solidFill>
                <a:srgbClr val="F36C37"/>
              </a:solidFill>
              <a:latin typeface="+mn-ea"/>
            </a:endParaRPr>
          </a:p>
          <a:p>
            <a:pPr defTabSz="914400" fontAlgn="base">
              <a:spcBef>
                <a:spcPct val="0"/>
              </a:spcBef>
              <a:spcAft>
                <a:spcPct val="0"/>
              </a:spcAft>
            </a:pPr>
            <a:r>
              <a:rPr kumimoji="1" lang="en-US" altLang="ja-JP" sz="1600" dirty="0">
                <a:solidFill>
                  <a:srgbClr val="F36C37"/>
                </a:solidFill>
                <a:latin typeface="+mn-ea"/>
              </a:rPr>
              <a:t>AI </a:t>
            </a:r>
            <a:r>
              <a:rPr kumimoji="1" lang="ja-JP" altLang="en-US" sz="1600">
                <a:solidFill>
                  <a:srgbClr val="F36C37"/>
                </a:solidFill>
                <a:latin typeface="+mn-ea"/>
              </a:rPr>
              <a:t>モデルで予測（クラウド）</a:t>
            </a:r>
            <a:endParaRPr kumimoji="1" lang="en-US" altLang="ja-JP" sz="1600" dirty="0">
              <a:solidFill>
                <a:srgbClr val="F36C37"/>
              </a:solidFill>
              <a:latin typeface="+mn-ea"/>
            </a:endParaRPr>
          </a:p>
          <a:p>
            <a:pPr defTabSz="914400" fontAlgn="base">
              <a:spcBef>
                <a:spcPct val="0"/>
              </a:spcBef>
              <a:spcAft>
                <a:spcPct val="0"/>
              </a:spcAft>
            </a:pPr>
            <a:r>
              <a:rPr kumimoji="1" lang="en-US" altLang="ja-JP" sz="1600" dirty="0">
                <a:solidFill>
                  <a:srgbClr val="F36C37"/>
                </a:solidFill>
                <a:latin typeface="+mn-ea"/>
              </a:rPr>
              <a:t>	</a:t>
            </a:r>
            <a:r>
              <a:rPr kumimoji="1" lang="ja-JP" altLang="en-US" sz="1600">
                <a:solidFill>
                  <a:srgbClr val="F36C37"/>
                </a:solidFill>
                <a:latin typeface="+mn-ea"/>
              </a:rPr>
              <a:t>　　　　　↓</a:t>
            </a:r>
            <a:endParaRPr kumimoji="1" lang="en-US" altLang="ja-JP" sz="1600" dirty="0">
              <a:solidFill>
                <a:srgbClr val="F36C37"/>
              </a:solidFill>
              <a:latin typeface="+mn-ea"/>
            </a:endParaRPr>
          </a:p>
          <a:p>
            <a:pPr defTabSz="914400" fontAlgn="base">
              <a:spcBef>
                <a:spcPct val="0"/>
              </a:spcBef>
              <a:spcAft>
                <a:spcPct val="0"/>
              </a:spcAft>
            </a:pPr>
            <a:r>
              <a:rPr kumimoji="1" lang="ja-JP" altLang="en-US" sz="1600">
                <a:solidFill>
                  <a:srgbClr val="F36C37"/>
                </a:solidFill>
                <a:latin typeface="+mn-ea"/>
              </a:rPr>
              <a:t>予測結果をタクシー・アプリへ返す</a:t>
            </a:r>
            <a:endParaRPr kumimoji="1" lang="en-US" altLang="ja-JP" sz="1600" dirty="0">
              <a:solidFill>
                <a:srgbClr val="F36C37"/>
              </a:solidFill>
              <a:latin typeface="+mn-ea"/>
            </a:endParaRPr>
          </a:p>
        </p:txBody>
      </p:sp>
      <p:sp>
        <p:nvSpPr>
          <p:cNvPr id="12" name="正方形/長方形 11">
            <a:extLst>
              <a:ext uri="{FF2B5EF4-FFF2-40B4-BE49-F238E27FC236}">
                <a16:creationId xmlns:a16="http://schemas.microsoft.com/office/drawing/2014/main" id="{5966CD34-554B-DED9-45CB-9CCDC5B47C53}"/>
              </a:ext>
            </a:extLst>
          </p:cNvPr>
          <p:cNvSpPr/>
          <p:nvPr/>
        </p:nvSpPr>
        <p:spPr>
          <a:xfrm>
            <a:off x="368287" y="3873102"/>
            <a:ext cx="11455423" cy="2257875"/>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10D0DCF-0011-E30F-20E4-378D9880B3B8}"/>
              </a:ext>
            </a:extLst>
          </p:cNvPr>
          <p:cNvSpPr txBox="1"/>
          <p:nvPr/>
        </p:nvSpPr>
        <p:spPr>
          <a:xfrm>
            <a:off x="731038" y="3673047"/>
            <a:ext cx="2896947" cy="400110"/>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ルート最適化</a:t>
            </a:r>
            <a:r>
              <a:rPr kumimoji="1" lang="en-US" altLang="ja-JP" sz="2000" b="1" dirty="0">
                <a:solidFill>
                  <a:schemeClr val="bg1"/>
                </a:solidFill>
                <a:latin typeface="+mn-ea"/>
              </a:rPr>
              <a:t>AI </a:t>
            </a:r>
            <a:r>
              <a:rPr kumimoji="1" lang="ja-JP" altLang="en-US" sz="2000" b="1">
                <a:solidFill>
                  <a:schemeClr val="bg1"/>
                </a:solidFill>
                <a:latin typeface="+mn-ea"/>
              </a:rPr>
              <a:t>の活用</a:t>
            </a:r>
            <a:endParaRPr kumimoji="1" lang="ja-JP" altLang="en-US" sz="2000" b="1" dirty="0">
              <a:solidFill>
                <a:schemeClr val="bg1"/>
              </a:solidFill>
              <a:latin typeface="+mn-ea"/>
            </a:endParaRPr>
          </a:p>
        </p:txBody>
      </p:sp>
      <p:sp>
        <p:nvSpPr>
          <p:cNvPr id="4" name="テキスト ボックス 3">
            <a:extLst>
              <a:ext uri="{FF2B5EF4-FFF2-40B4-BE49-F238E27FC236}">
                <a16:creationId xmlns:a16="http://schemas.microsoft.com/office/drawing/2014/main" id="{536078EC-56CF-6D1E-466E-1CA09BEB44E3}"/>
              </a:ext>
            </a:extLst>
          </p:cNvPr>
          <p:cNvSpPr txBox="1"/>
          <p:nvPr/>
        </p:nvSpPr>
        <p:spPr>
          <a:xfrm>
            <a:off x="506185" y="1475840"/>
            <a:ext cx="5589815" cy="1477328"/>
          </a:xfrm>
          <a:prstGeom prst="rect">
            <a:avLst/>
          </a:prstGeom>
          <a:noFill/>
        </p:spPr>
        <p:txBody>
          <a:bodyPr wrap="square" rtlCol="0">
            <a:spAutoFit/>
          </a:bodyPr>
          <a:lstStyle/>
          <a:p>
            <a:pPr marL="742950" lvl="1" indent="-285750" defTabSz="914400" fontAlgn="base">
              <a:spcBef>
                <a:spcPct val="0"/>
              </a:spcBef>
              <a:spcAft>
                <a:spcPct val="0"/>
              </a:spcAft>
              <a:buFont typeface="Wingdings" pitchFamily="2" charset="2"/>
              <a:buChar char="ü"/>
            </a:pPr>
            <a:r>
              <a:rPr kumimoji="1" lang="ja-JP" altLang="en-US">
                <a:latin typeface="+mn-ea"/>
              </a:rPr>
              <a:t>タクシーが捕まらない</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お客様が見つからない</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天気・行事を考慮した最適なルートがわからない</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到着予定時刻から遅れてストレス</a:t>
            </a:r>
            <a:endParaRPr kumimoji="1" lang="en-US" altLang="ja-JP" dirty="0">
              <a:latin typeface="+mn-ea"/>
            </a:endParaRPr>
          </a:p>
        </p:txBody>
      </p:sp>
      <p:sp>
        <p:nvSpPr>
          <p:cNvPr id="13" name="四角形: 角を丸くする 9">
            <a:extLst>
              <a:ext uri="{FF2B5EF4-FFF2-40B4-BE49-F238E27FC236}">
                <a16:creationId xmlns:a16="http://schemas.microsoft.com/office/drawing/2014/main" id="{F09E9698-A25C-57CD-B69A-D8DDB87C8EED}"/>
              </a:ext>
            </a:extLst>
          </p:cNvPr>
          <p:cNvSpPr/>
          <p:nvPr/>
        </p:nvSpPr>
        <p:spPr bwMode="auto">
          <a:xfrm>
            <a:off x="6164947" y="848782"/>
            <a:ext cx="5589815"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目的</a:t>
            </a:r>
          </a:p>
        </p:txBody>
      </p:sp>
      <p:sp>
        <p:nvSpPr>
          <p:cNvPr id="14" name="テキスト ボックス 13">
            <a:extLst>
              <a:ext uri="{FF2B5EF4-FFF2-40B4-BE49-F238E27FC236}">
                <a16:creationId xmlns:a16="http://schemas.microsoft.com/office/drawing/2014/main" id="{2D46B3D4-1782-7F4E-E37D-08578E2F9111}"/>
              </a:ext>
            </a:extLst>
          </p:cNvPr>
          <p:cNvSpPr txBox="1"/>
          <p:nvPr/>
        </p:nvSpPr>
        <p:spPr>
          <a:xfrm>
            <a:off x="5739633" y="1475839"/>
            <a:ext cx="5589815" cy="1477328"/>
          </a:xfrm>
          <a:prstGeom prst="rect">
            <a:avLst/>
          </a:prstGeom>
          <a:noFill/>
        </p:spPr>
        <p:txBody>
          <a:bodyPr wrap="square" rtlCol="0">
            <a:spAutoFit/>
          </a:bodyPr>
          <a:lstStyle/>
          <a:p>
            <a:pPr marL="742950" lvl="1" indent="-285750" defTabSz="914400" fontAlgn="base">
              <a:spcBef>
                <a:spcPct val="0"/>
              </a:spcBef>
              <a:spcAft>
                <a:spcPct val="0"/>
              </a:spcAft>
              <a:buFont typeface="Wingdings" pitchFamily="2" charset="2"/>
              <a:buChar char="ü"/>
            </a:pPr>
            <a:r>
              <a:rPr kumimoji="1" lang="ja-JP" altLang="en-US">
                <a:latin typeface="+mn-ea"/>
              </a:rPr>
              <a:t>お客様の乗車数を〇〇％増加する</a:t>
            </a:r>
            <a:endParaRPr kumimoji="1" lang="en-US" altLang="ja-JP" dirty="0">
              <a:latin typeface="+mn-ea"/>
            </a:endParaRPr>
          </a:p>
          <a:p>
            <a:pPr marL="1200150" lvl="2" indent="-285750" defTabSz="914400" fontAlgn="base">
              <a:spcBef>
                <a:spcPct val="0"/>
              </a:spcBef>
              <a:spcAft>
                <a:spcPct val="0"/>
              </a:spcAft>
              <a:buFont typeface="Wingdings" pitchFamily="2" charset="2"/>
              <a:buChar char="ü"/>
            </a:pPr>
            <a:r>
              <a:rPr kumimoji="1" lang="ja-JP" altLang="en-US">
                <a:latin typeface="+mn-ea"/>
              </a:rPr>
              <a:t>空車率を〇〇％にする</a:t>
            </a:r>
            <a:endParaRPr kumimoji="1" lang="en-US" altLang="ja-JP" dirty="0">
              <a:latin typeface="+mn-ea"/>
            </a:endParaRPr>
          </a:p>
          <a:p>
            <a:pPr marL="1200150" lvl="2" indent="-285750" defTabSz="914400" fontAlgn="base">
              <a:spcBef>
                <a:spcPct val="0"/>
              </a:spcBef>
              <a:spcAft>
                <a:spcPct val="0"/>
              </a:spcAft>
              <a:buFont typeface="Wingdings" pitchFamily="2" charset="2"/>
              <a:buChar char="ü"/>
            </a:pPr>
            <a:r>
              <a:rPr kumimoji="1" lang="ja-JP" altLang="en-US">
                <a:latin typeface="+mn-ea"/>
              </a:rPr>
              <a:t>タクシーの待ち時間を〇〇分にする</a:t>
            </a:r>
            <a:endParaRPr kumimoji="1" lang="en-US" altLang="ja-JP" dirty="0">
              <a:latin typeface="+mn-ea"/>
            </a:endParaRPr>
          </a:p>
          <a:p>
            <a:pPr marL="1200150" lvl="2" indent="-285750" defTabSz="914400" fontAlgn="base">
              <a:spcBef>
                <a:spcPct val="0"/>
              </a:spcBef>
              <a:spcAft>
                <a:spcPct val="0"/>
              </a:spcAft>
              <a:buFont typeface="Wingdings" pitchFamily="2" charset="2"/>
              <a:buChar char="ü"/>
            </a:pPr>
            <a:r>
              <a:rPr kumimoji="1" lang="ja-JP" altLang="en-US">
                <a:latin typeface="+mn-ea"/>
              </a:rPr>
              <a:t>到着予定時刻と実際の時間の誤差を〇〇分以内にする</a:t>
            </a:r>
            <a:endParaRPr kumimoji="1" lang="en-US" altLang="ja-JP" dirty="0">
              <a:latin typeface="+mn-ea"/>
            </a:endParaRPr>
          </a:p>
        </p:txBody>
      </p:sp>
    </p:spTree>
    <p:extLst>
      <p:ext uri="{BB962C8B-B14F-4D97-AF65-F5344CB8AC3E}">
        <p14:creationId xmlns:p14="http://schemas.microsoft.com/office/powerpoint/2010/main" val="27232768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338CD-E001-4AAD-F9EB-5FC3792FF76C}"/>
              </a:ext>
            </a:extLst>
          </p:cNvPr>
          <p:cNvSpPr>
            <a:spLocks noGrp="1"/>
          </p:cNvSpPr>
          <p:nvPr>
            <p:ph type="title"/>
          </p:nvPr>
        </p:nvSpPr>
        <p:spPr/>
        <p:txBody>
          <a:bodyPr/>
          <a:lstStyle/>
          <a:p>
            <a:r>
              <a:rPr lang="ja-JP" altLang="en-US"/>
              <a:t>（補足）タクシー配車アプリの事例</a:t>
            </a:r>
            <a:endParaRPr kumimoji="1" lang="ja-JP" altLang="en-US"/>
          </a:p>
        </p:txBody>
      </p:sp>
      <p:sp>
        <p:nvSpPr>
          <p:cNvPr id="3" name="スライド番号プレースホルダー 2">
            <a:extLst>
              <a:ext uri="{FF2B5EF4-FFF2-40B4-BE49-F238E27FC236}">
                <a16:creationId xmlns:a16="http://schemas.microsoft.com/office/drawing/2014/main" id="{FF48F3B9-606E-510D-5BDC-01C3D1EE74B3}"/>
              </a:ext>
            </a:extLst>
          </p:cNvPr>
          <p:cNvSpPr>
            <a:spLocks noGrp="1"/>
          </p:cNvSpPr>
          <p:nvPr>
            <p:ph type="sldNum" sz="quarter" idx="10"/>
          </p:nvPr>
        </p:nvSpPr>
        <p:spPr/>
        <p:txBody>
          <a:bodyPr/>
          <a:lstStyle/>
          <a:p>
            <a:fld id="{5D750650-B10A-47BF-93C2-E1678438B37A}" type="slidenum">
              <a:rPr lang="en-US" altLang="ja-JP" smtClean="0"/>
              <a:pPr/>
              <a:t>133</a:t>
            </a:fld>
            <a:endParaRPr lang="en-US" altLang="ja-JP" dirty="0"/>
          </a:p>
        </p:txBody>
      </p:sp>
      <p:sp>
        <p:nvSpPr>
          <p:cNvPr id="4" name="四角形: 角を丸くする 9">
            <a:extLst>
              <a:ext uri="{FF2B5EF4-FFF2-40B4-BE49-F238E27FC236}">
                <a16:creationId xmlns:a16="http://schemas.microsoft.com/office/drawing/2014/main" id="{AC1B560B-DDD4-65E3-FC1C-A8C4B760C8B2}"/>
              </a:ext>
            </a:extLst>
          </p:cNvPr>
          <p:cNvSpPr/>
          <p:nvPr/>
        </p:nvSpPr>
        <p:spPr bwMode="auto">
          <a:xfrm>
            <a:off x="649972" y="84878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ビジネスの整理</a:t>
            </a:r>
          </a:p>
        </p:txBody>
      </p:sp>
      <p:sp>
        <p:nvSpPr>
          <p:cNvPr id="8" name="テキスト ボックス 7">
            <a:extLst>
              <a:ext uri="{FF2B5EF4-FFF2-40B4-BE49-F238E27FC236}">
                <a16:creationId xmlns:a16="http://schemas.microsoft.com/office/drawing/2014/main" id="{A9E754B1-590E-2698-25B4-E3BD18BEE683}"/>
              </a:ext>
            </a:extLst>
          </p:cNvPr>
          <p:cNvSpPr txBox="1"/>
          <p:nvPr/>
        </p:nvSpPr>
        <p:spPr>
          <a:xfrm>
            <a:off x="649973" y="1325800"/>
            <a:ext cx="10892054" cy="2031325"/>
          </a:xfrm>
          <a:prstGeom prst="rect">
            <a:avLst/>
          </a:prstGeom>
          <a:noFill/>
        </p:spPr>
        <p:txBody>
          <a:bodyPr wrap="square">
            <a:spAutoFit/>
          </a:bodyPr>
          <a:lstStyle/>
          <a:p>
            <a:r>
              <a:rPr lang="ja-JP" altLang="en-US">
                <a:solidFill>
                  <a:srgbClr val="F36C37"/>
                </a:solidFill>
              </a:rPr>
              <a:t>収入（</a:t>
            </a:r>
            <a:r>
              <a:rPr lang="en-US" altLang="ja-JP" dirty="0">
                <a:solidFill>
                  <a:srgbClr val="F36C37"/>
                </a:solidFill>
              </a:rPr>
              <a:t>R$</a:t>
            </a:r>
            <a:r>
              <a:rPr lang="ja-JP" altLang="en-US">
                <a:solidFill>
                  <a:srgbClr val="F36C37"/>
                </a:solidFill>
              </a:rPr>
              <a:t>）</a:t>
            </a:r>
            <a:r>
              <a:rPr lang="ja-JP" altLang="en-US"/>
              <a:t>：売上＝タクシー利用料、利益＝数百円／回 </a:t>
            </a:r>
            <a:endParaRPr lang="en-US" altLang="ja-JP" dirty="0"/>
          </a:p>
          <a:p>
            <a:r>
              <a:rPr lang="ja-JP" altLang="en-US">
                <a:solidFill>
                  <a:srgbClr val="F36C37"/>
                </a:solidFill>
              </a:rPr>
              <a:t>主な資源（</a:t>
            </a:r>
            <a:r>
              <a:rPr lang="en-US" altLang="ja-JP" dirty="0">
                <a:solidFill>
                  <a:srgbClr val="F36C37"/>
                </a:solidFill>
              </a:rPr>
              <a:t>KR</a:t>
            </a:r>
            <a:r>
              <a:rPr lang="ja-JP" altLang="en-US">
                <a:solidFill>
                  <a:srgbClr val="F36C37"/>
                </a:solidFill>
              </a:rPr>
              <a:t>）</a:t>
            </a:r>
            <a:r>
              <a:rPr lang="ja-JP" altLang="en-US"/>
              <a:t>：クラウドのサーバシステム、</a:t>
            </a:r>
            <a:r>
              <a:rPr lang="en-US" altLang="ja-JP" dirty="0"/>
              <a:t>AI</a:t>
            </a:r>
            <a:r>
              <a:rPr lang="ja-JP" altLang="en-US"/>
              <a:t>を含むソフトウェア </a:t>
            </a:r>
            <a:endParaRPr lang="en-US" altLang="ja-JP" dirty="0"/>
          </a:p>
          <a:p>
            <a:r>
              <a:rPr lang="ja-JP" altLang="en-US">
                <a:solidFill>
                  <a:srgbClr val="F36C37"/>
                </a:solidFill>
              </a:rPr>
              <a:t>事業費用（</a:t>
            </a:r>
            <a:r>
              <a:rPr lang="en-US" altLang="ja-JP" dirty="0">
                <a:solidFill>
                  <a:srgbClr val="F36C37"/>
                </a:solidFill>
              </a:rPr>
              <a:t>C$</a:t>
            </a:r>
            <a:r>
              <a:rPr lang="ja-JP" altLang="en-US">
                <a:solidFill>
                  <a:srgbClr val="F36C37"/>
                </a:solidFill>
              </a:rPr>
              <a:t>）</a:t>
            </a:r>
            <a:r>
              <a:rPr lang="ja-JP" altLang="en-US"/>
              <a:t>：タクシー利用料、</a:t>
            </a:r>
            <a:r>
              <a:rPr lang="en-US" altLang="ja-JP" dirty="0"/>
              <a:t>IT</a:t>
            </a:r>
            <a:r>
              <a:rPr lang="ja-JP" altLang="en-US"/>
              <a:t>システム運用費、営業活動費、広告宣伝 </a:t>
            </a:r>
            <a:endParaRPr lang="en-US" altLang="ja-JP" dirty="0"/>
          </a:p>
          <a:p>
            <a:r>
              <a:rPr lang="ja-JP" altLang="en-US">
                <a:solidFill>
                  <a:srgbClr val="F36C37"/>
                </a:solidFill>
              </a:rPr>
              <a:t>価値提案</a:t>
            </a:r>
            <a:r>
              <a:rPr lang="en-US" altLang="ja-JP" dirty="0">
                <a:solidFill>
                  <a:srgbClr val="F36C37"/>
                </a:solidFill>
              </a:rPr>
              <a:t>(VP)</a:t>
            </a:r>
            <a:r>
              <a:rPr lang="ja-JP" altLang="en-US"/>
              <a:t>： </a:t>
            </a:r>
            <a:r>
              <a:rPr lang="en-US" altLang="ja-JP" dirty="0"/>
              <a:t>(CS</a:t>
            </a:r>
            <a:r>
              <a:rPr lang="ja-JP" altLang="en-US"/>
              <a:t>向け</a:t>
            </a:r>
            <a:r>
              <a:rPr lang="en-US" altLang="ja-JP" dirty="0"/>
              <a:t>)</a:t>
            </a:r>
            <a:r>
              <a:rPr lang="ja-JP" altLang="en-US"/>
              <a:t>タクシー会社ごとに配車を依頼する必要がない、到着まで何分待てばよいか、 どこのタクシー（誰）が来るのか、目的地まで支払い金額がいくらかが事前にわかる。</a:t>
            </a:r>
            <a:endParaRPr lang="en-US" altLang="ja-JP" dirty="0"/>
          </a:p>
          <a:p>
            <a:r>
              <a:rPr lang="ja-JP" altLang="en-US"/>
              <a:t> 乗車時に、目的地の行先を伝える必要がなく、海外など不慣れな地域で高額請求に合うなどのリスクがない</a:t>
            </a:r>
          </a:p>
        </p:txBody>
      </p:sp>
      <p:sp>
        <p:nvSpPr>
          <p:cNvPr id="9" name="四角形: 角を丸くする 9">
            <a:extLst>
              <a:ext uri="{FF2B5EF4-FFF2-40B4-BE49-F238E27FC236}">
                <a16:creationId xmlns:a16="http://schemas.microsoft.com/office/drawing/2014/main" id="{D972BCFA-E340-72C4-6691-31EB7C9F9CB3}"/>
              </a:ext>
            </a:extLst>
          </p:cNvPr>
          <p:cNvSpPr/>
          <p:nvPr/>
        </p:nvSpPr>
        <p:spPr bwMode="auto">
          <a:xfrm>
            <a:off x="649972" y="326236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ルート最適化</a:t>
            </a:r>
            <a:r>
              <a:rPr kumimoji="1" lang="en-US" altLang="ja-JP" sz="2000" b="1" dirty="0">
                <a:solidFill>
                  <a:srgbClr val="F36C37"/>
                </a:solidFill>
                <a:latin typeface="+mj-ea"/>
                <a:ea typeface="+mj-ea"/>
              </a:rPr>
              <a:t>AI</a:t>
            </a:r>
            <a:r>
              <a:rPr kumimoji="1" lang="ja-JP" altLang="en-US" sz="2000" b="1">
                <a:solidFill>
                  <a:srgbClr val="F36C37"/>
                </a:solidFill>
                <a:latin typeface="+mj-ea"/>
                <a:ea typeface="+mj-ea"/>
              </a:rPr>
              <a:t>の導入例</a:t>
            </a:r>
          </a:p>
        </p:txBody>
      </p:sp>
      <mc:AlternateContent xmlns:mc="http://schemas.openxmlformats.org/markup-compatibility/2006" xmlns:a14="http://schemas.microsoft.com/office/drawing/2010/main">
        <mc:Choice Requires="a14">
          <p:graphicFrame>
            <p:nvGraphicFramePr>
              <p:cNvPr id="22" name="表 21">
                <a:extLst>
                  <a:ext uri="{FF2B5EF4-FFF2-40B4-BE49-F238E27FC236}">
                    <a16:creationId xmlns:a16="http://schemas.microsoft.com/office/drawing/2014/main" id="{C613E6AF-245C-B61B-E9C5-A759235ACD36}"/>
                  </a:ext>
                </a:extLst>
              </p:cNvPr>
              <p:cNvGraphicFramePr>
                <a:graphicFrameLocks noGrp="1"/>
              </p:cNvGraphicFramePr>
              <p:nvPr>
                <p:extLst>
                  <p:ext uri="{D42A27DB-BD31-4B8C-83A1-F6EECF244321}">
                    <p14:modId xmlns:p14="http://schemas.microsoft.com/office/powerpoint/2010/main" val="2878583718"/>
                  </p:ext>
                </p:extLst>
              </p:nvPr>
            </p:nvGraphicFramePr>
            <p:xfrm>
              <a:off x="649972" y="3834142"/>
              <a:ext cx="7708215" cy="2465394"/>
            </p:xfrm>
            <a:graphic>
              <a:graphicData uri="http://schemas.openxmlformats.org/drawingml/2006/table">
                <a:tbl>
                  <a:tblPr firstRow="1">
                    <a:tableStyleId>{5C22544A-7EE6-4342-B048-85BDC9FD1C3A}</a:tableStyleId>
                  </a:tblPr>
                  <a:tblGrid>
                    <a:gridCol w="1558301">
                      <a:extLst>
                        <a:ext uri="{9D8B030D-6E8A-4147-A177-3AD203B41FA5}">
                          <a16:colId xmlns:a16="http://schemas.microsoft.com/office/drawing/2014/main" val="530866931"/>
                        </a:ext>
                      </a:extLst>
                    </a:gridCol>
                    <a:gridCol w="3621714">
                      <a:extLst>
                        <a:ext uri="{9D8B030D-6E8A-4147-A177-3AD203B41FA5}">
                          <a16:colId xmlns:a16="http://schemas.microsoft.com/office/drawing/2014/main" val="2467205354"/>
                        </a:ext>
                      </a:extLst>
                    </a:gridCol>
                    <a:gridCol w="2528200">
                      <a:extLst>
                        <a:ext uri="{9D8B030D-6E8A-4147-A177-3AD203B41FA5}">
                          <a16:colId xmlns:a16="http://schemas.microsoft.com/office/drawing/2014/main" val="3022107464"/>
                        </a:ext>
                      </a:extLst>
                    </a:gridCol>
                  </a:tblGrid>
                  <a:tr h="203395">
                    <a:tc>
                      <a:txBody>
                        <a:bodyPr/>
                        <a:lstStyle/>
                        <a:p>
                          <a:pPr algn="ctr" fontAlgn="ctr"/>
                          <a:r>
                            <a:rPr lang="ja-JP" altLang="en-US" sz="1200" u="none" strike="noStrike">
                              <a:solidFill>
                                <a:schemeClr val="bg1"/>
                              </a:solidFill>
                              <a:effectLst/>
                            </a:rPr>
                            <a:t>項目</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内容</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具体例</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extLst>
                      <a:ext uri="{0D108BD9-81ED-4DB2-BD59-A6C34878D82A}">
                        <a16:rowId xmlns:a16="http://schemas.microsoft.com/office/drawing/2014/main" val="537188213"/>
                      </a:ext>
                    </a:extLst>
                  </a:tr>
                  <a:tr h="203395">
                    <a:tc>
                      <a:txBody>
                        <a:bodyPr/>
                        <a:lstStyle/>
                        <a:p>
                          <a:pPr algn="ctr" fontAlgn="ctr"/>
                          <a:r>
                            <a:rPr lang="ja-JP" altLang="en-US" sz="1200" u="none" strike="noStrike">
                              <a:effectLst/>
                            </a:rPr>
                            <a:t>固定費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初期投資額</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$12,000,000</a:t>
                          </a:r>
                          <a:r>
                            <a:rPr lang="ja-JP" altLang="en-US" sz="1200" u="none" strike="noStrike">
                              <a:effectLst/>
                            </a:rPr>
                            <a:t>（約</a:t>
                          </a:r>
                          <a:r>
                            <a:rPr lang="en-US" altLang="ja-JP" sz="1200" u="none" strike="noStrike">
                              <a:effectLst/>
                            </a:rPr>
                            <a:t>13.2</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36185155"/>
                      </a:ext>
                    </a:extLst>
                  </a:tr>
                  <a:tr h="203395">
                    <a:tc>
                      <a:txBody>
                        <a:bodyPr/>
                        <a:lstStyle/>
                        <a:p>
                          <a:pPr algn="ctr" fontAlgn="ctr"/>
                          <a:r>
                            <a:rPr lang="ja-JP" altLang="en-US" sz="1200" u="none" strike="noStrike">
                              <a:effectLst/>
                            </a:rPr>
                            <a:t>可変費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en-US" sz="1200" u="none" strike="noStrike" dirty="0">
                              <a:effectLst/>
                            </a:rPr>
                            <a:t>AI</a:t>
                          </a:r>
                          <a:r>
                            <a:rPr lang="ja-JP" altLang="en-US" sz="1200" u="none" strike="noStrike">
                              <a:effectLst/>
                            </a:rPr>
                            <a:t>システムの年間運用コスト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$1,500,000</a:t>
                          </a:r>
                          <a:r>
                            <a:rPr lang="ja-JP" altLang="en-US" sz="1200" u="none" strike="noStrike">
                              <a:effectLst/>
                            </a:rPr>
                            <a:t>（約</a:t>
                          </a:r>
                          <a:r>
                            <a:rPr lang="en-US" altLang="ja-JP" sz="1200" u="none" strike="noStrike">
                              <a:effectLst/>
                            </a:rPr>
                            <a:t>1.65</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75793525"/>
                      </a:ext>
                    </a:extLst>
                  </a:tr>
                  <a:tr h="203395">
                    <a:tc>
                      <a:txBody>
                        <a:bodyPr/>
                        <a:lstStyle/>
                        <a:p>
                          <a:pPr algn="ctr" fontAlgn="ctr"/>
                          <a:r>
                            <a:rPr lang="ja-JP" altLang="en-US" sz="1200" u="none" strike="noStrike">
                              <a:effectLst/>
                            </a:rPr>
                            <a:t>貢献利益</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コスト削減や収益増加の合計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$14,600,000</a:t>
                          </a:r>
                          <a:r>
                            <a:rPr lang="ja-JP" altLang="en-US" sz="1200" u="none" strike="noStrike">
                              <a:effectLst/>
                            </a:rPr>
                            <a:t>（約</a:t>
                          </a:r>
                          <a:r>
                            <a:rPr lang="en-US" altLang="ja-JP" sz="1200" u="none" strike="noStrike">
                              <a:effectLst/>
                            </a:rPr>
                            <a:t>16.06</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27461650"/>
                      </a:ext>
                    </a:extLst>
                  </a:tr>
                  <a:tr h="698340">
                    <a:tc>
                      <a:txBody>
                        <a:bodyPr/>
                        <a:lstStyle/>
                        <a:p>
                          <a:pPr algn="ctr" fontAlgn="ctr"/>
                          <a:r>
                            <a:rPr lang="ja-JP" altLang="en-US" sz="1200" u="none" strike="noStrike">
                              <a:effectLst/>
                            </a:rPr>
                            <a:t>損益分岐点の計算式</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14:m>
                            <m:oMathPara xmlns:m="http://schemas.openxmlformats.org/officeDocument/2006/math">
                              <m:oMathParaPr>
                                <m:jc m:val="centerGroup"/>
                              </m:oMathParaPr>
                              <m:oMath xmlns:m="http://schemas.openxmlformats.org/officeDocument/2006/math">
                                <m:f>
                                  <m:fPr>
                                    <m:ctrlPr>
                                      <a:rPr lang="en-US" altLang="ja-JP" sz="1200" b="0" i="1" u="none" strike="noStrike" smtClean="0">
                                        <a:solidFill>
                                          <a:srgbClr val="000000"/>
                                        </a:solidFill>
                                        <a:effectLst/>
                                        <a:latin typeface="Cambria Math" panose="02040503050406030204" pitchFamily="18" charset="0"/>
                                        <a:ea typeface="游ゴシック" panose="020B0400000000000000" pitchFamily="34" charset="-128"/>
                                      </a:rPr>
                                    </m:ctrlPr>
                                  </m:fPr>
                                  <m:num>
                                    <m:r>
                                      <a:rPr lang="ja-JP" altLang="en-US" sz="1200" b="0" i="1" u="none" strike="noStrike" smtClean="0">
                                        <a:solidFill>
                                          <a:srgbClr val="000000"/>
                                        </a:solidFill>
                                        <a:effectLst/>
                                        <a:latin typeface="Cambria Math" panose="02040503050406030204" pitchFamily="18" charset="0"/>
                                        <a:ea typeface="游ゴシック" panose="020B0400000000000000" pitchFamily="34" charset="-128"/>
                                      </a:rPr>
                                      <m:t>初期投資費用</m:t>
                                    </m:r>
                                  </m:num>
                                  <m:den>
                                    <m:r>
                                      <m:rPr>
                                        <m:nor/>
                                      </m:rPr>
                                      <a:rPr lang="ja-JP" altLang="en-US" sz="1200" smtClean="0"/>
                                      <m:t>年間コスト削減額</m:t>
                                    </m:r>
                                    <m:r>
                                      <m:rPr>
                                        <m:nor/>
                                      </m:rPr>
                                      <a:rPr lang="en-US" altLang="ja-JP" sz="1200" smtClean="0"/>
                                      <m:t>+</m:t>
                                    </m:r>
                                    <m:r>
                                      <m:rPr>
                                        <m:nor/>
                                      </m:rPr>
                                      <a:rPr lang="ja-JP" altLang="en-US" sz="1200" smtClean="0"/>
                                      <m:t>年間収益増加額−</m:t>
                                    </m:r>
                                    <m:r>
                                      <a:rPr lang="ja-JP" altLang="en-US" sz="1200" i="1" smtClean="0">
                                        <a:latin typeface="Cambria Math" panose="02040503050406030204" pitchFamily="18" charset="0"/>
                                      </a:rPr>
                                      <m:t>年間運用コスト</m:t>
                                    </m:r>
                                  </m:den>
                                </m:f>
                              </m:oMath>
                            </m:oMathPara>
                          </a14:m>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49880843"/>
                      </a:ext>
                    </a:extLst>
                  </a:tr>
                  <a:tr h="750079">
                    <a:tc>
                      <a:txBody>
                        <a:bodyPr/>
                        <a:lstStyle/>
                        <a:p>
                          <a:pPr algn="ctr" fontAlgn="ctr"/>
                          <a:r>
                            <a:rPr lang="ja-JP" altLang="en-US" sz="1200" u="none" strike="noStrike">
                              <a:effectLst/>
                            </a:rPr>
                            <a:t>具体例の損益分岐点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14:m>
                            <m:oMathPara xmlns:m="http://schemas.openxmlformats.org/officeDocument/2006/math">
                              <m:oMathParaPr>
                                <m:jc m:val="centerGroup"/>
                              </m:oMathParaPr>
                              <m:oMath xmlns:m="http://schemas.openxmlformats.org/officeDocument/2006/math">
                                <m:f>
                                  <m:fPr>
                                    <m:ctrlPr>
                                      <a:rPr lang="en-US" altLang="ja-JP" sz="1200" b="0" i="1" u="none" strike="noStrike" smtClean="0">
                                        <a:solidFill>
                                          <a:srgbClr val="000000"/>
                                        </a:solidFill>
                                        <a:effectLst/>
                                        <a:latin typeface="Cambria Math" panose="02040503050406030204" pitchFamily="18" charset="0"/>
                                        <a:ea typeface="游ゴシック" panose="020B0400000000000000" pitchFamily="34" charset="-128"/>
                                      </a:rPr>
                                    </m:ctrlPr>
                                  </m:fPr>
                                  <m:num>
                                    <m:r>
                                      <a:rPr lang="en-US" altLang="ja-JP" sz="1200" b="0" i="1" u="none" strike="noStrike" smtClean="0">
                                        <a:solidFill>
                                          <a:srgbClr val="000000"/>
                                        </a:solidFill>
                                        <a:effectLst/>
                                        <a:latin typeface="Cambria Math" panose="02040503050406030204" pitchFamily="18" charset="0"/>
                                        <a:ea typeface="游ゴシック" panose="020B0400000000000000" pitchFamily="34" charset="-128"/>
                                      </a:rPr>
                                      <m:t>12000000</m:t>
                                    </m:r>
                                  </m:num>
                                  <m:den>
                                    <m:r>
                                      <m:rPr>
                                        <m:nor/>
                                      </m:rPr>
                                      <a:rPr lang="en-US" altLang="ja-JP" sz="1200" smtClean="0"/>
                                      <m:t>9,600,000+5,000,000−1,500,000​</m:t>
                                    </m:r>
                                  </m:den>
                                </m:f>
                              </m:oMath>
                            </m:oMathPara>
                          </a14:m>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ja-JP" altLang="en-US" sz="1200" u="none" strike="noStrike">
                              <a:effectLst/>
                            </a:rPr>
                            <a:t>約</a:t>
                          </a:r>
                          <a:r>
                            <a:rPr lang="en-US" altLang="ja-JP" sz="1200" u="none" strike="noStrike" dirty="0">
                              <a:effectLst/>
                            </a:rPr>
                            <a:t>1</a:t>
                          </a:r>
                          <a:r>
                            <a:rPr lang="ja-JP" altLang="en-US" sz="1200" u="none" strike="noStrike">
                              <a:effectLst/>
                            </a:rPr>
                            <a:t>年</a:t>
                          </a:r>
                          <a:r>
                            <a:rPr lang="en-US" altLang="ja-JP" sz="1200" u="none" strike="noStrike" dirty="0">
                              <a:effectLst/>
                            </a:rPr>
                            <a:t>1</a:t>
                          </a:r>
                          <a:r>
                            <a:rPr lang="ja-JP" altLang="en-US" sz="1200" u="none" strike="noStrike">
                              <a:effectLst/>
                            </a:rPr>
                            <a:t>か月で回収</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2346080"/>
                      </a:ext>
                    </a:extLst>
                  </a:tr>
                  <a:tr h="203395">
                    <a:tc>
                      <a:txBody>
                        <a:bodyPr/>
                        <a:lstStyle/>
                        <a:p>
                          <a:pPr algn="ctr" fontAlgn="ctr"/>
                          <a:r>
                            <a:rPr lang="ja-JP" altLang="en-US" sz="1200" u="none" strike="noStrike">
                              <a:effectLst/>
                            </a:rPr>
                            <a:t>その他の考慮点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ja-JP" altLang="en-US" sz="1200" u="none" strike="noStrike">
                              <a:effectLst/>
                            </a:rPr>
                            <a:t>敏感度分析、シナリオ分析など。</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94032777"/>
                      </a:ext>
                    </a:extLst>
                  </a:tr>
                </a:tbl>
              </a:graphicData>
            </a:graphic>
          </p:graphicFrame>
        </mc:Choice>
        <mc:Fallback xmlns="">
          <p:graphicFrame>
            <p:nvGraphicFramePr>
              <p:cNvPr id="22" name="表 21">
                <a:extLst>
                  <a:ext uri="{FF2B5EF4-FFF2-40B4-BE49-F238E27FC236}">
                    <a16:creationId xmlns:a16="http://schemas.microsoft.com/office/drawing/2014/main" id="{C613E6AF-245C-B61B-E9C5-A759235ACD36}"/>
                  </a:ext>
                </a:extLst>
              </p:cNvPr>
              <p:cNvGraphicFramePr>
                <a:graphicFrameLocks noGrp="1"/>
              </p:cNvGraphicFramePr>
              <p:nvPr>
                <p:extLst>
                  <p:ext uri="{D42A27DB-BD31-4B8C-83A1-F6EECF244321}">
                    <p14:modId xmlns:p14="http://schemas.microsoft.com/office/powerpoint/2010/main" val="2878583718"/>
                  </p:ext>
                </p:extLst>
              </p:nvPr>
            </p:nvGraphicFramePr>
            <p:xfrm>
              <a:off x="649972" y="3834142"/>
              <a:ext cx="7708215" cy="2465394"/>
            </p:xfrm>
            <a:graphic>
              <a:graphicData uri="http://schemas.openxmlformats.org/drawingml/2006/table">
                <a:tbl>
                  <a:tblPr firstRow="1">
                    <a:tableStyleId>{5C22544A-7EE6-4342-B048-85BDC9FD1C3A}</a:tableStyleId>
                  </a:tblPr>
                  <a:tblGrid>
                    <a:gridCol w="1558301">
                      <a:extLst>
                        <a:ext uri="{9D8B030D-6E8A-4147-A177-3AD203B41FA5}">
                          <a16:colId xmlns:a16="http://schemas.microsoft.com/office/drawing/2014/main" val="530866931"/>
                        </a:ext>
                      </a:extLst>
                    </a:gridCol>
                    <a:gridCol w="3621714">
                      <a:extLst>
                        <a:ext uri="{9D8B030D-6E8A-4147-A177-3AD203B41FA5}">
                          <a16:colId xmlns:a16="http://schemas.microsoft.com/office/drawing/2014/main" val="2467205354"/>
                        </a:ext>
                      </a:extLst>
                    </a:gridCol>
                    <a:gridCol w="2528200">
                      <a:extLst>
                        <a:ext uri="{9D8B030D-6E8A-4147-A177-3AD203B41FA5}">
                          <a16:colId xmlns:a16="http://schemas.microsoft.com/office/drawing/2014/main" val="3022107464"/>
                        </a:ext>
                      </a:extLst>
                    </a:gridCol>
                  </a:tblGrid>
                  <a:tr h="203395">
                    <a:tc>
                      <a:txBody>
                        <a:bodyPr/>
                        <a:lstStyle/>
                        <a:p>
                          <a:pPr algn="ctr" fontAlgn="ctr"/>
                          <a:r>
                            <a:rPr lang="ja-JP" altLang="en-US" sz="1200" u="none" strike="noStrike">
                              <a:solidFill>
                                <a:schemeClr val="bg1"/>
                              </a:solidFill>
                              <a:effectLst/>
                            </a:rPr>
                            <a:t>項目</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内容</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具体例</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extLst>
                      <a:ext uri="{0D108BD9-81ED-4DB2-BD59-A6C34878D82A}">
                        <a16:rowId xmlns:a16="http://schemas.microsoft.com/office/drawing/2014/main" val="537188213"/>
                      </a:ext>
                    </a:extLst>
                  </a:tr>
                  <a:tr h="203395">
                    <a:tc>
                      <a:txBody>
                        <a:bodyPr/>
                        <a:lstStyle/>
                        <a:p>
                          <a:pPr algn="ctr" fontAlgn="ctr"/>
                          <a:r>
                            <a:rPr lang="ja-JP" altLang="en-US" sz="1200" u="none" strike="noStrike">
                              <a:effectLst/>
                            </a:rPr>
                            <a:t>固定費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初期投資額</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$12,000,000</a:t>
                          </a:r>
                          <a:r>
                            <a:rPr lang="ja-JP" altLang="en-US" sz="1200" u="none" strike="noStrike">
                              <a:effectLst/>
                            </a:rPr>
                            <a:t>（約</a:t>
                          </a:r>
                          <a:r>
                            <a:rPr lang="en-US" altLang="ja-JP" sz="1200" u="none" strike="noStrike">
                              <a:effectLst/>
                            </a:rPr>
                            <a:t>13.2</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36185155"/>
                      </a:ext>
                    </a:extLst>
                  </a:tr>
                  <a:tr h="203395">
                    <a:tc>
                      <a:txBody>
                        <a:bodyPr/>
                        <a:lstStyle/>
                        <a:p>
                          <a:pPr algn="ctr" fontAlgn="ctr"/>
                          <a:r>
                            <a:rPr lang="ja-JP" altLang="en-US" sz="1200" u="none" strike="noStrike">
                              <a:effectLst/>
                            </a:rPr>
                            <a:t>可変費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en-US" sz="1200" u="none" strike="noStrike" dirty="0">
                              <a:effectLst/>
                            </a:rPr>
                            <a:t>AI</a:t>
                          </a:r>
                          <a:r>
                            <a:rPr lang="ja-JP" altLang="en-US" sz="1200" u="none" strike="noStrike">
                              <a:effectLst/>
                            </a:rPr>
                            <a:t>システムの年間運用コスト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$1,500,000</a:t>
                          </a:r>
                          <a:r>
                            <a:rPr lang="ja-JP" altLang="en-US" sz="1200" u="none" strike="noStrike">
                              <a:effectLst/>
                            </a:rPr>
                            <a:t>（約</a:t>
                          </a:r>
                          <a:r>
                            <a:rPr lang="en-US" altLang="ja-JP" sz="1200" u="none" strike="noStrike">
                              <a:effectLst/>
                            </a:rPr>
                            <a:t>1.65</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75793525"/>
                      </a:ext>
                    </a:extLst>
                  </a:tr>
                  <a:tr h="203395">
                    <a:tc>
                      <a:txBody>
                        <a:bodyPr/>
                        <a:lstStyle/>
                        <a:p>
                          <a:pPr algn="ctr" fontAlgn="ctr"/>
                          <a:r>
                            <a:rPr lang="ja-JP" altLang="en-US" sz="1200" u="none" strike="noStrike">
                              <a:effectLst/>
                            </a:rPr>
                            <a:t>貢献利益</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コスト削減や収益増加の合計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$14,600,000</a:t>
                          </a:r>
                          <a:r>
                            <a:rPr lang="ja-JP" altLang="en-US" sz="1200" u="none" strike="noStrike">
                              <a:effectLst/>
                            </a:rPr>
                            <a:t>（約</a:t>
                          </a:r>
                          <a:r>
                            <a:rPr lang="en-US" altLang="ja-JP" sz="1200" u="none" strike="noStrike">
                              <a:effectLst/>
                            </a:rPr>
                            <a:t>16.06</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27461650"/>
                      </a:ext>
                    </a:extLst>
                  </a:tr>
                  <a:tr h="698340">
                    <a:tc>
                      <a:txBody>
                        <a:bodyPr/>
                        <a:lstStyle/>
                        <a:p>
                          <a:pPr algn="ctr" fontAlgn="ctr"/>
                          <a:r>
                            <a:rPr lang="ja-JP" altLang="en-US" sz="1200" u="none" strike="noStrike">
                              <a:effectLst/>
                            </a:rPr>
                            <a:t>損益分岐点の計算式</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endParaRPr lang="ja-JP"/>
                        </a:p>
                      </a:txBody>
                      <a:tcPr marL="6184" marR="6184" marT="6184" marB="0" anchor="ctr">
                        <a:blipFill>
                          <a:blip r:embed="rId3"/>
                          <a:stretch>
                            <a:fillRect l="-43357" t="-121818" r="-70280" b="-147273"/>
                          </a:stretch>
                        </a:blipFill>
                      </a:tcP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49880843"/>
                      </a:ext>
                    </a:extLst>
                  </a:tr>
                  <a:tr h="750079">
                    <a:tc>
                      <a:txBody>
                        <a:bodyPr/>
                        <a:lstStyle/>
                        <a:p>
                          <a:pPr algn="ctr" fontAlgn="ctr"/>
                          <a:r>
                            <a:rPr lang="ja-JP" altLang="en-US" sz="1200" u="none" strike="noStrike">
                              <a:effectLst/>
                            </a:rPr>
                            <a:t>具体例の損益分岐点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endParaRPr lang="ja-JP"/>
                        </a:p>
                      </a:txBody>
                      <a:tcPr marL="6184" marR="6184" marT="6184" marB="0" anchor="ctr">
                        <a:blipFill>
                          <a:blip r:embed="rId3"/>
                          <a:stretch>
                            <a:fillRect l="-43357" t="-203333" r="-70280" b="-35000"/>
                          </a:stretch>
                        </a:blipFill>
                      </a:tcPr>
                    </a:tc>
                    <a:tc>
                      <a:txBody>
                        <a:bodyPr/>
                        <a:lstStyle/>
                        <a:p>
                          <a:pPr algn="l" fontAlgn="ctr"/>
                          <a:r>
                            <a:rPr lang="ja-JP" altLang="en-US" sz="1200" u="none" strike="noStrike">
                              <a:effectLst/>
                            </a:rPr>
                            <a:t>約</a:t>
                          </a:r>
                          <a:r>
                            <a:rPr lang="en-US" altLang="ja-JP" sz="1200" u="none" strike="noStrike" dirty="0">
                              <a:effectLst/>
                            </a:rPr>
                            <a:t>1</a:t>
                          </a:r>
                          <a:r>
                            <a:rPr lang="ja-JP" altLang="en-US" sz="1200" u="none" strike="noStrike">
                              <a:effectLst/>
                            </a:rPr>
                            <a:t>年</a:t>
                          </a:r>
                          <a:r>
                            <a:rPr lang="en-US" altLang="ja-JP" sz="1200" u="none" strike="noStrike" dirty="0">
                              <a:effectLst/>
                            </a:rPr>
                            <a:t>1</a:t>
                          </a:r>
                          <a:r>
                            <a:rPr lang="ja-JP" altLang="en-US" sz="1200" u="none" strike="noStrike">
                              <a:effectLst/>
                            </a:rPr>
                            <a:t>か月で回収</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2346080"/>
                      </a:ext>
                    </a:extLst>
                  </a:tr>
                  <a:tr h="203395">
                    <a:tc>
                      <a:txBody>
                        <a:bodyPr/>
                        <a:lstStyle/>
                        <a:p>
                          <a:pPr algn="ctr" fontAlgn="ctr"/>
                          <a:r>
                            <a:rPr lang="ja-JP" altLang="en-US" sz="1200" u="none" strike="noStrike">
                              <a:effectLst/>
                            </a:rPr>
                            <a:t>その他の考慮点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ja-JP" altLang="en-US" sz="1200" u="none" strike="noStrike">
                              <a:effectLst/>
                            </a:rPr>
                            <a:t>敏感度分析、シナリオ分析など。</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94032777"/>
                      </a:ext>
                    </a:extLst>
                  </a:tr>
                </a:tbl>
              </a:graphicData>
            </a:graphic>
          </p:graphicFrame>
        </mc:Fallback>
      </mc:AlternateContent>
      <p:sp>
        <p:nvSpPr>
          <p:cNvPr id="23" name="三角形 22">
            <a:extLst>
              <a:ext uri="{FF2B5EF4-FFF2-40B4-BE49-F238E27FC236}">
                <a16:creationId xmlns:a16="http://schemas.microsoft.com/office/drawing/2014/main" id="{627BB42D-C554-25EC-8257-E3E12B1D4EFB}"/>
              </a:ext>
            </a:extLst>
          </p:cNvPr>
          <p:cNvSpPr/>
          <p:nvPr/>
        </p:nvSpPr>
        <p:spPr>
          <a:xfrm rot="5400000">
            <a:off x="8132473" y="4897212"/>
            <a:ext cx="1105008" cy="339255"/>
          </a:xfrm>
          <a:prstGeom prst="triangle">
            <a:avLst>
              <a:gd name="adj" fmla="val 52586"/>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9F7FFE41-7844-ED93-E6F9-FC541C96C7BF}"/>
              </a:ext>
            </a:extLst>
          </p:cNvPr>
          <p:cNvSpPr txBox="1"/>
          <p:nvPr/>
        </p:nvSpPr>
        <p:spPr>
          <a:xfrm>
            <a:off x="9011767" y="4750613"/>
            <a:ext cx="2492991" cy="707886"/>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F36C37"/>
                </a:solidFill>
                <a:latin typeface="+mn-ea"/>
              </a:rPr>
              <a:t>技術</a:t>
            </a:r>
            <a:r>
              <a:rPr kumimoji="1" lang="en-US" altLang="ja-JP" sz="2000" dirty="0">
                <a:solidFill>
                  <a:srgbClr val="F36C37"/>
                </a:solidFill>
                <a:latin typeface="+mn-ea"/>
              </a:rPr>
              <a:t> + </a:t>
            </a:r>
            <a:r>
              <a:rPr kumimoji="1" lang="ja-JP" altLang="en-US" sz="2000">
                <a:solidFill>
                  <a:srgbClr val="F36C37"/>
                </a:solidFill>
                <a:latin typeface="+mn-ea"/>
              </a:rPr>
              <a:t>ビジネス</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の両面で導入が可能</a:t>
            </a:r>
            <a:endParaRPr kumimoji="1" lang="ja-JP" altLang="en-US" sz="2000" dirty="0">
              <a:solidFill>
                <a:srgbClr val="F36C37"/>
              </a:solidFill>
              <a:latin typeface="+mn-ea"/>
            </a:endParaRPr>
          </a:p>
        </p:txBody>
      </p:sp>
      <p:sp>
        <p:nvSpPr>
          <p:cNvPr id="26" name="テキスト ボックス 25">
            <a:extLst>
              <a:ext uri="{FF2B5EF4-FFF2-40B4-BE49-F238E27FC236}">
                <a16:creationId xmlns:a16="http://schemas.microsoft.com/office/drawing/2014/main" id="{F8F720BB-8831-DFA8-9E59-AB35EAF4E2C5}"/>
              </a:ext>
            </a:extLst>
          </p:cNvPr>
          <p:cNvSpPr txBox="1"/>
          <p:nvPr/>
        </p:nvSpPr>
        <p:spPr>
          <a:xfrm>
            <a:off x="6261206" y="6285358"/>
            <a:ext cx="225414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＊詳細は</a:t>
            </a:r>
            <a:r>
              <a:rPr kumimoji="1" lang="en-US" altLang="ja-JP" sz="1600" dirty="0">
                <a:solidFill>
                  <a:srgbClr val="000000"/>
                </a:solidFill>
                <a:latin typeface="+mn-ea"/>
              </a:rPr>
              <a:t>AI</a:t>
            </a:r>
            <a:r>
              <a:rPr kumimoji="1" lang="ja-JP" altLang="en-US" sz="1600">
                <a:solidFill>
                  <a:srgbClr val="000000"/>
                </a:solidFill>
                <a:latin typeface="+mn-ea"/>
              </a:rPr>
              <a:t>プランナー</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2951447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A8BCD-C41A-D00C-670C-0C6A464B3DD9}"/>
              </a:ext>
            </a:extLst>
          </p:cNvPr>
          <p:cNvSpPr>
            <a:spLocks noGrp="1"/>
          </p:cNvSpPr>
          <p:nvPr>
            <p:ph type="title"/>
          </p:nvPr>
        </p:nvSpPr>
        <p:spPr/>
        <p:txBody>
          <a:bodyPr/>
          <a:lstStyle/>
          <a:p>
            <a:r>
              <a:rPr kumimoji="1" lang="ja-JP" altLang="en-US"/>
              <a:t>（補足）</a:t>
            </a:r>
            <a:r>
              <a:rPr kumimoji="1" lang="en-US" altLang="ja-JP" dirty="0"/>
              <a:t>AI </a:t>
            </a:r>
            <a:r>
              <a:rPr kumimoji="1" lang="ja-JP" altLang="en-US"/>
              <a:t>活用のビジネス考慮事項</a:t>
            </a:r>
          </a:p>
        </p:txBody>
      </p:sp>
      <p:sp>
        <p:nvSpPr>
          <p:cNvPr id="3" name="スライド番号プレースホルダー 2">
            <a:extLst>
              <a:ext uri="{FF2B5EF4-FFF2-40B4-BE49-F238E27FC236}">
                <a16:creationId xmlns:a16="http://schemas.microsoft.com/office/drawing/2014/main" id="{A6A8061D-2863-860C-6EAB-CEAEC16250B7}"/>
              </a:ext>
            </a:extLst>
          </p:cNvPr>
          <p:cNvSpPr>
            <a:spLocks noGrp="1"/>
          </p:cNvSpPr>
          <p:nvPr>
            <p:ph type="sldNum" sz="quarter" idx="10"/>
          </p:nvPr>
        </p:nvSpPr>
        <p:spPr/>
        <p:txBody>
          <a:bodyPr/>
          <a:lstStyle/>
          <a:p>
            <a:fld id="{5D750650-B10A-47BF-93C2-E1678438B37A}" type="slidenum">
              <a:rPr lang="en-US" altLang="ja-JP" smtClean="0"/>
              <a:pPr/>
              <a:t>134</a:t>
            </a:fld>
            <a:endParaRPr lang="en-US" altLang="ja-JP" dirty="0"/>
          </a:p>
        </p:txBody>
      </p:sp>
      <p:sp>
        <p:nvSpPr>
          <p:cNvPr id="6" name="コンテンツ プレースホルダー 2">
            <a:extLst>
              <a:ext uri="{FF2B5EF4-FFF2-40B4-BE49-F238E27FC236}">
                <a16:creationId xmlns:a16="http://schemas.microsoft.com/office/drawing/2014/main" id="{FD43EC95-7C88-B9A8-8273-B3AD7069E20A}"/>
              </a:ext>
            </a:extLst>
          </p:cNvPr>
          <p:cNvSpPr txBox="1">
            <a:spLocks/>
          </p:cNvSpPr>
          <p:nvPr/>
        </p:nvSpPr>
        <p:spPr>
          <a:xfrm>
            <a:off x="649972" y="2443197"/>
            <a:ext cx="8640762" cy="1213801"/>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lgn="l">
              <a:buFont typeface="Wingdings" pitchFamily="2" charset="2"/>
              <a:buChar char="ü"/>
            </a:pPr>
            <a:r>
              <a:rPr lang="ja-JP" altLang="en-US" sz="2400" b="1">
                <a:solidFill>
                  <a:srgbClr val="F36C37"/>
                </a:solidFill>
              </a:rPr>
              <a:t>戦略</a:t>
            </a:r>
            <a:endParaRPr lang="en-US" altLang="ja-JP" sz="2400" b="1" dirty="0">
              <a:solidFill>
                <a:srgbClr val="F36C37"/>
              </a:solidFill>
            </a:endParaRPr>
          </a:p>
          <a:p>
            <a:pPr algn="l"/>
            <a:r>
              <a:rPr lang="ja-JP" altLang="en-US" sz="1800">
                <a:solidFill>
                  <a:schemeClr val="tx1"/>
                </a:solidFill>
              </a:rPr>
              <a:t>企業の目標達成に向けた長期的なアプローチであり、</a:t>
            </a:r>
            <a:r>
              <a:rPr lang="en-US" altLang="ja-JP" sz="1800" dirty="0">
                <a:solidFill>
                  <a:schemeClr val="tx1"/>
                </a:solidFill>
              </a:rPr>
              <a:t>AI</a:t>
            </a:r>
            <a:r>
              <a:rPr lang="ja-JP" altLang="en-US" sz="1800">
                <a:solidFill>
                  <a:schemeClr val="tx1"/>
                </a:solidFill>
              </a:rPr>
              <a:t>技術をどのように活用してビジネスの成長や効率化を図るかを定義</a:t>
            </a:r>
          </a:p>
          <a:p>
            <a:pPr marL="514350" indent="-514350" algn="l">
              <a:buFont typeface="Wingdings" pitchFamily="2" charset="2"/>
              <a:buChar char="ü"/>
            </a:pPr>
            <a:r>
              <a:rPr lang="ja-JP" altLang="en-US" sz="2400" b="1">
                <a:solidFill>
                  <a:srgbClr val="F36C37"/>
                </a:solidFill>
              </a:rPr>
              <a:t>計画</a:t>
            </a:r>
            <a:endParaRPr lang="en-US" altLang="ja-JP" sz="2400" b="1" dirty="0">
              <a:solidFill>
                <a:srgbClr val="F36C37"/>
              </a:solidFill>
            </a:endParaRPr>
          </a:p>
          <a:p>
            <a:pPr algn="l"/>
            <a:r>
              <a:rPr lang="en-US" altLang="ja-JP" sz="1800" dirty="0">
                <a:solidFill>
                  <a:schemeClr val="tx1"/>
                </a:solidFill>
              </a:rPr>
              <a:t>AI</a:t>
            </a:r>
            <a:r>
              <a:rPr lang="ja-JP" altLang="en-US" sz="1800">
                <a:solidFill>
                  <a:schemeClr val="tx1"/>
                </a:solidFill>
              </a:rPr>
              <a:t>導入戦略を実行するための詳細なアクションプラン。これは、特定の期間内に実施される具体的なステップやタスクを定めたもの</a:t>
            </a:r>
          </a:p>
          <a:p>
            <a:pPr marL="514350" indent="-514350" algn="l">
              <a:buFont typeface="Wingdings" pitchFamily="2" charset="2"/>
              <a:buChar char="ü"/>
            </a:pPr>
            <a:r>
              <a:rPr lang="ja-JP" altLang="en-US" sz="2400" b="1">
                <a:solidFill>
                  <a:srgbClr val="F36C37"/>
                </a:solidFill>
              </a:rPr>
              <a:t>収益</a:t>
            </a:r>
            <a:endParaRPr lang="en-US" altLang="ja-JP" sz="2400" b="1" dirty="0">
              <a:solidFill>
                <a:srgbClr val="F36C37"/>
              </a:solidFill>
            </a:endParaRPr>
          </a:p>
          <a:p>
            <a:pPr algn="l"/>
            <a:r>
              <a:rPr lang="en-US" altLang="ja-JP" sz="1800" dirty="0">
                <a:solidFill>
                  <a:schemeClr val="tx1"/>
                </a:solidFill>
              </a:rPr>
              <a:t>AI</a:t>
            </a:r>
            <a:r>
              <a:rPr lang="ja-JP" altLang="en-US" sz="1800">
                <a:solidFill>
                  <a:schemeClr val="tx1"/>
                </a:solidFill>
              </a:rPr>
              <a:t>導入によって直接的または間接的に得られる経済的な利益を指します。</a:t>
            </a:r>
            <a:r>
              <a:rPr lang="en-US" altLang="ja-JP" sz="1800" dirty="0">
                <a:solidFill>
                  <a:schemeClr val="tx1"/>
                </a:solidFill>
              </a:rPr>
              <a:t>AI</a:t>
            </a:r>
            <a:r>
              <a:rPr lang="ja-JP" altLang="en-US" sz="1800">
                <a:solidFill>
                  <a:schemeClr val="tx1"/>
                </a:solidFill>
              </a:rPr>
              <a:t>がもたらす収益は、コスト削減、売上増加、効率化による生産性向上など</a:t>
            </a:r>
            <a:endParaRPr lang="ja-JP" altLang="en-US" sz="1800" dirty="0">
              <a:solidFill>
                <a:schemeClr val="tx1"/>
              </a:solidFill>
            </a:endParaRPr>
          </a:p>
        </p:txBody>
      </p:sp>
      <p:sp>
        <p:nvSpPr>
          <p:cNvPr id="8" name="四角形: 角を丸くする 9">
            <a:extLst>
              <a:ext uri="{FF2B5EF4-FFF2-40B4-BE49-F238E27FC236}">
                <a16:creationId xmlns:a16="http://schemas.microsoft.com/office/drawing/2014/main" id="{73097C0B-A2FF-4370-EF95-D7F2DDC55FC9}"/>
              </a:ext>
            </a:extLst>
          </p:cNvPr>
          <p:cNvSpPr/>
          <p:nvPr/>
        </p:nvSpPr>
        <p:spPr bwMode="auto">
          <a:xfrm>
            <a:off x="649972" y="84878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ビジネスの観点</a:t>
            </a:r>
          </a:p>
        </p:txBody>
      </p:sp>
      <p:sp>
        <p:nvSpPr>
          <p:cNvPr id="10" name="三角形 9">
            <a:extLst>
              <a:ext uri="{FF2B5EF4-FFF2-40B4-BE49-F238E27FC236}">
                <a16:creationId xmlns:a16="http://schemas.microsoft.com/office/drawing/2014/main" id="{1D8FB8F4-5876-C426-7F19-20B6C94DE0EF}"/>
              </a:ext>
            </a:extLst>
          </p:cNvPr>
          <p:cNvSpPr/>
          <p:nvPr/>
        </p:nvSpPr>
        <p:spPr>
          <a:xfrm rot="10800000">
            <a:off x="5184553" y="4710504"/>
            <a:ext cx="1822890" cy="330418"/>
          </a:xfrm>
          <a:prstGeom prst="triangle">
            <a:avLst>
              <a:gd name="adj" fmla="val 52586"/>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3236ABD-CBF4-9C23-D04A-9F1481C5AF0B}"/>
              </a:ext>
            </a:extLst>
          </p:cNvPr>
          <p:cNvSpPr txBox="1"/>
          <p:nvPr/>
        </p:nvSpPr>
        <p:spPr>
          <a:xfrm>
            <a:off x="2145715" y="5400723"/>
            <a:ext cx="7972319" cy="461665"/>
          </a:xfrm>
          <a:prstGeom prst="rect">
            <a:avLst/>
          </a:prstGeom>
          <a:noFill/>
        </p:spPr>
        <p:txBody>
          <a:bodyPr wrap="square" rtlCol="0">
            <a:spAutoFit/>
          </a:bodyPr>
          <a:lstStyle/>
          <a:p>
            <a:pPr algn="ctr" defTabSz="914400" fontAlgn="base">
              <a:spcBef>
                <a:spcPct val="0"/>
              </a:spcBef>
              <a:spcAft>
                <a:spcPct val="0"/>
              </a:spcAft>
            </a:pPr>
            <a:r>
              <a:rPr kumimoji="1" lang="ja-JP" altLang="en-US" sz="2400" b="1">
                <a:solidFill>
                  <a:srgbClr val="F36C37"/>
                </a:solidFill>
                <a:latin typeface="+mn-ea"/>
              </a:rPr>
              <a:t>技術</a:t>
            </a:r>
            <a:r>
              <a:rPr kumimoji="1" lang="en-US" altLang="ja-JP" sz="2400" b="1" dirty="0">
                <a:solidFill>
                  <a:srgbClr val="F36C37"/>
                </a:solidFill>
                <a:latin typeface="+mn-ea"/>
              </a:rPr>
              <a:t> + </a:t>
            </a:r>
            <a:r>
              <a:rPr kumimoji="1" lang="ja-JP" altLang="en-US" sz="2400" b="1">
                <a:solidFill>
                  <a:srgbClr val="F36C37"/>
                </a:solidFill>
                <a:latin typeface="+mn-ea"/>
              </a:rPr>
              <a:t>ビジネスの両面での</a:t>
            </a:r>
            <a:r>
              <a:rPr kumimoji="1" lang="en-US" altLang="ja-JP" sz="2400" b="1" dirty="0">
                <a:solidFill>
                  <a:srgbClr val="F36C37"/>
                </a:solidFill>
                <a:latin typeface="+mn-ea"/>
              </a:rPr>
              <a:t> AI </a:t>
            </a:r>
            <a:r>
              <a:rPr kumimoji="1" lang="ja-JP" altLang="en-US" sz="2400" b="1">
                <a:solidFill>
                  <a:srgbClr val="F36C37"/>
                </a:solidFill>
                <a:latin typeface="+mn-ea"/>
              </a:rPr>
              <a:t>導入に関する評価が可能</a:t>
            </a:r>
            <a:endParaRPr kumimoji="1" lang="ja-JP" altLang="en-US" sz="2400" b="1" dirty="0">
              <a:solidFill>
                <a:srgbClr val="F36C37"/>
              </a:solidFill>
              <a:latin typeface="+mn-ea"/>
            </a:endParaRPr>
          </a:p>
        </p:txBody>
      </p:sp>
    </p:spTree>
    <p:extLst>
      <p:ext uri="{BB962C8B-B14F-4D97-AF65-F5344CB8AC3E}">
        <p14:creationId xmlns:p14="http://schemas.microsoft.com/office/powerpoint/2010/main" val="22895372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ja-JP" altLang="en-US"/>
              <a:t>ネジの異常品検知のプロジェクト例</a:t>
            </a:r>
          </a:p>
        </p:txBody>
      </p:sp>
      <p:sp>
        <p:nvSpPr>
          <p:cNvPr id="5" name="テキスト ボックス 4">
            <a:extLst>
              <a:ext uri="{FF2B5EF4-FFF2-40B4-BE49-F238E27FC236}">
                <a16:creationId xmlns:a16="http://schemas.microsoft.com/office/drawing/2014/main" id="{907759B4-8FC2-F872-4A75-1CD478BBAA84}"/>
              </a:ext>
            </a:extLst>
          </p:cNvPr>
          <p:cNvSpPr txBox="1"/>
          <p:nvPr/>
        </p:nvSpPr>
        <p:spPr>
          <a:xfrm>
            <a:off x="1447252" y="5182111"/>
            <a:ext cx="4423006" cy="1077218"/>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データが動的で再学習が発生する</a:t>
            </a:r>
            <a:endParaRPr kumimoji="1" lang="en-US" altLang="ja-JP" sz="1600" dirty="0">
              <a:solidFill>
                <a:schemeClr val="tx1">
                  <a:lumMod val="50000"/>
                  <a:lumOff val="50000"/>
                </a:schemeClr>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導入コストが高い</a:t>
            </a:r>
            <a:endParaRPr kumimoji="1" lang="en-US" altLang="ja-JP" sz="1600" dirty="0">
              <a:solidFill>
                <a:schemeClr val="tx1">
                  <a:lumMod val="50000"/>
                  <a:lumOff val="50000"/>
                </a:schemeClr>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データの用意に時間とコストがかかる</a:t>
            </a:r>
            <a:endParaRPr kumimoji="1" lang="en-US" altLang="ja-JP" sz="1600" dirty="0">
              <a:solidFill>
                <a:schemeClr val="tx1">
                  <a:lumMod val="50000"/>
                  <a:lumOff val="50000"/>
                </a:schemeClr>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システム導入費用が数千万円</a:t>
            </a:r>
            <a:endParaRPr kumimoji="1" lang="en-US" altLang="ja-JP" sz="1600" dirty="0">
              <a:solidFill>
                <a:schemeClr val="tx1">
                  <a:lumMod val="50000"/>
                  <a:lumOff val="50000"/>
                </a:schemeClr>
              </a:solidFill>
              <a:latin typeface="+mn-ea"/>
            </a:endParaRPr>
          </a:p>
        </p:txBody>
      </p:sp>
      <p:sp>
        <p:nvSpPr>
          <p:cNvPr id="6" name="上矢印 5">
            <a:extLst>
              <a:ext uri="{FF2B5EF4-FFF2-40B4-BE49-F238E27FC236}">
                <a16:creationId xmlns:a16="http://schemas.microsoft.com/office/drawing/2014/main" id="{87806A28-17F6-9E99-AE1E-54D98B00E3E6}"/>
              </a:ext>
            </a:extLst>
          </p:cNvPr>
          <p:cNvSpPr/>
          <p:nvPr/>
        </p:nvSpPr>
        <p:spPr>
          <a:xfrm rot="5400000">
            <a:off x="6139462" y="5554731"/>
            <a:ext cx="976134" cy="347241"/>
          </a:xfrm>
          <a:prstGeom prst="up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00B3260-3B4D-3BE3-9C4B-AC1C98319AB3}"/>
              </a:ext>
            </a:extLst>
          </p:cNvPr>
          <p:cNvSpPr txBox="1"/>
          <p:nvPr/>
        </p:nvSpPr>
        <p:spPr>
          <a:xfrm>
            <a:off x="7384800" y="5428332"/>
            <a:ext cx="4698722" cy="830997"/>
          </a:xfrm>
          <a:prstGeom prst="rect">
            <a:avLst/>
          </a:prstGeom>
          <a:noFill/>
        </p:spPr>
        <p:txBody>
          <a:bodyPr wrap="none" rtlCol="0">
            <a:spAutoFit/>
          </a:bodyPr>
          <a:lstStyle/>
          <a:p>
            <a:pPr defTabSz="914400" fontAlgn="base">
              <a:spcBef>
                <a:spcPct val="0"/>
              </a:spcBef>
              <a:spcAft>
                <a:spcPct val="0"/>
              </a:spcAft>
            </a:pPr>
            <a:r>
              <a:rPr kumimoji="1" lang="en-US" altLang="ja-JP" sz="1600" b="1" dirty="0">
                <a:solidFill>
                  <a:schemeClr val="tx1">
                    <a:lumMod val="50000"/>
                    <a:lumOff val="50000"/>
                  </a:schemeClr>
                </a:solidFill>
                <a:latin typeface="+mn-ea"/>
              </a:rPr>
              <a:t>AI </a:t>
            </a:r>
            <a:r>
              <a:rPr kumimoji="1" lang="ja-JP" altLang="en-US" sz="1600" b="1">
                <a:solidFill>
                  <a:schemeClr val="tx1">
                    <a:lumMod val="50000"/>
                    <a:lumOff val="50000"/>
                  </a:schemeClr>
                </a:solidFill>
                <a:latin typeface="+mn-ea"/>
              </a:rPr>
              <a:t>導入の見送り</a:t>
            </a:r>
            <a:endParaRPr kumimoji="1" lang="en-US" altLang="ja-JP" sz="1600" b="1" dirty="0">
              <a:solidFill>
                <a:schemeClr val="tx1">
                  <a:lumMod val="50000"/>
                  <a:lumOff val="50000"/>
                </a:schemeClr>
              </a:solidFill>
              <a:latin typeface="+mn-ea"/>
            </a:endParaRPr>
          </a:p>
          <a:p>
            <a:pPr defTabSz="914400" fontAlgn="base">
              <a:spcBef>
                <a:spcPct val="0"/>
              </a:spcBef>
              <a:spcAft>
                <a:spcPct val="0"/>
              </a:spcAft>
            </a:pPr>
            <a:r>
              <a:rPr kumimoji="1" lang="ja-JP" altLang="en-US" sz="1600">
                <a:solidFill>
                  <a:schemeClr val="tx1">
                    <a:lumMod val="50000"/>
                    <a:lumOff val="50000"/>
                  </a:schemeClr>
                </a:solidFill>
                <a:latin typeface="+mn-ea"/>
              </a:rPr>
              <a:t>人員の増員やダブルチェックをおこなったほうが</a:t>
            </a:r>
            <a:endParaRPr kumimoji="1" lang="en-US" altLang="ja-JP" sz="1600" dirty="0">
              <a:solidFill>
                <a:schemeClr val="tx1">
                  <a:lumMod val="50000"/>
                  <a:lumOff val="50000"/>
                </a:schemeClr>
              </a:solidFill>
              <a:latin typeface="+mn-ea"/>
            </a:endParaRPr>
          </a:p>
          <a:p>
            <a:pPr defTabSz="914400" fontAlgn="base">
              <a:spcBef>
                <a:spcPct val="0"/>
              </a:spcBef>
              <a:spcAft>
                <a:spcPct val="0"/>
              </a:spcAft>
            </a:pPr>
            <a:r>
              <a:rPr kumimoji="1" lang="ja-JP" altLang="en-US" sz="1600">
                <a:solidFill>
                  <a:schemeClr val="tx1">
                    <a:lumMod val="50000"/>
                    <a:lumOff val="50000"/>
                  </a:schemeClr>
                </a:solidFill>
                <a:latin typeface="+mn-ea"/>
              </a:rPr>
              <a:t>コストパフォマンスに優れる</a:t>
            </a:r>
            <a:endParaRPr kumimoji="1" lang="en-US" altLang="ja-JP" sz="1600" dirty="0">
              <a:solidFill>
                <a:schemeClr val="tx1">
                  <a:lumMod val="50000"/>
                  <a:lumOff val="50000"/>
                </a:schemeClr>
              </a:solidFill>
              <a:latin typeface="+mn-ea"/>
            </a:endParaRPr>
          </a:p>
        </p:txBody>
      </p:sp>
      <p:sp>
        <p:nvSpPr>
          <p:cNvPr id="3" name="スライド番号プレースホルダー 2">
            <a:extLst>
              <a:ext uri="{FF2B5EF4-FFF2-40B4-BE49-F238E27FC236}">
                <a16:creationId xmlns:a16="http://schemas.microsoft.com/office/drawing/2014/main" id="{24F120B3-395C-71A5-969D-4091BD82D6E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135</a:t>
            </a:fld>
            <a:endParaRPr lang="en-US" altLang="ja-JP" dirty="0"/>
          </a:p>
        </p:txBody>
      </p:sp>
      <p:sp>
        <p:nvSpPr>
          <p:cNvPr id="4" name="四角形: 角を丸くする 9">
            <a:extLst>
              <a:ext uri="{FF2B5EF4-FFF2-40B4-BE49-F238E27FC236}">
                <a16:creationId xmlns:a16="http://schemas.microsoft.com/office/drawing/2014/main" id="{07C98734-32CE-B736-0F4B-AFB03BB01381}"/>
              </a:ext>
            </a:extLst>
          </p:cNvPr>
          <p:cNvSpPr/>
          <p:nvPr/>
        </p:nvSpPr>
        <p:spPr bwMode="auto">
          <a:xfrm>
            <a:off x="506185" y="848783"/>
            <a:ext cx="5364073"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課題</a:t>
            </a:r>
          </a:p>
        </p:txBody>
      </p:sp>
      <p:sp>
        <p:nvSpPr>
          <p:cNvPr id="9" name="テキスト ボックス 8">
            <a:extLst>
              <a:ext uri="{FF2B5EF4-FFF2-40B4-BE49-F238E27FC236}">
                <a16:creationId xmlns:a16="http://schemas.microsoft.com/office/drawing/2014/main" id="{86B23C2A-B07A-1B67-B750-40497AE52129}"/>
              </a:ext>
            </a:extLst>
          </p:cNvPr>
          <p:cNvSpPr txBox="1"/>
          <p:nvPr/>
        </p:nvSpPr>
        <p:spPr>
          <a:xfrm>
            <a:off x="506185" y="1540954"/>
            <a:ext cx="5909429" cy="923330"/>
          </a:xfrm>
          <a:prstGeom prst="rect">
            <a:avLst/>
          </a:prstGeom>
          <a:noFill/>
        </p:spPr>
        <p:txBody>
          <a:bodyPr wrap="square" rtlCol="0">
            <a:spAutoFit/>
          </a:bodyPr>
          <a:lstStyle/>
          <a:p>
            <a:pPr marL="742950" lvl="1" indent="-285750" defTabSz="914400" fontAlgn="base">
              <a:spcBef>
                <a:spcPct val="0"/>
              </a:spcBef>
              <a:spcAft>
                <a:spcPct val="0"/>
              </a:spcAft>
              <a:buFont typeface="Wingdings" pitchFamily="2" charset="2"/>
              <a:buChar char="ü"/>
            </a:pPr>
            <a:r>
              <a:rPr kumimoji="1" lang="ja-JP" altLang="en-US">
                <a:latin typeface="+mn-ea"/>
              </a:rPr>
              <a:t>長時間の単純作業が大変</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昼食後、検知の精度に差が出てしまう</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体調不良で欠員がでて大変</a:t>
            </a:r>
            <a:endParaRPr kumimoji="1" lang="en-US" altLang="ja-JP" dirty="0">
              <a:latin typeface="+mn-ea"/>
            </a:endParaRPr>
          </a:p>
        </p:txBody>
      </p:sp>
      <p:sp>
        <p:nvSpPr>
          <p:cNvPr id="10" name="三角形 9">
            <a:extLst>
              <a:ext uri="{FF2B5EF4-FFF2-40B4-BE49-F238E27FC236}">
                <a16:creationId xmlns:a16="http://schemas.microsoft.com/office/drawing/2014/main" id="{91E6D348-57BC-D25D-233C-67F17074F583}"/>
              </a:ext>
            </a:extLst>
          </p:cNvPr>
          <p:cNvSpPr/>
          <p:nvPr/>
        </p:nvSpPr>
        <p:spPr>
          <a:xfrm rot="10800000">
            <a:off x="5249936" y="2749326"/>
            <a:ext cx="1551214" cy="368348"/>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 name="正方形/長方形 16">
            <a:extLst>
              <a:ext uri="{FF2B5EF4-FFF2-40B4-BE49-F238E27FC236}">
                <a16:creationId xmlns:a16="http://schemas.microsoft.com/office/drawing/2014/main" id="{AC60365F-D4C7-3CC3-7011-B0B03174EFC5}"/>
              </a:ext>
            </a:extLst>
          </p:cNvPr>
          <p:cNvSpPr/>
          <p:nvPr/>
        </p:nvSpPr>
        <p:spPr>
          <a:xfrm>
            <a:off x="368286" y="3326737"/>
            <a:ext cx="11455423" cy="1714951"/>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90A7560-71A7-B34E-A1E4-2D94CF184319}"/>
              </a:ext>
            </a:extLst>
          </p:cNvPr>
          <p:cNvSpPr txBox="1"/>
          <p:nvPr/>
        </p:nvSpPr>
        <p:spPr>
          <a:xfrm>
            <a:off x="911824" y="3142070"/>
            <a:ext cx="2242922" cy="369332"/>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b="1">
                <a:solidFill>
                  <a:schemeClr val="bg1"/>
                </a:solidFill>
                <a:latin typeface="+mn-ea"/>
              </a:rPr>
              <a:t>物体検出</a:t>
            </a:r>
            <a:r>
              <a:rPr kumimoji="1" lang="en-US" altLang="ja-JP" b="1" dirty="0">
                <a:solidFill>
                  <a:schemeClr val="bg1"/>
                </a:solidFill>
                <a:latin typeface="+mn-ea"/>
              </a:rPr>
              <a:t> AI </a:t>
            </a:r>
            <a:r>
              <a:rPr kumimoji="1" lang="ja-JP" altLang="en-US" b="1">
                <a:solidFill>
                  <a:schemeClr val="bg1"/>
                </a:solidFill>
                <a:latin typeface="+mn-ea"/>
              </a:rPr>
              <a:t>の活用</a:t>
            </a:r>
            <a:endParaRPr kumimoji="1" lang="ja-JP" altLang="en-US" b="1" dirty="0">
              <a:solidFill>
                <a:schemeClr val="bg1"/>
              </a:solidFill>
              <a:latin typeface="+mn-ea"/>
            </a:endParaRPr>
          </a:p>
        </p:txBody>
      </p:sp>
      <p:sp>
        <p:nvSpPr>
          <p:cNvPr id="18" name="テキスト ボックス 17">
            <a:extLst>
              <a:ext uri="{FF2B5EF4-FFF2-40B4-BE49-F238E27FC236}">
                <a16:creationId xmlns:a16="http://schemas.microsoft.com/office/drawing/2014/main" id="{6BC6A226-2B93-A115-7B73-E5385FFB7CA7}"/>
              </a:ext>
            </a:extLst>
          </p:cNvPr>
          <p:cNvSpPr txBox="1"/>
          <p:nvPr/>
        </p:nvSpPr>
        <p:spPr>
          <a:xfrm>
            <a:off x="1612527" y="3611489"/>
            <a:ext cx="2576346" cy="830997"/>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ネジの画像データ</a:t>
            </a:r>
            <a:endParaRPr kumimoji="1" lang="en-US" altLang="ja-JP" sz="1600" dirty="0">
              <a:solidFill>
                <a:srgbClr val="F36C37"/>
              </a:solidFill>
              <a:latin typeface="+mn-ea"/>
            </a:endParaRPr>
          </a:p>
          <a:p>
            <a:pPr lvl="1" defTabSz="914400" fontAlgn="base">
              <a:spcBef>
                <a:spcPct val="0"/>
              </a:spcBef>
              <a:spcAft>
                <a:spcPct val="0"/>
              </a:spcAft>
            </a:pPr>
            <a:r>
              <a:rPr kumimoji="1" lang="ja-JP" altLang="en-US" sz="1600">
                <a:solidFill>
                  <a:srgbClr val="F36C37"/>
                </a:solidFill>
                <a:latin typeface="+mn-ea"/>
              </a:rPr>
              <a:t>→新規取得が必要</a:t>
            </a:r>
            <a:endParaRPr kumimoji="1" lang="ja-JP" altLang="en-US" sz="1600" dirty="0">
              <a:solidFill>
                <a:srgbClr val="F36C37"/>
              </a:solidFill>
              <a:latin typeface="+mn-ea"/>
            </a:endParaRPr>
          </a:p>
        </p:txBody>
      </p:sp>
      <p:sp>
        <p:nvSpPr>
          <p:cNvPr id="19" name="テキスト ボックス 18">
            <a:extLst>
              <a:ext uri="{FF2B5EF4-FFF2-40B4-BE49-F238E27FC236}">
                <a16:creationId xmlns:a16="http://schemas.microsoft.com/office/drawing/2014/main" id="{F853CCDA-E097-9A17-D017-3238E8D41B94}"/>
              </a:ext>
            </a:extLst>
          </p:cNvPr>
          <p:cNvSpPr txBox="1"/>
          <p:nvPr/>
        </p:nvSpPr>
        <p:spPr>
          <a:xfrm>
            <a:off x="5433114" y="3615363"/>
            <a:ext cx="1517660" cy="584775"/>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評価指標</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en-US" altLang="ja-JP" sz="1600" dirty="0">
                <a:solidFill>
                  <a:srgbClr val="F36C37"/>
                </a:solidFill>
                <a:latin typeface="+mn-ea"/>
              </a:rPr>
              <a:t>Recall</a:t>
            </a:r>
            <a:endParaRPr kumimoji="1" lang="ja-JP" altLang="en-US" sz="1600" dirty="0">
              <a:solidFill>
                <a:srgbClr val="F36C37"/>
              </a:solidFill>
              <a:latin typeface="+mn-ea"/>
            </a:endParaRPr>
          </a:p>
        </p:txBody>
      </p:sp>
      <p:sp>
        <p:nvSpPr>
          <p:cNvPr id="20" name="テキスト ボックス 19">
            <a:extLst>
              <a:ext uri="{FF2B5EF4-FFF2-40B4-BE49-F238E27FC236}">
                <a16:creationId xmlns:a16="http://schemas.microsoft.com/office/drawing/2014/main" id="{CA8F9154-9563-D0DB-77DE-682AB378483D}"/>
              </a:ext>
            </a:extLst>
          </p:cNvPr>
          <p:cNvSpPr txBox="1"/>
          <p:nvPr/>
        </p:nvSpPr>
        <p:spPr>
          <a:xfrm>
            <a:off x="7573828" y="3611489"/>
            <a:ext cx="4249881" cy="1323439"/>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データの流れ</a:t>
            </a:r>
            <a:endParaRPr kumimoji="1" lang="en-US" altLang="ja-JP" sz="1600" b="1"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生成システムからデータの収集</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en-US" altLang="ja-JP" sz="1600" dirty="0">
                <a:solidFill>
                  <a:srgbClr val="F36C37"/>
                </a:solidFill>
                <a:latin typeface="+mn-ea"/>
              </a:rPr>
              <a:t>AI </a:t>
            </a:r>
            <a:r>
              <a:rPr kumimoji="1" lang="ja-JP" altLang="en-US" sz="1600">
                <a:solidFill>
                  <a:srgbClr val="F36C37"/>
                </a:solidFill>
                <a:latin typeface="+mn-ea"/>
              </a:rPr>
              <a:t>モデルで予測（クラウド</a:t>
            </a:r>
            <a:r>
              <a:rPr kumimoji="1" lang="en-US" altLang="ja-JP" sz="1600" dirty="0">
                <a:solidFill>
                  <a:srgbClr val="F36C37"/>
                </a:solidFill>
                <a:latin typeface="+mn-ea"/>
              </a:rPr>
              <a:t> or </a:t>
            </a:r>
            <a:r>
              <a:rPr kumimoji="1" lang="ja-JP" altLang="en-US" sz="1600">
                <a:solidFill>
                  <a:srgbClr val="F36C37"/>
                </a:solidFill>
                <a:latin typeface="+mn-ea"/>
              </a:rPr>
              <a:t>エッジ）</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予測結果を異常検知システムへ返す</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異常品を除去する</a:t>
            </a:r>
            <a:endParaRPr kumimoji="1" lang="en-US" altLang="ja-JP" sz="1600" dirty="0">
              <a:solidFill>
                <a:srgbClr val="F36C37"/>
              </a:solidFill>
              <a:latin typeface="+mn-ea"/>
            </a:endParaRPr>
          </a:p>
        </p:txBody>
      </p:sp>
      <p:sp>
        <p:nvSpPr>
          <p:cNvPr id="8" name="テキスト ボックス 7">
            <a:extLst>
              <a:ext uri="{FF2B5EF4-FFF2-40B4-BE49-F238E27FC236}">
                <a16:creationId xmlns:a16="http://schemas.microsoft.com/office/drawing/2014/main" id="{D6FF41EB-25BC-3916-52AF-8192C6E17EB8}"/>
              </a:ext>
            </a:extLst>
          </p:cNvPr>
          <p:cNvSpPr txBox="1"/>
          <p:nvPr/>
        </p:nvSpPr>
        <p:spPr>
          <a:xfrm>
            <a:off x="6025543" y="1540954"/>
            <a:ext cx="5909429" cy="923330"/>
          </a:xfrm>
          <a:prstGeom prst="rect">
            <a:avLst/>
          </a:prstGeom>
          <a:noFill/>
        </p:spPr>
        <p:txBody>
          <a:bodyPr wrap="square" rtlCol="0">
            <a:spAutoFit/>
          </a:bodyPr>
          <a:lstStyle/>
          <a:p>
            <a:pPr marL="285750" indent="-285750" defTabSz="914400" fontAlgn="base">
              <a:spcBef>
                <a:spcPct val="0"/>
              </a:spcBef>
              <a:spcAft>
                <a:spcPct val="0"/>
              </a:spcAft>
              <a:buFont typeface="Wingdings" pitchFamily="2" charset="2"/>
              <a:buChar char="ü"/>
            </a:pPr>
            <a:r>
              <a:rPr kumimoji="1" lang="ja-JP" altLang="en-US">
                <a:latin typeface="+mn-ea"/>
              </a:rPr>
              <a:t>異常品の見逃し率を〇〇％減少する</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時間帯による精度のばらつきを無くす</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en-US" altLang="ja-JP" dirty="0">
                <a:latin typeface="+mn-ea"/>
              </a:rPr>
              <a:t>365d 24h </a:t>
            </a:r>
            <a:r>
              <a:rPr kumimoji="1" lang="ja-JP" altLang="en-US">
                <a:latin typeface="+mn-ea"/>
              </a:rPr>
              <a:t>稼働する</a:t>
            </a:r>
            <a:endParaRPr kumimoji="1" lang="en-US" altLang="ja-JP" dirty="0">
              <a:latin typeface="+mn-ea"/>
            </a:endParaRPr>
          </a:p>
        </p:txBody>
      </p:sp>
      <p:sp>
        <p:nvSpPr>
          <p:cNvPr id="12" name="四角形: 角を丸くする 9">
            <a:extLst>
              <a:ext uri="{FF2B5EF4-FFF2-40B4-BE49-F238E27FC236}">
                <a16:creationId xmlns:a16="http://schemas.microsoft.com/office/drawing/2014/main" id="{27AD5F4B-9BEA-D2EA-30CD-6C54E7B9B423}"/>
              </a:ext>
            </a:extLst>
          </p:cNvPr>
          <p:cNvSpPr/>
          <p:nvPr/>
        </p:nvSpPr>
        <p:spPr bwMode="auto">
          <a:xfrm>
            <a:off x="6008156" y="854874"/>
            <a:ext cx="5364073"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目的</a:t>
            </a:r>
          </a:p>
        </p:txBody>
      </p:sp>
    </p:spTree>
    <p:extLst>
      <p:ext uri="{BB962C8B-B14F-4D97-AF65-F5344CB8AC3E}">
        <p14:creationId xmlns:p14="http://schemas.microsoft.com/office/powerpoint/2010/main" val="584618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ja-JP" altLang="en-US"/>
              <a:t>ネジの異常品検知のプロジェクト例</a:t>
            </a:r>
          </a:p>
        </p:txBody>
      </p:sp>
      <p:pic>
        <p:nvPicPr>
          <p:cNvPr id="4" name="図 3" descr="テーブル&#10;&#10;自動的に生成された説明">
            <a:extLst>
              <a:ext uri="{FF2B5EF4-FFF2-40B4-BE49-F238E27FC236}">
                <a16:creationId xmlns:a16="http://schemas.microsoft.com/office/drawing/2014/main" id="{CD6BD30F-26F0-EE78-0D4B-7184522E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34" y="1299657"/>
            <a:ext cx="10872932" cy="4828468"/>
          </a:xfrm>
          <a:prstGeom prst="rect">
            <a:avLst/>
          </a:prstGeom>
        </p:spPr>
      </p:pic>
      <p:sp>
        <p:nvSpPr>
          <p:cNvPr id="3" name="スライド番号プレースホルダー 3">
            <a:extLst>
              <a:ext uri="{FF2B5EF4-FFF2-40B4-BE49-F238E27FC236}">
                <a16:creationId xmlns:a16="http://schemas.microsoft.com/office/drawing/2014/main" id="{F51EDD2D-4110-1ADF-8B98-4111D14BCC73}"/>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136</a:t>
            </a:fld>
            <a:endParaRPr kumimoji="1" lang="ja-JP" altLang="en-US"/>
          </a:p>
        </p:txBody>
      </p:sp>
    </p:spTree>
    <p:extLst>
      <p:ext uri="{BB962C8B-B14F-4D97-AF65-F5344CB8AC3E}">
        <p14:creationId xmlns:p14="http://schemas.microsoft.com/office/powerpoint/2010/main" val="2543609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en-US" altLang="ja-JP" dirty="0"/>
              <a:t>A </a:t>
            </a:r>
            <a:r>
              <a:rPr kumimoji="1" lang="ja-JP" altLang="en-US"/>
              <a:t>社</a:t>
            </a:r>
            <a:r>
              <a:rPr kumimoji="1" lang="en-US" altLang="ja-JP" dirty="0"/>
              <a:t> </a:t>
            </a:r>
            <a:r>
              <a:rPr kumimoji="1" lang="ja-JP" altLang="en-US"/>
              <a:t>在庫の需要予測のプロジェクト例</a:t>
            </a:r>
          </a:p>
        </p:txBody>
      </p:sp>
      <p:sp>
        <p:nvSpPr>
          <p:cNvPr id="7" name="テキスト ボックス 6">
            <a:extLst>
              <a:ext uri="{FF2B5EF4-FFF2-40B4-BE49-F238E27FC236}">
                <a16:creationId xmlns:a16="http://schemas.microsoft.com/office/drawing/2014/main" id="{000B3260-3B4D-3BE3-9C4B-AC1C98319AB3}"/>
              </a:ext>
            </a:extLst>
          </p:cNvPr>
          <p:cNvSpPr txBox="1"/>
          <p:nvPr/>
        </p:nvSpPr>
        <p:spPr>
          <a:xfrm>
            <a:off x="3446540" y="5264885"/>
            <a:ext cx="5320687" cy="1200329"/>
          </a:xfrm>
          <a:prstGeom prst="rect">
            <a:avLst/>
          </a:prstGeom>
          <a:noFill/>
        </p:spPr>
        <p:txBody>
          <a:bodyPr wrap="none" rtlCol="0">
            <a:spAutoFit/>
          </a:bodyPr>
          <a:lstStyle/>
          <a:p>
            <a:pPr defTabSz="914400" fontAlgn="base">
              <a:spcBef>
                <a:spcPct val="0"/>
              </a:spcBef>
              <a:spcAft>
                <a:spcPct val="0"/>
              </a:spcAft>
            </a:pPr>
            <a:r>
              <a:rPr kumimoji="1" lang="ja-JP" altLang="en-US" b="1">
                <a:solidFill>
                  <a:srgbClr val="F36C37"/>
                </a:solidFill>
                <a:latin typeface="+mn-ea"/>
              </a:rPr>
              <a:t>スモールスタートで</a:t>
            </a:r>
            <a:r>
              <a:rPr kumimoji="1" lang="en-US" altLang="ja-JP" b="1" dirty="0">
                <a:solidFill>
                  <a:srgbClr val="F36C37"/>
                </a:solidFill>
                <a:latin typeface="+mn-ea"/>
              </a:rPr>
              <a:t> PoC </a:t>
            </a:r>
            <a:r>
              <a:rPr kumimoji="1" lang="ja-JP" altLang="en-US" b="1">
                <a:solidFill>
                  <a:srgbClr val="F36C37"/>
                </a:solidFill>
                <a:latin typeface="+mn-ea"/>
              </a:rPr>
              <a:t>の実施</a:t>
            </a:r>
            <a:endParaRPr kumimoji="1" lang="en-US" altLang="ja-JP" b="1"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en-US" altLang="ja-JP" dirty="0">
                <a:solidFill>
                  <a:srgbClr val="F36C37"/>
                </a:solidFill>
                <a:latin typeface="+mn-ea"/>
              </a:rPr>
              <a:t>AI </a:t>
            </a:r>
            <a:r>
              <a:rPr kumimoji="1" lang="ja-JP" altLang="en-US">
                <a:solidFill>
                  <a:srgbClr val="F36C37"/>
                </a:solidFill>
                <a:latin typeface="+mn-ea"/>
              </a:rPr>
              <a:t>構築に必要なデータはすでに揃っている</a:t>
            </a:r>
            <a:endParaRPr kumimoji="1" lang="en-US" altLang="ja-JP"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F36C37"/>
                </a:solidFill>
                <a:latin typeface="+mn-ea"/>
              </a:rPr>
              <a:t>新たなシステム導入などの必要性があまりない</a:t>
            </a:r>
            <a:endParaRPr kumimoji="1" lang="en-US" altLang="ja-JP"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F36C37"/>
                </a:solidFill>
                <a:latin typeface="+mn-ea"/>
              </a:rPr>
              <a:t>導入後の評価がわかりやすい</a:t>
            </a:r>
            <a:endParaRPr kumimoji="1" lang="en-US" altLang="ja-JP" dirty="0">
              <a:solidFill>
                <a:srgbClr val="F36C37"/>
              </a:solidFill>
              <a:latin typeface="+mn-ea"/>
            </a:endParaRPr>
          </a:p>
        </p:txBody>
      </p:sp>
      <p:sp>
        <p:nvSpPr>
          <p:cNvPr id="3" name="スライド番号プレースホルダー 2">
            <a:extLst>
              <a:ext uri="{FF2B5EF4-FFF2-40B4-BE49-F238E27FC236}">
                <a16:creationId xmlns:a16="http://schemas.microsoft.com/office/drawing/2014/main" id="{24F120B3-395C-71A5-969D-4091BD82D6E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137</a:t>
            </a:fld>
            <a:endParaRPr lang="en-US" altLang="ja-JP" dirty="0"/>
          </a:p>
        </p:txBody>
      </p:sp>
      <p:sp>
        <p:nvSpPr>
          <p:cNvPr id="4" name="四角形: 角を丸くする 9">
            <a:extLst>
              <a:ext uri="{FF2B5EF4-FFF2-40B4-BE49-F238E27FC236}">
                <a16:creationId xmlns:a16="http://schemas.microsoft.com/office/drawing/2014/main" id="{07C98734-32CE-B736-0F4B-AFB03BB01381}"/>
              </a:ext>
            </a:extLst>
          </p:cNvPr>
          <p:cNvSpPr/>
          <p:nvPr/>
        </p:nvSpPr>
        <p:spPr bwMode="auto">
          <a:xfrm>
            <a:off x="506185" y="848783"/>
            <a:ext cx="11201399"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課題</a:t>
            </a:r>
          </a:p>
        </p:txBody>
      </p:sp>
      <p:sp>
        <p:nvSpPr>
          <p:cNvPr id="9" name="テキスト ボックス 8">
            <a:extLst>
              <a:ext uri="{FF2B5EF4-FFF2-40B4-BE49-F238E27FC236}">
                <a16:creationId xmlns:a16="http://schemas.microsoft.com/office/drawing/2014/main" id="{86B23C2A-B07A-1B67-B750-40497AE52129}"/>
              </a:ext>
            </a:extLst>
          </p:cNvPr>
          <p:cNvSpPr txBox="1"/>
          <p:nvPr/>
        </p:nvSpPr>
        <p:spPr>
          <a:xfrm>
            <a:off x="506185" y="1466223"/>
            <a:ext cx="9962984" cy="707886"/>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lang="ja-JP" altLang="en-US" sz="2000"/>
              <a:t>需要の変動要因（季節、トレンド、プロモーションなど）が複雑で、予測が困難</a:t>
            </a:r>
            <a:endParaRPr lang="en-US" altLang="ja-JP" sz="2000" dirty="0"/>
          </a:p>
          <a:p>
            <a:pPr marL="285750" indent="-285750" defTabSz="914400" fontAlgn="base">
              <a:spcBef>
                <a:spcPct val="0"/>
              </a:spcBef>
              <a:spcAft>
                <a:spcPct val="0"/>
              </a:spcAft>
              <a:buFont typeface="Wingdings" pitchFamily="2" charset="2"/>
              <a:buChar char="ü"/>
            </a:pPr>
            <a:r>
              <a:rPr lang="ja-JP" altLang="en-US" sz="2000"/>
              <a:t>過剰在庫や欠品が発生し、販売機会の損失や在庫コストの増加</a:t>
            </a:r>
            <a:endParaRPr kumimoji="1" lang="en-US" altLang="ja-JP" sz="2000" dirty="0">
              <a:solidFill>
                <a:srgbClr val="F36C37"/>
              </a:solidFill>
              <a:latin typeface="+mn-ea"/>
            </a:endParaRPr>
          </a:p>
        </p:txBody>
      </p:sp>
      <p:sp>
        <p:nvSpPr>
          <p:cNvPr id="10" name="三角形 9">
            <a:extLst>
              <a:ext uri="{FF2B5EF4-FFF2-40B4-BE49-F238E27FC236}">
                <a16:creationId xmlns:a16="http://schemas.microsoft.com/office/drawing/2014/main" id="{91E6D348-57BC-D25D-233C-67F17074F583}"/>
              </a:ext>
            </a:extLst>
          </p:cNvPr>
          <p:cNvSpPr/>
          <p:nvPr/>
        </p:nvSpPr>
        <p:spPr>
          <a:xfrm rot="10800000">
            <a:off x="5320391" y="2532919"/>
            <a:ext cx="1551214" cy="368348"/>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 name="正方形/長方形 16">
            <a:extLst>
              <a:ext uri="{FF2B5EF4-FFF2-40B4-BE49-F238E27FC236}">
                <a16:creationId xmlns:a16="http://schemas.microsoft.com/office/drawing/2014/main" id="{AC60365F-D4C7-3CC3-7011-B0B03174EFC5}"/>
              </a:ext>
            </a:extLst>
          </p:cNvPr>
          <p:cNvSpPr/>
          <p:nvPr/>
        </p:nvSpPr>
        <p:spPr>
          <a:xfrm>
            <a:off x="368286" y="3326737"/>
            <a:ext cx="11455423" cy="1714951"/>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90A7560-71A7-B34E-A1E4-2D94CF184319}"/>
              </a:ext>
            </a:extLst>
          </p:cNvPr>
          <p:cNvSpPr txBox="1"/>
          <p:nvPr/>
        </p:nvSpPr>
        <p:spPr>
          <a:xfrm>
            <a:off x="911824" y="3142070"/>
            <a:ext cx="2242922" cy="369332"/>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b="1">
                <a:solidFill>
                  <a:schemeClr val="bg1"/>
                </a:solidFill>
                <a:latin typeface="+mn-ea"/>
              </a:rPr>
              <a:t>物体検出</a:t>
            </a:r>
            <a:r>
              <a:rPr kumimoji="1" lang="en-US" altLang="ja-JP" b="1" dirty="0">
                <a:solidFill>
                  <a:schemeClr val="bg1"/>
                </a:solidFill>
                <a:latin typeface="+mn-ea"/>
              </a:rPr>
              <a:t> AI </a:t>
            </a:r>
            <a:r>
              <a:rPr kumimoji="1" lang="ja-JP" altLang="en-US" b="1">
                <a:solidFill>
                  <a:schemeClr val="bg1"/>
                </a:solidFill>
                <a:latin typeface="+mn-ea"/>
              </a:rPr>
              <a:t>の活用</a:t>
            </a:r>
            <a:endParaRPr kumimoji="1" lang="ja-JP" altLang="en-US" b="1" dirty="0">
              <a:solidFill>
                <a:schemeClr val="bg1"/>
              </a:solidFill>
              <a:latin typeface="+mn-ea"/>
            </a:endParaRPr>
          </a:p>
        </p:txBody>
      </p:sp>
      <p:sp>
        <p:nvSpPr>
          <p:cNvPr id="18" name="テキスト ボックス 17">
            <a:extLst>
              <a:ext uri="{FF2B5EF4-FFF2-40B4-BE49-F238E27FC236}">
                <a16:creationId xmlns:a16="http://schemas.microsoft.com/office/drawing/2014/main" id="{6BC6A226-2B93-A115-7B73-E5385FFB7CA7}"/>
              </a:ext>
            </a:extLst>
          </p:cNvPr>
          <p:cNvSpPr txBox="1"/>
          <p:nvPr/>
        </p:nvSpPr>
        <p:spPr>
          <a:xfrm>
            <a:off x="1612527" y="3611489"/>
            <a:ext cx="2839239" cy="1323439"/>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販売履歴</a:t>
            </a:r>
            <a:r>
              <a:rPr lang="en-US" altLang="ja-JP" sz="1600" dirty="0">
                <a:solidFill>
                  <a:srgbClr val="F36C37"/>
                </a:solidFill>
              </a:rPr>
              <a:t>: </a:t>
            </a: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在庫データ</a:t>
            </a:r>
            <a:r>
              <a:rPr lang="en-US" altLang="ja-JP" sz="1600" dirty="0">
                <a:solidFill>
                  <a:srgbClr val="F36C37"/>
                </a:solidFill>
              </a:rPr>
              <a:t>: </a:t>
            </a: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顧客情報</a:t>
            </a:r>
            <a:r>
              <a:rPr lang="en-US" altLang="ja-JP" sz="1600" dirty="0">
                <a:solidFill>
                  <a:srgbClr val="F36C37"/>
                </a:solidFill>
              </a:rPr>
              <a:t>: </a:t>
            </a: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プロモーション情報</a:t>
            </a:r>
            <a:endParaRPr kumimoji="1" lang="ja-JP" altLang="en-US" sz="1600" dirty="0">
              <a:solidFill>
                <a:srgbClr val="F36C37"/>
              </a:solidFill>
              <a:latin typeface="+mn-ea"/>
            </a:endParaRPr>
          </a:p>
        </p:txBody>
      </p:sp>
      <p:sp>
        <p:nvSpPr>
          <p:cNvPr id="19" name="テキスト ボックス 18">
            <a:extLst>
              <a:ext uri="{FF2B5EF4-FFF2-40B4-BE49-F238E27FC236}">
                <a16:creationId xmlns:a16="http://schemas.microsoft.com/office/drawing/2014/main" id="{F853CCDA-E097-9A17-D017-3238E8D41B94}"/>
              </a:ext>
            </a:extLst>
          </p:cNvPr>
          <p:cNvSpPr txBox="1"/>
          <p:nvPr/>
        </p:nvSpPr>
        <p:spPr>
          <a:xfrm>
            <a:off x="4618173" y="3611489"/>
            <a:ext cx="2781531" cy="1077218"/>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評価指標</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en-US" altLang="ja-JP" sz="1600" dirty="0">
                <a:solidFill>
                  <a:srgbClr val="F36C37"/>
                </a:solidFill>
                <a:latin typeface="+mn-ea"/>
              </a:rPr>
              <a:t>Accuracy</a:t>
            </a: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品切れ率（導入後）</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余剰在庫率（導入後</a:t>
            </a:r>
            <a:endParaRPr kumimoji="1" lang="en-US" altLang="ja-JP" sz="1600" dirty="0">
              <a:solidFill>
                <a:srgbClr val="F36C37"/>
              </a:solidFill>
              <a:latin typeface="+mn-ea"/>
            </a:endParaRPr>
          </a:p>
        </p:txBody>
      </p:sp>
      <p:sp>
        <p:nvSpPr>
          <p:cNvPr id="20" name="テキスト ボックス 19">
            <a:extLst>
              <a:ext uri="{FF2B5EF4-FFF2-40B4-BE49-F238E27FC236}">
                <a16:creationId xmlns:a16="http://schemas.microsoft.com/office/drawing/2014/main" id="{CA8F9154-9563-D0DB-77DE-682AB378483D}"/>
              </a:ext>
            </a:extLst>
          </p:cNvPr>
          <p:cNvSpPr txBox="1"/>
          <p:nvPr/>
        </p:nvSpPr>
        <p:spPr>
          <a:xfrm>
            <a:off x="7566111" y="3611489"/>
            <a:ext cx="4249881" cy="1077218"/>
          </a:xfrm>
          <a:prstGeom prst="rect">
            <a:avLst/>
          </a:prstGeom>
          <a:noFill/>
        </p:spPr>
        <p:txBody>
          <a:bodyPr wrap="square" rtlCol="0">
            <a:spAutoFit/>
          </a:bodyPr>
          <a:lstStyle/>
          <a:p>
            <a:pPr defTabSz="914400" fontAlgn="base">
              <a:spcBef>
                <a:spcPct val="0"/>
              </a:spcBef>
              <a:spcAft>
                <a:spcPct val="0"/>
              </a:spcAft>
            </a:pPr>
            <a:r>
              <a:rPr kumimoji="1" lang="ja-JP" altLang="en-US" sz="1600" b="1">
                <a:solidFill>
                  <a:srgbClr val="F36C37"/>
                </a:solidFill>
                <a:latin typeface="+mn-ea"/>
              </a:rPr>
              <a:t>データの流れ</a:t>
            </a:r>
            <a:endParaRPr kumimoji="1" lang="en-US" altLang="ja-JP" sz="1600" b="1"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社内</a:t>
            </a:r>
            <a:r>
              <a:rPr kumimoji="1" lang="en-US" altLang="ja-JP" sz="1600" dirty="0">
                <a:solidFill>
                  <a:srgbClr val="F36C37"/>
                </a:solidFill>
                <a:latin typeface="+mn-ea"/>
              </a:rPr>
              <a:t>DB</a:t>
            </a:r>
            <a:r>
              <a:rPr kumimoji="1" lang="ja-JP" altLang="en-US" sz="1600">
                <a:solidFill>
                  <a:srgbClr val="F36C37"/>
                </a:solidFill>
                <a:latin typeface="+mn-ea"/>
              </a:rPr>
              <a:t>からデータの収集</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en-US" altLang="ja-JP" sz="1600" dirty="0">
                <a:solidFill>
                  <a:srgbClr val="F36C37"/>
                </a:solidFill>
                <a:latin typeface="+mn-ea"/>
              </a:rPr>
              <a:t>AI </a:t>
            </a:r>
            <a:r>
              <a:rPr kumimoji="1" lang="ja-JP" altLang="en-US" sz="1600">
                <a:solidFill>
                  <a:srgbClr val="F36C37"/>
                </a:solidFill>
                <a:latin typeface="+mn-ea"/>
              </a:rPr>
              <a:t>モデルで予測（クラウド）</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在庫管理のデバイスへ予測結果を送信</a:t>
            </a:r>
            <a:endParaRPr kumimoji="1" lang="en-US" altLang="ja-JP" sz="1600" dirty="0">
              <a:solidFill>
                <a:srgbClr val="F36C37"/>
              </a:solidFill>
              <a:latin typeface="+mn-ea"/>
            </a:endParaRPr>
          </a:p>
        </p:txBody>
      </p:sp>
    </p:spTree>
    <p:extLst>
      <p:ext uri="{BB962C8B-B14F-4D97-AF65-F5344CB8AC3E}">
        <p14:creationId xmlns:p14="http://schemas.microsoft.com/office/powerpoint/2010/main" val="4157970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en-US" altLang="ja-JP" dirty="0"/>
              <a:t>A </a:t>
            </a:r>
            <a:r>
              <a:rPr lang="ja-JP" altLang="en-US"/>
              <a:t>社</a:t>
            </a:r>
            <a:r>
              <a:rPr lang="en-US" altLang="ja-JP" dirty="0"/>
              <a:t> </a:t>
            </a:r>
            <a:r>
              <a:rPr lang="ja-JP" altLang="en-US"/>
              <a:t>在庫の需要予測プロジェクトの事例</a:t>
            </a:r>
            <a:endParaRPr kumimoji="1" lang="ja-JP" altLang="en-US"/>
          </a:p>
        </p:txBody>
      </p:sp>
      <p:pic>
        <p:nvPicPr>
          <p:cNvPr id="6" name="図 5" descr="テーブル&#10;&#10;自動的に生成された説明">
            <a:extLst>
              <a:ext uri="{FF2B5EF4-FFF2-40B4-BE49-F238E27FC236}">
                <a16:creationId xmlns:a16="http://schemas.microsoft.com/office/drawing/2014/main" id="{347181E3-DEC4-9F8B-A400-295D8A52C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30" y="1061869"/>
            <a:ext cx="9026536" cy="5190259"/>
          </a:xfrm>
          <a:prstGeom prst="rect">
            <a:avLst/>
          </a:prstGeom>
        </p:spPr>
      </p:pic>
      <p:sp>
        <p:nvSpPr>
          <p:cNvPr id="3" name="スライド番号プレースホルダー 2">
            <a:extLst>
              <a:ext uri="{FF2B5EF4-FFF2-40B4-BE49-F238E27FC236}">
                <a16:creationId xmlns:a16="http://schemas.microsoft.com/office/drawing/2014/main" id="{33F96C8A-8D5F-222F-6211-4979D4A4C362}"/>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138</a:t>
            </a:fld>
            <a:endParaRPr lang="en-US" altLang="ja-JP" dirty="0"/>
          </a:p>
        </p:txBody>
      </p:sp>
    </p:spTree>
    <p:extLst>
      <p:ext uri="{BB962C8B-B14F-4D97-AF65-F5344CB8AC3E}">
        <p14:creationId xmlns:p14="http://schemas.microsoft.com/office/powerpoint/2010/main" val="27021019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ctrTitle" idx="4294967295"/>
          </p:nvPr>
        </p:nvSpPr>
        <p:spPr>
          <a:xfrm>
            <a:off x="815975" y="2949575"/>
            <a:ext cx="10560050" cy="479425"/>
          </a:xfrm>
          <a:prstGeom prst="rect">
            <a:avLst/>
          </a:prstGeom>
          <a:noFill/>
          <a:ln>
            <a:noFill/>
          </a:ln>
        </p:spPr>
        <p:txBody>
          <a:bodyPr spcFirstLastPara="1" vert="horz" wrap="square" lIns="91425" tIns="45700" rIns="91425" bIns="45700" rtlCol="0" anchor="b" anchorCtr="1">
            <a:noAutofit/>
          </a:bodyPr>
          <a:lstStyle/>
          <a:p>
            <a:pPr algn="l"/>
            <a:r>
              <a:rPr lang="en-US" dirty="0" err="1"/>
              <a:t>第</a:t>
            </a:r>
            <a:r>
              <a:rPr lang="en-US" dirty="0"/>
              <a:t> 5 </a:t>
            </a:r>
            <a:r>
              <a:rPr lang="en-US" dirty="0" err="1"/>
              <a:t>章</a:t>
            </a:r>
            <a:r>
              <a:rPr lang="en-US" dirty="0"/>
              <a:t> AI </a:t>
            </a:r>
            <a:r>
              <a:rPr lang="en-US" dirty="0" err="1"/>
              <a:t>プロジェクト立案</a:t>
            </a:r>
            <a:endParaRPr dirty="0"/>
          </a:p>
        </p:txBody>
      </p:sp>
    </p:spTree>
    <p:extLst>
      <p:ext uri="{BB962C8B-B14F-4D97-AF65-F5344CB8AC3E}">
        <p14:creationId xmlns:p14="http://schemas.microsoft.com/office/powerpoint/2010/main" val="215547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・機械学習・ディープラーニングといった言葉や、</a:t>
            </a:r>
            <a:br>
              <a:rPr lang="en-US" altLang="ja-JP" sz="2000" b="1" dirty="0">
                <a:solidFill>
                  <a:srgbClr val="F36C37"/>
                </a:solidFill>
              </a:rPr>
            </a:br>
            <a:r>
              <a:rPr lang="en-US" altLang="ja-JP" sz="2000" b="1" dirty="0">
                <a:solidFill>
                  <a:srgbClr val="F36C37"/>
                </a:solidFill>
              </a:rPr>
              <a:t>AI</a:t>
            </a:r>
            <a:r>
              <a:rPr lang="ja-JP" altLang="en-US" sz="2000" b="1">
                <a:solidFill>
                  <a:srgbClr val="F36C37"/>
                </a:solidFill>
              </a:rPr>
              <a:t>のタスクなど</a:t>
            </a:r>
            <a:r>
              <a:rPr lang="ja-JP" altLang="en-US" sz="2000" b="1" dirty="0">
                <a:solidFill>
                  <a:srgbClr val="F36C37"/>
                </a:solidFill>
              </a:rPr>
              <a:t>、</a:t>
            </a:r>
            <a:r>
              <a:rPr lang="en-US" altLang="ja-JP" sz="2000" b="1" dirty="0">
                <a:solidFill>
                  <a:srgbClr val="F36C37"/>
                </a:solidFill>
              </a:rPr>
              <a:t>AI</a:t>
            </a:r>
            <a:r>
              <a:rPr lang="ja-JP" altLang="en-US" sz="2000" b="1" dirty="0">
                <a:solidFill>
                  <a:srgbClr val="F36C37"/>
                </a:solidFill>
              </a:rPr>
              <a:t>開発において必要な基礎知識を学びます。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a:solidFill>
                  <a:srgbClr val="F36C37"/>
                </a:solidFill>
              </a:rPr>
              <a:t>また、</a:t>
            </a:r>
            <a:r>
              <a:rPr lang="en-US" altLang="ja-JP" sz="2000" b="1" dirty="0">
                <a:solidFill>
                  <a:srgbClr val="F36C37"/>
                </a:solidFill>
              </a:rPr>
              <a:t>Azure </a:t>
            </a:r>
            <a:r>
              <a:rPr lang="ja-JP" altLang="en-US" sz="2000" b="1">
                <a:solidFill>
                  <a:srgbClr val="F36C37"/>
                </a:solidFill>
              </a:rPr>
              <a:t>の</a:t>
            </a:r>
            <a:r>
              <a:rPr lang="en-US" altLang="ja-JP" sz="2000" b="1" dirty="0">
                <a:solidFill>
                  <a:srgbClr val="F36C37"/>
                </a:solidFill>
              </a:rPr>
              <a:t> </a:t>
            </a:r>
            <a:r>
              <a:rPr lang="ja-JP" altLang="en-US" sz="2000" b="1">
                <a:solidFill>
                  <a:srgbClr val="F36C37"/>
                </a:solidFill>
              </a:rPr>
              <a:t>自動機械学習を使用し</a:t>
            </a:r>
            <a:r>
              <a:rPr lang="en-US" altLang="ja-JP" sz="2000" b="1" dirty="0">
                <a:solidFill>
                  <a:srgbClr val="F36C37"/>
                </a:solidFill>
              </a:rPr>
              <a:t>AI </a:t>
            </a:r>
            <a:r>
              <a:rPr lang="ja-JP" altLang="en-US" sz="2000" b="1">
                <a:solidFill>
                  <a:srgbClr val="F36C37"/>
                </a:solidFill>
              </a:rPr>
              <a:t>の構築を体験します。</a:t>
            </a:r>
            <a:endParaRPr lang="ja-JP" altLang="en-US"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ja-JP" altLang="en-US" sz="2000"/>
              <a:t>データサイエンス、</a:t>
            </a:r>
            <a:r>
              <a:rPr lang="en-US" altLang="ja-JP" sz="2000" dirty="0"/>
              <a:t>AI,</a:t>
            </a:r>
            <a:r>
              <a:rPr lang="ja-JP" altLang="en-US" sz="2000"/>
              <a:t>機械学習を説明できる</a:t>
            </a:r>
          </a:p>
          <a:p>
            <a:pPr marL="514350" indent="-514350">
              <a:spcBef>
                <a:spcPts val="0"/>
              </a:spcBef>
            </a:pPr>
            <a:r>
              <a:rPr lang="en-US" altLang="ja-JP" sz="2000" dirty="0"/>
              <a:t>AI </a:t>
            </a:r>
            <a:r>
              <a:rPr lang="ja-JP" altLang="en-US" sz="2000"/>
              <a:t>で何が出来るか説明できる</a:t>
            </a:r>
          </a:p>
          <a:p>
            <a:pPr marL="514350" indent="-514350">
              <a:spcBef>
                <a:spcPts val="0"/>
              </a:spcBef>
            </a:pPr>
            <a:r>
              <a:rPr lang="en-US" altLang="ja-JP" sz="2000" dirty="0"/>
              <a:t>AI </a:t>
            </a:r>
            <a:r>
              <a:rPr lang="ja-JP" altLang="en-US" sz="2000"/>
              <a:t>を導入、使用するうえでの原則を理解する</a:t>
            </a:r>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19954388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ja-JP" altLang="en-US"/>
              <a:t>タイムスケジュール（適宜変更）</a:t>
            </a:r>
          </a:p>
        </p:txBody>
      </p:sp>
      <p:graphicFrame>
        <p:nvGraphicFramePr>
          <p:cNvPr id="3" name="表 2">
            <a:extLst>
              <a:ext uri="{FF2B5EF4-FFF2-40B4-BE49-F238E27FC236}">
                <a16:creationId xmlns:a16="http://schemas.microsoft.com/office/drawing/2014/main" id="{9C8B2BB4-3B44-D3AD-A669-2B2DCEA084E7}"/>
              </a:ext>
            </a:extLst>
          </p:cNvPr>
          <p:cNvGraphicFramePr>
            <a:graphicFrameLocks noGrp="1"/>
          </p:cNvGraphicFramePr>
          <p:nvPr>
            <p:extLst>
              <p:ext uri="{D42A27DB-BD31-4B8C-83A1-F6EECF244321}">
                <p14:modId xmlns:p14="http://schemas.microsoft.com/office/powerpoint/2010/main" val="741653752"/>
              </p:ext>
            </p:extLst>
          </p:nvPr>
        </p:nvGraphicFramePr>
        <p:xfrm>
          <a:off x="2031998" y="2514600"/>
          <a:ext cx="8127999" cy="1828800"/>
        </p:xfrm>
        <a:graphic>
          <a:graphicData uri="http://schemas.openxmlformats.org/drawingml/2006/table">
            <a:tbl>
              <a:tblPr firstRow="1" bandRow="1">
                <a:tableStyleId>{5C22544A-7EE6-4342-B048-85BDC9FD1C3A}</a:tableStyleId>
              </a:tblPr>
              <a:tblGrid>
                <a:gridCol w="2117971">
                  <a:extLst>
                    <a:ext uri="{9D8B030D-6E8A-4147-A177-3AD203B41FA5}">
                      <a16:colId xmlns:a16="http://schemas.microsoft.com/office/drawing/2014/main" val="3298666153"/>
                    </a:ext>
                  </a:extLst>
                </a:gridCol>
                <a:gridCol w="3833446">
                  <a:extLst>
                    <a:ext uri="{9D8B030D-6E8A-4147-A177-3AD203B41FA5}">
                      <a16:colId xmlns:a16="http://schemas.microsoft.com/office/drawing/2014/main" val="1784148820"/>
                    </a:ext>
                  </a:extLst>
                </a:gridCol>
                <a:gridCol w="2176582">
                  <a:extLst>
                    <a:ext uri="{9D8B030D-6E8A-4147-A177-3AD203B41FA5}">
                      <a16:colId xmlns:a16="http://schemas.microsoft.com/office/drawing/2014/main" val="2943091524"/>
                    </a:ext>
                  </a:extLst>
                </a:gridCol>
              </a:tblGrid>
              <a:tr h="370840">
                <a:tc>
                  <a:txBody>
                    <a:bodyPr/>
                    <a:lstStyle/>
                    <a:p>
                      <a:r>
                        <a:rPr kumimoji="1" lang="ja-JP" altLang="en-US" sz="2400"/>
                        <a:t>時間</a:t>
                      </a:r>
                    </a:p>
                  </a:txBody>
                  <a:tcPr/>
                </a:tc>
                <a:tc>
                  <a:txBody>
                    <a:bodyPr/>
                    <a:lstStyle/>
                    <a:p>
                      <a:r>
                        <a:rPr kumimoji="1" lang="ja-JP" altLang="en-US" sz="2400"/>
                        <a:t>内容</a:t>
                      </a:r>
                    </a:p>
                  </a:txBody>
                  <a:tcPr/>
                </a:tc>
                <a:tc>
                  <a:txBody>
                    <a:bodyPr/>
                    <a:lstStyle/>
                    <a:p>
                      <a:r>
                        <a:rPr kumimoji="1" lang="ja-JP" altLang="en-US" sz="2400"/>
                        <a:t>メモ</a:t>
                      </a:r>
                    </a:p>
                  </a:txBody>
                  <a:tcPr/>
                </a:tc>
                <a:extLst>
                  <a:ext uri="{0D108BD9-81ED-4DB2-BD59-A6C34878D82A}">
                    <a16:rowId xmlns:a16="http://schemas.microsoft.com/office/drawing/2014/main" val="3724418987"/>
                  </a:ext>
                </a:extLst>
              </a:tr>
              <a:tr h="370840">
                <a:tc>
                  <a:txBody>
                    <a:bodyPr/>
                    <a:lstStyle/>
                    <a:p>
                      <a:r>
                        <a:rPr kumimoji="1" lang="en-US" altLang="ja-JP" sz="2400" dirty="0"/>
                        <a:t> </a:t>
                      </a:r>
                      <a:r>
                        <a:rPr kumimoji="1" lang="ja-JP" altLang="en-US" sz="2400"/>
                        <a:t>分</a:t>
                      </a:r>
                    </a:p>
                  </a:txBody>
                  <a:tcPr/>
                </a:tc>
                <a:tc>
                  <a:txBody>
                    <a:bodyPr/>
                    <a:lstStyle/>
                    <a:p>
                      <a:r>
                        <a:rPr kumimoji="1" lang="ja-JP" altLang="en-US" sz="2400"/>
                        <a:t>課題の洗い出し</a:t>
                      </a:r>
                    </a:p>
                  </a:txBody>
                  <a:tcPr/>
                </a:tc>
                <a:tc>
                  <a:txBody>
                    <a:bodyPr/>
                    <a:lstStyle/>
                    <a:p>
                      <a:endParaRPr kumimoji="1" lang="ja-JP" altLang="en-US" sz="2400"/>
                    </a:p>
                  </a:txBody>
                  <a:tcPr/>
                </a:tc>
                <a:extLst>
                  <a:ext uri="{0D108BD9-81ED-4DB2-BD59-A6C34878D82A}">
                    <a16:rowId xmlns:a16="http://schemas.microsoft.com/office/drawing/2014/main" val="169025036"/>
                  </a:ext>
                </a:extLst>
              </a:tr>
              <a:tr h="0">
                <a:tc>
                  <a:txBody>
                    <a:bodyPr/>
                    <a:lstStyle/>
                    <a:p>
                      <a:r>
                        <a:rPr kumimoji="1" lang="en-US" altLang="ja-JP" sz="2400" dirty="0"/>
                        <a:t> </a:t>
                      </a:r>
                      <a:r>
                        <a:rPr kumimoji="1" lang="ja-JP" altLang="en-US" sz="2400"/>
                        <a:t>分</a:t>
                      </a:r>
                    </a:p>
                  </a:txBody>
                  <a:tcPr/>
                </a:tc>
                <a:tc>
                  <a:txBody>
                    <a:bodyPr/>
                    <a:lstStyle/>
                    <a:p>
                      <a:r>
                        <a:rPr kumimoji="1" lang="en-US" altLang="ja-JP" sz="2400" dirty="0"/>
                        <a:t>AI </a:t>
                      </a:r>
                      <a:r>
                        <a:rPr kumimoji="1" lang="ja-JP" altLang="en-US" sz="2400"/>
                        <a:t>導入の精査・穴埋め</a:t>
                      </a:r>
                    </a:p>
                  </a:txBody>
                  <a:tcPr/>
                </a:tc>
                <a:tc>
                  <a:txBody>
                    <a:bodyPr/>
                    <a:lstStyle/>
                    <a:p>
                      <a:endParaRPr kumimoji="1" lang="ja-JP" altLang="en-US" sz="2400"/>
                    </a:p>
                  </a:txBody>
                  <a:tcPr/>
                </a:tc>
                <a:extLst>
                  <a:ext uri="{0D108BD9-81ED-4DB2-BD59-A6C34878D82A}">
                    <a16:rowId xmlns:a16="http://schemas.microsoft.com/office/drawing/2014/main" val="678426371"/>
                  </a:ext>
                </a:extLst>
              </a:tr>
              <a:tr h="370840">
                <a:tc>
                  <a:txBody>
                    <a:bodyPr/>
                    <a:lstStyle/>
                    <a:p>
                      <a:r>
                        <a:rPr kumimoji="1" lang="en-US" altLang="ja-JP" sz="2400" dirty="0"/>
                        <a:t> </a:t>
                      </a:r>
                      <a:r>
                        <a:rPr kumimoji="1" lang="ja-JP" altLang="en-US" sz="2400"/>
                        <a:t>分</a:t>
                      </a:r>
                    </a:p>
                  </a:txBody>
                  <a:tcPr/>
                </a:tc>
                <a:tc>
                  <a:txBody>
                    <a:bodyPr/>
                    <a:lstStyle/>
                    <a:p>
                      <a:r>
                        <a:rPr kumimoji="1" lang="ja-JP" altLang="en-US" sz="2400"/>
                        <a:t>発表</a:t>
                      </a:r>
                    </a:p>
                  </a:txBody>
                  <a:tcPr/>
                </a:tc>
                <a:tc>
                  <a:txBody>
                    <a:bodyPr/>
                    <a:lstStyle/>
                    <a:p>
                      <a:endParaRPr kumimoji="1" lang="ja-JP" altLang="en-US" sz="2400"/>
                    </a:p>
                  </a:txBody>
                  <a:tcPr/>
                </a:tc>
                <a:extLst>
                  <a:ext uri="{0D108BD9-81ED-4DB2-BD59-A6C34878D82A}">
                    <a16:rowId xmlns:a16="http://schemas.microsoft.com/office/drawing/2014/main" val="2555516992"/>
                  </a:ext>
                </a:extLst>
              </a:tr>
            </a:tbl>
          </a:graphicData>
        </a:graphic>
      </p:graphicFrame>
    </p:spTree>
    <p:extLst>
      <p:ext uri="{BB962C8B-B14F-4D97-AF65-F5344CB8AC3E}">
        <p14:creationId xmlns:p14="http://schemas.microsoft.com/office/powerpoint/2010/main" val="17253780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講座のまとめ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141</a:t>
            </a:fld>
            <a:endParaRPr lang="en-US" altLang="ja-JP" dirty="0"/>
          </a:p>
        </p:txBody>
      </p:sp>
      <p:sp>
        <p:nvSpPr>
          <p:cNvPr id="5" name="テキスト ボックス 4">
            <a:extLst>
              <a:ext uri="{FF2B5EF4-FFF2-40B4-BE49-F238E27FC236}">
                <a16:creationId xmlns:a16="http://schemas.microsoft.com/office/drawing/2014/main" id="{3C23B380-6F72-7808-BF47-02889E77C6D7}"/>
              </a:ext>
            </a:extLst>
          </p:cNvPr>
          <p:cNvSpPr txBox="1"/>
          <p:nvPr/>
        </p:nvSpPr>
        <p:spPr>
          <a:xfrm>
            <a:off x="4075896" y="1082711"/>
            <a:ext cx="3866764"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1. </a:t>
            </a:r>
            <a:r>
              <a:rPr kumimoji="1" lang="ja-JP" altLang="en-US" sz="2000" b="1" kern="1200">
                <a:solidFill>
                  <a:schemeClr val="bg1"/>
                </a:solidFill>
                <a:latin typeface="+mn-ea"/>
                <a:ea typeface="+mn-ea"/>
                <a:cs typeface="+mn-cs"/>
              </a:rPr>
              <a:t>プロジェクトスコープの決定</a:t>
            </a:r>
            <a:endParaRPr kumimoji="1" lang="ja-JP" altLang="en-US" sz="2000" b="1">
              <a:solidFill>
                <a:schemeClr val="bg1"/>
              </a:solidFill>
              <a:latin typeface="+mn-ea"/>
            </a:endParaRPr>
          </a:p>
        </p:txBody>
      </p:sp>
      <p:sp>
        <p:nvSpPr>
          <p:cNvPr id="6" name="テキスト ボックス 5">
            <a:extLst>
              <a:ext uri="{FF2B5EF4-FFF2-40B4-BE49-F238E27FC236}">
                <a16:creationId xmlns:a16="http://schemas.microsoft.com/office/drawing/2014/main" id="{86D0DE10-AA58-7DD1-BD76-63D3366FE6EF}"/>
              </a:ext>
            </a:extLst>
          </p:cNvPr>
          <p:cNvSpPr txBox="1"/>
          <p:nvPr/>
        </p:nvSpPr>
        <p:spPr>
          <a:xfrm>
            <a:off x="7588397" y="1979576"/>
            <a:ext cx="3353803"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2. </a:t>
            </a:r>
            <a:r>
              <a:rPr kumimoji="1" lang="ja-JP" altLang="en-US" sz="2000" b="1" kern="1200">
                <a:solidFill>
                  <a:schemeClr val="bg1"/>
                </a:solidFill>
                <a:latin typeface="+mn-ea"/>
                <a:ea typeface="+mn-ea"/>
                <a:cs typeface="+mn-cs"/>
              </a:rPr>
              <a:t>データエンジニアリング</a:t>
            </a:r>
            <a:endParaRPr kumimoji="1" lang="ja-JP" altLang="en-US" sz="2000" b="1">
              <a:solidFill>
                <a:schemeClr val="bg1"/>
              </a:solidFill>
              <a:latin typeface="+mn-ea"/>
            </a:endParaRPr>
          </a:p>
        </p:txBody>
      </p:sp>
      <p:sp>
        <p:nvSpPr>
          <p:cNvPr id="7" name="テキスト ボックス 6">
            <a:extLst>
              <a:ext uri="{FF2B5EF4-FFF2-40B4-BE49-F238E27FC236}">
                <a16:creationId xmlns:a16="http://schemas.microsoft.com/office/drawing/2014/main" id="{3FEF307F-907C-B33A-0BC8-FFB9A03103A7}"/>
              </a:ext>
            </a:extLst>
          </p:cNvPr>
          <p:cNvSpPr txBox="1"/>
          <p:nvPr/>
        </p:nvSpPr>
        <p:spPr>
          <a:xfrm>
            <a:off x="7844877" y="3510922"/>
            <a:ext cx="2840842"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3. </a:t>
            </a:r>
            <a:r>
              <a:rPr kumimoji="1" lang="ja-JP" altLang="en-US" sz="2000" b="1" kern="1200">
                <a:solidFill>
                  <a:schemeClr val="bg1"/>
                </a:solidFill>
                <a:latin typeface="+mn-ea"/>
                <a:ea typeface="+mn-ea"/>
                <a:cs typeface="+mn-cs"/>
              </a:rPr>
              <a:t>機械学習モデル開発</a:t>
            </a:r>
            <a:endParaRPr kumimoji="1" lang="ja-JP" altLang="en-US" sz="2000" b="1">
              <a:solidFill>
                <a:schemeClr val="bg1"/>
              </a:solidFill>
              <a:latin typeface="+mn-ea"/>
            </a:endParaRPr>
          </a:p>
        </p:txBody>
      </p:sp>
      <p:sp>
        <p:nvSpPr>
          <p:cNvPr id="8" name="テキスト ボックス 7">
            <a:extLst>
              <a:ext uri="{FF2B5EF4-FFF2-40B4-BE49-F238E27FC236}">
                <a16:creationId xmlns:a16="http://schemas.microsoft.com/office/drawing/2014/main" id="{7457F0C5-0B65-9294-9BFE-B2DFC978C3E1}"/>
              </a:ext>
            </a:extLst>
          </p:cNvPr>
          <p:cNvSpPr txBox="1"/>
          <p:nvPr/>
        </p:nvSpPr>
        <p:spPr>
          <a:xfrm>
            <a:off x="5230058" y="4580230"/>
            <a:ext cx="1558440"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4. </a:t>
            </a:r>
            <a:r>
              <a:rPr kumimoji="1" lang="ja-JP" altLang="en-US" sz="2000" b="1" kern="1200">
                <a:solidFill>
                  <a:schemeClr val="bg1"/>
                </a:solidFill>
                <a:latin typeface="+mn-ea"/>
                <a:ea typeface="+mn-ea"/>
                <a:cs typeface="+mn-cs"/>
              </a:rPr>
              <a:t>デプロイ</a:t>
            </a:r>
            <a:endParaRPr kumimoji="1" lang="ja-JP" altLang="en-US" sz="2000" b="1">
              <a:solidFill>
                <a:schemeClr val="bg1"/>
              </a:solidFill>
              <a:latin typeface="+mn-ea"/>
            </a:endParaRPr>
          </a:p>
        </p:txBody>
      </p:sp>
      <p:sp>
        <p:nvSpPr>
          <p:cNvPr id="9" name="テキスト ボックス 8">
            <a:extLst>
              <a:ext uri="{FF2B5EF4-FFF2-40B4-BE49-F238E27FC236}">
                <a16:creationId xmlns:a16="http://schemas.microsoft.com/office/drawing/2014/main" id="{24BFE205-A641-B89D-C72F-6245C2461411}"/>
              </a:ext>
            </a:extLst>
          </p:cNvPr>
          <p:cNvSpPr txBox="1"/>
          <p:nvPr/>
        </p:nvSpPr>
        <p:spPr>
          <a:xfrm>
            <a:off x="1472511" y="3510922"/>
            <a:ext cx="232788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5. </a:t>
            </a:r>
            <a:r>
              <a:rPr kumimoji="1" lang="ja-JP" altLang="en-US" sz="2000" b="1" kern="1200">
                <a:solidFill>
                  <a:schemeClr val="bg1"/>
                </a:solidFill>
                <a:latin typeface="+mn-ea"/>
                <a:ea typeface="+mn-ea"/>
                <a:cs typeface="+mn-cs"/>
              </a:rPr>
              <a:t>監視と継続学習</a:t>
            </a:r>
            <a:endParaRPr kumimoji="1" lang="ja-JP" altLang="en-US" sz="2000" b="1">
              <a:solidFill>
                <a:schemeClr val="bg1"/>
              </a:solidFill>
              <a:latin typeface="+mn-ea"/>
            </a:endParaRPr>
          </a:p>
        </p:txBody>
      </p:sp>
      <p:sp>
        <p:nvSpPr>
          <p:cNvPr id="10" name="テキスト ボックス 9">
            <a:extLst>
              <a:ext uri="{FF2B5EF4-FFF2-40B4-BE49-F238E27FC236}">
                <a16:creationId xmlns:a16="http://schemas.microsoft.com/office/drawing/2014/main" id="{70A93960-3E27-765C-4B7D-1E30FDA9262B}"/>
              </a:ext>
            </a:extLst>
          </p:cNvPr>
          <p:cNvSpPr txBox="1"/>
          <p:nvPr/>
        </p:nvSpPr>
        <p:spPr>
          <a:xfrm>
            <a:off x="1600750" y="1979576"/>
            <a:ext cx="207140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6. </a:t>
            </a:r>
            <a:r>
              <a:rPr kumimoji="1" lang="ja-JP" altLang="en-US" sz="2000" b="1" kern="1200">
                <a:solidFill>
                  <a:schemeClr val="bg1"/>
                </a:solidFill>
                <a:latin typeface="+mn-ea"/>
                <a:ea typeface="+mn-ea"/>
                <a:cs typeface="+mn-cs"/>
              </a:rPr>
              <a:t>ビジネス分析</a:t>
            </a:r>
            <a:endParaRPr kumimoji="1" lang="ja-JP" altLang="en-US" sz="2000" b="1">
              <a:solidFill>
                <a:schemeClr val="bg1"/>
              </a:solidFill>
              <a:latin typeface="+mn-ea"/>
            </a:endParaRPr>
          </a:p>
        </p:txBody>
      </p:sp>
      <p:cxnSp>
        <p:nvCxnSpPr>
          <p:cNvPr id="11" name="カギ線コネクタ 10">
            <a:extLst>
              <a:ext uri="{FF2B5EF4-FFF2-40B4-BE49-F238E27FC236}">
                <a16:creationId xmlns:a16="http://schemas.microsoft.com/office/drawing/2014/main" id="{3C94603E-E786-84BE-BE2F-6D7EFD93E3C1}"/>
              </a:ext>
            </a:extLst>
          </p:cNvPr>
          <p:cNvCxnSpPr>
            <a:cxnSpLocks/>
            <a:stCxn id="5" idx="3"/>
            <a:endCxn id="6" idx="0"/>
          </p:cNvCxnSpPr>
          <p:nvPr/>
        </p:nvCxnSpPr>
        <p:spPr>
          <a:xfrm>
            <a:off x="7942660" y="1282766"/>
            <a:ext cx="1322639" cy="69681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 name="カギ線コネクタ 11">
            <a:extLst>
              <a:ext uri="{FF2B5EF4-FFF2-40B4-BE49-F238E27FC236}">
                <a16:creationId xmlns:a16="http://schemas.microsoft.com/office/drawing/2014/main" id="{0C87582C-E940-F22D-4072-D3CCF499D92E}"/>
              </a:ext>
            </a:extLst>
          </p:cNvPr>
          <p:cNvCxnSpPr>
            <a:cxnSpLocks/>
            <a:stCxn id="7" idx="2"/>
            <a:endCxn id="8" idx="3"/>
          </p:cNvCxnSpPr>
          <p:nvPr/>
        </p:nvCxnSpPr>
        <p:spPr>
          <a:xfrm rot="5400000">
            <a:off x="7592272" y="3107258"/>
            <a:ext cx="869253" cy="247680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2D9A4CAA-AC20-6CCE-7ED2-3FA3E91A0278}"/>
              </a:ext>
            </a:extLst>
          </p:cNvPr>
          <p:cNvCxnSpPr>
            <a:cxnSpLocks/>
            <a:stCxn id="8" idx="1"/>
            <a:endCxn id="9" idx="2"/>
          </p:cNvCxnSpPr>
          <p:nvPr/>
        </p:nvCxnSpPr>
        <p:spPr>
          <a:xfrm rot="10800000">
            <a:off x="2636452" y="3911033"/>
            <a:ext cx="2593606" cy="869253"/>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カギ線コネクタ 13">
            <a:extLst>
              <a:ext uri="{FF2B5EF4-FFF2-40B4-BE49-F238E27FC236}">
                <a16:creationId xmlns:a16="http://schemas.microsoft.com/office/drawing/2014/main" id="{AE8A02FA-4962-934A-E0E0-22FA48A4CDE0}"/>
              </a:ext>
            </a:extLst>
          </p:cNvPr>
          <p:cNvCxnSpPr>
            <a:cxnSpLocks/>
            <a:stCxn id="10" idx="0"/>
            <a:endCxn id="5" idx="1"/>
          </p:cNvCxnSpPr>
          <p:nvPr/>
        </p:nvCxnSpPr>
        <p:spPr>
          <a:xfrm rot="5400000" flipH="1" flipV="1">
            <a:off x="3007768" y="911449"/>
            <a:ext cx="696810" cy="1439445"/>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矢印コネクタ 14">
            <a:extLst>
              <a:ext uri="{FF2B5EF4-FFF2-40B4-BE49-F238E27FC236}">
                <a16:creationId xmlns:a16="http://schemas.microsoft.com/office/drawing/2014/main" id="{02660AA1-6628-5826-0072-A2E4F3E2C998}"/>
              </a:ext>
            </a:extLst>
          </p:cNvPr>
          <p:cNvCxnSpPr>
            <a:stCxn id="9" idx="0"/>
            <a:endCxn id="10" idx="2"/>
          </p:cNvCxnSpPr>
          <p:nvPr/>
        </p:nvCxnSpPr>
        <p:spPr>
          <a:xfrm flipH="1" flipV="1">
            <a:off x="2636451" y="2379686"/>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0FFCDC52-D1ED-E951-EADA-7D8FF261F8C8}"/>
              </a:ext>
            </a:extLst>
          </p:cNvPr>
          <p:cNvCxnSpPr>
            <a:stCxn id="6" idx="2"/>
            <a:endCxn id="7" idx="0"/>
          </p:cNvCxnSpPr>
          <p:nvPr/>
        </p:nvCxnSpPr>
        <p:spPr>
          <a:xfrm flipH="1">
            <a:off x="9265298" y="2379686"/>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FFB500EC-EFF2-8DC7-244A-20565AB14DC6}"/>
              </a:ext>
            </a:extLst>
          </p:cNvPr>
          <p:cNvCxnSpPr>
            <a:endCxn id="6" idx="1"/>
          </p:cNvCxnSpPr>
          <p:nvPr/>
        </p:nvCxnSpPr>
        <p:spPr>
          <a:xfrm>
            <a:off x="3687380" y="2161998"/>
            <a:ext cx="3901017" cy="17633"/>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8" name="直線矢印コネクタ 17">
            <a:extLst>
              <a:ext uri="{FF2B5EF4-FFF2-40B4-BE49-F238E27FC236}">
                <a16:creationId xmlns:a16="http://schemas.microsoft.com/office/drawing/2014/main" id="{CC27AB32-127D-2276-4680-E018A99631AC}"/>
              </a:ext>
            </a:extLst>
          </p:cNvPr>
          <p:cNvCxnSpPr>
            <a:cxnSpLocks/>
            <a:stCxn id="9" idx="3"/>
            <a:endCxn id="7" idx="1"/>
          </p:cNvCxnSpPr>
          <p:nvPr/>
        </p:nvCxnSpPr>
        <p:spPr>
          <a:xfrm>
            <a:off x="3800392" y="3710977"/>
            <a:ext cx="4044485"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794A2A4A-5537-A0E1-E81B-BD8B596690B2}"/>
              </a:ext>
            </a:extLst>
          </p:cNvPr>
          <p:cNvCxnSpPr>
            <a:cxnSpLocks/>
          </p:cNvCxnSpPr>
          <p:nvPr/>
        </p:nvCxnSpPr>
        <p:spPr>
          <a:xfrm>
            <a:off x="3687380" y="2348908"/>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0" name="直線矢印コネクタ 19">
            <a:extLst>
              <a:ext uri="{FF2B5EF4-FFF2-40B4-BE49-F238E27FC236}">
                <a16:creationId xmlns:a16="http://schemas.microsoft.com/office/drawing/2014/main" id="{94C52E1C-4272-6715-467D-77DF4C20BA92}"/>
              </a:ext>
            </a:extLst>
          </p:cNvPr>
          <p:cNvCxnSpPr>
            <a:cxnSpLocks/>
          </p:cNvCxnSpPr>
          <p:nvPr/>
        </p:nvCxnSpPr>
        <p:spPr>
          <a:xfrm flipV="1">
            <a:off x="3705871" y="2325818"/>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テキスト ボックス 20">
            <a:extLst>
              <a:ext uri="{FF2B5EF4-FFF2-40B4-BE49-F238E27FC236}">
                <a16:creationId xmlns:a16="http://schemas.microsoft.com/office/drawing/2014/main" id="{32A48B8E-58FC-BF54-A1A7-2BE2E676F27B}"/>
              </a:ext>
            </a:extLst>
          </p:cNvPr>
          <p:cNvSpPr txBox="1"/>
          <p:nvPr/>
        </p:nvSpPr>
        <p:spPr>
          <a:xfrm>
            <a:off x="2284540" y="5195851"/>
            <a:ext cx="7449475" cy="584775"/>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モデル開発の全体像（</a:t>
            </a:r>
            <a:r>
              <a:rPr kumimoji="1" lang="en-US" altLang="ja-JP" sz="1600" dirty="0">
                <a:solidFill>
                  <a:srgbClr val="000000"/>
                </a:solidFill>
                <a:latin typeface="+mn-ea"/>
              </a:rPr>
              <a:t>AI </a:t>
            </a:r>
            <a:r>
              <a:rPr kumimoji="1" lang="ja-JP" altLang="en-US" sz="1600">
                <a:solidFill>
                  <a:srgbClr val="000000"/>
                </a:solidFill>
                <a:latin typeface="+mn-ea"/>
              </a:rPr>
              <a:t>エンジニアが何をしているのか）を紹介</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実現場で発生するビジネス層↔エンジニアの技術認識の齟齬をを埋める内容</a:t>
            </a:r>
            <a:endParaRPr kumimoji="1" lang="ja-JP" altLang="en-US" sz="1600" dirty="0">
              <a:solidFill>
                <a:srgbClr val="000000"/>
              </a:solidFill>
              <a:latin typeface="+mn-ea"/>
            </a:endParaRPr>
          </a:p>
        </p:txBody>
      </p:sp>
      <p:sp>
        <p:nvSpPr>
          <p:cNvPr id="22" name="テキスト ボックス 21">
            <a:extLst>
              <a:ext uri="{FF2B5EF4-FFF2-40B4-BE49-F238E27FC236}">
                <a16:creationId xmlns:a16="http://schemas.microsoft.com/office/drawing/2014/main" id="{3F583C80-5B39-E12E-B1DB-80F1F93F129D}"/>
              </a:ext>
            </a:extLst>
          </p:cNvPr>
          <p:cNvSpPr txBox="1"/>
          <p:nvPr/>
        </p:nvSpPr>
        <p:spPr>
          <a:xfrm>
            <a:off x="2943373" y="6003799"/>
            <a:ext cx="6131808" cy="369332"/>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a:solidFill>
                  <a:schemeClr val="bg1"/>
                </a:solidFill>
                <a:latin typeface="+mn-ea"/>
              </a:rPr>
              <a:t>技術視点での</a:t>
            </a:r>
            <a:r>
              <a:rPr kumimoji="1" lang="en-US" altLang="ja-JP" dirty="0">
                <a:solidFill>
                  <a:schemeClr val="bg1"/>
                </a:solidFill>
                <a:latin typeface="+mn-ea"/>
              </a:rPr>
              <a:t> AI </a:t>
            </a:r>
            <a:r>
              <a:rPr kumimoji="1" lang="ja-JP" altLang="en-US">
                <a:solidFill>
                  <a:schemeClr val="bg1"/>
                </a:solidFill>
                <a:latin typeface="+mn-ea"/>
              </a:rPr>
              <a:t>の開発・導入の判断ができるようになる</a:t>
            </a:r>
            <a:endParaRPr kumimoji="1" lang="ja-JP" altLang="en-US" dirty="0">
              <a:solidFill>
                <a:schemeClr val="bg1"/>
              </a:solidFill>
              <a:latin typeface="+mn-ea"/>
            </a:endParaRPr>
          </a:p>
        </p:txBody>
      </p:sp>
    </p:spTree>
    <p:extLst>
      <p:ext uri="{BB962C8B-B14F-4D97-AF65-F5344CB8AC3E}">
        <p14:creationId xmlns:p14="http://schemas.microsoft.com/office/powerpoint/2010/main" val="13517347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Tree>
    <p:extLst>
      <p:ext uri="{BB962C8B-B14F-4D97-AF65-F5344CB8AC3E}">
        <p14:creationId xmlns:p14="http://schemas.microsoft.com/office/powerpoint/2010/main" val="2658426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・機械学習・ディープラーニングといった言葉や、</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の開発に必要な環境など、</a:t>
            </a:r>
            <a:r>
              <a:rPr lang="en-US" altLang="ja-JP" sz="2000" b="1" dirty="0">
                <a:solidFill>
                  <a:srgbClr val="F36C37"/>
                </a:solidFill>
              </a:rPr>
              <a:t>AI</a:t>
            </a:r>
            <a:r>
              <a:rPr lang="ja-JP" altLang="en-US" sz="2000" b="1" dirty="0">
                <a:solidFill>
                  <a:srgbClr val="F36C37"/>
                </a:solidFill>
              </a:rPr>
              <a:t>開発において必要な基礎知識を学びます。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また、研修で使用する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en-US" altLang="ja-JP" sz="2000" b="1" dirty="0">
                <a:solidFill>
                  <a:srgbClr val="F36C37"/>
                </a:solidFill>
              </a:rPr>
              <a:t>Python</a:t>
            </a:r>
            <a:r>
              <a:rPr lang="ja-JP" altLang="en-US" sz="2000" b="1" dirty="0">
                <a:solidFill>
                  <a:srgbClr val="F36C37"/>
                </a:solidFill>
              </a:rPr>
              <a:t>基本文法の復習を行います。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143</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011997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1-1.</a:t>
            </a:r>
            <a:r>
              <a:rPr kumimoji="1" lang="ja-JP" altLang="en-US" sz="2800" b="1" spc="300" dirty="0">
                <a:solidFill>
                  <a:schemeClr val="tx1">
                    <a:lumMod val="75000"/>
                    <a:lumOff val="25000"/>
                  </a:schemeClr>
                </a:solidFill>
              </a:rPr>
              <a:t>機械学習の概要</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5455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62386" y="1328656"/>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従来型プログラムによる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1-1-3.</a:t>
            </a:r>
            <a:r>
              <a:rPr kumimoji="1" lang="ja-JP" altLang="en-US" dirty="0"/>
              <a:t>従来型プログラムと機械学習の特徴</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145</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開発者が条件と処理をすべてプログラミングで記述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条件に一致しない処理はできない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条件が複雑になると対応できない場合がある</a:t>
            </a:r>
            <a:br>
              <a:rPr lang="en-US" altLang="ja-JP" sz="2000" b="1" dirty="0">
                <a:solidFill>
                  <a:srgbClr val="494949"/>
                </a:solidFill>
              </a:rPr>
            </a:br>
            <a:r>
              <a:rPr lang="ja-JP" altLang="en-US" sz="2000" b="1" u="sng" dirty="0">
                <a:solidFill>
                  <a:srgbClr val="494949"/>
                </a:solidFill>
              </a:rPr>
              <a:t>例</a:t>
            </a:r>
            <a:r>
              <a:rPr lang="en-US" altLang="ja-JP" sz="2000" b="1" u="sng" dirty="0">
                <a:solidFill>
                  <a:srgbClr val="494949"/>
                </a:solidFill>
              </a:rPr>
              <a:t>)</a:t>
            </a:r>
            <a:r>
              <a:rPr lang="ja-JP" altLang="en-US" sz="2000" b="1" u="sng" dirty="0">
                <a:solidFill>
                  <a:srgbClr val="494949"/>
                </a:solidFill>
              </a:rPr>
              <a:t>医療用</a:t>
            </a:r>
            <a:r>
              <a:rPr lang="en-US" altLang="ja-JP" sz="2000" b="1" u="sng" dirty="0">
                <a:solidFill>
                  <a:srgbClr val="494949"/>
                </a:solidFill>
              </a:rPr>
              <a:t>AI</a:t>
            </a:r>
            <a:r>
              <a:rPr lang="ja-JP" altLang="en-US" sz="2000" b="1" u="sng" dirty="0">
                <a:solidFill>
                  <a:srgbClr val="494949"/>
                </a:solidFill>
              </a:rPr>
              <a:t>「</a:t>
            </a:r>
            <a:r>
              <a:rPr lang="en-US" altLang="ja-JP" sz="2000" b="1" u="sng" dirty="0">
                <a:solidFill>
                  <a:srgbClr val="494949"/>
                </a:solidFill>
              </a:rPr>
              <a:t>Mycin</a:t>
            </a:r>
            <a:r>
              <a:rPr lang="ja-JP" altLang="en-US" sz="2000" b="1" u="sng" dirty="0">
                <a:solidFill>
                  <a:srgbClr val="494949"/>
                </a:solidFill>
              </a:rPr>
              <a:t>」ルールにより抗生物質を推奨する</a:t>
            </a:r>
            <a:endParaRPr lang="en-US" altLang="ja-JP" sz="2000" b="1" u="sng"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データから傾向を自動で学習</a:t>
            </a:r>
          </a:p>
          <a:p>
            <a:pPr>
              <a:lnSpc>
                <a:spcPct val="130000"/>
              </a:lnSpc>
              <a:spcBef>
                <a:spcPts val="0"/>
              </a:spcBef>
              <a:spcAft>
                <a:spcPts val="0"/>
              </a:spcAft>
              <a:buClr>
                <a:schemeClr val="tx1">
                  <a:lumMod val="75000"/>
                  <a:lumOff val="25000"/>
                </a:schemeClr>
              </a:buClr>
            </a:pPr>
            <a:r>
              <a:rPr lang="ja-JP" altLang="en-US" sz="2000" b="1" dirty="0"/>
              <a:t>人間が簡単には説明できないような複雑な予測や判断が可能</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なぜそのような動作になったのか、人間には理解しにくい場合がある</a:t>
            </a:r>
            <a:br>
              <a:rPr lang="en-US" altLang="ja-JP" sz="2000" b="1" dirty="0"/>
            </a:br>
            <a:r>
              <a:rPr lang="ja-JP" altLang="en-US" sz="2000" b="1" u="sng" dirty="0"/>
              <a:t>例）犬と猫の画像分類</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62386" y="39090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機械学習による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pic>
        <p:nvPicPr>
          <p:cNvPr id="15" name="図 14" descr="アイコン&#10;&#10;自動的に生成された説明">
            <a:extLst>
              <a:ext uri="{FF2B5EF4-FFF2-40B4-BE49-F238E27FC236}">
                <a16:creationId xmlns:a16="http://schemas.microsoft.com/office/drawing/2014/main" id="{16265994-77AD-42DF-9B13-88CAFA2F3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505" y="4701731"/>
            <a:ext cx="1511667" cy="1511667"/>
          </a:xfrm>
          <a:prstGeom prst="rect">
            <a:avLst/>
          </a:prstGeom>
        </p:spPr>
      </p:pic>
      <p:pic>
        <p:nvPicPr>
          <p:cNvPr id="7" name="図 6">
            <a:extLst>
              <a:ext uri="{FF2B5EF4-FFF2-40B4-BE49-F238E27FC236}">
                <a16:creationId xmlns:a16="http://schemas.microsoft.com/office/drawing/2014/main" id="{F5394D74-B628-462A-93DA-843D620A7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8559" y="1263392"/>
            <a:ext cx="1816254" cy="2287473"/>
          </a:xfrm>
          <a:prstGeom prst="rect">
            <a:avLst/>
          </a:prstGeom>
        </p:spPr>
      </p:pic>
    </p:spTree>
    <p:extLst>
      <p:ext uri="{BB962C8B-B14F-4D97-AF65-F5344CB8AC3E}">
        <p14:creationId xmlns:p14="http://schemas.microsoft.com/office/powerpoint/2010/main" val="3691222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2883038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テキスト ボックス 74">
            <a:extLst>
              <a:ext uri="{FF2B5EF4-FFF2-40B4-BE49-F238E27FC236}">
                <a16:creationId xmlns:a16="http://schemas.microsoft.com/office/drawing/2014/main" id="{3BBBE1A5-5C42-40B6-86D8-474167D99A90}"/>
              </a:ext>
            </a:extLst>
          </p:cNvPr>
          <p:cNvSpPr txBox="1"/>
          <p:nvPr/>
        </p:nvSpPr>
        <p:spPr>
          <a:xfrm>
            <a:off x="1827417" y="927729"/>
            <a:ext cx="8170685"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機械学習を構築・利用するまでの </a:t>
            </a:r>
            <a:r>
              <a:rPr lang="en-US" altLang="ja-JP" sz="2200" dirty="0"/>
              <a:t>3</a:t>
            </a:r>
            <a:r>
              <a:rPr lang="ja-JP" altLang="en-US" sz="2200" dirty="0"/>
              <a:t> つのフェーズ</a:t>
            </a:r>
            <a:endParaRPr lang="en-US" altLang="ja-JP" sz="2200" dirty="0"/>
          </a:p>
        </p:txBody>
      </p:sp>
      <p:sp>
        <p:nvSpPr>
          <p:cNvPr id="45" name="四角形: 角を丸くする 44">
            <a:extLst>
              <a:ext uri="{FF2B5EF4-FFF2-40B4-BE49-F238E27FC236}">
                <a16:creationId xmlns:a16="http://schemas.microsoft.com/office/drawing/2014/main" id="{AE1B4B1B-0958-42C5-8034-32A2351A4B34}"/>
              </a:ext>
            </a:extLst>
          </p:cNvPr>
          <p:cNvSpPr/>
          <p:nvPr/>
        </p:nvSpPr>
        <p:spPr bwMode="auto">
          <a:xfrm>
            <a:off x="856302" y="4132645"/>
            <a:ext cx="10493870" cy="2218954"/>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pic>
        <p:nvPicPr>
          <p:cNvPr id="39" name="グラフィックス 38">
            <a:extLst>
              <a:ext uri="{FF2B5EF4-FFF2-40B4-BE49-F238E27FC236}">
                <a16:creationId xmlns:a16="http://schemas.microsoft.com/office/drawing/2014/main" id="{131CCF23-8BDC-4AA6-BF52-CD4A37EB85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673872" y="2543769"/>
            <a:ext cx="323850" cy="476250"/>
          </a:xfrm>
          <a:prstGeom prst="rect">
            <a:avLst/>
          </a:prstGeom>
        </p:spPr>
      </p:pic>
      <p:sp>
        <p:nvSpPr>
          <p:cNvPr id="4" name="四角形: 角を丸くする 3">
            <a:extLst>
              <a:ext uri="{FF2B5EF4-FFF2-40B4-BE49-F238E27FC236}">
                <a16:creationId xmlns:a16="http://schemas.microsoft.com/office/drawing/2014/main" id="{DCC6DD5E-61F8-4B41-91FB-366791E7941B}"/>
              </a:ext>
            </a:extLst>
          </p:cNvPr>
          <p:cNvSpPr/>
          <p:nvPr/>
        </p:nvSpPr>
        <p:spPr>
          <a:xfrm>
            <a:off x="1404955"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データ準備</a:t>
            </a:r>
          </a:p>
        </p:txBody>
      </p:sp>
      <p:sp>
        <p:nvSpPr>
          <p:cNvPr id="36" name="四角形: 角を丸くする 35">
            <a:extLst>
              <a:ext uri="{FF2B5EF4-FFF2-40B4-BE49-F238E27FC236}">
                <a16:creationId xmlns:a16="http://schemas.microsoft.com/office/drawing/2014/main" id="{3ADE997B-F55B-480D-B1CF-F90A1E089FF4}"/>
              </a:ext>
            </a:extLst>
          </p:cNvPr>
          <p:cNvSpPr/>
          <p:nvPr/>
        </p:nvSpPr>
        <p:spPr>
          <a:xfrm>
            <a:off x="4874107"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学習 </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 評価</a:t>
            </a:r>
          </a:p>
        </p:txBody>
      </p:sp>
      <p:sp>
        <p:nvSpPr>
          <p:cNvPr id="37" name="四角形: 角を丸くする 36">
            <a:extLst>
              <a:ext uri="{FF2B5EF4-FFF2-40B4-BE49-F238E27FC236}">
                <a16:creationId xmlns:a16="http://schemas.microsoft.com/office/drawing/2014/main" id="{152238C5-B076-415B-97F9-5B2C8E5EEC2B}"/>
              </a:ext>
            </a:extLst>
          </p:cNvPr>
          <p:cNvSpPr/>
          <p:nvPr/>
        </p:nvSpPr>
        <p:spPr>
          <a:xfrm>
            <a:off x="8343259"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デプロイ</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推論</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endParaRPr kumimoji="1" lang="ja-JP" altLang="en-US" sz="1600" b="1" spc="150" dirty="0">
              <a:solidFill>
                <a:srgbClr val="EB0046"/>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1-2-1.</a:t>
            </a:r>
            <a:r>
              <a:rPr kumimoji="1" lang="ja-JP" altLang="en-US" dirty="0"/>
              <a:t>機械学習を構築・利用するためのプロセス</a:t>
            </a:r>
          </a:p>
        </p:txBody>
      </p:sp>
      <p:sp>
        <p:nvSpPr>
          <p:cNvPr id="3" name="スライド番号プレースホルダー 2">
            <a:extLst>
              <a:ext uri="{FF2B5EF4-FFF2-40B4-BE49-F238E27FC236}">
                <a16:creationId xmlns:a16="http://schemas.microsoft.com/office/drawing/2014/main" id="{C0964A75-A868-4C56-93CC-7C26D9B29946}"/>
              </a:ext>
            </a:extLst>
          </p:cNvPr>
          <p:cNvSpPr>
            <a:spLocks noGrp="1"/>
          </p:cNvSpPr>
          <p:nvPr>
            <p:ph type="sldNum" sz="quarter" idx="10"/>
          </p:nvPr>
        </p:nvSpPr>
        <p:spPr/>
        <p:txBody>
          <a:bodyPr/>
          <a:lstStyle/>
          <a:p>
            <a:fld id="{5D750650-B10A-47BF-93C2-E1678438B37A}" type="slidenum">
              <a:rPr kumimoji="1" lang="ja-JP" altLang="en-US" smtClean="0"/>
              <a:pPr/>
              <a:t>147</a:t>
            </a:fld>
            <a:endParaRPr kumimoji="1" lang="ja-JP" altLang="en-US"/>
          </a:p>
        </p:txBody>
      </p:sp>
      <p:grpSp>
        <p:nvGrpSpPr>
          <p:cNvPr id="10" name="グループ化 9">
            <a:extLst>
              <a:ext uri="{FF2B5EF4-FFF2-40B4-BE49-F238E27FC236}">
                <a16:creationId xmlns:a16="http://schemas.microsoft.com/office/drawing/2014/main" id="{8782098B-070F-421E-881D-7DF655D07B1F}"/>
              </a:ext>
            </a:extLst>
          </p:cNvPr>
          <p:cNvGrpSpPr/>
          <p:nvPr/>
        </p:nvGrpSpPr>
        <p:grpSpPr>
          <a:xfrm>
            <a:off x="5332819" y="2480747"/>
            <a:ext cx="1566637" cy="805558"/>
            <a:chOff x="5454096" y="2617596"/>
            <a:chExt cx="1290227" cy="663429"/>
          </a:xfrm>
        </p:grpSpPr>
        <p:pic>
          <p:nvPicPr>
            <p:cNvPr id="9" name="図 8" descr="アイコン&#10;&#10;自動的に生成された説明">
              <a:extLst>
                <a:ext uri="{FF2B5EF4-FFF2-40B4-BE49-F238E27FC236}">
                  <a16:creationId xmlns:a16="http://schemas.microsoft.com/office/drawing/2014/main" id="{227CCA1A-1B4F-4678-A71E-026860E6E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399" y="2750211"/>
              <a:ext cx="481924" cy="481924"/>
            </a:xfrm>
            <a:prstGeom prst="rect">
              <a:avLst/>
            </a:prstGeom>
            <a:effectLst>
              <a:outerShdw blurRad="50800" dist="38100" dir="2700000" algn="tl" rotWithShape="0">
                <a:prstClr val="black">
                  <a:alpha val="40000"/>
                </a:prstClr>
              </a:outerShdw>
            </a:effectLst>
          </p:spPr>
        </p:pic>
        <p:pic>
          <p:nvPicPr>
            <p:cNvPr id="11" name="図 10" descr="グラフ, アイコン&#10;&#10;自動的に生成された説明">
              <a:extLst>
                <a:ext uri="{FF2B5EF4-FFF2-40B4-BE49-F238E27FC236}">
                  <a16:creationId xmlns:a16="http://schemas.microsoft.com/office/drawing/2014/main" id="{FF5BB448-32AF-4517-9413-B73A4129A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4096" y="2617596"/>
              <a:ext cx="663429" cy="663429"/>
            </a:xfrm>
            <a:prstGeom prst="rect">
              <a:avLst/>
            </a:prstGeom>
            <a:effectLst>
              <a:outerShdw blurRad="50800" dist="38100" dir="2700000" algn="tl" rotWithShape="0">
                <a:prstClr val="black">
                  <a:alpha val="40000"/>
                </a:prstClr>
              </a:outerShdw>
            </a:effectLst>
          </p:spPr>
        </p:pic>
      </p:grpSp>
      <p:grpSp>
        <p:nvGrpSpPr>
          <p:cNvPr id="12" name="グループ化 11">
            <a:extLst>
              <a:ext uri="{FF2B5EF4-FFF2-40B4-BE49-F238E27FC236}">
                <a16:creationId xmlns:a16="http://schemas.microsoft.com/office/drawing/2014/main" id="{06BE3006-BB5B-4E64-AD5F-2C3E0ACD8410}"/>
              </a:ext>
            </a:extLst>
          </p:cNvPr>
          <p:cNvGrpSpPr/>
          <p:nvPr/>
        </p:nvGrpSpPr>
        <p:grpSpPr>
          <a:xfrm>
            <a:off x="8804024" y="2427207"/>
            <a:ext cx="1587899" cy="870103"/>
            <a:chOff x="8731924" y="2529728"/>
            <a:chExt cx="1587899" cy="870103"/>
          </a:xfrm>
        </p:grpSpPr>
        <p:pic>
          <p:nvPicPr>
            <p:cNvPr id="13" name="図 12">
              <a:extLst>
                <a:ext uri="{FF2B5EF4-FFF2-40B4-BE49-F238E27FC236}">
                  <a16:creationId xmlns:a16="http://schemas.microsoft.com/office/drawing/2014/main" id="{F3276C94-49C1-4145-8C24-08E9DFA90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14" name="図 13" descr="アイコン&#10;&#10;自動的に生成された説明">
              <a:extLst>
                <a:ext uri="{FF2B5EF4-FFF2-40B4-BE49-F238E27FC236}">
                  <a16:creationId xmlns:a16="http://schemas.microsoft.com/office/drawing/2014/main" id="{F865B59A-0446-43A8-A965-7D3CB8F0C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sp>
        <p:nvSpPr>
          <p:cNvPr id="15" name="テキスト ボックス 14">
            <a:extLst>
              <a:ext uri="{FF2B5EF4-FFF2-40B4-BE49-F238E27FC236}">
                <a16:creationId xmlns:a16="http://schemas.microsoft.com/office/drawing/2014/main" id="{9FB9559E-01E4-4F75-AD7E-EA9CC2C9B96F}"/>
              </a:ext>
            </a:extLst>
          </p:cNvPr>
          <p:cNvSpPr txBox="1"/>
          <p:nvPr/>
        </p:nvSpPr>
        <p:spPr>
          <a:xfrm>
            <a:off x="1549420" y="3546584"/>
            <a:ext cx="2195265"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データを収集・抽出・加工</a:t>
            </a:r>
            <a:endParaRPr lang="en-US" altLang="ja-JP" sz="1100" dirty="0"/>
          </a:p>
        </p:txBody>
      </p:sp>
      <p:sp>
        <p:nvSpPr>
          <p:cNvPr id="16" name="テキスト ボックス 15">
            <a:extLst>
              <a:ext uri="{FF2B5EF4-FFF2-40B4-BE49-F238E27FC236}">
                <a16:creationId xmlns:a16="http://schemas.microsoft.com/office/drawing/2014/main" id="{5E5C9317-104B-4EA3-92B2-76D35B336FE3}"/>
              </a:ext>
            </a:extLst>
          </p:cNvPr>
          <p:cNvSpPr txBox="1"/>
          <p:nvPr/>
        </p:nvSpPr>
        <p:spPr>
          <a:xfrm>
            <a:off x="5102669" y="3513277"/>
            <a:ext cx="214385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モデル構築、学習、評価</a:t>
            </a:r>
            <a:endParaRPr lang="en-US" altLang="ja-JP" sz="1100" dirty="0"/>
          </a:p>
        </p:txBody>
      </p:sp>
      <p:sp>
        <p:nvSpPr>
          <p:cNvPr id="17" name="テキスト ボックス 16">
            <a:extLst>
              <a:ext uri="{FF2B5EF4-FFF2-40B4-BE49-F238E27FC236}">
                <a16:creationId xmlns:a16="http://schemas.microsoft.com/office/drawing/2014/main" id="{CEF63FFD-BAD0-4B4D-B101-744C2281650F}"/>
              </a:ext>
            </a:extLst>
          </p:cNvPr>
          <p:cNvSpPr txBox="1"/>
          <p:nvPr/>
        </p:nvSpPr>
        <p:spPr>
          <a:xfrm>
            <a:off x="8524930" y="3410112"/>
            <a:ext cx="214385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モデルを利用した分析、</a:t>
            </a:r>
          </a:p>
          <a:p>
            <a:r>
              <a:rPr lang="ja-JP" altLang="en-US" sz="1100" dirty="0"/>
              <a:t>アプリケーションの構築</a:t>
            </a:r>
          </a:p>
        </p:txBody>
      </p:sp>
      <p:grpSp>
        <p:nvGrpSpPr>
          <p:cNvPr id="18" name="グループ化 17">
            <a:extLst>
              <a:ext uri="{FF2B5EF4-FFF2-40B4-BE49-F238E27FC236}">
                <a16:creationId xmlns:a16="http://schemas.microsoft.com/office/drawing/2014/main" id="{7C503F96-439A-4049-B777-5935EE1B9660}"/>
              </a:ext>
            </a:extLst>
          </p:cNvPr>
          <p:cNvGrpSpPr/>
          <p:nvPr/>
        </p:nvGrpSpPr>
        <p:grpSpPr>
          <a:xfrm>
            <a:off x="2078652" y="4233705"/>
            <a:ext cx="7982739" cy="1570763"/>
            <a:chOff x="1688391" y="4305425"/>
            <a:chExt cx="7982739" cy="1570763"/>
          </a:xfrm>
        </p:grpSpPr>
        <p:grpSp>
          <p:nvGrpSpPr>
            <p:cNvPr id="56" name="グループ化 55">
              <a:extLst>
                <a:ext uri="{FF2B5EF4-FFF2-40B4-BE49-F238E27FC236}">
                  <a16:creationId xmlns:a16="http://schemas.microsoft.com/office/drawing/2014/main" id="{6A49FB96-0C4A-4AA1-BDC2-BEB9387EBB28}"/>
                </a:ext>
              </a:extLst>
            </p:cNvPr>
            <p:cNvGrpSpPr/>
            <p:nvPr/>
          </p:nvGrpSpPr>
          <p:grpSpPr>
            <a:xfrm>
              <a:off x="1688391" y="4305425"/>
              <a:ext cx="7982739" cy="1570763"/>
              <a:chOff x="29688" y="3377424"/>
              <a:chExt cx="7982739" cy="1570763"/>
            </a:xfrm>
          </p:grpSpPr>
          <p:cxnSp>
            <p:nvCxnSpPr>
              <p:cNvPr id="57" name="直線矢印コネクタ 56">
                <a:extLst>
                  <a:ext uri="{FF2B5EF4-FFF2-40B4-BE49-F238E27FC236}">
                    <a16:creationId xmlns:a16="http://schemas.microsoft.com/office/drawing/2014/main" id="{4828ACAF-1B1A-40ED-A794-E9C4F228ED81}"/>
                  </a:ext>
                </a:extLst>
              </p:cNvPr>
              <p:cNvCxnSpPr>
                <a:cxnSpLocks/>
                <a:stCxn id="59" idx="3"/>
                <a:endCxn id="68"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8" name="コネクタ: カギ線 57">
                <a:extLst>
                  <a:ext uri="{FF2B5EF4-FFF2-40B4-BE49-F238E27FC236}">
                    <a16:creationId xmlns:a16="http://schemas.microsoft.com/office/drawing/2014/main" id="{94222ACD-2C00-4F5E-A516-962B9105863A}"/>
                  </a:ext>
                </a:extLst>
              </p:cNvPr>
              <p:cNvCxnSpPr>
                <a:cxnSpLocks/>
                <a:stCxn id="59"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9" name="フローチャート: 複数書類 58">
                <a:extLst>
                  <a:ext uri="{FF2B5EF4-FFF2-40B4-BE49-F238E27FC236}">
                    <a16:creationId xmlns:a16="http://schemas.microsoft.com/office/drawing/2014/main" id="{682CF71F-EBA1-42CA-B2B8-25F4F86CFDC5}"/>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60" name="正方形/長方形 59">
                <a:extLst>
                  <a:ext uri="{FF2B5EF4-FFF2-40B4-BE49-F238E27FC236}">
                    <a16:creationId xmlns:a16="http://schemas.microsoft.com/office/drawing/2014/main" id="{5CB3F813-B643-4905-A2C2-CFCFBBD9E1B1}"/>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61" name="コネクタ: カギ線 60">
                <a:extLst>
                  <a:ext uri="{FF2B5EF4-FFF2-40B4-BE49-F238E27FC236}">
                    <a16:creationId xmlns:a16="http://schemas.microsoft.com/office/drawing/2014/main" id="{C2FC8FA0-C8AB-47EC-96E6-071A70B2A056}"/>
                  </a:ext>
                </a:extLst>
              </p:cNvPr>
              <p:cNvCxnSpPr>
                <a:cxnSpLocks/>
                <a:endCxn id="68"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4" name="グループ化 63">
                <a:extLst>
                  <a:ext uri="{FF2B5EF4-FFF2-40B4-BE49-F238E27FC236}">
                    <a16:creationId xmlns:a16="http://schemas.microsoft.com/office/drawing/2014/main" id="{561558CB-68D1-4833-9DD3-3219AB3FAB93}"/>
                  </a:ext>
                </a:extLst>
              </p:cNvPr>
              <p:cNvGrpSpPr/>
              <p:nvPr/>
            </p:nvGrpSpPr>
            <p:grpSpPr>
              <a:xfrm>
                <a:off x="4521862" y="3377424"/>
                <a:ext cx="1770186" cy="1311684"/>
                <a:chOff x="4521862" y="3076208"/>
                <a:chExt cx="1770186" cy="1311684"/>
              </a:xfrm>
            </p:grpSpPr>
            <p:sp>
              <p:nvSpPr>
                <p:cNvPr id="70" name="正方形/長方形 69">
                  <a:extLst>
                    <a:ext uri="{FF2B5EF4-FFF2-40B4-BE49-F238E27FC236}">
                      <a16:creationId xmlns:a16="http://schemas.microsoft.com/office/drawing/2014/main" id="{DCC33B78-053F-4C10-8B65-D786E6830587}"/>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8A40FD0E-5D24-46BA-999F-E17D07189C01}"/>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5" name="グループ化 64">
                <a:extLst>
                  <a:ext uri="{FF2B5EF4-FFF2-40B4-BE49-F238E27FC236}">
                    <a16:creationId xmlns:a16="http://schemas.microsoft.com/office/drawing/2014/main" id="{569B13ED-1846-462F-BD2C-59A89C7E0CBF}"/>
                  </a:ext>
                </a:extLst>
              </p:cNvPr>
              <p:cNvGrpSpPr/>
              <p:nvPr/>
            </p:nvGrpSpPr>
            <p:grpSpPr>
              <a:xfrm>
                <a:off x="2318394" y="3931497"/>
                <a:ext cx="1106239" cy="1016690"/>
                <a:chOff x="2405006" y="3630281"/>
                <a:chExt cx="1106239" cy="1016690"/>
              </a:xfrm>
            </p:grpSpPr>
            <p:sp>
              <p:nvSpPr>
                <p:cNvPr id="68" name="正方形/長方形 67">
                  <a:extLst>
                    <a:ext uri="{FF2B5EF4-FFF2-40B4-BE49-F238E27FC236}">
                      <a16:creationId xmlns:a16="http://schemas.microsoft.com/office/drawing/2014/main" id="{518F5C3A-8ED1-46EA-BDC4-0F90FE4DADA8}"/>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69" name="グラフィックス 68" descr="歯車 2 つ">
                  <a:extLst>
                    <a:ext uri="{FF2B5EF4-FFF2-40B4-BE49-F238E27FC236}">
                      <a16:creationId xmlns:a16="http://schemas.microsoft.com/office/drawing/2014/main" id="{5398AE5F-974F-4502-9014-D1C908ED82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49200" y="3889359"/>
                  <a:ext cx="692419" cy="692419"/>
                </a:xfrm>
                <a:prstGeom prst="rect">
                  <a:avLst/>
                </a:prstGeom>
              </p:spPr>
            </p:pic>
          </p:grpSp>
          <p:cxnSp>
            <p:nvCxnSpPr>
              <p:cNvPr id="66" name="直線矢印コネクタ 65">
                <a:extLst>
                  <a:ext uri="{FF2B5EF4-FFF2-40B4-BE49-F238E27FC236}">
                    <a16:creationId xmlns:a16="http://schemas.microsoft.com/office/drawing/2014/main" id="{A6508E93-414B-4EC7-A67A-3E220F7DEAEF}"/>
                  </a:ext>
                </a:extLst>
              </p:cNvPr>
              <p:cNvCxnSpPr>
                <a:cxnSpLocks/>
                <a:stCxn id="68" idx="3"/>
                <a:endCxn id="71"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7" name="コネクタ: カギ線 66">
                <a:extLst>
                  <a:ext uri="{FF2B5EF4-FFF2-40B4-BE49-F238E27FC236}">
                    <a16:creationId xmlns:a16="http://schemas.microsoft.com/office/drawing/2014/main" id="{0B09CE92-DCE3-402E-9934-4FB8C4DCFD4D}"/>
                  </a:ext>
                </a:extLst>
              </p:cNvPr>
              <p:cNvCxnSpPr>
                <a:cxnSpLocks/>
                <a:stCxn id="71"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72" name="図 71">
              <a:extLst>
                <a:ext uri="{FF2B5EF4-FFF2-40B4-BE49-F238E27FC236}">
                  <a16:creationId xmlns:a16="http://schemas.microsoft.com/office/drawing/2014/main" id="{43DCB87D-D270-481C-B37F-17B2739A787C}"/>
                </a:ext>
              </a:extLst>
            </p:cNvPr>
            <p:cNvPicPr>
              <a:picLocks noChangeAspect="1"/>
            </p:cNvPicPr>
            <p:nvPr/>
          </p:nvPicPr>
          <p:blipFill>
            <a:blip r:embed="rId10"/>
            <a:stretch>
              <a:fillRect/>
            </a:stretch>
          </p:blipFill>
          <p:spPr>
            <a:xfrm>
              <a:off x="6374749" y="4341697"/>
              <a:ext cx="458041" cy="453877"/>
            </a:xfrm>
            <a:prstGeom prst="rect">
              <a:avLst/>
            </a:prstGeom>
          </p:spPr>
        </p:pic>
        <p:pic>
          <p:nvPicPr>
            <p:cNvPr id="73" name="図 72">
              <a:extLst>
                <a:ext uri="{FF2B5EF4-FFF2-40B4-BE49-F238E27FC236}">
                  <a16:creationId xmlns:a16="http://schemas.microsoft.com/office/drawing/2014/main" id="{0E7CF7E1-19DC-43D4-AC6B-CF8D2996B9A2}"/>
                </a:ext>
              </a:extLst>
            </p:cNvPr>
            <p:cNvPicPr>
              <a:picLocks noChangeAspect="1"/>
            </p:cNvPicPr>
            <p:nvPr/>
          </p:nvPicPr>
          <p:blipFill>
            <a:blip r:embed="rId10"/>
            <a:stretch>
              <a:fillRect/>
            </a:stretch>
          </p:blipFill>
          <p:spPr>
            <a:xfrm>
              <a:off x="6374749" y="5141268"/>
              <a:ext cx="458041" cy="453877"/>
            </a:xfrm>
            <a:prstGeom prst="rect">
              <a:avLst/>
            </a:prstGeom>
          </p:spPr>
        </p:pic>
      </p:grpSp>
      <p:pic>
        <p:nvPicPr>
          <p:cNvPr id="38" name="グラフィックス 37">
            <a:extLst>
              <a:ext uri="{FF2B5EF4-FFF2-40B4-BE49-F238E27FC236}">
                <a16:creationId xmlns:a16="http://schemas.microsoft.com/office/drawing/2014/main" id="{98ECF3FE-1D37-4ECD-B373-27D28AFC7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45710" y="2543769"/>
            <a:ext cx="323850" cy="476250"/>
          </a:xfrm>
          <a:prstGeom prst="rect">
            <a:avLst/>
          </a:prstGeom>
        </p:spPr>
      </p:pic>
      <p:sp>
        <p:nvSpPr>
          <p:cNvPr id="40" name="四角形: 角を丸くする 39">
            <a:extLst>
              <a:ext uri="{FF2B5EF4-FFF2-40B4-BE49-F238E27FC236}">
                <a16:creationId xmlns:a16="http://schemas.microsoft.com/office/drawing/2014/main" id="{58426C08-50D3-44E7-A639-D0AE2F72599D}"/>
              </a:ext>
            </a:extLst>
          </p:cNvPr>
          <p:cNvSpPr/>
          <p:nvPr/>
        </p:nvSpPr>
        <p:spPr>
          <a:xfrm>
            <a:off x="1837533"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1</a:t>
            </a:r>
          </a:p>
        </p:txBody>
      </p:sp>
      <p:sp>
        <p:nvSpPr>
          <p:cNvPr id="41" name="四角形: 角を丸くする 40">
            <a:extLst>
              <a:ext uri="{FF2B5EF4-FFF2-40B4-BE49-F238E27FC236}">
                <a16:creationId xmlns:a16="http://schemas.microsoft.com/office/drawing/2014/main" id="{79230D3A-5AF0-43A8-9A94-888E0A0DC397}"/>
              </a:ext>
            </a:extLst>
          </p:cNvPr>
          <p:cNvSpPr/>
          <p:nvPr/>
        </p:nvSpPr>
        <p:spPr>
          <a:xfrm>
            <a:off x="5268182"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2</a:t>
            </a:r>
          </a:p>
        </p:txBody>
      </p:sp>
      <p:sp>
        <p:nvSpPr>
          <p:cNvPr id="42" name="四角形: 角を丸くする 41">
            <a:extLst>
              <a:ext uri="{FF2B5EF4-FFF2-40B4-BE49-F238E27FC236}">
                <a16:creationId xmlns:a16="http://schemas.microsoft.com/office/drawing/2014/main" id="{45EFE643-000A-46B0-AED3-2B4A60CA9834}"/>
              </a:ext>
            </a:extLst>
          </p:cNvPr>
          <p:cNvSpPr/>
          <p:nvPr/>
        </p:nvSpPr>
        <p:spPr>
          <a:xfrm>
            <a:off x="8699637"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3</a:t>
            </a:r>
          </a:p>
        </p:txBody>
      </p:sp>
      <p:sp>
        <p:nvSpPr>
          <p:cNvPr id="47" name="正方形/長方形 46">
            <a:extLst>
              <a:ext uri="{FF2B5EF4-FFF2-40B4-BE49-F238E27FC236}">
                <a16:creationId xmlns:a16="http://schemas.microsoft.com/office/drawing/2014/main" id="{741A36EE-D496-46B6-A1CC-799F049F3058}"/>
              </a:ext>
            </a:extLst>
          </p:cNvPr>
          <p:cNvSpPr/>
          <p:nvPr/>
        </p:nvSpPr>
        <p:spPr>
          <a:xfrm>
            <a:off x="4381103" y="4832198"/>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6" name="正方形/長方形 75">
            <a:extLst>
              <a:ext uri="{FF2B5EF4-FFF2-40B4-BE49-F238E27FC236}">
                <a16:creationId xmlns:a16="http://schemas.microsoft.com/office/drawing/2014/main" id="{EC87B57D-D4D4-440C-9001-16CD39AB14C7}"/>
              </a:ext>
            </a:extLst>
          </p:cNvPr>
          <p:cNvSpPr/>
          <p:nvPr/>
        </p:nvSpPr>
        <p:spPr>
          <a:xfrm>
            <a:off x="7223051" y="426999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7" name="正方形/長方形 76">
            <a:extLst>
              <a:ext uri="{FF2B5EF4-FFF2-40B4-BE49-F238E27FC236}">
                <a16:creationId xmlns:a16="http://schemas.microsoft.com/office/drawing/2014/main" id="{DE5B75F6-35FF-44C1-A1F5-A1B5F0D14F91}"/>
              </a:ext>
            </a:extLst>
          </p:cNvPr>
          <p:cNvSpPr/>
          <p:nvPr/>
        </p:nvSpPr>
        <p:spPr>
          <a:xfrm>
            <a:off x="7254899" y="5050258"/>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8" name="四角形: 角を丸くする 77">
            <a:extLst>
              <a:ext uri="{FF2B5EF4-FFF2-40B4-BE49-F238E27FC236}">
                <a16:creationId xmlns:a16="http://schemas.microsoft.com/office/drawing/2014/main" id="{29C96590-D1E3-487C-AD2E-2AB33184857F}"/>
              </a:ext>
            </a:extLst>
          </p:cNvPr>
          <p:cNvSpPr/>
          <p:nvPr/>
        </p:nvSpPr>
        <p:spPr>
          <a:xfrm>
            <a:off x="8905136" y="4742553"/>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9" name="四角形: 角を丸くする 78">
            <a:extLst>
              <a:ext uri="{FF2B5EF4-FFF2-40B4-BE49-F238E27FC236}">
                <a16:creationId xmlns:a16="http://schemas.microsoft.com/office/drawing/2014/main" id="{9C171649-DB9F-4621-9542-C68A0F5AB8A7}"/>
              </a:ext>
            </a:extLst>
          </p:cNvPr>
          <p:cNvSpPr/>
          <p:nvPr/>
        </p:nvSpPr>
        <p:spPr>
          <a:xfrm>
            <a:off x="6379592" y="5763101"/>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pic>
        <p:nvPicPr>
          <p:cNvPr id="49" name="図 48" descr="グラフ, アイコン&#10;&#10;自動的に生成された説明">
            <a:extLst>
              <a:ext uri="{FF2B5EF4-FFF2-40B4-BE49-F238E27FC236}">
                <a16:creationId xmlns:a16="http://schemas.microsoft.com/office/drawing/2014/main" id="{E05BF30E-DBC4-449E-BD1B-6EEE9C80BB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7047" y="2421470"/>
            <a:ext cx="805558" cy="805558"/>
          </a:xfrm>
          <a:prstGeom prst="rect">
            <a:avLst/>
          </a:prstGeom>
          <a:effectLst>
            <a:outerShdw blurRad="50800" dist="38100" dir="2700000" algn="tl" rotWithShape="0">
              <a:prstClr val="black">
                <a:alpha val="40000"/>
              </a:prstClr>
            </a:outerShdw>
          </a:effectLst>
        </p:spPr>
      </p:pic>
      <p:sp>
        <p:nvSpPr>
          <p:cNvPr id="50" name="四角形: 角を丸くする 49">
            <a:extLst>
              <a:ext uri="{FF2B5EF4-FFF2-40B4-BE49-F238E27FC236}">
                <a16:creationId xmlns:a16="http://schemas.microsoft.com/office/drawing/2014/main" id="{617149B2-73D6-4ED6-8E26-9F111AA57AC7}"/>
              </a:ext>
            </a:extLst>
          </p:cNvPr>
          <p:cNvSpPr/>
          <p:nvPr/>
        </p:nvSpPr>
        <p:spPr>
          <a:xfrm>
            <a:off x="4769415" y="1435575"/>
            <a:ext cx="2731141" cy="2612074"/>
          </a:xfrm>
          <a:prstGeom prst="round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1" name="吹き出し: 角を丸めた四角形 50">
            <a:extLst>
              <a:ext uri="{FF2B5EF4-FFF2-40B4-BE49-F238E27FC236}">
                <a16:creationId xmlns:a16="http://schemas.microsoft.com/office/drawing/2014/main" id="{055B2CBD-FB44-4953-AC30-7A3775C464B4}"/>
              </a:ext>
            </a:extLst>
          </p:cNvPr>
          <p:cNvSpPr/>
          <p:nvPr/>
        </p:nvSpPr>
        <p:spPr>
          <a:xfrm>
            <a:off x="3520269" y="3913575"/>
            <a:ext cx="1318226" cy="400163"/>
          </a:xfrm>
          <a:prstGeom prst="wedgeRoundRectCallout">
            <a:avLst>
              <a:gd name="adj1" fmla="val 44782"/>
              <a:gd name="adj2" fmla="val -146076"/>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3123920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1-2-2.</a:t>
            </a:r>
            <a:r>
              <a:rPr lang="ja-JP" altLang="en-US" dirty="0"/>
              <a:t>機械学習モデルの利用・構築アプローチ</a:t>
            </a:r>
            <a:endParaRPr kumimoji="1" lang="ja-JP" altLang="en-US" dirty="0"/>
          </a:p>
        </p:txBody>
      </p:sp>
      <p:sp>
        <p:nvSpPr>
          <p:cNvPr id="4" name="スライド番号プレースホルダー 3">
            <a:extLst>
              <a:ext uri="{FF2B5EF4-FFF2-40B4-BE49-F238E27FC236}">
                <a16:creationId xmlns:a16="http://schemas.microsoft.com/office/drawing/2014/main" id="{FFC45AE8-5430-4131-9A63-C516BEC11FB3}"/>
              </a:ext>
            </a:extLst>
          </p:cNvPr>
          <p:cNvSpPr>
            <a:spLocks noGrp="1"/>
          </p:cNvSpPr>
          <p:nvPr>
            <p:ph type="sldNum" sz="quarter" idx="10"/>
          </p:nvPr>
        </p:nvSpPr>
        <p:spPr/>
        <p:txBody>
          <a:bodyPr/>
          <a:lstStyle/>
          <a:p>
            <a:fld id="{5D750650-B10A-47BF-93C2-E1678438B37A}" type="slidenum">
              <a:rPr kumimoji="1" lang="ja-JP" altLang="en-US" smtClean="0"/>
              <a:pPr/>
              <a:t>148</a:t>
            </a:fld>
            <a:endParaRPr kumimoji="1" lang="ja-JP" altLang="en-US"/>
          </a:p>
        </p:txBody>
      </p:sp>
      <p:graphicFrame>
        <p:nvGraphicFramePr>
          <p:cNvPr id="6" name="表 6">
            <a:extLst>
              <a:ext uri="{FF2B5EF4-FFF2-40B4-BE49-F238E27FC236}">
                <a16:creationId xmlns:a16="http://schemas.microsoft.com/office/drawing/2014/main" id="{687450BD-7568-47F2-873A-171F6C749804}"/>
              </a:ext>
            </a:extLst>
          </p:cNvPr>
          <p:cNvGraphicFramePr>
            <a:graphicFrameLocks noGrp="1"/>
          </p:cNvGraphicFramePr>
          <p:nvPr>
            <p:extLst>
              <p:ext uri="{D42A27DB-BD31-4B8C-83A1-F6EECF244321}">
                <p14:modId xmlns:p14="http://schemas.microsoft.com/office/powerpoint/2010/main" val="3684745506"/>
              </p:ext>
            </p:extLst>
          </p:nvPr>
        </p:nvGraphicFramePr>
        <p:xfrm>
          <a:off x="746465" y="1219182"/>
          <a:ext cx="10517531" cy="5186692"/>
        </p:xfrm>
        <a:graphic>
          <a:graphicData uri="http://schemas.openxmlformats.org/drawingml/2006/table">
            <a:tbl>
              <a:tblPr firstRow="1" bandRow="1">
                <a:tableStyleId>{5C22544A-7EE6-4342-B048-85BDC9FD1C3A}</a:tableStyleId>
              </a:tblPr>
              <a:tblGrid>
                <a:gridCol w="1874826">
                  <a:extLst>
                    <a:ext uri="{9D8B030D-6E8A-4147-A177-3AD203B41FA5}">
                      <a16:colId xmlns:a16="http://schemas.microsoft.com/office/drawing/2014/main" val="859793446"/>
                    </a:ext>
                  </a:extLst>
                </a:gridCol>
                <a:gridCol w="2868417">
                  <a:extLst>
                    <a:ext uri="{9D8B030D-6E8A-4147-A177-3AD203B41FA5}">
                      <a16:colId xmlns:a16="http://schemas.microsoft.com/office/drawing/2014/main" val="3558643966"/>
                    </a:ext>
                  </a:extLst>
                </a:gridCol>
                <a:gridCol w="2947728">
                  <a:extLst>
                    <a:ext uri="{9D8B030D-6E8A-4147-A177-3AD203B41FA5}">
                      <a16:colId xmlns:a16="http://schemas.microsoft.com/office/drawing/2014/main" val="1420541442"/>
                    </a:ext>
                  </a:extLst>
                </a:gridCol>
                <a:gridCol w="2826560">
                  <a:extLst>
                    <a:ext uri="{9D8B030D-6E8A-4147-A177-3AD203B41FA5}">
                      <a16:colId xmlns:a16="http://schemas.microsoft.com/office/drawing/2014/main" val="2390622032"/>
                    </a:ext>
                  </a:extLst>
                </a:gridCol>
              </a:tblGrid>
              <a:tr h="2195225">
                <a:tc>
                  <a:txBody>
                    <a:bodyPr/>
                    <a:lstStyle/>
                    <a:p>
                      <a:endParaRPr kumimoji="1" lang="ja-JP" altLang="en-US" dirty="0">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no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カスタムモデル開発</a:t>
                      </a:r>
                    </a:p>
                  </a:txBody>
                  <a:tcPr>
                    <a:lnB w="12700" cap="flat" cmpd="sng" algn="ctr">
                      <a:solidFill>
                        <a:schemeClr val="tx1">
                          <a:lumMod val="50000"/>
                          <a:lumOff val="50000"/>
                        </a:schemeClr>
                      </a:solidFill>
                      <a:prstDash val="solid"/>
                      <a:round/>
                      <a:headEnd type="none" w="med" len="med"/>
                      <a:tailEnd type="none" w="med" len="med"/>
                    </a:lnB>
                    <a:solidFill>
                      <a:srgbClr val="00879E"/>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自動構築サービスの利用</a:t>
                      </a:r>
                    </a:p>
                    <a:p>
                      <a:pPr marL="0" algn="ctr">
                        <a:spcBef>
                          <a:spcPts val="0"/>
                        </a:spcBef>
                      </a:pPr>
                      <a:endPar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solidFill>
                      <a:srgbClr val="FFC215"/>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機械学習</a:t>
                      </a:r>
                      <a:r>
                        <a:rPr kumimoji="1" lang="en-US" altLang="ja-JP"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API</a:t>
                      </a: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の利用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endParaRPr>
                    </a:p>
                  </a:txBody>
                  <a:tcPr>
                    <a:lnB w="12700" cap="flat" cmpd="sng" algn="ctr">
                      <a:solidFill>
                        <a:schemeClr val="tx1">
                          <a:lumMod val="50000"/>
                          <a:lumOff val="50000"/>
                        </a:schemeClr>
                      </a:solidFill>
                      <a:prstDash val="solid"/>
                      <a:round/>
                      <a:headEnd type="none" w="med" len="med"/>
                      <a:tailEnd type="none" w="med" len="med"/>
                    </a:lnB>
                    <a:solidFill>
                      <a:srgbClr val="EB0046"/>
                    </a:solidFill>
                  </a:tcPr>
                </a:tc>
                <a:extLst>
                  <a:ext uri="{0D108BD9-81ED-4DB2-BD59-A6C34878D82A}">
                    <a16:rowId xmlns:a16="http://schemas.microsoft.com/office/drawing/2014/main" val="2695127353"/>
                  </a:ext>
                </a:extLst>
              </a:tr>
              <a:tr h="659739">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・最も開発の自由度が高い</a:t>
                      </a:r>
                      <a:endParaRPr kumimoji="1" lang="en-US" altLang="ja-JP" sz="1200" b="1" dirty="0">
                        <a:solidFill>
                          <a:srgbClr val="00879E"/>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・様々な用途に適応できる</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・クラウドサービスや市販ソフトを使い、</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　プログラミング不要</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・スキルがあまりいらない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・クラウドサービスなどで出来合い</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　の</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機能を利用するので学習が不要</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・開発せずに高精度な</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を使える</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・学習データがいらない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771065964"/>
                  </a:ext>
                </a:extLst>
              </a:tr>
              <a:tr h="666664">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デメリット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・プログラミングなどスキルが必要</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・カスタムモデルほどの自由度はない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・汎用的な用途にしか合致しない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862743950"/>
                  </a:ext>
                </a:extLst>
              </a:tr>
              <a:tr h="630427">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開発自由度</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993532394"/>
                  </a:ext>
                </a:extLst>
              </a:tr>
              <a:tr h="66567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開発負荷</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220475145"/>
                  </a:ext>
                </a:extLst>
              </a:tr>
            </a:tbl>
          </a:graphicData>
        </a:graphic>
      </p:graphicFrame>
      <p:grpSp>
        <p:nvGrpSpPr>
          <p:cNvPr id="11" name="グループ化 10">
            <a:extLst>
              <a:ext uri="{FF2B5EF4-FFF2-40B4-BE49-F238E27FC236}">
                <a16:creationId xmlns:a16="http://schemas.microsoft.com/office/drawing/2014/main" id="{51A35592-3136-4812-BDC2-3DE24DD93DFF}"/>
              </a:ext>
            </a:extLst>
          </p:cNvPr>
          <p:cNvGrpSpPr/>
          <p:nvPr/>
        </p:nvGrpSpPr>
        <p:grpSpPr>
          <a:xfrm>
            <a:off x="2830474" y="1585707"/>
            <a:ext cx="2430596" cy="1811416"/>
            <a:chOff x="2170589" y="3373889"/>
            <a:chExt cx="2430596" cy="1811416"/>
          </a:xfrm>
        </p:grpSpPr>
        <p:pic>
          <p:nvPicPr>
            <p:cNvPr id="12" name="グラフィックス 11" descr="レンガ壁の建築 単色塗りつぶし">
              <a:extLst>
                <a:ext uri="{FF2B5EF4-FFF2-40B4-BE49-F238E27FC236}">
                  <a16:creationId xmlns:a16="http://schemas.microsoft.com/office/drawing/2014/main" id="{E251719B-9A39-4D88-B126-2AB528A5A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89" y="3373889"/>
              <a:ext cx="1292619" cy="1292619"/>
            </a:xfrm>
            <a:prstGeom prst="rect">
              <a:avLst/>
            </a:prstGeom>
          </p:spPr>
        </p:pic>
        <p:pic>
          <p:nvPicPr>
            <p:cNvPr id="13" name="グラフィックス 12" descr="採鉱用工具 単色塗りつぶし">
              <a:extLst>
                <a:ext uri="{FF2B5EF4-FFF2-40B4-BE49-F238E27FC236}">
                  <a16:creationId xmlns:a16="http://schemas.microsoft.com/office/drawing/2014/main" id="{D23AE5EC-A8E1-4ABB-90E4-F25124194B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8566" y="3892686"/>
              <a:ext cx="1292619" cy="1292619"/>
            </a:xfrm>
            <a:prstGeom prst="rect">
              <a:avLst/>
            </a:prstGeom>
          </p:spPr>
        </p:pic>
      </p:grpSp>
      <p:grpSp>
        <p:nvGrpSpPr>
          <p:cNvPr id="14" name="グループ化 13">
            <a:extLst>
              <a:ext uri="{FF2B5EF4-FFF2-40B4-BE49-F238E27FC236}">
                <a16:creationId xmlns:a16="http://schemas.microsoft.com/office/drawing/2014/main" id="{6F43043E-C681-4363-92AA-71173E4A90B1}"/>
              </a:ext>
            </a:extLst>
          </p:cNvPr>
          <p:cNvGrpSpPr/>
          <p:nvPr/>
        </p:nvGrpSpPr>
        <p:grpSpPr>
          <a:xfrm>
            <a:off x="5875134" y="1623557"/>
            <a:ext cx="2193775" cy="1795933"/>
            <a:chOff x="5034484" y="3389372"/>
            <a:chExt cx="2193775" cy="1795933"/>
          </a:xfrm>
        </p:grpSpPr>
        <p:pic>
          <p:nvPicPr>
            <p:cNvPr id="15" name="グラフィックス 14" descr="ロボット ハンド 単色塗りつぶし">
              <a:extLst>
                <a:ext uri="{FF2B5EF4-FFF2-40B4-BE49-F238E27FC236}">
                  <a16:creationId xmlns:a16="http://schemas.microsoft.com/office/drawing/2014/main" id="{21DA166D-2465-42F0-9358-D1679B2F69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4484" y="3389372"/>
              <a:ext cx="1292619" cy="1292619"/>
            </a:xfrm>
            <a:prstGeom prst="rect">
              <a:avLst/>
            </a:prstGeom>
          </p:spPr>
        </p:pic>
        <p:pic>
          <p:nvPicPr>
            <p:cNvPr id="16" name="グラフィックス 15" descr="人工知能 単色塗りつぶし">
              <a:extLst>
                <a:ext uri="{FF2B5EF4-FFF2-40B4-BE49-F238E27FC236}">
                  <a16:creationId xmlns:a16="http://schemas.microsoft.com/office/drawing/2014/main" id="{50509B91-A6DC-44B0-BA5F-B8215B90D3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35640" y="3892686"/>
              <a:ext cx="1292619" cy="1292619"/>
            </a:xfrm>
            <a:prstGeom prst="rect">
              <a:avLst/>
            </a:prstGeom>
          </p:spPr>
        </p:pic>
      </p:grpSp>
      <p:pic>
        <p:nvPicPr>
          <p:cNvPr id="17" name="グラフィックス 16" descr="Aperture 単色塗りつぶし">
            <a:extLst>
              <a:ext uri="{FF2B5EF4-FFF2-40B4-BE49-F238E27FC236}">
                <a16:creationId xmlns:a16="http://schemas.microsoft.com/office/drawing/2014/main" id="{AABF2ABC-97DE-4E24-9DD3-60399ABAA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16686" y="1770425"/>
            <a:ext cx="1714507" cy="1714507"/>
          </a:xfrm>
          <a:prstGeom prst="rect">
            <a:avLst/>
          </a:prstGeom>
        </p:spPr>
      </p:pic>
      <p:sp>
        <p:nvSpPr>
          <p:cNvPr id="18" name="テキスト ボックス 17">
            <a:extLst>
              <a:ext uri="{FF2B5EF4-FFF2-40B4-BE49-F238E27FC236}">
                <a16:creationId xmlns:a16="http://schemas.microsoft.com/office/drawing/2014/main" id="{34F74072-36F1-4609-A190-F9F1CDDAC460}"/>
              </a:ext>
            </a:extLst>
          </p:cNvPr>
          <p:cNvSpPr txBox="1"/>
          <p:nvPr/>
        </p:nvSpPr>
        <p:spPr>
          <a:xfrm>
            <a:off x="1827417" y="823500"/>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大きく分けて</a:t>
            </a:r>
            <a:r>
              <a:rPr lang="en-US" altLang="ja-JP" dirty="0"/>
              <a:t>3</a:t>
            </a:r>
            <a:r>
              <a:rPr lang="ja-JP" altLang="en-US" dirty="0"/>
              <a:t>つのアプローチ手法がある</a:t>
            </a:r>
            <a:endParaRPr lang="en-US" altLang="ja-JP" dirty="0"/>
          </a:p>
        </p:txBody>
      </p:sp>
      <p:sp>
        <p:nvSpPr>
          <p:cNvPr id="3" name="四角形: 角を丸くする 2">
            <a:extLst>
              <a:ext uri="{FF2B5EF4-FFF2-40B4-BE49-F238E27FC236}">
                <a16:creationId xmlns:a16="http://schemas.microsoft.com/office/drawing/2014/main" id="{72AF96A9-751C-4F16-86D3-7D7DC08CC968}"/>
              </a:ext>
            </a:extLst>
          </p:cNvPr>
          <p:cNvSpPr/>
          <p:nvPr/>
        </p:nvSpPr>
        <p:spPr>
          <a:xfrm>
            <a:off x="2672510" y="1269776"/>
            <a:ext cx="2743201" cy="5043938"/>
          </a:xfrm>
          <a:prstGeom prst="round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吹き出し: 角を丸めた四角形 18">
            <a:extLst>
              <a:ext uri="{FF2B5EF4-FFF2-40B4-BE49-F238E27FC236}">
                <a16:creationId xmlns:a16="http://schemas.microsoft.com/office/drawing/2014/main" id="{3D6AB285-5DDF-4B5D-B4A4-A77336A20389}"/>
              </a:ext>
            </a:extLst>
          </p:cNvPr>
          <p:cNvSpPr/>
          <p:nvPr/>
        </p:nvSpPr>
        <p:spPr>
          <a:xfrm>
            <a:off x="1168304" y="1332490"/>
            <a:ext cx="1318226" cy="400163"/>
          </a:xfrm>
          <a:prstGeom prst="wedgeRoundRectCallout">
            <a:avLst>
              <a:gd name="adj1" fmla="val 63280"/>
              <a:gd name="adj2" fmla="val 154247"/>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59562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54664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lang="en-US" dirty="0">
              <a:solidFill>
                <a:srgbClr val="F36C37"/>
              </a:solidFill>
            </a:endParaRPr>
          </a:p>
          <a:p>
            <a:pPr>
              <a:spcBef>
                <a:spcPts val="0"/>
              </a:spcBef>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1-3-1.</a:t>
            </a:r>
            <a:r>
              <a:rPr lang="ja-JP" altLang="en-US" dirty="0"/>
              <a:t>機械学習開発の環境</a:t>
            </a:r>
            <a:endParaRPr kumimoji="1" lang="ja-JP" altLang="en-US" dirty="0"/>
          </a:p>
        </p:txBody>
      </p:sp>
      <p:sp>
        <p:nvSpPr>
          <p:cNvPr id="4" name="スライド番号プレースホルダー 3">
            <a:extLst>
              <a:ext uri="{FF2B5EF4-FFF2-40B4-BE49-F238E27FC236}">
                <a16:creationId xmlns:a16="http://schemas.microsoft.com/office/drawing/2014/main" id="{B071004A-4192-4172-8766-E66D90670195}"/>
              </a:ext>
            </a:extLst>
          </p:cNvPr>
          <p:cNvSpPr>
            <a:spLocks noGrp="1"/>
          </p:cNvSpPr>
          <p:nvPr>
            <p:ph type="sldNum" sz="quarter" idx="10"/>
          </p:nvPr>
        </p:nvSpPr>
        <p:spPr/>
        <p:txBody>
          <a:bodyPr/>
          <a:lstStyle/>
          <a:p>
            <a:fld id="{5D750650-B10A-47BF-93C2-E1678438B37A}" type="slidenum">
              <a:rPr kumimoji="1" lang="ja-JP" altLang="en-US" smtClean="0"/>
              <a:pPr/>
              <a:t>150</a:t>
            </a:fld>
            <a:endParaRPr kumimoji="1" lang="ja-JP" altLang="en-US"/>
          </a:p>
        </p:txBody>
      </p:sp>
      <p:sp>
        <p:nvSpPr>
          <p:cNvPr id="6" name="四角形: 角を丸くする 5">
            <a:extLst>
              <a:ext uri="{FF2B5EF4-FFF2-40B4-BE49-F238E27FC236}">
                <a16:creationId xmlns:a16="http://schemas.microsoft.com/office/drawing/2014/main" id="{1790AF33-2B32-4E21-B873-F3F9B0FC9C80}"/>
              </a:ext>
            </a:extLst>
          </p:cNvPr>
          <p:cNvSpPr/>
          <p:nvPr/>
        </p:nvSpPr>
        <p:spPr bwMode="auto">
          <a:xfrm>
            <a:off x="774542" y="110564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機械学習を行うために必要な環境</a:t>
            </a:r>
          </a:p>
        </p:txBody>
      </p:sp>
      <p:sp>
        <p:nvSpPr>
          <p:cNvPr id="9" name="テキスト ボックス 8">
            <a:extLst>
              <a:ext uri="{FF2B5EF4-FFF2-40B4-BE49-F238E27FC236}">
                <a16:creationId xmlns:a16="http://schemas.microsoft.com/office/drawing/2014/main" id="{1424D552-9D17-40C9-BFF4-AC0CE2C46C8E}"/>
              </a:ext>
            </a:extLst>
          </p:cNvPr>
          <p:cNvSpPr txBox="1"/>
          <p:nvPr/>
        </p:nvSpPr>
        <p:spPr>
          <a:xfrm>
            <a:off x="1067068" y="1760526"/>
            <a:ext cx="10386246" cy="126431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sz="2000" dirty="0"/>
              <a:t>プログラミングで機械学習モデルを構築するために必要なハード・ソフトウェア環境</a:t>
            </a:r>
          </a:p>
          <a:p>
            <a:pPr>
              <a:lnSpc>
                <a:spcPct val="110000"/>
              </a:lnSpc>
              <a:buClr>
                <a:srgbClr val="F36C37"/>
              </a:buClr>
            </a:pPr>
            <a:r>
              <a:rPr lang="ja-JP" altLang="en-US" sz="2000" dirty="0"/>
              <a:t>プログラミング言語は一般的に</a:t>
            </a:r>
            <a:r>
              <a:rPr lang="en-US" altLang="ja-JP" sz="2000" dirty="0"/>
              <a:t>Python</a:t>
            </a:r>
            <a:r>
              <a:rPr lang="ja-JP" altLang="en-US" sz="2000" dirty="0"/>
              <a:t>や</a:t>
            </a:r>
            <a:r>
              <a:rPr lang="en-US" altLang="ja-JP" sz="2000" dirty="0"/>
              <a:t>R</a:t>
            </a:r>
            <a:r>
              <a:rPr lang="ja-JP" altLang="en-US" sz="2000" dirty="0"/>
              <a:t>言語がよく用いられる</a:t>
            </a:r>
          </a:p>
        </p:txBody>
      </p:sp>
      <p:sp>
        <p:nvSpPr>
          <p:cNvPr id="11" name="直方体 10">
            <a:extLst>
              <a:ext uri="{FF2B5EF4-FFF2-40B4-BE49-F238E27FC236}">
                <a16:creationId xmlns:a16="http://schemas.microsoft.com/office/drawing/2014/main" id="{1F145C4C-471E-46C7-BAC1-9CEF868A60DA}"/>
              </a:ext>
            </a:extLst>
          </p:cNvPr>
          <p:cNvSpPr/>
          <p:nvPr/>
        </p:nvSpPr>
        <p:spPr>
          <a:xfrm>
            <a:off x="1067064" y="5502682"/>
            <a:ext cx="3113047" cy="869097"/>
          </a:xfrm>
          <a:prstGeom prst="cube">
            <a:avLst>
              <a:gd name="adj" fmla="val 31567"/>
            </a:avLst>
          </a:prstGeom>
          <a:solidFill>
            <a:srgbClr val="F36C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計算リソース（</a:t>
            </a:r>
            <a:r>
              <a:rPr kumimoji="1" lang="en-US" altLang="ja-JP" sz="1600" b="1" dirty="0">
                <a:effectLst>
                  <a:outerShdw blurRad="38100" dist="38100" dir="2700000" algn="tl">
                    <a:srgbClr val="000000">
                      <a:alpha val="43137"/>
                    </a:srgbClr>
                  </a:outerShdw>
                </a:effectLst>
              </a:rPr>
              <a:t>Computer</a:t>
            </a:r>
            <a:r>
              <a:rPr kumimoji="1" lang="ja-JP" altLang="en-US" sz="1600" b="1" dirty="0">
                <a:effectLst>
                  <a:outerShdw blurRad="38100" dist="38100" dir="2700000" algn="tl">
                    <a:srgbClr val="000000">
                      <a:alpha val="43137"/>
                    </a:srgbClr>
                  </a:outerShdw>
                </a:effectLst>
              </a:rPr>
              <a:t>）</a:t>
            </a:r>
          </a:p>
        </p:txBody>
      </p:sp>
      <p:sp>
        <p:nvSpPr>
          <p:cNvPr id="12" name="直方体 11">
            <a:extLst>
              <a:ext uri="{FF2B5EF4-FFF2-40B4-BE49-F238E27FC236}">
                <a16:creationId xmlns:a16="http://schemas.microsoft.com/office/drawing/2014/main" id="{CD3342AC-38DE-413D-9FC4-F249E2757F3E}"/>
              </a:ext>
            </a:extLst>
          </p:cNvPr>
          <p:cNvSpPr/>
          <p:nvPr/>
        </p:nvSpPr>
        <p:spPr>
          <a:xfrm>
            <a:off x="1067063" y="4842424"/>
            <a:ext cx="3113047" cy="869097"/>
          </a:xfrm>
          <a:prstGeom prst="cube">
            <a:avLst>
              <a:gd name="adj" fmla="val 3156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effectLst>
                  <a:outerShdw blurRad="38100" dist="38100" dir="2700000" algn="tl">
                    <a:srgbClr val="000000">
                      <a:alpha val="43137"/>
                    </a:srgbClr>
                  </a:outerShdw>
                </a:effectLst>
              </a:rPr>
              <a:t>OS/</a:t>
            </a:r>
            <a:r>
              <a:rPr kumimoji="1" lang="ja-JP" altLang="en-US" sz="1600" b="1" dirty="0">
                <a:effectLst>
                  <a:outerShdw blurRad="38100" dist="38100" dir="2700000" algn="tl">
                    <a:srgbClr val="000000">
                      <a:alpha val="43137"/>
                    </a:srgbClr>
                  </a:outerShdw>
                </a:effectLst>
              </a:rPr>
              <a:t>ランタイム</a:t>
            </a:r>
          </a:p>
        </p:txBody>
      </p:sp>
      <p:sp>
        <p:nvSpPr>
          <p:cNvPr id="13" name="直方体 12">
            <a:extLst>
              <a:ext uri="{FF2B5EF4-FFF2-40B4-BE49-F238E27FC236}">
                <a16:creationId xmlns:a16="http://schemas.microsoft.com/office/drawing/2014/main" id="{3643ECC6-4B2A-4338-9637-3502651DFCBD}"/>
              </a:ext>
            </a:extLst>
          </p:cNvPr>
          <p:cNvSpPr/>
          <p:nvPr/>
        </p:nvSpPr>
        <p:spPr>
          <a:xfrm>
            <a:off x="1067063" y="4172727"/>
            <a:ext cx="3113047" cy="869097"/>
          </a:xfrm>
          <a:prstGeom prst="cube">
            <a:avLst>
              <a:gd name="adj" fmla="val 31567"/>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プログラミング言語</a:t>
            </a:r>
          </a:p>
        </p:txBody>
      </p:sp>
      <p:sp>
        <p:nvSpPr>
          <p:cNvPr id="15" name="直方体 14">
            <a:extLst>
              <a:ext uri="{FF2B5EF4-FFF2-40B4-BE49-F238E27FC236}">
                <a16:creationId xmlns:a16="http://schemas.microsoft.com/office/drawing/2014/main" id="{BEC328CF-2767-44DC-8C0F-5FF2859ED151}"/>
              </a:ext>
            </a:extLst>
          </p:cNvPr>
          <p:cNvSpPr/>
          <p:nvPr/>
        </p:nvSpPr>
        <p:spPr>
          <a:xfrm>
            <a:off x="1067063" y="3512469"/>
            <a:ext cx="3113047" cy="869097"/>
          </a:xfrm>
          <a:prstGeom prst="cube">
            <a:avLst>
              <a:gd name="adj" fmla="val 31567"/>
            </a:avLst>
          </a:prstGeom>
          <a:solidFill>
            <a:schemeClr val="accent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ライブラリ・フレームワーク</a:t>
            </a:r>
          </a:p>
        </p:txBody>
      </p:sp>
      <p:sp>
        <p:nvSpPr>
          <p:cNvPr id="16" name="直方体 15">
            <a:extLst>
              <a:ext uri="{FF2B5EF4-FFF2-40B4-BE49-F238E27FC236}">
                <a16:creationId xmlns:a16="http://schemas.microsoft.com/office/drawing/2014/main" id="{574B0D7F-E465-4103-AAF4-541DAC953CF7}"/>
              </a:ext>
            </a:extLst>
          </p:cNvPr>
          <p:cNvSpPr/>
          <p:nvPr/>
        </p:nvSpPr>
        <p:spPr>
          <a:xfrm>
            <a:off x="1067063" y="2847492"/>
            <a:ext cx="3113047" cy="869097"/>
          </a:xfrm>
          <a:prstGeom prst="cube">
            <a:avLst>
              <a:gd name="adj" fmla="val 31567"/>
            </a:avLst>
          </a:prstGeom>
          <a:solidFill>
            <a:srgbClr val="5694D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学習モデル</a:t>
            </a:r>
          </a:p>
        </p:txBody>
      </p:sp>
      <p:sp>
        <p:nvSpPr>
          <p:cNvPr id="17" name="テキスト ボックス 16">
            <a:extLst>
              <a:ext uri="{FF2B5EF4-FFF2-40B4-BE49-F238E27FC236}">
                <a16:creationId xmlns:a16="http://schemas.microsoft.com/office/drawing/2014/main" id="{163C75F6-877D-4296-A42F-FBA3D78EE10D}"/>
              </a:ext>
            </a:extLst>
          </p:cNvPr>
          <p:cNvSpPr txBox="1"/>
          <p:nvPr/>
        </p:nvSpPr>
        <p:spPr>
          <a:xfrm>
            <a:off x="4860172" y="4991199"/>
            <a:ext cx="5825247" cy="374765"/>
          </a:xfrm>
          <a:prstGeom prst="rect">
            <a:avLst/>
          </a:prstGeom>
          <a:solidFill>
            <a:schemeClr val="tx1">
              <a:lumMod val="10000"/>
              <a:lumOff val="90000"/>
            </a:schemeClr>
          </a:solidFill>
        </p:spPr>
        <p:txBody>
          <a:bodyPr wrap="square" rtlCol="0">
            <a:spAutoFit/>
          </a:bodyPr>
          <a:lstStyle/>
          <a:p>
            <a:r>
              <a:rPr kumimoji="1" lang="en-US" altLang="ja-JP" dirty="0"/>
              <a:t>Jupyter Notebook</a:t>
            </a:r>
            <a:endParaRPr kumimoji="1" lang="ja-JP" altLang="en-US" dirty="0"/>
          </a:p>
        </p:txBody>
      </p:sp>
      <p:sp>
        <p:nvSpPr>
          <p:cNvPr id="18" name="テキスト ボックス 17">
            <a:extLst>
              <a:ext uri="{FF2B5EF4-FFF2-40B4-BE49-F238E27FC236}">
                <a16:creationId xmlns:a16="http://schemas.microsoft.com/office/drawing/2014/main" id="{FC421B08-41AA-4E7A-9DE8-BFDDA573F5DE}"/>
              </a:ext>
            </a:extLst>
          </p:cNvPr>
          <p:cNvSpPr txBox="1"/>
          <p:nvPr/>
        </p:nvSpPr>
        <p:spPr>
          <a:xfrm>
            <a:off x="4860173" y="4317130"/>
            <a:ext cx="5825248" cy="374765"/>
          </a:xfrm>
          <a:prstGeom prst="rect">
            <a:avLst/>
          </a:prstGeom>
          <a:solidFill>
            <a:schemeClr val="tx1">
              <a:lumMod val="10000"/>
              <a:lumOff val="90000"/>
            </a:schemeClr>
          </a:solidFill>
        </p:spPr>
        <p:txBody>
          <a:bodyPr wrap="square" rtlCol="0">
            <a:spAutoFit/>
          </a:bodyPr>
          <a:lstStyle/>
          <a:p>
            <a:r>
              <a:rPr kumimoji="1" lang="en-US" altLang="ja-JP" dirty="0"/>
              <a:t>Python</a:t>
            </a:r>
            <a:r>
              <a:rPr kumimoji="1" lang="ja-JP" altLang="en-US" dirty="0"/>
              <a:t>、（</a:t>
            </a:r>
            <a:r>
              <a:rPr kumimoji="1" lang="en-US" altLang="ja-JP" dirty="0"/>
              <a:t>R</a:t>
            </a:r>
            <a:r>
              <a:rPr kumimoji="1" lang="ja-JP" altLang="en-US" dirty="0"/>
              <a:t>言語）</a:t>
            </a:r>
          </a:p>
        </p:txBody>
      </p:sp>
      <p:sp>
        <p:nvSpPr>
          <p:cNvPr id="19" name="テキスト ボックス 18">
            <a:extLst>
              <a:ext uri="{FF2B5EF4-FFF2-40B4-BE49-F238E27FC236}">
                <a16:creationId xmlns:a16="http://schemas.microsoft.com/office/drawing/2014/main" id="{EE975A7B-2A0F-4450-ABA2-BDE975722027}"/>
              </a:ext>
            </a:extLst>
          </p:cNvPr>
          <p:cNvSpPr txBox="1"/>
          <p:nvPr/>
        </p:nvSpPr>
        <p:spPr>
          <a:xfrm>
            <a:off x="4860172" y="3648494"/>
            <a:ext cx="5825249" cy="369332"/>
          </a:xfrm>
          <a:prstGeom prst="rect">
            <a:avLst/>
          </a:prstGeom>
          <a:solidFill>
            <a:schemeClr val="tx1">
              <a:lumMod val="10000"/>
              <a:lumOff val="90000"/>
            </a:schemeClr>
          </a:solidFill>
        </p:spPr>
        <p:txBody>
          <a:bodyPr wrap="square" rtlCol="0">
            <a:spAutoFit/>
          </a:bodyPr>
          <a:lstStyle/>
          <a:p>
            <a:r>
              <a:rPr kumimoji="1" lang="en-US" altLang="ja-JP" dirty="0"/>
              <a:t>scikit-learn</a:t>
            </a:r>
            <a:r>
              <a:rPr kumimoji="1" lang="ja-JP" altLang="en-US" dirty="0"/>
              <a:t>、</a:t>
            </a:r>
            <a:r>
              <a:rPr kumimoji="1" lang="en-US" altLang="ja-JP" dirty="0"/>
              <a:t>LightGBM</a:t>
            </a:r>
            <a:r>
              <a:rPr kumimoji="1" lang="ja-JP" altLang="en-US" dirty="0"/>
              <a:t>、</a:t>
            </a:r>
            <a:r>
              <a:rPr kumimoji="1" lang="en-US" altLang="ja-JP" dirty="0"/>
              <a:t>TensorFlow / Keras</a:t>
            </a:r>
            <a:r>
              <a:rPr kumimoji="1" lang="ja-JP" altLang="en-US" dirty="0"/>
              <a:t>、</a:t>
            </a:r>
            <a:r>
              <a:rPr kumimoji="1" lang="en-US" altLang="ja-JP" dirty="0"/>
              <a:t>PyTorch</a:t>
            </a:r>
            <a:endParaRPr kumimoji="1" lang="ja-JP" altLang="en-US" dirty="0"/>
          </a:p>
        </p:txBody>
      </p:sp>
      <p:sp>
        <p:nvSpPr>
          <p:cNvPr id="7" name="二等辺三角形 6">
            <a:extLst>
              <a:ext uri="{FF2B5EF4-FFF2-40B4-BE49-F238E27FC236}">
                <a16:creationId xmlns:a16="http://schemas.microsoft.com/office/drawing/2014/main" id="{F1E995AD-8BFF-44A7-9489-C01724663044}"/>
              </a:ext>
            </a:extLst>
          </p:cNvPr>
          <p:cNvSpPr/>
          <p:nvPr/>
        </p:nvSpPr>
        <p:spPr>
          <a:xfrm rot="16200000">
            <a:off x="4413090" y="3785754"/>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二等辺三角形 20">
            <a:extLst>
              <a:ext uri="{FF2B5EF4-FFF2-40B4-BE49-F238E27FC236}">
                <a16:creationId xmlns:a16="http://schemas.microsoft.com/office/drawing/2014/main" id="{67797F5F-95E8-42A0-874A-D5D01446101B}"/>
              </a:ext>
            </a:extLst>
          </p:cNvPr>
          <p:cNvSpPr/>
          <p:nvPr/>
        </p:nvSpPr>
        <p:spPr>
          <a:xfrm rot="16200000">
            <a:off x="4413090" y="4457051"/>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10AA341D-6C62-4913-BF9F-B05C2BA7AA52}"/>
              </a:ext>
            </a:extLst>
          </p:cNvPr>
          <p:cNvSpPr/>
          <p:nvPr/>
        </p:nvSpPr>
        <p:spPr>
          <a:xfrm rot="16200000">
            <a:off x="4413090" y="5131120"/>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descr="グラフィカル ユーザー インターフェイス, ダイアグラム, アプリケーション&#10;&#10;自動的に生成された説明">
            <a:extLst>
              <a:ext uri="{FF2B5EF4-FFF2-40B4-BE49-F238E27FC236}">
                <a16:creationId xmlns:a16="http://schemas.microsoft.com/office/drawing/2014/main" id="{148F026B-7965-4EB6-BD6A-1D4C5F9D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Tree>
    <p:extLst>
      <p:ext uri="{BB962C8B-B14F-4D97-AF65-F5344CB8AC3E}">
        <p14:creationId xmlns:p14="http://schemas.microsoft.com/office/powerpoint/2010/main" val="33877083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DF1B4ADD-6E99-4E5D-AC16-AD5D12605DE6}"/>
              </a:ext>
            </a:extLst>
          </p:cNvPr>
          <p:cNvSpPr/>
          <p:nvPr/>
        </p:nvSpPr>
        <p:spPr>
          <a:xfrm>
            <a:off x="1576243" y="3602391"/>
            <a:ext cx="2229393" cy="2464526"/>
          </a:xfrm>
          <a:prstGeom prst="roundRect">
            <a:avLst/>
          </a:prstGeom>
          <a:solidFill>
            <a:srgbClr val="F36C37"/>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CPU</a:t>
            </a:r>
            <a:endParaRPr kumimoji="1" lang="ja-JP" altLang="en-US" sz="2400" b="1" dirty="0">
              <a:effectLst>
                <a:outerShdw blurRad="38100" dist="38100" dir="2700000" algn="tl">
                  <a:srgbClr val="000000">
                    <a:alpha val="43137"/>
                  </a:srgbClr>
                </a:outerShdw>
              </a:effectLst>
              <a:latin typeface="+mn-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1-3-2.</a:t>
            </a:r>
            <a:r>
              <a:rPr lang="ja-JP" altLang="en-US" dirty="0"/>
              <a:t>機械学習開発に必要なハードウェア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151</a:t>
            </a:fld>
            <a:endParaRPr kumimoji="1" lang="ja-JP" altLang="en-US"/>
          </a:p>
        </p:txBody>
      </p:sp>
      <p:sp>
        <p:nvSpPr>
          <p:cNvPr id="18" name="四角形: 角を丸くする 17">
            <a:extLst>
              <a:ext uri="{FF2B5EF4-FFF2-40B4-BE49-F238E27FC236}">
                <a16:creationId xmlns:a16="http://schemas.microsoft.com/office/drawing/2014/main" id="{F8A64E53-B948-4311-91FA-C57B844F09B7}"/>
              </a:ext>
            </a:extLst>
          </p:cNvPr>
          <p:cNvSpPr/>
          <p:nvPr/>
        </p:nvSpPr>
        <p:spPr bwMode="auto">
          <a:xfrm>
            <a:off x="746465" y="10070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機械学習のモデル訓練（学習）には大量の計算リソースが必要</a:t>
            </a:r>
          </a:p>
        </p:txBody>
      </p:sp>
      <p:sp>
        <p:nvSpPr>
          <p:cNvPr id="23" name="テキスト ボックス 22">
            <a:extLst>
              <a:ext uri="{FF2B5EF4-FFF2-40B4-BE49-F238E27FC236}">
                <a16:creationId xmlns:a16="http://schemas.microsoft.com/office/drawing/2014/main" id="{69C0CEEF-375E-4E5F-8C5B-7DD0680B0FFB}"/>
              </a:ext>
            </a:extLst>
          </p:cNvPr>
          <p:cNvSpPr txBox="1"/>
          <p:nvPr/>
        </p:nvSpPr>
        <p:spPr>
          <a:xfrm>
            <a:off x="1038991" y="1553565"/>
            <a:ext cx="839239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性能向上によりノートパソコンでも可能</a:t>
            </a:r>
            <a:endParaRPr lang="en-US" altLang="ja-JP" sz="1800" dirty="0"/>
          </a:p>
          <a:p>
            <a:pPr>
              <a:buClr>
                <a:srgbClr val="F36C37"/>
              </a:buClr>
              <a:buFont typeface="Wingdings" panose="05000000000000000000" pitchFamily="2" charset="2"/>
              <a:buChar char="l"/>
            </a:pPr>
            <a:r>
              <a:rPr lang="ja-JP" altLang="en-US" sz="1800" dirty="0"/>
              <a:t>ノートパソコンでは大量データのディープラーニングは非常に時間がかかる</a:t>
            </a:r>
            <a:br>
              <a:rPr lang="en-US" altLang="ja-JP" sz="1800" dirty="0"/>
            </a:br>
            <a:r>
              <a:rPr lang="ja-JP" altLang="en-US" sz="1800" dirty="0"/>
              <a:t>（特に画像認識など）</a:t>
            </a:r>
            <a:endParaRPr lang="en-US" altLang="ja-JP" sz="1800" dirty="0"/>
          </a:p>
          <a:p>
            <a:pPr>
              <a:buClr>
                <a:srgbClr val="F36C37"/>
              </a:buClr>
              <a:buFont typeface="Wingdings" panose="05000000000000000000" pitchFamily="2" charset="2"/>
              <a:buChar char="l"/>
            </a:pPr>
            <a:r>
              <a:rPr lang="ja-JP" altLang="en-US" sz="1800" dirty="0"/>
              <a:t>大量データのディープラーニングには行列計算をより素早く行える</a:t>
            </a:r>
            <a:r>
              <a:rPr lang="en-US" altLang="ja-JP" sz="1800" dirty="0"/>
              <a:t>GPU</a:t>
            </a:r>
            <a:r>
              <a:rPr lang="ja-JP" altLang="en-US" sz="1800" dirty="0"/>
              <a:t>マシンを使用する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マシンは自前で購入するほか、</a:t>
            </a:r>
            <a:br>
              <a:rPr lang="en-US" altLang="ja-JP" sz="1800" dirty="0"/>
            </a:br>
            <a:r>
              <a:rPr lang="ja-JP" altLang="en-US" sz="1800" dirty="0"/>
              <a:t>クラウドサービス（</a:t>
            </a:r>
            <a:r>
              <a:rPr lang="en-US" altLang="ja-JP" sz="1800" dirty="0"/>
              <a:t>AWS</a:t>
            </a:r>
            <a:r>
              <a:rPr lang="ja-JP" altLang="en-US" sz="1800" dirty="0"/>
              <a:t>、</a:t>
            </a:r>
            <a:r>
              <a:rPr lang="en-US" altLang="ja-JP" sz="1800" dirty="0"/>
              <a:t>Azure</a:t>
            </a:r>
            <a:r>
              <a:rPr lang="ja-JP" altLang="en-US" sz="1800" dirty="0"/>
              <a:t>、</a:t>
            </a:r>
            <a:r>
              <a:rPr lang="en-US" altLang="ja-JP" sz="1800" dirty="0"/>
              <a:t>GCP</a:t>
            </a:r>
            <a:r>
              <a:rPr lang="ja-JP" altLang="en-US" sz="1800" dirty="0"/>
              <a:t>）などの仮想マシンで時間課金利用することもできる</a:t>
            </a:r>
            <a:endParaRPr lang="en-US" altLang="ja-JP" sz="1800" dirty="0"/>
          </a:p>
        </p:txBody>
      </p:sp>
      <p:sp>
        <p:nvSpPr>
          <p:cNvPr id="5" name="四角形: 角を丸くする 4">
            <a:extLst>
              <a:ext uri="{FF2B5EF4-FFF2-40B4-BE49-F238E27FC236}">
                <a16:creationId xmlns:a16="http://schemas.microsoft.com/office/drawing/2014/main" id="{52AC8E0F-52BF-4DD8-B578-52BCEA2DD48E}"/>
              </a:ext>
            </a:extLst>
          </p:cNvPr>
          <p:cNvSpPr/>
          <p:nvPr/>
        </p:nvSpPr>
        <p:spPr>
          <a:xfrm>
            <a:off x="179245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1" name="四角形: 角を丸くする 30">
            <a:extLst>
              <a:ext uri="{FF2B5EF4-FFF2-40B4-BE49-F238E27FC236}">
                <a16:creationId xmlns:a16="http://schemas.microsoft.com/office/drawing/2014/main" id="{3731CCFB-F0FD-45D3-93EA-BB054C8FCFFA}"/>
              </a:ext>
            </a:extLst>
          </p:cNvPr>
          <p:cNvSpPr/>
          <p:nvPr/>
        </p:nvSpPr>
        <p:spPr>
          <a:xfrm>
            <a:off x="277367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2" name="四角形: 角を丸くする 31">
            <a:extLst>
              <a:ext uri="{FF2B5EF4-FFF2-40B4-BE49-F238E27FC236}">
                <a16:creationId xmlns:a16="http://schemas.microsoft.com/office/drawing/2014/main" id="{3BCAAA09-47AE-421C-8FD8-4835A4A75FF5}"/>
              </a:ext>
            </a:extLst>
          </p:cNvPr>
          <p:cNvSpPr/>
          <p:nvPr/>
        </p:nvSpPr>
        <p:spPr>
          <a:xfrm>
            <a:off x="179245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3" name="四角形: 角を丸くする 32">
            <a:extLst>
              <a:ext uri="{FF2B5EF4-FFF2-40B4-BE49-F238E27FC236}">
                <a16:creationId xmlns:a16="http://schemas.microsoft.com/office/drawing/2014/main" id="{07CF3FF1-439B-454C-AD1C-68EBEAB7D745}"/>
              </a:ext>
            </a:extLst>
          </p:cNvPr>
          <p:cNvSpPr/>
          <p:nvPr/>
        </p:nvSpPr>
        <p:spPr>
          <a:xfrm>
            <a:off x="277367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4" name="四角形: 角を丸くする 33">
            <a:extLst>
              <a:ext uri="{FF2B5EF4-FFF2-40B4-BE49-F238E27FC236}">
                <a16:creationId xmlns:a16="http://schemas.microsoft.com/office/drawing/2014/main" id="{D14E15A2-143D-4956-A056-4FBF5AF4531B}"/>
              </a:ext>
            </a:extLst>
          </p:cNvPr>
          <p:cNvSpPr/>
          <p:nvPr/>
        </p:nvSpPr>
        <p:spPr>
          <a:xfrm>
            <a:off x="179245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5" name="四角形: 角を丸くする 34">
            <a:extLst>
              <a:ext uri="{FF2B5EF4-FFF2-40B4-BE49-F238E27FC236}">
                <a16:creationId xmlns:a16="http://schemas.microsoft.com/office/drawing/2014/main" id="{2C6D1814-9646-44E7-A840-A7FEF5628AED}"/>
              </a:ext>
            </a:extLst>
          </p:cNvPr>
          <p:cNvSpPr/>
          <p:nvPr/>
        </p:nvSpPr>
        <p:spPr>
          <a:xfrm>
            <a:off x="277367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8" name="テキスト ボックス 7">
            <a:extLst>
              <a:ext uri="{FF2B5EF4-FFF2-40B4-BE49-F238E27FC236}">
                <a16:creationId xmlns:a16="http://schemas.microsoft.com/office/drawing/2014/main" id="{3030BD3F-6639-40B4-BDAD-37F9578F54AA}"/>
              </a:ext>
            </a:extLst>
          </p:cNvPr>
          <p:cNvSpPr txBox="1"/>
          <p:nvPr/>
        </p:nvSpPr>
        <p:spPr>
          <a:xfrm>
            <a:off x="1174895" y="6113171"/>
            <a:ext cx="3032088"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マルチタスクの制御が得意</a:t>
            </a:r>
          </a:p>
        </p:txBody>
      </p:sp>
      <p:sp>
        <p:nvSpPr>
          <p:cNvPr id="36" name="四角形: 角を丸くする 35">
            <a:extLst>
              <a:ext uri="{FF2B5EF4-FFF2-40B4-BE49-F238E27FC236}">
                <a16:creationId xmlns:a16="http://schemas.microsoft.com/office/drawing/2014/main" id="{489E4F0E-2528-4841-A7FE-64D1A9CDC97F}"/>
              </a:ext>
            </a:extLst>
          </p:cNvPr>
          <p:cNvSpPr/>
          <p:nvPr/>
        </p:nvSpPr>
        <p:spPr>
          <a:xfrm>
            <a:off x="4570454" y="3602391"/>
            <a:ext cx="6158089" cy="2464526"/>
          </a:xfrm>
          <a:prstGeom prst="roundRect">
            <a:avLst/>
          </a:prstGeom>
          <a:solidFill>
            <a:srgbClr val="00879E"/>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GPU</a:t>
            </a:r>
            <a:endParaRPr kumimoji="1" lang="ja-JP" altLang="en-US" sz="2400" b="1" dirty="0">
              <a:effectLst>
                <a:outerShdw blurRad="38100" dist="38100" dir="2700000" algn="tl">
                  <a:srgbClr val="000000">
                    <a:alpha val="43137"/>
                  </a:srgbClr>
                </a:outerShdw>
              </a:effectLst>
              <a:latin typeface="+mn-ea"/>
            </a:endParaRPr>
          </a:p>
        </p:txBody>
      </p:sp>
      <p:sp>
        <p:nvSpPr>
          <p:cNvPr id="37" name="四角形: 角を丸くする 36">
            <a:extLst>
              <a:ext uri="{FF2B5EF4-FFF2-40B4-BE49-F238E27FC236}">
                <a16:creationId xmlns:a16="http://schemas.microsoft.com/office/drawing/2014/main" id="{CF3C179F-8E94-4AF1-9019-938C88BF3047}"/>
              </a:ext>
            </a:extLst>
          </p:cNvPr>
          <p:cNvSpPr/>
          <p:nvPr/>
        </p:nvSpPr>
        <p:spPr>
          <a:xfrm>
            <a:off x="4786663"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8" name="四角形: 角を丸くする 37">
            <a:extLst>
              <a:ext uri="{FF2B5EF4-FFF2-40B4-BE49-F238E27FC236}">
                <a16:creationId xmlns:a16="http://schemas.microsoft.com/office/drawing/2014/main" id="{0F2943A3-570A-457A-895E-A9A2F3A162DF}"/>
              </a:ext>
            </a:extLst>
          </p:cNvPr>
          <p:cNvSpPr/>
          <p:nvPr/>
        </p:nvSpPr>
        <p:spPr>
          <a:xfrm>
            <a:off x="576788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9" name="四角形: 角を丸くする 38">
            <a:extLst>
              <a:ext uri="{FF2B5EF4-FFF2-40B4-BE49-F238E27FC236}">
                <a16:creationId xmlns:a16="http://schemas.microsoft.com/office/drawing/2014/main" id="{EDB86B02-E8F7-4B3E-8091-053C0E59C77C}"/>
              </a:ext>
            </a:extLst>
          </p:cNvPr>
          <p:cNvSpPr/>
          <p:nvPr/>
        </p:nvSpPr>
        <p:spPr>
          <a:xfrm>
            <a:off x="4786663"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0" name="四角形: 角を丸くする 39">
            <a:extLst>
              <a:ext uri="{FF2B5EF4-FFF2-40B4-BE49-F238E27FC236}">
                <a16:creationId xmlns:a16="http://schemas.microsoft.com/office/drawing/2014/main" id="{13F152B2-0CA7-48EE-8F0C-C0FEAB36D09D}"/>
              </a:ext>
            </a:extLst>
          </p:cNvPr>
          <p:cNvSpPr/>
          <p:nvPr/>
        </p:nvSpPr>
        <p:spPr>
          <a:xfrm>
            <a:off x="576788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1" name="四角形: 角を丸くする 40">
            <a:extLst>
              <a:ext uri="{FF2B5EF4-FFF2-40B4-BE49-F238E27FC236}">
                <a16:creationId xmlns:a16="http://schemas.microsoft.com/office/drawing/2014/main" id="{0C076BEB-013E-4026-A4FB-0140984602B8}"/>
              </a:ext>
            </a:extLst>
          </p:cNvPr>
          <p:cNvSpPr/>
          <p:nvPr/>
        </p:nvSpPr>
        <p:spPr>
          <a:xfrm>
            <a:off x="4786663"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2" name="四角形: 角を丸くする 41">
            <a:extLst>
              <a:ext uri="{FF2B5EF4-FFF2-40B4-BE49-F238E27FC236}">
                <a16:creationId xmlns:a16="http://schemas.microsoft.com/office/drawing/2014/main" id="{C117C52E-CCB7-44DD-B512-635016885F54}"/>
              </a:ext>
            </a:extLst>
          </p:cNvPr>
          <p:cNvSpPr/>
          <p:nvPr/>
        </p:nvSpPr>
        <p:spPr>
          <a:xfrm>
            <a:off x="576788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3" name="四角形: 角を丸くする 42">
            <a:extLst>
              <a:ext uri="{FF2B5EF4-FFF2-40B4-BE49-F238E27FC236}">
                <a16:creationId xmlns:a16="http://schemas.microsoft.com/office/drawing/2014/main" id="{21DA13DB-E93F-4C5E-80AD-637C9FB6EF6A}"/>
              </a:ext>
            </a:extLst>
          </p:cNvPr>
          <p:cNvSpPr/>
          <p:nvPr/>
        </p:nvSpPr>
        <p:spPr>
          <a:xfrm>
            <a:off x="674910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4" name="四角形: 角を丸くする 43">
            <a:extLst>
              <a:ext uri="{FF2B5EF4-FFF2-40B4-BE49-F238E27FC236}">
                <a16:creationId xmlns:a16="http://schemas.microsoft.com/office/drawing/2014/main" id="{DBEF7F29-6694-48B6-879D-3A372AFDD7AB}"/>
              </a:ext>
            </a:extLst>
          </p:cNvPr>
          <p:cNvSpPr/>
          <p:nvPr/>
        </p:nvSpPr>
        <p:spPr>
          <a:xfrm>
            <a:off x="674910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5" name="四角形: 角を丸くする 44">
            <a:extLst>
              <a:ext uri="{FF2B5EF4-FFF2-40B4-BE49-F238E27FC236}">
                <a16:creationId xmlns:a16="http://schemas.microsoft.com/office/drawing/2014/main" id="{6D834E57-89B4-4644-9F56-A5BE80C4C42C}"/>
              </a:ext>
            </a:extLst>
          </p:cNvPr>
          <p:cNvSpPr/>
          <p:nvPr/>
        </p:nvSpPr>
        <p:spPr>
          <a:xfrm>
            <a:off x="674910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6" name="四角形: 角を丸くする 45">
            <a:extLst>
              <a:ext uri="{FF2B5EF4-FFF2-40B4-BE49-F238E27FC236}">
                <a16:creationId xmlns:a16="http://schemas.microsoft.com/office/drawing/2014/main" id="{92126308-5AF6-496C-BA30-DBD39A1B5D5C}"/>
              </a:ext>
            </a:extLst>
          </p:cNvPr>
          <p:cNvSpPr/>
          <p:nvPr/>
        </p:nvSpPr>
        <p:spPr>
          <a:xfrm>
            <a:off x="7730320"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7" name="四角形: 角を丸くする 46">
            <a:extLst>
              <a:ext uri="{FF2B5EF4-FFF2-40B4-BE49-F238E27FC236}">
                <a16:creationId xmlns:a16="http://schemas.microsoft.com/office/drawing/2014/main" id="{E8FBD445-9C5C-4A6B-A7CB-4174809B2C0B}"/>
              </a:ext>
            </a:extLst>
          </p:cNvPr>
          <p:cNvSpPr/>
          <p:nvPr/>
        </p:nvSpPr>
        <p:spPr>
          <a:xfrm>
            <a:off x="7730320"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8" name="四角形: 角を丸くする 47">
            <a:extLst>
              <a:ext uri="{FF2B5EF4-FFF2-40B4-BE49-F238E27FC236}">
                <a16:creationId xmlns:a16="http://schemas.microsoft.com/office/drawing/2014/main" id="{FDCC3991-7653-428D-ADFE-8A661FABCE74}"/>
              </a:ext>
            </a:extLst>
          </p:cNvPr>
          <p:cNvSpPr/>
          <p:nvPr/>
        </p:nvSpPr>
        <p:spPr>
          <a:xfrm>
            <a:off x="7730320"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9" name="四角形: 角を丸くする 48">
            <a:extLst>
              <a:ext uri="{FF2B5EF4-FFF2-40B4-BE49-F238E27FC236}">
                <a16:creationId xmlns:a16="http://schemas.microsoft.com/office/drawing/2014/main" id="{AEE09C62-C953-417D-969F-470428FDE119}"/>
              </a:ext>
            </a:extLst>
          </p:cNvPr>
          <p:cNvSpPr/>
          <p:nvPr/>
        </p:nvSpPr>
        <p:spPr>
          <a:xfrm>
            <a:off x="8711539"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0" name="四角形: 角を丸くする 49">
            <a:extLst>
              <a:ext uri="{FF2B5EF4-FFF2-40B4-BE49-F238E27FC236}">
                <a16:creationId xmlns:a16="http://schemas.microsoft.com/office/drawing/2014/main" id="{85465E71-683E-4EB1-A6DE-8DFA74BCBC41}"/>
              </a:ext>
            </a:extLst>
          </p:cNvPr>
          <p:cNvSpPr/>
          <p:nvPr/>
        </p:nvSpPr>
        <p:spPr>
          <a:xfrm>
            <a:off x="8711539"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1" name="四角形: 角を丸くする 50">
            <a:extLst>
              <a:ext uri="{FF2B5EF4-FFF2-40B4-BE49-F238E27FC236}">
                <a16:creationId xmlns:a16="http://schemas.microsoft.com/office/drawing/2014/main" id="{A402A06D-3E60-437B-89D8-B5521C40F732}"/>
              </a:ext>
            </a:extLst>
          </p:cNvPr>
          <p:cNvSpPr/>
          <p:nvPr/>
        </p:nvSpPr>
        <p:spPr>
          <a:xfrm>
            <a:off x="8711539"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2" name="四角形: 角を丸くする 51">
            <a:extLst>
              <a:ext uri="{FF2B5EF4-FFF2-40B4-BE49-F238E27FC236}">
                <a16:creationId xmlns:a16="http://schemas.microsoft.com/office/drawing/2014/main" id="{F91F3FF7-2852-4D24-B6E2-167763822252}"/>
              </a:ext>
            </a:extLst>
          </p:cNvPr>
          <p:cNvSpPr/>
          <p:nvPr/>
        </p:nvSpPr>
        <p:spPr>
          <a:xfrm>
            <a:off x="9692758"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3" name="四角形: 角を丸くする 52">
            <a:extLst>
              <a:ext uri="{FF2B5EF4-FFF2-40B4-BE49-F238E27FC236}">
                <a16:creationId xmlns:a16="http://schemas.microsoft.com/office/drawing/2014/main" id="{AA368927-38C0-4C01-8A50-41F1AFA9B3DA}"/>
              </a:ext>
            </a:extLst>
          </p:cNvPr>
          <p:cNvSpPr/>
          <p:nvPr/>
        </p:nvSpPr>
        <p:spPr>
          <a:xfrm>
            <a:off x="9692758"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4" name="四角形: 角を丸くする 53">
            <a:extLst>
              <a:ext uri="{FF2B5EF4-FFF2-40B4-BE49-F238E27FC236}">
                <a16:creationId xmlns:a16="http://schemas.microsoft.com/office/drawing/2014/main" id="{61FC239D-661C-4298-9452-35A377AC2260}"/>
              </a:ext>
            </a:extLst>
          </p:cNvPr>
          <p:cNvSpPr/>
          <p:nvPr/>
        </p:nvSpPr>
        <p:spPr>
          <a:xfrm>
            <a:off x="9692758"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5" name="テキスト ボックス 54">
            <a:extLst>
              <a:ext uri="{FF2B5EF4-FFF2-40B4-BE49-F238E27FC236}">
                <a16:creationId xmlns:a16="http://schemas.microsoft.com/office/drawing/2014/main" id="{22158B26-30CB-4223-9DD1-753C2F6AED8A}"/>
              </a:ext>
            </a:extLst>
          </p:cNvPr>
          <p:cNvSpPr txBox="1"/>
          <p:nvPr/>
        </p:nvSpPr>
        <p:spPr>
          <a:xfrm>
            <a:off x="4570453" y="6113171"/>
            <a:ext cx="6158089"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複数コアでの並列高速計算が得意</a:t>
            </a:r>
            <a:r>
              <a:rPr kumimoji="1" lang="en-US" altLang="ja-JP" sz="1600" dirty="0">
                <a:solidFill>
                  <a:srgbClr val="000000"/>
                </a:solidFill>
                <a:latin typeface="+mn-ea"/>
              </a:rPr>
              <a:t>(</a:t>
            </a:r>
            <a:r>
              <a:rPr kumimoji="1" lang="ja-JP" altLang="en-US" sz="1600" dirty="0">
                <a:solidFill>
                  <a:srgbClr val="000000"/>
                </a:solidFill>
                <a:latin typeface="+mn-ea"/>
              </a:rPr>
              <a:t>もともとは映像処理が目的</a:t>
            </a:r>
            <a:r>
              <a:rPr kumimoji="1" lang="en-US" altLang="ja-JP" sz="1600" dirty="0">
                <a:solidFill>
                  <a:srgbClr val="000000"/>
                </a:solidFill>
                <a:latin typeface="+mn-ea"/>
              </a:rPr>
              <a:t>)</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0857590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1-3-3.</a:t>
            </a:r>
            <a:r>
              <a:rPr lang="ja-JP" altLang="en-US" dirty="0"/>
              <a:t>機械学習開発に必要なソフトウェア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152</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84371" y="1524793"/>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200" b="1" spc="300" dirty="0">
                <a:solidFill>
                  <a:schemeClr val="bg1"/>
                </a:solidFill>
                <a:latin typeface="+mj-ea"/>
                <a:ea typeface="+mj-ea"/>
              </a:rPr>
              <a:t>Python</a:t>
            </a:r>
            <a:r>
              <a:rPr kumimoji="1" lang="ja-JP" altLang="en-US" sz="2200" b="1" spc="300" dirty="0">
                <a:solidFill>
                  <a:schemeClr val="bg1"/>
                </a:solidFill>
                <a:latin typeface="+mj-ea"/>
                <a:ea typeface="+mj-ea"/>
              </a:rPr>
              <a:t>（プログラミング言語）</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機械学習プログラミングのデファクトスタンダード</a:t>
            </a:r>
          </a:p>
          <a:p>
            <a:pPr>
              <a:spcBef>
                <a:spcPts val="0"/>
              </a:spcBef>
              <a:spcAft>
                <a:spcPts val="600"/>
              </a:spcAft>
              <a:buClr>
                <a:schemeClr val="tx1">
                  <a:lumMod val="75000"/>
                  <a:lumOff val="25000"/>
                </a:schemeClr>
              </a:buClr>
            </a:pPr>
            <a:r>
              <a:rPr lang="ja-JP" altLang="en-US" sz="1400" b="1" dirty="0"/>
              <a:t>オブジェクト指向型の汎用プログラミング言語</a:t>
            </a:r>
          </a:p>
          <a:p>
            <a:pPr>
              <a:spcBef>
                <a:spcPts val="0"/>
              </a:spcBef>
              <a:spcAft>
                <a:spcPts val="600"/>
              </a:spcAft>
              <a:buClr>
                <a:schemeClr val="tx1">
                  <a:lumMod val="75000"/>
                  <a:lumOff val="25000"/>
                </a:schemeClr>
              </a:buClr>
            </a:pPr>
            <a:r>
              <a:rPr lang="en-US" altLang="ja-JP" sz="1400" b="1" dirty="0"/>
              <a:t>NumPy</a:t>
            </a:r>
            <a:r>
              <a:rPr lang="ja-JP" altLang="en-US" sz="1400" b="1" dirty="0"/>
              <a:t>や</a:t>
            </a:r>
            <a:r>
              <a:rPr lang="en-US" altLang="ja-JP" sz="1400" b="1" dirty="0"/>
              <a:t>scikit-learn</a:t>
            </a:r>
            <a:r>
              <a:rPr lang="ja-JP" altLang="en-US" sz="1400" b="1" dirty="0"/>
              <a:t>などの機械学習用ライブラリが豊富</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広く利用されている機械学習の開発環境</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583516" y="1508299"/>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000" b="1" spc="300" dirty="0" err="1">
                <a:solidFill>
                  <a:schemeClr val="bg1"/>
                </a:solidFill>
                <a:latin typeface="+mj-ea"/>
                <a:ea typeface="+mj-ea"/>
              </a:rPr>
              <a:t>Jupyter</a:t>
            </a:r>
            <a:r>
              <a:rPr kumimoji="1" lang="en-US" altLang="ja-JP" sz="2000" b="1" spc="300" dirty="0">
                <a:solidFill>
                  <a:schemeClr val="bg1"/>
                </a:solidFill>
                <a:latin typeface="+mj-ea"/>
                <a:ea typeface="+mj-ea"/>
              </a:rPr>
              <a:t> Notebook</a:t>
            </a:r>
            <a:r>
              <a:rPr kumimoji="1" lang="ja-JP" altLang="en-US" sz="2000" b="1" spc="300" dirty="0">
                <a:solidFill>
                  <a:schemeClr val="bg1"/>
                </a:solidFill>
                <a:latin typeface="+mj-ea"/>
                <a:ea typeface="+mj-ea"/>
              </a:rPr>
              <a:t>（ランタイム）</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コードの編集</a:t>
            </a:r>
            <a:r>
              <a:rPr lang="en-US" altLang="ja-JP" sz="1400" b="1" dirty="0"/>
              <a:t>/</a:t>
            </a:r>
            <a:r>
              <a:rPr lang="ja-JP" altLang="en-US" sz="1400" b="1" dirty="0"/>
              <a:t>実行が可能な</a:t>
            </a:r>
            <a:r>
              <a:rPr lang="en-US" altLang="ja-JP" sz="1400" b="1" dirty="0"/>
              <a:t>Web</a:t>
            </a:r>
            <a:r>
              <a:rPr lang="ja-JP" altLang="en-US" sz="1400" b="1" dirty="0"/>
              <a:t>アプリケーション</a:t>
            </a:r>
          </a:p>
          <a:p>
            <a:pPr>
              <a:spcBef>
                <a:spcPts val="0"/>
              </a:spcBef>
              <a:spcAft>
                <a:spcPts val="600"/>
              </a:spcAft>
              <a:buClr>
                <a:schemeClr val="tx1">
                  <a:lumMod val="75000"/>
                  <a:lumOff val="25000"/>
                </a:schemeClr>
              </a:buClr>
            </a:pPr>
            <a:r>
              <a:rPr lang="en-US" altLang="ja-JP" sz="1400" b="1" dirty="0"/>
              <a:t>Python</a:t>
            </a:r>
            <a:r>
              <a:rPr lang="ja-JP" altLang="en-US" sz="1400" b="1" dirty="0"/>
              <a:t>などの</a:t>
            </a:r>
            <a:r>
              <a:rPr lang="en-US" altLang="ja-JP" sz="1400" b="1" dirty="0"/>
              <a:t>Kernel(</a:t>
            </a:r>
            <a:r>
              <a:rPr lang="ja-JP" altLang="en-US" sz="1400" b="1" dirty="0"/>
              <a:t>実行環境</a:t>
            </a:r>
            <a:r>
              <a:rPr lang="en-US" altLang="ja-JP" sz="1400" b="1" dirty="0"/>
              <a:t>)</a:t>
            </a:r>
            <a:r>
              <a:rPr lang="ja-JP" altLang="en-US" sz="1400" b="1" dirty="0"/>
              <a:t>が利用可能</a:t>
            </a:r>
          </a:p>
        </p:txBody>
      </p:sp>
      <p:grpSp>
        <p:nvGrpSpPr>
          <p:cNvPr id="47" name="グループ化 46">
            <a:extLst>
              <a:ext uri="{FF2B5EF4-FFF2-40B4-BE49-F238E27FC236}">
                <a16:creationId xmlns:a16="http://schemas.microsoft.com/office/drawing/2014/main" id="{7664BCFC-285C-4F9E-B685-B196B5E8E888}"/>
              </a:ext>
            </a:extLst>
          </p:cNvPr>
          <p:cNvGrpSpPr/>
          <p:nvPr/>
        </p:nvGrpSpPr>
        <p:grpSpPr>
          <a:xfrm>
            <a:off x="3138399" y="3146065"/>
            <a:ext cx="3070816" cy="2780144"/>
            <a:chOff x="1329055" y="3934565"/>
            <a:chExt cx="2607710" cy="2360874"/>
          </a:xfrm>
        </p:grpSpPr>
        <p:pic>
          <p:nvPicPr>
            <p:cNvPr id="48" name="図 47">
              <a:extLst>
                <a:ext uri="{FF2B5EF4-FFF2-40B4-BE49-F238E27FC236}">
                  <a16:creationId xmlns:a16="http://schemas.microsoft.com/office/drawing/2014/main" id="{99C668F5-C922-4FCF-8DF9-0ED967D21547}"/>
                </a:ext>
              </a:extLst>
            </p:cNvPr>
            <p:cNvPicPr>
              <a:picLocks noChangeAspect="1"/>
            </p:cNvPicPr>
            <p:nvPr/>
          </p:nvPicPr>
          <p:blipFill>
            <a:blip r:embed="rId3"/>
            <a:stretch>
              <a:fillRect/>
            </a:stretch>
          </p:blipFill>
          <p:spPr>
            <a:xfrm>
              <a:off x="1329055" y="4248413"/>
              <a:ext cx="2607710" cy="2047026"/>
            </a:xfrm>
            <a:prstGeom prst="rect">
              <a:avLst/>
            </a:prstGeom>
            <a:ln>
              <a:solidFill>
                <a:schemeClr val="tx1"/>
              </a:solidFill>
            </a:ln>
          </p:spPr>
        </p:pic>
        <p:sp>
          <p:nvSpPr>
            <p:cNvPr id="49" name="正方形/長方形 48">
              <a:extLst>
                <a:ext uri="{FF2B5EF4-FFF2-40B4-BE49-F238E27FC236}">
                  <a16:creationId xmlns:a16="http://schemas.microsoft.com/office/drawing/2014/main" id="{DFD17776-AF30-41B5-B7B8-8FE818EFEF5F}"/>
                </a:ext>
              </a:extLst>
            </p:cNvPr>
            <p:cNvSpPr/>
            <p:nvPr/>
          </p:nvSpPr>
          <p:spPr>
            <a:xfrm>
              <a:off x="1721414" y="3934565"/>
              <a:ext cx="1822994" cy="313634"/>
            </a:xfrm>
            <a:prstGeom prst="rect">
              <a:avLst/>
            </a:prstGeom>
          </p:spPr>
          <p:txBody>
            <a:bodyPr wrap="none">
              <a:spAutoFit/>
            </a:bodyPr>
            <a:lstStyle/>
            <a:p>
              <a:pPr algn="ctr"/>
              <a:r>
                <a:rPr kumimoji="1" lang="en-US" altLang="ja-JP" b="1" dirty="0"/>
                <a:t>Jupyter</a:t>
              </a:r>
              <a:r>
                <a:rPr kumimoji="1" lang="ja-JP" altLang="en-US" b="1" dirty="0"/>
                <a:t> </a:t>
              </a:r>
              <a:r>
                <a:rPr kumimoji="1" lang="en-US" altLang="ja-JP" b="1" dirty="0"/>
                <a:t>Notebook</a:t>
              </a:r>
              <a:endParaRPr kumimoji="1" lang="ja-JP" altLang="en-US" b="1" dirty="0"/>
            </a:p>
          </p:txBody>
        </p:sp>
      </p:grpSp>
      <p:pic>
        <p:nvPicPr>
          <p:cNvPr id="50" name="グラフィックス 49" descr="ノート PC">
            <a:extLst>
              <a:ext uri="{FF2B5EF4-FFF2-40B4-BE49-F238E27FC236}">
                <a16:creationId xmlns:a16="http://schemas.microsoft.com/office/drawing/2014/main" id="{2CC2A300-E538-4232-AF62-4010FCA150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763" y="4404071"/>
            <a:ext cx="892961" cy="892961"/>
          </a:xfrm>
          <a:prstGeom prst="rect">
            <a:avLst/>
          </a:prstGeom>
        </p:spPr>
      </p:pic>
      <p:sp>
        <p:nvSpPr>
          <p:cNvPr id="51" name="正方形/長方形 50">
            <a:extLst>
              <a:ext uri="{FF2B5EF4-FFF2-40B4-BE49-F238E27FC236}">
                <a16:creationId xmlns:a16="http://schemas.microsoft.com/office/drawing/2014/main" id="{9B8ED6F5-6985-4891-801E-60451F532FE6}"/>
              </a:ext>
            </a:extLst>
          </p:cNvPr>
          <p:cNvSpPr/>
          <p:nvPr/>
        </p:nvSpPr>
        <p:spPr>
          <a:xfrm>
            <a:off x="3922021" y="6043665"/>
            <a:ext cx="2056066" cy="261610"/>
          </a:xfrm>
          <a:prstGeom prst="rect">
            <a:avLst/>
          </a:prstGeom>
        </p:spPr>
        <p:txBody>
          <a:bodyPr wrap="square">
            <a:spAutoFit/>
          </a:bodyPr>
          <a:lstStyle/>
          <a:p>
            <a:r>
              <a:rPr lang="ja-JP" altLang="en-US" sz="1100" dirty="0"/>
              <a:t>https://jupyter.org/try</a:t>
            </a:r>
          </a:p>
        </p:txBody>
      </p:sp>
      <p:grpSp>
        <p:nvGrpSpPr>
          <p:cNvPr id="52" name="グループ化 51">
            <a:extLst>
              <a:ext uri="{FF2B5EF4-FFF2-40B4-BE49-F238E27FC236}">
                <a16:creationId xmlns:a16="http://schemas.microsoft.com/office/drawing/2014/main" id="{B58E91CD-36BF-443D-B9BE-B45BE23E794F}"/>
              </a:ext>
            </a:extLst>
          </p:cNvPr>
          <p:cNvGrpSpPr/>
          <p:nvPr/>
        </p:nvGrpSpPr>
        <p:grpSpPr>
          <a:xfrm>
            <a:off x="7580307" y="3146065"/>
            <a:ext cx="3151732" cy="2780144"/>
            <a:chOff x="4679810" y="3934565"/>
            <a:chExt cx="2676423" cy="2360874"/>
          </a:xfrm>
        </p:grpSpPr>
        <p:sp>
          <p:nvSpPr>
            <p:cNvPr id="53" name="正方形/長方形 52">
              <a:extLst>
                <a:ext uri="{FF2B5EF4-FFF2-40B4-BE49-F238E27FC236}">
                  <a16:creationId xmlns:a16="http://schemas.microsoft.com/office/drawing/2014/main" id="{821C5120-9447-4C70-8C3E-5EA3AE6EA67C}"/>
                </a:ext>
              </a:extLst>
            </p:cNvPr>
            <p:cNvSpPr/>
            <p:nvPr/>
          </p:nvSpPr>
          <p:spPr>
            <a:xfrm>
              <a:off x="5609640" y="3934565"/>
              <a:ext cx="766659" cy="313634"/>
            </a:xfrm>
            <a:prstGeom prst="rect">
              <a:avLst/>
            </a:prstGeom>
          </p:spPr>
          <p:txBody>
            <a:bodyPr wrap="none">
              <a:spAutoFit/>
            </a:bodyPr>
            <a:lstStyle/>
            <a:p>
              <a:r>
                <a:rPr lang="en-US" altLang="ja-JP" b="1" dirty="0"/>
                <a:t>Kernel</a:t>
              </a:r>
              <a:endParaRPr lang="ja-JP" altLang="en-US" b="1" dirty="0"/>
            </a:p>
          </p:txBody>
        </p:sp>
        <p:grpSp>
          <p:nvGrpSpPr>
            <p:cNvPr id="54" name="グループ化 53">
              <a:extLst>
                <a:ext uri="{FF2B5EF4-FFF2-40B4-BE49-F238E27FC236}">
                  <a16:creationId xmlns:a16="http://schemas.microsoft.com/office/drawing/2014/main" id="{102329AD-A058-491B-AF65-F8DA15643273}"/>
                </a:ext>
              </a:extLst>
            </p:cNvPr>
            <p:cNvGrpSpPr/>
            <p:nvPr/>
          </p:nvGrpSpPr>
          <p:grpSpPr>
            <a:xfrm>
              <a:off x="4679810" y="4248413"/>
              <a:ext cx="2676423" cy="2047026"/>
              <a:chOff x="4679810" y="4248413"/>
              <a:chExt cx="2676423" cy="2047026"/>
            </a:xfrm>
          </p:grpSpPr>
          <p:sp>
            <p:nvSpPr>
              <p:cNvPr id="55" name="正方形/長方形 54">
                <a:extLst>
                  <a:ext uri="{FF2B5EF4-FFF2-40B4-BE49-F238E27FC236}">
                    <a16:creationId xmlns:a16="http://schemas.microsoft.com/office/drawing/2014/main" id="{CAD057AC-C0C4-4E76-BB9E-E24D60B13254}"/>
                  </a:ext>
                </a:extLst>
              </p:cNvPr>
              <p:cNvSpPr/>
              <p:nvPr/>
            </p:nvSpPr>
            <p:spPr>
              <a:xfrm>
                <a:off x="4679810" y="4248413"/>
                <a:ext cx="2676423" cy="2047026"/>
              </a:xfrm>
              <a:prstGeom prst="rect">
                <a:avLst/>
              </a:prstGeom>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pic>
            <p:nvPicPr>
              <p:cNvPr id="56" name="図 55">
                <a:extLst>
                  <a:ext uri="{FF2B5EF4-FFF2-40B4-BE49-F238E27FC236}">
                    <a16:creationId xmlns:a16="http://schemas.microsoft.com/office/drawing/2014/main" id="{98210980-3D25-4E97-9043-88670E643D6E}"/>
                  </a:ext>
                </a:extLst>
              </p:cNvPr>
              <p:cNvPicPr>
                <a:picLocks noChangeAspect="1"/>
              </p:cNvPicPr>
              <p:nvPr/>
            </p:nvPicPr>
            <p:blipFill>
              <a:blip r:embed="rId6"/>
              <a:stretch>
                <a:fillRect/>
              </a:stretch>
            </p:blipFill>
            <p:spPr>
              <a:xfrm>
                <a:off x="4704432" y="4416630"/>
                <a:ext cx="2627178" cy="749641"/>
              </a:xfrm>
              <a:prstGeom prst="rect">
                <a:avLst/>
              </a:prstGeom>
            </p:spPr>
          </p:pic>
          <p:pic>
            <p:nvPicPr>
              <p:cNvPr id="57" name="図 56">
                <a:extLst>
                  <a:ext uri="{FF2B5EF4-FFF2-40B4-BE49-F238E27FC236}">
                    <a16:creationId xmlns:a16="http://schemas.microsoft.com/office/drawing/2014/main" id="{05B9828D-1D37-42D9-805E-83434E29102A}"/>
                  </a:ext>
                </a:extLst>
              </p:cNvPr>
              <p:cNvPicPr>
                <a:picLocks noChangeAspect="1"/>
              </p:cNvPicPr>
              <p:nvPr/>
            </p:nvPicPr>
            <p:blipFill>
              <a:blip r:embed="rId7"/>
              <a:stretch>
                <a:fillRect/>
              </a:stretch>
            </p:blipFill>
            <p:spPr>
              <a:xfrm>
                <a:off x="4872803" y="5404677"/>
                <a:ext cx="944692" cy="711754"/>
              </a:xfrm>
              <a:prstGeom prst="rect">
                <a:avLst/>
              </a:prstGeom>
            </p:spPr>
          </p:pic>
          <p:pic>
            <p:nvPicPr>
              <p:cNvPr id="58" name="Picture 4" descr="Official Julia logo">
                <a:extLst>
                  <a:ext uri="{FF2B5EF4-FFF2-40B4-BE49-F238E27FC236}">
                    <a16:creationId xmlns:a16="http://schemas.microsoft.com/office/drawing/2014/main" id="{36283E83-B87E-4D6B-BBFB-A9E47E69AC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800" y="5357229"/>
                <a:ext cx="1080128" cy="729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3" name="正方形/長方形 62">
            <a:extLst>
              <a:ext uri="{FF2B5EF4-FFF2-40B4-BE49-F238E27FC236}">
                <a16:creationId xmlns:a16="http://schemas.microsoft.com/office/drawing/2014/main" id="{EB0C3752-BFFA-40E5-B8C7-038903161712}"/>
              </a:ext>
            </a:extLst>
          </p:cNvPr>
          <p:cNvSpPr/>
          <p:nvPr/>
        </p:nvSpPr>
        <p:spPr>
          <a:xfrm>
            <a:off x="510940" y="4197547"/>
            <a:ext cx="1467826" cy="338554"/>
          </a:xfrm>
          <a:prstGeom prst="rect">
            <a:avLst/>
          </a:prstGeom>
        </p:spPr>
        <p:txBody>
          <a:bodyPr wrap="square">
            <a:spAutoFit/>
          </a:bodyPr>
          <a:lstStyle/>
          <a:p>
            <a:r>
              <a:rPr lang="en-US" altLang="ja-JP" sz="1600" b="1" dirty="0">
                <a:latin typeface="+mn-ea"/>
              </a:rPr>
              <a:t>Web</a:t>
            </a:r>
            <a:r>
              <a:rPr lang="ja-JP" altLang="en-US" sz="1600" b="1" dirty="0">
                <a:latin typeface="+mn-ea"/>
              </a:rPr>
              <a:t>ブラウザ</a:t>
            </a:r>
          </a:p>
        </p:txBody>
      </p:sp>
      <p:pic>
        <p:nvPicPr>
          <p:cNvPr id="46" name="グラフィックス 45">
            <a:extLst>
              <a:ext uri="{FF2B5EF4-FFF2-40B4-BE49-F238E27FC236}">
                <a16:creationId xmlns:a16="http://schemas.microsoft.com/office/drawing/2014/main" id="{9A8095F8-0847-42EF-832E-627A20D83E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0870" y="5986969"/>
            <a:ext cx="1562846" cy="421720"/>
          </a:xfrm>
          <a:prstGeom prst="rect">
            <a:avLst/>
          </a:prstGeom>
        </p:spPr>
      </p:pic>
      <p:pic>
        <p:nvPicPr>
          <p:cNvPr id="65" name="グラフィックス 64">
            <a:extLst>
              <a:ext uri="{FF2B5EF4-FFF2-40B4-BE49-F238E27FC236}">
                <a16:creationId xmlns:a16="http://schemas.microsoft.com/office/drawing/2014/main" id="{CB4A23F7-53F4-43E9-A8EA-05D9D9BB9E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2221840" y="4121061"/>
            <a:ext cx="468278" cy="621251"/>
          </a:xfrm>
          <a:prstGeom prst="rect">
            <a:avLst/>
          </a:prstGeom>
        </p:spPr>
      </p:pic>
      <p:pic>
        <p:nvPicPr>
          <p:cNvPr id="67" name="グラフィックス 66">
            <a:extLst>
              <a:ext uri="{FF2B5EF4-FFF2-40B4-BE49-F238E27FC236}">
                <a16:creationId xmlns:a16="http://schemas.microsoft.com/office/drawing/2014/main" id="{5975B2DB-8027-4AD0-9442-56AA499D3D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2215587" y="4651294"/>
            <a:ext cx="468278" cy="621251"/>
          </a:xfrm>
          <a:prstGeom prst="rect">
            <a:avLst/>
          </a:prstGeom>
        </p:spPr>
      </p:pic>
      <p:pic>
        <p:nvPicPr>
          <p:cNvPr id="68" name="グラフィックス 67">
            <a:extLst>
              <a:ext uri="{FF2B5EF4-FFF2-40B4-BE49-F238E27FC236}">
                <a16:creationId xmlns:a16="http://schemas.microsoft.com/office/drawing/2014/main" id="{3F150500-BD2C-4AAC-BBC2-FCFFF338B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6666256" y="4121060"/>
            <a:ext cx="468278" cy="621251"/>
          </a:xfrm>
          <a:prstGeom prst="rect">
            <a:avLst/>
          </a:prstGeom>
        </p:spPr>
      </p:pic>
      <p:pic>
        <p:nvPicPr>
          <p:cNvPr id="69" name="グラフィックス 68">
            <a:extLst>
              <a:ext uri="{FF2B5EF4-FFF2-40B4-BE49-F238E27FC236}">
                <a16:creationId xmlns:a16="http://schemas.microsoft.com/office/drawing/2014/main" id="{EBAC86FC-8F4E-47A9-8D4A-8AFC4053F4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6660003" y="4651293"/>
            <a:ext cx="468278" cy="621251"/>
          </a:xfrm>
          <a:prstGeom prst="rect">
            <a:avLst/>
          </a:prstGeom>
        </p:spPr>
      </p:pic>
    </p:spTree>
    <p:extLst>
      <p:ext uri="{BB962C8B-B14F-4D97-AF65-F5344CB8AC3E}">
        <p14:creationId xmlns:p14="http://schemas.microsoft.com/office/powerpoint/2010/main" val="30837615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1-3-4.Google Colaboratory</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153</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89866"/>
            <a:ext cx="8640762" cy="1466850"/>
          </a:xfrm>
        </p:spPr>
        <p:txBody>
          <a:bodyPr>
            <a:normAutofit lnSpcReduction="10000"/>
          </a:bodyPr>
          <a:lstStyle/>
          <a:p>
            <a:pPr>
              <a:buClr>
                <a:srgbClr val="F36C37"/>
              </a:buClr>
            </a:pPr>
            <a:r>
              <a:rPr lang="ja-JP" altLang="en-US" sz="2000" b="1" dirty="0"/>
              <a:t>利用料金は</a:t>
            </a:r>
            <a:r>
              <a:rPr lang="ja-JP" altLang="en-US" sz="2000" b="1" dirty="0">
                <a:solidFill>
                  <a:srgbClr val="F36C37"/>
                </a:solidFill>
              </a:rPr>
              <a:t>無料</a:t>
            </a:r>
            <a:r>
              <a:rPr lang="ja-JP" altLang="en-US" sz="2000" b="1" dirty="0"/>
              <a:t>（より多くのリソースが使える有料版もある）</a:t>
            </a:r>
          </a:p>
          <a:p>
            <a:pPr>
              <a:buClr>
                <a:srgbClr val="F36C37"/>
              </a:buClr>
            </a:pPr>
            <a:r>
              <a:rPr lang="en-US" altLang="ja-JP" sz="2000" b="1" dirty="0"/>
              <a:t>Google</a:t>
            </a:r>
            <a:r>
              <a:rPr lang="ja-JP" altLang="en-US" sz="2000" b="1" dirty="0"/>
              <a:t>が</a:t>
            </a:r>
            <a:r>
              <a:rPr lang="en-US" altLang="ja-JP" sz="2000" b="1" dirty="0">
                <a:solidFill>
                  <a:srgbClr val="F36C37"/>
                </a:solidFill>
              </a:rPr>
              <a:t>Jupyter Notebook</a:t>
            </a:r>
            <a:r>
              <a:rPr lang="ja-JP" altLang="en-US" sz="2000" b="1" dirty="0"/>
              <a:t>をカスタマイズしたものを仮想マシンで提供</a:t>
            </a:r>
          </a:p>
          <a:p>
            <a:pPr>
              <a:buClr>
                <a:srgbClr val="F36C37"/>
              </a:buClr>
            </a:pPr>
            <a:r>
              <a:rPr lang="ja-JP" altLang="en-US" sz="2000" b="1" dirty="0"/>
              <a:t>環境構築が不要。主要なライブラリが</a:t>
            </a:r>
            <a:r>
              <a:rPr lang="ja-JP" altLang="en-US" sz="2000" b="1" dirty="0">
                <a:solidFill>
                  <a:srgbClr val="F36C37"/>
                </a:solidFill>
              </a:rPr>
              <a:t>インストール済み</a:t>
            </a:r>
          </a:p>
          <a:p>
            <a:pPr>
              <a:buClr>
                <a:srgbClr val="F36C37"/>
              </a:buClr>
            </a:pPr>
            <a:r>
              <a:rPr lang="en-US" altLang="ja-JP" sz="2000" b="1" dirty="0">
                <a:solidFill>
                  <a:srgbClr val="F36C37"/>
                </a:solidFill>
              </a:rPr>
              <a:t>GPU</a:t>
            </a:r>
            <a:r>
              <a:rPr lang="en-US" altLang="ja-JP" sz="2000" b="1" dirty="0"/>
              <a:t> </a:t>
            </a:r>
            <a:r>
              <a:rPr lang="ja-JP" altLang="en-US" sz="2000" b="1" dirty="0"/>
              <a:t>への無料アクセス</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Google Colaboratory</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84254" y="1598214"/>
            <a:ext cx="1054098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Colaboratory</a:t>
            </a:r>
            <a:r>
              <a:rPr lang="ja-JP" altLang="en-US" sz="2000" spc="0" dirty="0">
                <a:solidFill>
                  <a:schemeClr val="tx1">
                    <a:lumMod val="75000"/>
                    <a:lumOff val="25000"/>
                  </a:schemeClr>
                </a:solidFill>
              </a:rPr>
              <a:t>（略称</a:t>
            </a:r>
            <a:r>
              <a:rPr lang="en-US" altLang="ja-JP" sz="2000" spc="0" dirty="0">
                <a:solidFill>
                  <a:schemeClr val="tx1">
                    <a:lumMod val="75000"/>
                    <a:lumOff val="25000"/>
                  </a:schemeClr>
                </a:solidFill>
              </a:rPr>
              <a:t>: Colab</a:t>
            </a:r>
            <a:r>
              <a:rPr lang="ja-JP" altLang="en-US" sz="2000" spc="0" dirty="0">
                <a:solidFill>
                  <a:schemeClr val="tx1">
                    <a:lumMod val="75000"/>
                    <a:lumOff val="25000"/>
                  </a:schemeClr>
                </a:solidFill>
              </a:rPr>
              <a:t>）は、ブラウザから </a:t>
            </a:r>
            <a:r>
              <a:rPr lang="en-US" altLang="ja-JP" sz="2000" spc="0" dirty="0">
                <a:solidFill>
                  <a:schemeClr val="tx1">
                    <a:lumMod val="75000"/>
                    <a:lumOff val="25000"/>
                  </a:schemeClr>
                </a:solidFill>
              </a:rPr>
              <a:t>Python </a:t>
            </a:r>
            <a:r>
              <a:rPr lang="ja-JP" altLang="en-US" sz="2000" spc="0" dirty="0">
                <a:solidFill>
                  <a:schemeClr val="tx1">
                    <a:lumMod val="75000"/>
                    <a:lumOff val="25000"/>
                  </a:schemeClr>
                </a:solidFill>
              </a:rPr>
              <a:t>を記述、実行できるサービスです。</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アカウントがあればすぐに使用することができ、機械学習を行う環境として</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とても人気があります。</a:t>
            </a:r>
          </a:p>
        </p:txBody>
      </p:sp>
      <p:pic>
        <p:nvPicPr>
          <p:cNvPr id="21" name="図 20">
            <a:extLst>
              <a:ext uri="{FF2B5EF4-FFF2-40B4-BE49-F238E27FC236}">
                <a16:creationId xmlns:a16="http://schemas.microsoft.com/office/drawing/2014/main" id="{3CB5EF26-BC2D-46E9-810E-EB7A79B718C5}"/>
              </a:ext>
            </a:extLst>
          </p:cNvPr>
          <p:cNvPicPr>
            <a:picLocks noChangeAspect="1"/>
          </p:cNvPicPr>
          <p:nvPr/>
        </p:nvPicPr>
        <p:blipFill>
          <a:blip r:embed="rId3"/>
          <a:stretch>
            <a:fillRect/>
          </a:stretch>
        </p:blipFill>
        <p:spPr>
          <a:xfrm>
            <a:off x="4702062" y="4498470"/>
            <a:ext cx="2787876" cy="1966744"/>
          </a:xfrm>
          <a:prstGeom prst="rect">
            <a:avLst/>
          </a:prstGeom>
        </p:spPr>
      </p:pic>
      <p:sp>
        <p:nvSpPr>
          <p:cNvPr id="22" name="テキスト ボックス 21">
            <a:extLst>
              <a:ext uri="{FF2B5EF4-FFF2-40B4-BE49-F238E27FC236}">
                <a16:creationId xmlns:a16="http://schemas.microsoft.com/office/drawing/2014/main" id="{E8520818-CA37-4FB5-8FA5-C99E4D7580EE}"/>
              </a:ext>
            </a:extLst>
          </p:cNvPr>
          <p:cNvSpPr txBox="1"/>
          <p:nvPr/>
        </p:nvSpPr>
        <p:spPr>
          <a:xfrm>
            <a:off x="6999744" y="6362185"/>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
        <p:nvSpPr>
          <p:cNvPr id="4" name="テキスト ボックス 3">
            <a:extLst>
              <a:ext uri="{FF2B5EF4-FFF2-40B4-BE49-F238E27FC236}">
                <a16:creationId xmlns:a16="http://schemas.microsoft.com/office/drawing/2014/main" id="{9A728A8B-6274-4BAC-AE3C-EA69A0077BBA}"/>
              </a:ext>
            </a:extLst>
          </p:cNvPr>
          <p:cNvSpPr txBox="1"/>
          <p:nvPr/>
        </p:nvSpPr>
        <p:spPr>
          <a:xfrm>
            <a:off x="8177045" y="4300010"/>
            <a:ext cx="3679993"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本コースでは、</a:t>
            </a:r>
            <a:r>
              <a:rPr kumimoji="1" lang="en-US" altLang="ja-JP" sz="1200" b="1" dirty="0">
                <a:solidFill>
                  <a:schemeClr val="bg2">
                    <a:lumMod val="50000"/>
                  </a:schemeClr>
                </a:solidFill>
                <a:latin typeface="+mn-ea"/>
              </a:rPr>
              <a:t>Google Colaboratory</a:t>
            </a:r>
            <a:r>
              <a:rPr kumimoji="1" lang="ja-JP" altLang="en-US" sz="1200" b="1" dirty="0">
                <a:solidFill>
                  <a:schemeClr val="bg2">
                    <a:lumMod val="50000"/>
                  </a:schemeClr>
                </a:solidFill>
                <a:latin typeface="+mn-ea"/>
              </a:rPr>
              <a:t>を使用して</a:t>
            </a:r>
            <a:r>
              <a:rPr kumimoji="1" lang="en-US" altLang="ja-JP" sz="1200" b="1" dirty="0">
                <a:solidFill>
                  <a:schemeClr val="bg2">
                    <a:lumMod val="50000"/>
                  </a:schemeClr>
                </a:solidFill>
                <a:latin typeface="+mn-ea"/>
              </a:rPr>
              <a:t>Python</a:t>
            </a:r>
            <a:r>
              <a:rPr kumimoji="1" lang="ja-JP" altLang="en-US" sz="1200" b="1" dirty="0">
                <a:solidFill>
                  <a:schemeClr val="bg2">
                    <a:lumMod val="50000"/>
                  </a:schemeClr>
                </a:solidFill>
                <a:latin typeface="+mn-ea"/>
              </a:rPr>
              <a:t>のプログラミングを行います</a:t>
            </a:r>
          </a:p>
        </p:txBody>
      </p:sp>
      <p:pic>
        <p:nvPicPr>
          <p:cNvPr id="23" name="図 22" descr="アイコン&#10;&#10;自動的に生成された説明">
            <a:extLst>
              <a:ext uri="{FF2B5EF4-FFF2-40B4-BE49-F238E27FC236}">
                <a16:creationId xmlns:a16="http://schemas.microsoft.com/office/drawing/2014/main" id="{3F554C25-F7DF-4684-BB12-39850D739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586" y="4265217"/>
            <a:ext cx="426733" cy="427586"/>
          </a:xfrm>
          <a:prstGeom prst="rect">
            <a:avLst/>
          </a:prstGeom>
        </p:spPr>
      </p:pic>
      <p:sp>
        <p:nvSpPr>
          <p:cNvPr id="18" name="テキスト ボックス 17">
            <a:extLst>
              <a:ext uri="{FF2B5EF4-FFF2-40B4-BE49-F238E27FC236}">
                <a16:creationId xmlns:a16="http://schemas.microsoft.com/office/drawing/2014/main" id="{22FD845E-6C8A-44B6-B0EB-632A6AAD4435}"/>
              </a:ext>
            </a:extLst>
          </p:cNvPr>
          <p:cNvSpPr txBox="1"/>
          <p:nvPr/>
        </p:nvSpPr>
        <p:spPr>
          <a:xfrm>
            <a:off x="7965702" y="4767423"/>
            <a:ext cx="3762909" cy="1569660"/>
          </a:xfrm>
          <a:prstGeom prst="rect">
            <a:avLst/>
          </a:prstGeom>
          <a:noFill/>
          <a:ln w="19050">
            <a:solidFill>
              <a:srgbClr val="00879E"/>
            </a:solidFill>
          </a:ln>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本コースで使用する以下のライブラリは</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a:t>
            </a:r>
            <a:br>
              <a:rPr kumimoji="1" lang="en-US" altLang="ja-JP" sz="1200" b="1" dirty="0">
                <a:solidFill>
                  <a:schemeClr val="bg2">
                    <a:lumMod val="50000"/>
                  </a:schemeClr>
                </a:solidFill>
                <a:latin typeface="+mn-ea"/>
              </a:rPr>
            </a:br>
            <a:r>
              <a:rPr kumimoji="1" lang="ja-JP" altLang="en-US" sz="1200" b="1" dirty="0">
                <a:solidFill>
                  <a:schemeClr val="bg2">
                    <a:lumMod val="50000"/>
                  </a:schemeClr>
                </a:solidFill>
                <a:latin typeface="+mn-ea"/>
              </a:rPr>
              <a:t>プリインストールされています。その他インストールされていないものは必要に応じて、</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にインストールします。</a:t>
            </a:r>
            <a:endParaRPr kumimoji="1" lang="en-US" altLang="ja-JP" sz="1200" b="1" dirty="0">
              <a:solidFill>
                <a:schemeClr val="bg2">
                  <a:lumMod val="50000"/>
                </a:schemeClr>
              </a:solidFill>
              <a:latin typeface="+mn-ea"/>
            </a:endParaRPr>
          </a:p>
          <a:p>
            <a:pPr defTabSz="914400" fontAlgn="base">
              <a:spcBef>
                <a:spcPct val="0"/>
              </a:spcBef>
              <a:spcAft>
                <a:spcPct val="0"/>
              </a:spcAft>
            </a:pPr>
            <a:endParaRPr kumimoji="1" lang="en-US" altLang="ja-JP" sz="1200" b="1" dirty="0">
              <a:solidFill>
                <a:schemeClr val="bg2">
                  <a:lumMod val="50000"/>
                </a:schemeClr>
              </a:solidFill>
              <a:latin typeface="+mn-ea"/>
            </a:endParaRPr>
          </a:p>
          <a:p>
            <a:pPr defTabSz="914400" fontAlgn="base">
              <a:spcBef>
                <a:spcPct val="0"/>
              </a:spcBef>
              <a:spcAft>
                <a:spcPct val="0"/>
              </a:spcAft>
            </a:pPr>
            <a:r>
              <a:rPr kumimoji="1" lang="en-US" altLang="ja-JP" sz="1200" b="1" dirty="0">
                <a:solidFill>
                  <a:schemeClr val="bg2">
                    <a:lumMod val="50000"/>
                  </a:schemeClr>
                </a:solidFill>
                <a:latin typeface="+mn-ea"/>
              </a:rPr>
              <a:t>scikit-learn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NumPy</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pandas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matplotlib</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seaborn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LightGBM</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TensorFlow</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Keras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PyTorch</a:t>
            </a:r>
          </a:p>
        </p:txBody>
      </p:sp>
    </p:spTree>
    <p:extLst>
      <p:ext uri="{BB962C8B-B14F-4D97-AF65-F5344CB8AC3E}">
        <p14:creationId xmlns:p14="http://schemas.microsoft.com/office/powerpoint/2010/main" val="31022760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1-3-5.</a:t>
            </a:r>
            <a:r>
              <a:rPr kumimoji="1" lang="ja-JP" altLang="en-US" dirty="0"/>
              <a:t>代表的な</a:t>
            </a:r>
            <a:r>
              <a:rPr kumimoji="1" lang="en-US" altLang="ja-JP" dirty="0"/>
              <a:t>Python</a:t>
            </a:r>
            <a:r>
              <a:rPr kumimoji="1" lang="ja-JP" altLang="en-US" dirty="0"/>
              <a:t>の機械学習ライブラリ</a:t>
            </a:r>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154</a:t>
            </a:fld>
            <a:endParaRPr kumimoji="1" lang="ja-JP" altLang="en-US"/>
          </a:p>
        </p:txBody>
      </p:sp>
      <p:sp>
        <p:nvSpPr>
          <p:cNvPr id="7" name="四角形: 角を丸くする 6">
            <a:extLst>
              <a:ext uri="{FF2B5EF4-FFF2-40B4-BE49-F238E27FC236}">
                <a16:creationId xmlns:a16="http://schemas.microsoft.com/office/drawing/2014/main" id="{C715C586-0736-4CF5-AE4D-E9C505EB153C}"/>
              </a:ext>
            </a:extLst>
          </p:cNvPr>
          <p:cNvSpPr/>
          <p:nvPr/>
        </p:nvSpPr>
        <p:spPr bwMode="auto">
          <a:xfrm>
            <a:off x="766763" y="1280017"/>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様々な機械学習モデルや汎用ツールを提供</a:t>
            </a:r>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2569095"/>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行列計算など基本計算機能を提供</a:t>
            </a: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2386204"/>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NumPy</a:t>
              </a:r>
              <a:endParaRPr lang="ja-JP" altLang="en-US" sz="2000" b="1" spc="150" dirty="0">
                <a:solidFill>
                  <a:schemeClr val="bg1"/>
                </a:solidFill>
                <a:latin typeface="+mn-ea"/>
              </a:endParaRPr>
            </a:p>
          </p:txBody>
        </p:sp>
      </p:grpSp>
      <p:sp>
        <p:nvSpPr>
          <p:cNvPr id="27" name="四角形: 角を丸くする 26">
            <a:extLst>
              <a:ext uri="{FF2B5EF4-FFF2-40B4-BE49-F238E27FC236}">
                <a16:creationId xmlns:a16="http://schemas.microsoft.com/office/drawing/2014/main" id="{4CD205A7-3D3A-4CF7-AB32-3280EB3D4F06}"/>
              </a:ext>
            </a:extLst>
          </p:cNvPr>
          <p:cNvSpPr/>
          <p:nvPr/>
        </p:nvSpPr>
        <p:spPr bwMode="auto">
          <a:xfrm>
            <a:off x="766763" y="3858173"/>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データの読み込みと整形、計算、出力を提供</a:t>
            </a:r>
          </a:p>
        </p:txBody>
      </p:sp>
      <p:grpSp>
        <p:nvGrpSpPr>
          <p:cNvPr id="28" name="グループ化 27">
            <a:extLst>
              <a:ext uri="{FF2B5EF4-FFF2-40B4-BE49-F238E27FC236}">
                <a16:creationId xmlns:a16="http://schemas.microsoft.com/office/drawing/2014/main" id="{FB5B7F3D-C53D-49D9-845B-89B049804F1E}"/>
              </a:ext>
            </a:extLst>
          </p:cNvPr>
          <p:cNvGrpSpPr/>
          <p:nvPr/>
        </p:nvGrpSpPr>
        <p:grpSpPr>
          <a:xfrm>
            <a:off x="2683248" y="3675282"/>
            <a:ext cx="6825504" cy="426124"/>
            <a:chOff x="2154608" y="3539394"/>
            <a:chExt cx="6825505" cy="426124"/>
          </a:xfrm>
        </p:grpSpPr>
        <p:sp>
          <p:nvSpPr>
            <p:cNvPr id="29" name="四角形: 角を丸くする 28">
              <a:extLst>
                <a:ext uri="{FF2B5EF4-FFF2-40B4-BE49-F238E27FC236}">
                  <a16:creationId xmlns:a16="http://schemas.microsoft.com/office/drawing/2014/main" id="{8CEA2195-0ED8-4899-A14C-964F4179BCBD}"/>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0" name="正方形/長方形 29">
              <a:extLst>
                <a:ext uri="{FF2B5EF4-FFF2-40B4-BE49-F238E27FC236}">
                  <a16:creationId xmlns:a16="http://schemas.microsoft.com/office/drawing/2014/main" id="{0454EB9C-51D0-42F0-8A4C-16C5CD9596BB}"/>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pandas</a:t>
              </a:r>
              <a:endParaRPr lang="ja-JP" altLang="en-US" sz="2000" b="1" spc="150" dirty="0">
                <a:solidFill>
                  <a:schemeClr val="bg1"/>
                </a:solidFill>
                <a:latin typeface="+mn-ea"/>
              </a:endParaRPr>
            </a:p>
          </p:txBody>
        </p:sp>
      </p:grpSp>
      <p:sp>
        <p:nvSpPr>
          <p:cNvPr id="31" name="四角形: 角を丸くする 30">
            <a:extLst>
              <a:ext uri="{FF2B5EF4-FFF2-40B4-BE49-F238E27FC236}">
                <a16:creationId xmlns:a16="http://schemas.microsoft.com/office/drawing/2014/main" id="{E3504AF7-64F0-43CD-A738-DA8EE271413F}"/>
              </a:ext>
            </a:extLst>
          </p:cNvPr>
          <p:cNvSpPr/>
          <p:nvPr/>
        </p:nvSpPr>
        <p:spPr bwMode="auto">
          <a:xfrm>
            <a:off x="766763" y="5147251"/>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様々なグラフ描画を提供</a:t>
            </a:r>
          </a:p>
        </p:txBody>
      </p:sp>
      <p:grpSp>
        <p:nvGrpSpPr>
          <p:cNvPr id="32" name="グループ化 31">
            <a:extLst>
              <a:ext uri="{FF2B5EF4-FFF2-40B4-BE49-F238E27FC236}">
                <a16:creationId xmlns:a16="http://schemas.microsoft.com/office/drawing/2014/main" id="{64E6F249-F515-45C5-A7C7-455105C3F7A9}"/>
              </a:ext>
            </a:extLst>
          </p:cNvPr>
          <p:cNvGrpSpPr/>
          <p:nvPr/>
        </p:nvGrpSpPr>
        <p:grpSpPr>
          <a:xfrm>
            <a:off x="2683248" y="4964360"/>
            <a:ext cx="6825504" cy="426124"/>
            <a:chOff x="2154608" y="3539394"/>
            <a:chExt cx="6825505" cy="426124"/>
          </a:xfrm>
        </p:grpSpPr>
        <p:sp>
          <p:nvSpPr>
            <p:cNvPr id="33" name="四角形: 角を丸くする 32">
              <a:extLst>
                <a:ext uri="{FF2B5EF4-FFF2-40B4-BE49-F238E27FC236}">
                  <a16:creationId xmlns:a16="http://schemas.microsoft.com/office/drawing/2014/main" id="{D62EA35F-E8C5-4EB0-8575-A7399F16E033}"/>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4" name="正方形/長方形 33">
              <a:extLst>
                <a:ext uri="{FF2B5EF4-FFF2-40B4-BE49-F238E27FC236}">
                  <a16:creationId xmlns:a16="http://schemas.microsoft.com/office/drawing/2014/main" id="{4D85DF69-33E1-486C-B264-39416C46B19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matplotlib</a:t>
              </a:r>
              <a:r>
                <a:rPr lang="ja-JP" altLang="en-US" sz="2000" b="1" spc="150" dirty="0">
                  <a:solidFill>
                    <a:schemeClr val="bg1"/>
                  </a:solidFill>
                  <a:latin typeface="+mn-ea"/>
                </a:rPr>
                <a:t>、</a:t>
              </a:r>
              <a:r>
                <a:rPr lang="en-US" altLang="ja-JP" sz="2000" b="1" spc="150" dirty="0">
                  <a:solidFill>
                    <a:schemeClr val="bg1"/>
                  </a:solidFill>
                  <a:latin typeface="+mn-ea"/>
                </a:rPr>
                <a:t>seaborn</a:t>
              </a:r>
              <a:endParaRPr lang="ja-JP" altLang="en-US" sz="2000" b="1" spc="150" dirty="0">
                <a:solidFill>
                  <a:schemeClr val="bg1"/>
                </a:solidFill>
                <a:latin typeface="+mn-ea"/>
              </a:endParaRPr>
            </a:p>
          </p:txBody>
        </p:sp>
      </p:grpSp>
      <p:grpSp>
        <p:nvGrpSpPr>
          <p:cNvPr id="47" name="グループ化 46">
            <a:extLst>
              <a:ext uri="{FF2B5EF4-FFF2-40B4-BE49-F238E27FC236}">
                <a16:creationId xmlns:a16="http://schemas.microsoft.com/office/drawing/2014/main" id="{BBDB88CE-AF61-4995-820C-4A1FB803FF49}"/>
              </a:ext>
            </a:extLst>
          </p:cNvPr>
          <p:cNvGrpSpPr/>
          <p:nvPr/>
        </p:nvGrpSpPr>
        <p:grpSpPr>
          <a:xfrm>
            <a:off x="2683248" y="1066955"/>
            <a:ext cx="6825504" cy="426124"/>
            <a:chOff x="2154608" y="3539394"/>
            <a:chExt cx="6825505" cy="426124"/>
          </a:xfrm>
        </p:grpSpPr>
        <p:sp>
          <p:nvSpPr>
            <p:cNvPr id="48" name="四角形: 角を丸くする 47">
              <a:extLst>
                <a:ext uri="{FF2B5EF4-FFF2-40B4-BE49-F238E27FC236}">
                  <a16:creationId xmlns:a16="http://schemas.microsoft.com/office/drawing/2014/main" id="{68787FF3-7725-4C51-A764-50B174DAA8A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9" name="正方形/長方形 48">
              <a:extLst>
                <a:ext uri="{FF2B5EF4-FFF2-40B4-BE49-F238E27FC236}">
                  <a16:creationId xmlns:a16="http://schemas.microsoft.com/office/drawing/2014/main" id="{B8C42155-99CF-4DDA-BFA4-24CCCEDB981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scikit-learn</a:t>
              </a:r>
              <a:endParaRPr lang="ja-JP" altLang="en-US" sz="2000" b="1" spc="150" dirty="0">
                <a:solidFill>
                  <a:schemeClr val="bg1"/>
                </a:solidFill>
                <a:latin typeface="+mn-ea"/>
              </a:endParaRPr>
            </a:p>
          </p:txBody>
        </p:sp>
      </p:grpSp>
      <p:pic>
        <p:nvPicPr>
          <p:cNvPr id="35" name="図 34" descr="ロゴ が含まれている画像&#10;&#10;自動的に生成された説明">
            <a:extLst>
              <a:ext uri="{FF2B5EF4-FFF2-40B4-BE49-F238E27FC236}">
                <a16:creationId xmlns:a16="http://schemas.microsoft.com/office/drawing/2014/main" id="{E52B52AD-2137-4DB2-8B78-47DF2277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56" y="1369800"/>
            <a:ext cx="1068417" cy="838707"/>
          </a:xfrm>
          <a:prstGeom prst="rect">
            <a:avLst/>
          </a:prstGeom>
        </p:spPr>
      </p:pic>
      <p:pic>
        <p:nvPicPr>
          <p:cNvPr id="36" name="図 35" descr="パソコンの画面&#10;&#10;中程度の精度で自動的に生成された説明">
            <a:extLst>
              <a:ext uri="{FF2B5EF4-FFF2-40B4-BE49-F238E27FC236}">
                <a16:creationId xmlns:a16="http://schemas.microsoft.com/office/drawing/2014/main" id="{0349366B-F42F-4065-B3E8-CB92B5E37022}"/>
              </a:ext>
            </a:extLst>
          </p:cNvPr>
          <p:cNvPicPr>
            <a:picLocks noChangeAspect="1"/>
          </p:cNvPicPr>
          <p:nvPr/>
        </p:nvPicPr>
        <p:blipFill rotWithShape="1">
          <a:blip r:embed="rId4">
            <a:extLst>
              <a:ext uri="{28A0092B-C50C-407E-A947-70E740481C1C}">
                <a14:useLocalDpi xmlns:a14="http://schemas.microsoft.com/office/drawing/2010/main" val="0"/>
              </a:ext>
            </a:extLst>
          </a:blip>
          <a:srcRect b="13092"/>
          <a:stretch/>
        </p:blipFill>
        <p:spPr>
          <a:xfrm>
            <a:off x="127350" y="3675282"/>
            <a:ext cx="1278823" cy="1214769"/>
          </a:xfrm>
          <a:prstGeom prst="rect">
            <a:avLst/>
          </a:prstGeom>
        </p:spPr>
      </p:pic>
      <p:pic>
        <p:nvPicPr>
          <p:cNvPr id="38" name="図 37" descr="アイコン&#10;&#10;自動的に生成された説明">
            <a:extLst>
              <a:ext uri="{FF2B5EF4-FFF2-40B4-BE49-F238E27FC236}">
                <a16:creationId xmlns:a16="http://schemas.microsoft.com/office/drawing/2014/main" id="{1002F53B-8483-456C-9B9B-365DBAD37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23" y="5390484"/>
            <a:ext cx="529150" cy="529150"/>
          </a:xfrm>
          <a:prstGeom prst="rect">
            <a:avLst/>
          </a:prstGeom>
        </p:spPr>
      </p:pic>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40955F8-4B91-4164-96FB-B2022C7B32DC}"/>
                  </a:ext>
                </a:extLst>
              </p:cNvPr>
              <p:cNvSpPr txBox="1"/>
              <p:nvPr/>
            </p:nvSpPr>
            <p:spPr>
              <a:xfrm>
                <a:off x="602572" y="2695096"/>
                <a:ext cx="1078052" cy="314766"/>
              </a:xfrm>
              <a:prstGeom prst="rect">
                <a:avLst/>
              </a:prstGeom>
              <a:solidFill>
                <a:schemeClr val="accent5">
                  <a:lumMod val="20000"/>
                  <a:lumOff val="80000"/>
                </a:schemeClr>
              </a:solidFill>
            </p:spPr>
            <p:txBody>
              <a:bodyPr wrap="none" lIns="0" tIns="0" rIns="0" bIns="0"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 </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𝑨</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m:t>
                      </m:r>
                      <m:r>
                        <a:rPr kumimoji="1" lang="el-GR"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𝝅</m:t>
                      </m:r>
                      <m:sSup>
                        <m:sSupPr>
                          <m:ctrlP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ctrlPr>
                        </m:sSupPr>
                        <m:e>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𝒓</m:t>
                          </m:r>
                        </m:e>
                        <m:sup>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𝟐</m:t>
                          </m:r>
                        </m:sup>
                      </m:sSup>
                    </m:oMath>
                  </m:oMathPara>
                </a14:m>
                <a:endParaRPr kumimoji="1" lang="ja-JP" altLang="en-US" sz="2000" b="1" dirty="0">
                  <a:solidFill>
                    <a:schemeClr val="bg2">
                      <a:lumMod val="50000"/>
                    </a:schemeClr>
                  </a:solidFill>
                  <a:effectLst>
                    <a:outerShdw blurRad="38100" dist="38100" dir="2700000" algn="tl">
                      <a:srgbClr val="000000">
                        <a:alpha val="43137"/>
                      </a:srgbClr>
                    </a:outerShdw>
                  </a:effectLst>
                  <a:latin typeface="UD デジタル 教科書体 NP-B" panose="02020700000000000000" pitchFamily="18" charset="-128"/>
                  <a:ea typeface="UD デジタル 教科書体 NP-B" panose="02020700000000000000" pitchFamily="18" charset="-128"/>
                </a:endParaRPr>
              </a:p>
            </p:txBody>
          </p:sp>
        </mc:Choice>
        <mc:Fallback xmlns="">
          <p:sp>
            <p:nvSpPr>
              <p:cNvPr id="3" name="テキスト ボックス 2">
                <a:extLst>
                  <a:ext uri="{FF2B5EF4-FFF2-40B4-BE49-F238E27FC236}">
                    <a16:creationId xmlns:a16="http://schemas.microsoft.com/office/drawing/2014/main" id="{940955F8-4B91-4164-96FB-B2022C7B32DC}"/>
                  </a:ext>
                </a:extLst>
              </p:cNvPr>
              <p:cNvSpPr txBox="1">
                <a:spLocks noRot="1" noChangeAspect="1" noMove="1" noResize="1" noEditPoints="1" noAdjustHandles="1" noChangeArrowheads="1" noChangeShapeType="1" noTextEdit="1"/>
              </p:cNvSpPr>
              <p:nvPr/>
            </p:nvSpPr>
            <p:spPr>
              <a:xfrm>
                <a:off x="602572" y="2695096"/>
                <a:ext cx="1078052" cy="314766"/>
              </a:xfrm>
              <a:prstGeom prst="rect">
                <a:avLst/>
              </a:prstGeom>
              <a:blipFill>
                <a:blip r:embed="rId6"/>
                <a:stretch>
                  <a:fillRect l="-3390" t="-3846" r="-565" b="-13462"/>
                </a:stretch>
              </a:blipFill>
            </p:spPr>
            <p:txBody>
              <a:bodyPr/>
              <a:lstStyle/>
              <a:p>
                <a:r>
                  <a:rPr lang="ja-JP" altLang="en-US">
                    <a:noFill/>
                  </a:rPr>
                  <a:t> </a:t>
                </a:r>
              </a:p>
            </p:txBody>
          </p:sp>
        </mc:Fallback>
      </mc:AlternateContent>
      <p:pic>
        <p:nvPicPr>
          <p:cNvPr id="37" name="Picture 2" descr="https://static.techacademy.jp/magazine/wp-content/uploads/2018/03/scikit-learn-logo.png">
            <a:extLst>
              <a:ext uri="{FF2B5EF4-FFF2-40B4-BE49-F238E27FC236}">
                <a16:creationId xmlns:a16="http://schemas.microsoft.com/office/drawing/2014/main" id="{4446C9D0-7140-443A-B991-4BBB43F01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1808" y="1031674"/>
            <a:ext cx="1100859" cy="68238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6D743C2C-958F-4076-B425-0E5437230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8708" y="2597980"/>
            <a:ext cx="1190791" cy="485843"/>
          </a:xfrm>
          <a:prstGeom prst="rect">
            <a:avLst/>
          </a:prstGeom>
        </p:spPr>
      </p:pic>
      <p:pic>
        <p:nvPicPr>
          <p:cNvPr id="9" name="図 8">
            <a:extLst>
              <a:ext uri="{FF2B5EF4-FFF2-40B4-BE49-F238E27FC236}">
                <a16:creationId xmlns:a16="http://schemas.microsoft.com/office/drawing/2014/main" id="{552E81F3-79CB-493E-B186-30E1BD479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4233" y="5176136"/>
            <a:ext cx="1724266" cy="409632"/>
          </a:xfrm>
          <a:prstGeom prst="rect">
            <a:avLst/>
          </a:prstGeom>
        </p:spPr>
      </p:pic>
      <p:pic>
        <p:nvPicPr>
          <p:cNvPr id="11" name="図 10">
            <a:extLst>
              <a:ext uri="{FF2B5EF4-FFF2-40B4-BE49-F238E27FC236}">
                <a16:creationId xmlns:a16="http://schemas.microsoft.com/office/drawing/2014/main" id="{8EB0B8EE-73D2-4A29-8BE1-C688904961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0119" y="3826253"/>
            <a:ext cx="1472548" cy="544592"/>
          </a:xfrm>
          <a:prstGeom prst="rect">
            <a:avLst/>
          </a:prstGeom>
        </p:spPr>
      </p:pic>
    </p:spTree>
    <p:extLst>
      <p:ext uri="{BB962C8B-B14F-4D97-AF65-F5344CB8AC3E}">
        <p14:creationId xmlns:p14="http://schemas.microsoft.com/office/powerpoint/2010/main" val="40901272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1-3-6.</a:t>
            </a:r>
            <a:r>
              <a:rPr lang="ja-JP" altLang="en-US" dirty="0"/>
              <a:t>機械学習の代表的なフレームワーク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155</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a:p>
            <a:pPr>
              <a:buClr>
                <a:srgbClr val="F36C37"/>
              </a:buClr>
              <a:buFont typeface="Wingdings" panose="05000000000000000000" pitchFamily="2" charset="2"/>
              <a:buChar char="l"/>
            </a:pPr>
            <a:r>
              <a:rPr lang="en-US" altLang="ja-JP" sz="1800" dirty="0"/>
              <a:t>scikit-learn</a:t>
            </a:r>
            <a:r>
              <a:rPr lang="ja-JP" altLang="en-US" sz="1800" dirty="0"/>
              <a:t>に用意されているディープラーニングモデルより高度なモデルを作成できる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を使用することができる</a:t>
            </a:r>
            <a:endParaRPr lang="en-US" altLang="ja-JP" sz="1800" dirty="0"/>
          </a:p>
          <a:p>
            <a:pPr>
              <a:buClr>
                <a:srgbClr val="F36C37"/>
              </a:buClr>
              <a:buFont typeface="Wingdings" panose="05000000000000000000" pitchFamily="2" charset="2"/>
              <a:buChar char="l"/>
            </a:pPr>
            <a:r>
              <a:rPr lang="ja-JP" altLang="en-US" sz="1800" dirty="0"/>
              <a:t>フレームワークのコードを簡略化することができるラッパーライブラリもある</a:t>
            </a:r>
            <a:endParaRPr lang="en-US" altLang="ja-JP" sz="1800" dirty="0"/>
          </a:p>
          <a:p>
            <a:pPr>
              <a:buClr>
                <a:srgbClr val="F36C37"/>
              </a:buClr>
              <a:buFont typeface="Wingdings" panose="05000000000000000000" pitchFamily="2" charset="2"/>
              <a:buChar char="l"/>
            </a:pPr>
            <a:endParaRPr lang="ja-JP" altLang="en-US" sz="1800" dirty="0"/>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491216312"/>
              </p:ext>
            </p:extLst>
          </p:nvPr>
        </p:nvGraphicFramePr>
        <p:xfrm>
          <a:off x="902875" y="3291089"/>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902875" y="3826164"/>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448682" y="4695786"/>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1019616" y="5523259"/>
            <a:ext cx="1508414" cy="547341"/>
          </a:xfrm>
          <a:prstGeom prst="rect">
            <a:avLst/>
          </a:prstGeom>
        </p:spPr>
      </p:pic>
    </p:spTree>
    <p:extLst>
      <p:ext uri="{BB962C8B-B14F-4D97-AF65-F5344CB8AC3E}">
        <p14:creationId xmlns:p14="http://schemas.microsoft.com/office/powerpoint/2010/main" val="4685790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156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882341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1-4-1.Google</a:t>
            </a:r>
            <a:r>
              <a:rPr lang="ja-JP" altLang="en-US" dirty="0"/>
              <a:t> </a:t>
            </a:r>
            <a:r>
              <a:rPr lang="en-US" altLang="ja-JP" dirty="0" err="1"/>
              <a:t>Colaboratory</a:t>
            </a:r>
            <a:r>
              <a:rPr lang="ja-JP" altLang="en-US" dirty="0"/>
              <a:t>の利用</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06377" y="1881880"/>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en-US" altLang="ja-JP" sz="2400" b="1" dirty="0"/>
              <a:t>Google</a:t>
            </a:r>
            <a:r>
              <a:rPr lang="ja-JP" altLang="en-US" sz="2400" b="1" dirty="0"/>
              <a:t>アカウントを用意 </a:t>
            </a:r>
            <a:r>
              <a:rPr lang="en-US" altLang="ja-JP" sz="2400" b="1" dirty="0"/>
              <a:t>/ </a:t>
            </a:r>
            <a:r>
              <a:rPr lang="ja-JP" altLang="en-US" sz="2400" b="1" dirty="0"/>
              <a:t>ログインする</a:t>
            </a:r>
            <a:br>
              <a:rPr lang="en-US" altLang="ja-JP" sz="2400" b="1" dirty="0"/>
            </a:br>
            <a:r>
              <a:rPr lang="ja-JP" altLang="en-US" sz="1800" b="1" dirty="0"/>
              <a:t>（ブラウザは</a:t>
            </a:r>
            <a:r>
              <a:rPr lang="en-US" altLang="ja-JP" sz="1800" b="1" dirty="0"/>
              <a:t>Google Chrome</a:t>
            </a:r>
            <a:r>
              <a:rPr lang="ja-JP" altLang="en-US" sz="1800" b="1" dirty="0"/>
              <a:t>を推奨です）</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en-US" altLang="ja-JP" sz="2400" b="1" dirty="0"/>
              <a:t>Google Drive</a:t>
            </a:r>
            <a:r>
              <a:rPr lang="ja-JP" altLang="en-US" sz="2400" b="1" dirty="0"/>
              <a:t>にアクセスする</a:t>
            </a:r>
            <a:br>
              <a:rPr lang="en-US" altLang="ja-JP" sz="2400" b="1" dirty="0"/>
            </a:br>
            <a:r>
              <a:rPr lang="en-US" altLang="ja-JP" sz="1800" b="1" dirty="0">
                <a:hlinkClick r:id="rId3"/>
              </a:rPr>
              <a:t>https://drive.google.com/drive/my-drive</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ja-JP" altLang="en-US" sz="2400" b="1" dirty="0"/>
              <a:t>マイドライブの直下に解凍した演習ファイルを配置する</a:t>
            </a:r>
            <a:br>
              <a:rPr lang="en-US" altLang="ja-JP" sz="2400" b="1" dirty="0"/>
            </a:br>
            <a:r>
              <a:rPr lang="ja-JP" altLang="en-US" sz="1800" b="1" dirty="0"/>
              <a:t>（演習ファイルは事前の配布・ダウンロード・配置を予定していますが、まだの場合は講師の指示に従いダウンロードしてください。）</a:t>
            </a:r>
            <a:endParaRPr lang="en-US" altLang="ja-JP" sz="1800" b="1" dirty="0"/>
          </a:p>
          <a:p>
            <a:pPr marL="457200" indent="-457200">
              <a:lnSpc>
                <a:spcPct val="120000"/>
              </a:lnSpc>
              <a:spcBef>
                <a:spcPts val="0"/>
              </a:spcBef>
              <a:spcAft>
                <a:spcPts val="2400"/>
              </a:spcAft>
              <a:buClr>
                <a:srgbClr val="F36C37"/>
              </a:buClr>
              <a:buFont typeface="+mj-lt"/>
              <a:buAutoNum type="arabicPeriod"/>
            </a:pPr>
            <a:r>
              <a:rPr lang="en-US" altLang="ja-JP" sz="2400" b="1" dirty="0" err="1"/>
              <a:t>mlho</a:t>
            </a:r>
            <a:r>
              <a:rPr lang="en-US" altLang="ja-JP" sz="2400" b="1" dirty="0"/>
              <a:t>/exercise</a:t>
            </a:r>
            <a:r>
              <a:rPr lang="ja-JP" altLang="en-US" sz="2400" b="1" dirty="0"/>
              <a:t> フォルダの中の「</a:t>
            </a:r>
            <a:r>
              <a:rPr lang="en-US" altLang="ja-JP" sz="2400" b="1" dirty="0"/>
              <a:t>1-1_Google Colaboratory</a:t>
            </a:r>
            <a:r>
              <a:rPr lang="ja-JP" altLang="en-US" sz="2400" b="1" dirty="0"/>
              <a:t>を使ってみよう</a:t>
            </a:r>
            <a:r>
              <a:rPr lang="en-US" altLang="ja-JP" sz="2400" b="1" dirty="0"/>
              <a:t>.ipynb</a:t>
            </a:r>
            <a:r>
              <a:rPr lang="ja-JP" altLang="en-US" sz="2400" b="1" dirty="0"/>
              <a:t>」をダブルクリックで実行する</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157</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pic>
        <p:nvPicPr>
          <p:cNvPr id="7" name="図 6">
            <a:extLst>
              <a:ext uri="{FF2B5EF4-FFF2-40B4-BE49-F238E27FC236}">
                <a16:creationId xmlns:a16="http://schemas.microsoft.com/office/drawing/2014/main" id="{9BBFB83F-F8F4-4208-950D-955C857EB659}"/>
              </a:ext>
            </a:extLst>
          </p:cNvPr>
          <p:cNvPicPr>
            <a:picLocks noChangeAspect="1"/>
          </p:cNvPicPr>
          <p:nvPr/>
        </p:nvPicPr>
        <p:blipFill>
          <a:blip r:embed="rId5"/>
          <a:stretch>
            <a:fillRect/>
          </a:stretch>
        </p:blipFill>
        <p:spPr>
          <a:xfrm>
            <a:off x="9100674" y="1166949"/>
            <a:ext cx="2265826" cy="1598457"/>
          </a:xfrm>
          <a:prstGeom prst="rect">
            <a:avLst/>
          </a:prstGeom>
        </p:spPr>
      </p:pic>
      <p:sp>
        <p:nvSpPr>
          <p:cNvPr id="8" name="テキスト ボックス 7">
            <a:extLst>
              <a:ext uri="{FF2B5EF4-FFF2-40B4-BE49-F238E27FC236}">
                <a16:creationId xmlns:a16="http://schemas.microsoft.com/office/drawing/2014/main" id="{AE0EB6C2-C89E-4C74-AE74-3FFD7DB44983}"/>
              </a:ext>
            </a:extLst>
          </p:cNvPr>
          <p:cNvSpPr txBox="1"/>
          <p:nvPr/>
        </p:nvSpPr>
        <p:spPr>
          <a:xfrm>
            <a:off x="10208260" y="2523677"/>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Tree>
    <p:extLst>
      <p:ext uri="{BB962C8B-B14F-4D97-AF65-F5344CB8AC3E}">
        <p14:creationId xmlns:p14="http://schemas.microsoft.com/office/powerpoint/2010/main" val="1884706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14765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Python</a:t>
            </a:r>
            <a:r>
              <a:rPr kumimoji="1" lang="ja-JP" altLang="en-US" sz="2000" b="1" dirty="0">
                <a:solidFill>
                  <a:srgbClr val="F36C37"/>
                </a:solidFill>
                <a:latin typeface="+mj-ea"/>
                <a:ea typeface="+mj-ea"/>
              </a:rPr>
              <a:t>基本文法の復習</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219230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変数と型 </a:t>
            </a:r>
            <a:r>
              <a:rPr lang="en-US" altLang="ja-JP" sz="1800" dirty="0"/>
              <a:t>/ </a:t>
            </a:r>
            <a:r>
              <a:rPr lang="ja-JP" altLang="en-US" sz="1800" dirty="0"/>
              <a:t>四則演算</a:t>
            </a:r>
          </a:p>
          <a:p>
            <a:pPr>
              <a:buClr>
                <a:srgbClr val="F36C37"/>
              </a:buClr>
              <a:buFont typeface="Wingdings" panose="05000000000000000000" pitchFamily="2" charset="2"/>
              <a:buChar char="l"/>
            </a:pPr>
            <a:r>
              <a:rPr lang="ja-JP" altLang="en-US" sz="1800" dirty="0"/>
              <a:t>リスト </a:t>
            </a:r>
            <a:r>
              <a:rPr lang="en-US" altLang="ja-JP" sz="1800" dirty="0"/>
              <a:t>/ </a:t>
            </a:r>
            <a:r>
              <a:rPr lang="ja-JP" altLang="en-US" sz="1800" dirty="0"/>
              <a:t>タプル </a:t>
            </a:r>
            <a:r>
              <a:rPr lang="en-US" altLang="ja-JP" sz="1800" dirty="0"/>
              <a:t>/</a:t>
            </a:r>
            <a:r>
              <a:rPr lang="ja-JP" altLang="en-US" sz="1800" dirty="0"/>
              <a:t> 辞書</a:t>
            </a:r>
            <a:endParaRPr lang="en-US" altLang="ja-JP" sz="1800" dirty="0"/>
          </a:p>
          <a:p>
            <a:pPr>
              <a:buClr>
                <a:srgbClr val="F36C37"/>
              </a:buClr>
              <a:buFont typeface="Wingdings" panose="05000000000000000000" pitchFamily="2" charset="2"/>
              <a:buChar char="l"/>
            </a:pPr>
            <a:r>
              <a:rPr lang="en-US" altLang="ja-JP" sz="1800" dirty="0"/>
              <a:t>if</a:t>
            </a:r>
            <a:r>
              <a:rPr lang="ja-JP" altLang="en-US" sz="1800" dirty="0"/>
              <a:t>文 </a:t>
            </a:r>
            <a:r>
              <a:rPr lang="en-US" altLang="ja-JP" sz="1800" dirty="0"/>
              <a:t>/ for</a:t>
            </a:r>
            <a:r>
              <a:rPr lang="ja-JP" altLang="en-US" sz="1800" dirty="0"/>
              <a:t>文</a:t>
            </a:r>
            <a:endParaRPr lang="en-US" altLang="ja-JP" sz="1800" dirty="0"/>
          </a:p>
          <a:p>
            <a:pPr>
              <a:buClr>
                <a:srgbClr val="F36C37"/>
              </a:buClr>
              <a:buFont typeface="Wingdings" panose="05000000000000000000" pitchFamily="2" charset="2"/>
              <a:buChar char="l"/>
            </a:pPr>
            <a:r>
              <a:rPr lang="ja-JP" altLang="en-US" sz="1800" dirty="0"/>
              <a:t>関数 </a:t>
            </a:r>
            <a:r>
              <a:rPr lang="en-US" altLang="ja-JP" sz="1800" dirty="0"/>
              <a:t>/ </a:t>
            </a:r>
            <a:r>
              <a:rPr lang="ja-JP" altLang="en-US" sz="1800" dirty="0"/>
              <a:t>クラス</a:t>
            </a:r>
          </a:p>
        </p:txBody>
      </p:sp>
      <p:sp>
        <p:nvSpPr>
          <p:cNvPr id="8" name="四角形: 角を丸くする 7">
            <a:extLst>
              <a:ext uri="{FF2B5EF4-FFF2-40B4-BE49-F238E27FC236}">
                <a16:creationId xmlns:a16="http://schemas.microsoft.com/office/drawing/2014/main" id="{01D4CEFF-C3F8-4ADA-B6DB-73D12C798EAE}"/>
              </a:ext>
            </a:extLst>
          </p:cNvPr>
          <p:cNvSpPr/>
          <p:nvPr/>
        </p:nvSpPr>
        <p:spPr bwMode="auto">
          <a:xfrm>
            <a:off x="746465" y="447275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機械学習の基本ライブラリを試してみる</a:t>
            </a:r>
          </a:p>
        </p:txBody>
      </p:sp>
      <p:sp>
        <p:nvSpPr>
          <p:cNvPr id="9" name="テキスト ボックス 8">
            <a:extLst>
              <a:ext uri="{FF2B5EF4-FFF2-40B4-BE49-F238E27FC236}">
                <a16:creationId xmlns:a16="http://schemas.microsoft.com/office/drawing/2014/main" id="{0A3897B8-811D-4F1C-9A7E-168FF4C9421B}"/>
              </a:ext>
            </a:extLst>
          </p:cNvPr>
          <p:cNvSpPr txBox="1"/>
          <p:nvPr/>
        </p:nvSpPr>
        <p:spPr>
          <a:xfrm>
            <a:off x="1038992" y="5104519"/>
            <a:ext cx="9981433"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en-US" altLang="ja-JP" dirty="0"/>
              <a:t>NumPy	</a:t>
            </a:r>
            <a:r>
              <a:rPr lang="ja-JP" altLang="en-US" dirty="0"/>
              <a:t>（数値計算）</a:t>
            </a:r>
          </a:p>
          <a:p>
            <a:pPr>
              <a:buClr>
                <a:srgbClr val="F36C37"/>
              </a:buClr>
            </a:pPr>
            <a:r>
              <a:rPr lang="en-US" altLang="ja-JP" dirty="0"/>
              <a:t>pandas	</a:t>
            </a:r>
            <a:r>
              <a:rPr lang="ja-JP" altLang="en-US" dirty="0"/>
              <a:t>（データ読み取り、加工）</a:t>
            </a:r>
            <a:endParaRPr lang="en-US" altLang="ja-JP" dirty="0"/>
          </a:p>
          <a:p>
            <a:pPr>
              <a:buClr>
                <a:srgbClr val="F36C37"/>
              </a:buClr>
            </a:pPr>
            <a:r>
              <a:rPr lang="en-US" altLang="ja-JP" dirty="0"/>
              <a:t>matplotlib	</a:t>
            </a:r>
            <a:r>
              <a:rPr lang="ja-JP" altLang="en-US" dirty="0"/>
              <a:t>（グラフ描画）</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1-4-2.Python</a:t>
            </a:r>
            <a:r>
              <a:rPr lang="ja-JP" altLang="en-US" dirty="0"/>
              <a:t>の復習と機械学習の基本ライブラリ</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158</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26435"/>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1-2_Python</a:t>
            </a:r>
            <a:r>
              <a:rPr lang="ja-JP" altLang="en-US" sz="1800" dirty="0"/>
              <a:t>基本文法の復習</a:t>
            </a:r>
            <a:r>
              <a:rPr lang="en-US" altLang="ja-JP" sz="1800" dirty="0"/>
              <a:t>.ipynb</a:t>
            </a:r>
            <a:r>
              <a:rPr lang="ja-JP" altLang="en-US" sz="1800" dirty="0"/>
              <a:t>」を実行する</a:t>
            </a:r>
          </a:p>
        </p:txBody>
      </p:sp>
      <p:sp>
        <p:nvSpPr>
          <p:cNvPr id="10" name="テキスト ボックス 9">
            <a:extLst>
              <a:ext uri="{FF2B5EF4-FFF2-40B4-BE49-F238E27FC236}">
                <a16:creationId xmlns:a16="http://schemas.microsoft.com/office/drawing/2014/main" id="{BA5466DC-B455-4180-A2AF-B7D3A9003839}"/>
              </a:ext>
            </a:extLst>
          </p:cNvPr>
          <p:cNvSpPr txBox="1"/>
          <p:nvPr/>
        </p:nvSpPr>
        <p:spPr>
          <a:xfrm>
            <a:off x="741363" y="3987224"/>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1-3_</a:t>
            </a:r>
            <a:r>
              <a:rPr lang="ja-JP" altLang="en-US" sz="1800" dirty="0"/>
              <a:t>機械学習の基本ライブラリ</a:t>
            </a:r>
            <a:r>
              <a:rPr lang="en-US" altLang="ja-JP" sz="1800" dirty="0"/>
              <a:t>.ipynb</a:t>
            </a:r>
            <a:r>
              <a:rPr lang="ja-JP" altLang="en-US" sz="1800" dirty="0"/>
              <a:t>」を実行する</a:t>
            </a:r>
          </a:p>
        </p:txBody>
      </p:sp>
    </p:spTree>
    <p:extLst>
      <p:ext uri="{BB962C8B-B14F-4D97-AF65-F5344CB8AC3E}">
        <p14:creationId xmlns:p14="http://schemas.microsoft.com/office/powerpoint/2010/main" val="723325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NumPy</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Python</a:t>
            </a:r>
            <a:r>
              <a:rPr lang="ja-JP" altLang="en-US" sz="1800" dirty="0"/>
              <a:t>での科学計算の基本パッケージ</a:t>
            </a:r>
          </a:p>
          <a:p>
            <a:pPr lvl="1">
              <a:buClr>
                <a:srgbClr val="F36C37"/>
              </a:buClr>
            </a:pPr>
            <a:r>
              <a:rPr lang="ja-JP" altLang="en-US" sz="1400" b="1" dirty="0"/>
              <a:t>ベクトルや行列などの多次元配列の計算</a:t>
            </a:r>
            <a:endParaRPr lang="en-US" altLang="ja-JP" sz="1400" b="1" dirty="0"/>
          </a:p>
          <a:p>
            <a:pPr lvl="1">
              <a:buClr>
                <a:srgbClr val="F36C37"/>
              </a:buClr>
            </a:pPr>
            <a:r>
              <a:rPr lang="ja-JP" altLang="en-US" sz="1400" b="1" dirty="0"/>
              <a:t>リストより効率よく配列や行列（多次元配列）を処理可能</a:t>
            </a:r>
            <a:endParaRPr lang="en-US" altLang="ja-JP" sz="1400" b="1" dirty="0"/>
          </a:p>
          <a:p>
            <a:pPr lvl="1">
              <a:buClr>
                <a:srgbClr val="F36C37"/>
              </a:buClr>
            </a:pPr>
            <a:r>
              <a:rPr lang="en-US" altLang="ja-JP" sz="1400" b="1" dirty="0"/>
              <a:t>NumPy</a:t>
            </a:r>
            <a:r>
              <a:rPr lang="ja-JP" altLang="en-US" sz="1400" b="1" dirty="0"/>
              <a:t>配列（</a:t>
            </a:r>
            <a:r>
              <a:rPr lang="en-US" altLang="ja-JP" sz="1400" b="1" dirty="0"/>
              <a:t>np.array</a:t>
            </a:r>
            <a:r>
              <a:rPr lang="ja-JP" altLang="en-US" sz="1400" b="1" dirty="0"/>
              <a:t>）というデータの扱い方が、機械学習のスタンダード</a:t>
            </a:r>
          </a:p>
          <a:p>
            <a:pPr lvl="1">
              <a:buClr>
                <a:srgbClr val="F36C37"/>
              </a:buClr>
            </a:pPr>
            <a:r>
              <a:rPr lang="ja-JP" altLang="en-US" sz="1400" b="1" dirty="0"/>
              <a:t>その他、乱数生成など機能多数</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1-4-3.</a:t>
            </a:r>
            <a:r>
              <a:rPr lang="ja-JP" altLang="en-US" dirty="0"/>
              <a:t>機械学習基本ライブラリの紹介①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159</a:t>
            </a:fld>
            <a:endParaRPr kumimoji="1" lang="ja-JP" altLang="en-US"/>
          </a:p>
        </p:txBody>
      </p:sp>
      <p:pic>
        <p:nvPicPr>
          <p:cNvPr id="10" name="図 9">
            <a:extLst>
              <a:ext uri="{FF2B5EF4-FFF2-40B4-BE49-F238E27FC236}">
                <a16:creationId xmlns:a16="http://schemas.microsoft.com/office/drawing/2014/main" id="{5977F45A-93C3-4FDB-B0AB-C13BD22F08B5}"/>
              </a:ext>
            </a:extLst>
          </p:cNvPr>
          <p:cNvPicPr>
            <a:picLocks noChangeAspect="1"/>
          </p:cNvPicPr>
          <p:nvPr/>
        </p:nvPicPr>
        <p:blipFill>
          <a:blip r:embed="rId3"/>
          <a:stretch>
            <a:fillRect/>
          </a:stretch>
        </p:blipFill>
        <p:spPr>
          <a:xfrm>
            <a:off x="9423006" y="5512205"/>
            <a:ext cx="1860930" cy="766265"/>
          </a:xfrm>
          <a:prstGeom prst="rect">
            <a:avLst/>
          </a:prstGeom>
        </p:spPr>
      </p:pic>
      <p:sp>
        <p:nvSpPr>
          <p:cNvPr id="12" name="正方形/長方形 11">
            <a:extLst>
              <a:ext uri="{FF2B5EF4-FFF2-40B4-BE49-F238E27FC236}">
                <a16:creationId xmlns:a16="http://schemas.microsoft.com/office/drawing/2014/main" id="{62062C14-5D7C-4D79-8CF4-E782502C7964}"/>
              </a:ext>
            </a:extLst>
          </p:cNvPr>
          <p:cNvSpPr/>
          <p:nvPr/>
        </p:nvSpPr>
        <p:spPr bwMode="auto">
          <a:xfrm>
            <a:off x="1639924" y="3267346"/>
            <a:ext cx="3266382" cy="252328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600" dirty="0">
                <a:solidFill>
                  <a:srgbClr val="00879E"/>
                </a:solidFill>
                <a:latin typeface="+mn-ea"/>
              </a:rPr>
              <a:t>#</a:t>
            </a:r>
            <a:r>
              <a:rPr lang="ja-JP" altLang="en-US" sz="1600" dirty="0">
                <a:solidFill>
                  <a:srgbClr val="00879E"/>
                </a:solidFill>
                <a:latin typeface="+mn-ea"/>
              </a:rPr>
              <a:t>行列の内積計算</a:t>
            </a:r>
            <a:endParaRPr lang="en-US" altLang="ja-JP" sz="1600" dirty="0">
              <a:solidFill>
                <a:srgbClr val="00879E"/>
              </a:solidFill>
              <a:latin typeface="+mn-ea"/>
            </a:endParaRPr>
          </a:p>
          <a:p>
            <a:r>
              <a:rPr lang="en-US" altLang="ja-JP" sz="1600" dirty="0">
                <a:latin typeface="+mn-ea"/>
              </a:rPr>
              <a:t>import numpy as np</a:t>
            </a:r>
          </a:p>
          <a:p>
            <a:endParaRPr lang="en-US" altLang="ja-JP" sz="1600" dirty="0">
              <a:latin typeface="+mn-ea"/>
            </a:endParaRPr>
          </a:p>
          <a:p>
            <a:r>
              <a:rPr lang="en-US" altLang="ja-JP" sz="1600" dirty="0">
                <a:latin typeface="+mn-ea"/>
              </a:rPr>
              <a:t>X = np.array([ [1, 2], [3, 4] ])</a:t>
            </a:r>
          </a:p>
          <a:p>
            <a:r>
              <a:rPr lang="en-US" altLang="ja-JP" sz="1600" dirty="0">
                <a:latin typeface="+mn-ea"/>
              </a:rPr>
              <a:t>Y = np.array([ [5, 6], [7, 8] ])</a:t>
            </a:r>
          </a:p>
          <a:p>
            <a:r>
              <a:rPr lang="en-US" altLang="ja-JP" sz="1600" dirty="0">
                <a:latin typeface="+mn-ea"/>
              </a:rPr>
              <a:t>Z = np.dot(X,Y)</a:t>
            </a:r>
          </a:p>
          <a:p>
            <a:endParaRPr lang="en-US" altLang="ja-JP" sz="1600" dirty="0">
              <a:latin typeface="+mn-ea"/>
            </a:endParaRPr>
          </a:p>
          <a:p>
            <a:r>
              <a:rPr lang="en-US" altLang="ja-JP" sz="1600" dirty="0">
                <a:latin typeface="+mn-ea"/>
              </a:rPr>
              <a:t>print (Z)</a:t>
            </a:r>
          </a:p>
          <a:p>
            <a:endParaRPr lang="en-US" altLang="ja-JP" sz="1600" dirty="0">
              <a:latin typeface="+mn-ea"/>
            </a:endParaRPr>
          </a:p>
          <a:p>
            <a:r>
              <a:rPr lang="en-US" altLang="ja-JP" sz="1600" dirty="0">
                <a:latin typeface="+mn-ea"/>
              </a:rPr>
              <a:t>[[19 22]</a:t>
            </a:r>
          </a:p>
          <a:p>
            <a:r>
              <a:rPr lang="en-US" altLang="ja-JP" sz="1600" dirty="0">
                <a:latin typeface="+mn-ea"/>
              </a:rPr>
              <a:t> [43 50]]</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2299B5-C3B0-428F-87D9-297CA265D24D}"/>
                  </a:ext>
                </a:extLst>
              </p:cNvPr>
              <p:cNvSpPr txBox="1"/>
              <p:nvPr/>
            </p:nvSpPr>
            <p:spPr>
              <a:xfrm>
                <a:off x="5661036" y="3950463"/>
                <a:ext cx="4784195" cy="180498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3</m:t>
                                </m:r>
                              </m:e>
                              <m:e>
                                <m:r>
                                  <a:rPr kumimoji="1" lang="en-US" altLang="ja-JP" b="0" i="1" smtClean="0">
                                    <a:latin typeface="Cambria Math" panose="02040503050406030204" pitchFamily="18" charset="0"/>
                                  </a:rPr>
                                  <m:t>4</m:t>
                                </m:r>
                              </m:e>
                            </m:mr>
                          </m:m>
                        </m:e>
                      </m:d>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e>
                              <m:e>
                                <m:r>
                                  <a:rPr kumimoji="1" lang="en-US" altLang="ja-JP" b="0" i="1" smtClean="0">
                                    <a:latin typeface="Cambria Math" panose="02040503050406030204" pitchFamily="18" charset="0"/>
                                  </a:rPr>
                                  <m:t>6</m:t>
                                </m:r>
                              </m:e>
                            </m:mr>
                            <m:mr>
                              <m:e>
                                <m:r>
                                  <a:rPr kumimoji="1" lang="en-US" altLang="ja-JP" b="0" i="1" smtClean="0">
                                    <a:latin typeface="Cambria Math" panose="02040503050406030204" pitchFamily="18" charset="0"/>
                                  </a:rPr>
                                  <m:t>7</m:t>
                                </m:r>
                              </m:e>
                              <m:e>
                                <m:r>
                                  <a:rPr kumimoji="1" lang="en-US" altLang="ja-JP" b="0" i="1" smtClean="0">
                                    <a:latin typeface="Cambria Math" panose="02040503050406030204" pitchFamily="18" charset="0"/>
                                  </a:rPr>
                                  <m:t>8</m:t>
                                </m:r>
                              </m:e>
                            </m:mr>
                          </m:m>
                        </m:e>
                      </m:d>
                      <m:r>
                        <a:rPr kumimoji="1" lang="en-US" altLang="ja-JP" i="1" smtClean="0">
                          <a:latin typeface="Cambria Math" panose="02040503050406030204" pitchFamily="18" charset="0"/>
                          <a:ea typeface="Cambria Math" panose="02040503050406030204" pitchFamily="18" charset="0"/>
                        </a:rPr>
                        <m:t>=</m:t>
                      </m:r>
                      <m:d>
                        <m:dPr>
                          <m:begChr m:val="["/>
                          <m:endChr m:val="]"/>
                          <m:ctrlPr>
                            <a:rPr kumimoji="1" lang="en-US" altLang="ja-JP"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×5+2×7</m:t>
                                </m:r>
                              </m:e>
                              <m:e>
                                <m:r>
                                  <m:rPr>
                                    <m:brk m:alnAt="7"/>
                                  </m:rPr>
                                  <a:rPr kumimoji="1" lang="en-US" altLang="ja-JP" i="1">
                                    <a:latin typeface="Cambria Math" panose="02040503050406030204" pitchFamily="18" charset="0"/>
                                  </a:rPr>
                                  <m:t>1</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8</m:t>
                                </m:r>
                              </m:e>
                            </m:mr>
                            <m:mr>
                              <m:e>
                                <m:r>
                                  <m:rPr>
                                    <m:brk m:alnAt="7"/>
                                  </m:rP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×5+</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×7</m:t>
                                </m:r>
                              </m:e>
                              <m:e>
                                <m: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8</m:t>
                                </m:r>
                              </m:e>
                            </m:mr>
                          </m:m>
                        </m:e>
                      </m:d>
                    </m:oMath>
                  </m:oMathPara>
                </a14:m>
                <a:endParaRPr kumimoji="1" lang="en-US" altLang="ja-JP" dirty="0"/>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+14</m:t>
                                </m:r>
                              </m:e>
                              <m:e>
                                <m:r>
                                  <a:rPr kumimoji="1" lang="en-US" altLang="ja-JP" b="0" i="1" smtClean="0">
                                    <a:latin typeface="Cambria Math" panose="02040503050406030204" pitchFamily="18" charset="0"/>
                                  </a:rPr>
                                  <m:t>6+16</m:t>
                                </m:r>
                              </m:e>
                            </m:mr>
                            <m:mr>
                              <m:e>
                                <m:r>
                                  <a:rPr kumimoji="1" lang="en-US" altLang="ja-JP" b="0" i="1" smtClean="0">
                                    <a:latin typeface="Cambria Math" panose="02040503050406030204" pitchFamily="18" charset="0"/>
                                    <a:ea typeface="Cambria Math" panose="02040503050406030204" pitchFamily="18" charset="0"/>
                                  </a:rPr>
                                  <m:t>15+28</m:t>
                                </m:r>
                              </m:e>
                              <m:e>
                                <m:r>
                                  <a:rPr kumimoji="1" lang="en-US" altLang="ja-JP" b="0" i="1" smtClean="0">
                                    <a:latin typeface="Cambria Math" panose="02040503050406030204" pitchFamily="18" charset="0"/>
                                    <a:ea typeface="Cambria Math" panose="02040503050406030204" pitchFamily="18" charset="0"/>
                                  </a:rPr>
                                  <m:t>18+32</m:t>
                                </m:r>
                              </m:e>
                            </m:mr>
                          </m:m>
                        </m:e>
                      </m:d>
                    </m:oMath>
                  </m:oMathPara>
                </a14:m>
                <a:endParaRPr kumimoji="1" lang="en-US" altLang="ja-JP" i="1" dirty="0">
                  <a:latin typeface="Cambria Math" panose="02040503050406030204" pitchFamily="18" charset="0"/>
                </a:endParaRPr>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smtClean="0">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9</m:t>
                                </m:r>
                              </m:e>
                              <m:e>
                                <m:r>
                                  <a:rPr kumimoji="1" lang="en-US" altLang="ja-JP" b="0" i="1" smtClean="0">
                                    <a:latin typeface="Cambria Math" panose="02040503050406030204" pitchFamily="18" charset="0"/>
                                    <a:ea typeface="Cambria Math" panose="02040503050406030204" pitchFamily="18" charset="0"/>
                                  </a:rPr>
                                  <m:t>22</m:t>
                                </m:r>
                              </m:e>
                            </m:mr>
                            <m:mr>
                              <m:e>
                                <m:r>
                                  <a:rPr kumimoji="1" lang="en-US" altLang="ja-JP" b="0" i="1" smtClean="0">
                                    <a:latin typeface="Cambria Math" panose="02040503050406030204" pitchFamily="18" charset="0"/>
                                    <a:ea typeface="Cambria Math" panose="02040503050406030204" pitchFamily="18" charset="0"/>
                                  </a:rPr>
                                  <m:t>43</m:t>
                                </m:r>
                              </m:e>
                              <m:e>
                                <m:r>
                                  <a:rPr kumimoji="1" lang="en-US" altLang="ja-JP" b="0" i="1" smtClean="0">
                                    <a:latin typeface="Cambria Math" panose="02040503050406030204" pitchFamily="18" charset="0"/>
                                    <a:ea typeface="Cambria Math" panose="02040503050406030204" pitchFamily="18" charset="0"/>
                                  </a:rPr>
                                  <m:t>50</m:t>
                                </m:r>
                              </m:e>
                            </m:mr>
                          </m:m>
                        </m:e>
                      </m:d>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362299B5-C3B0-428F-87D9-297CA265D24D}"/>
                  </a:ext>
                </a:extLst>
              </p:cNvPr>
              <p:cNvSpPr txBox="1">
                <a:spLocks noRot="1" noChangeAspect="1" noMove="1" noResize="1" noEditPoints="1" noAdjustHandles="1" noChangeArrowheads="1" noChangeShapeType="1" noTextEdit="1"/>
              </p:cNvSpPr>
              <p:nvPr/>
            </p:nvSpPr>
            <p:spPr>
              <a:xfrm>
                <a:off x="5661036" y="3950463"/>
                <a:ext cx="4784195" cy="1804981"/>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3D79E827-754A-416D-973D-EFB3CBA6E876}"/>
              </a:ext>
            </a:extLst>
          </p:cNvPr>
          <p:cNvSpPr/>
          <p:nvPr/>
        </p:nvSpPr>
        <p:spPr>
          <a:xfrm>
            <a:off x="4799116" y="6088012"/>
            <a:ext cx="2006318" cy="276999"/>
          </a:xfrm>
          <a:prstGeom prst="rect">
            <a:avLst/>
          </a:prstGeom>
        </p:spPr>
        <p:txBody>
          <a:bodyPr wrap="none">
            <a:spAutoFit/>
          </a:bodyPr>
          <a:lstStyle/>
          <a:p>
            <a:r>
              <a:rPr lang="ja-JP" altLang="en-US" sz="1200" dirty="0"/>
              <a:t>http://www.numpy.org/</a:t>
            </a:r>
          </a:p>
        </p:txBody>
      </p:sp>
    </p:spTree>
    <p:extLst>
      <p:ext uri="{BB962C8B-B14F-4D97-AF65-F5344CB8AC3E}">
        <p14:creationId xmlns:p14="http://schemas.microsoft.com/office/powerpoint/2010/main" val="1789511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F180B-2A1D-4924-8B92-9915C1050B94}"/>
              </a:ext>
            </a:extLst>
          </p:cNvPr>
          <p:cNvSpPr>
            <a:spLocks noGrp="1"/>
          </p:cNvSpPr>
          <p:nvPr>
            <p:ph type="title"/>
          </p:nvPr>
        </p:nvSpPr>
        <p:spPr bwMode="black"/>
        <p:txBody>
          <a:bodyPr/>
          <a:lstStyle/>
          <a:p>
            <a:r>
              <a:rPr lang="en-US" altLang="ja-JP" dirty="0"/>
              <a:t>AI </a:t>
            </a:r>
            <a:r>
              <a:rPr lang="ja-JP" altLang="en-US"/>
              <a:t>とは</a:t>
            </a:r>
            <a:endParaRPr lang="ja-JP" altLang="en-US" b="1" dirty="0"/>
          </a:p>
        </p:txBody>
      </p:sp>
      <p:sp>
        <p:nvSpPr>
          <p:cNvPr id="4" name="スライド番号プレースホルダー 3">
            <a:extLst>
              <a:ext uri="{FF2B5EF4-FFF2-40B4-BE49-F238E27FC236}">
                <a16:creationId xmlns:a16="http://schemas.microsoft.com/office/drawing/2014/main" id="{7C82F21A-A5D6-4BF4-A109-40ABDE866C82}"/>
              </a:ext>
            </a:extLst>
          </p:cNvPr>
          <p:cNvSpPr>
            <a:spLocks noGrp="1"/>
          </p:cNvSpPr>
          <p:nvPr>
            <p:ph type="sldNum" sz="quarter" idx="10"/>
          </p:nvPr>
        </p:nvSpPr>
        <p:spPr/>
        <p:txBody>
          <a:bodyPr/>
          <a:lstStyle/>
          <a:p>
            <a:fld id="{5D750650-B10A-47BF-93C2-E1678438B37A}" type="slidenum">
              <a:rPr kumimoji="1" lang="ja-JP" altLang="en-US" smtClean="0"/>
              <a:pPr/>
              <a:t>16</a:t>
            </a:fld>
            <a:endParaRPr kumimoji="1" lang="ja-JP" altLang="en-US"/>
          </a:p>
        </p:txBody>
      </p:sp>
      <p:grpSp>
        <p:nvGrpSpPr>
          <p:cNvPr id="21" name="グループ化 20">
            <a:extLst>
              <a:ext uri="{FF2B5EF4-FFF2-40B4-BE49-F238E27FC236}">
                <a16:creationId xmlns:a16="http://schemas.microsoft.com/office/drawing/2014/main" id="{186CEBE2-7CFA-497E-BB2D-4E83E5A0291A}"/>
              </a:ext>
            </a:extLst>
          </p:cNvPr>
          <p:cNvGrpSpPr/>
          <p:nvPr/>
        </p:nvGrpSpPr>
        <p:grpSpPr>
          <a:xfrm>
            <a:off x="1375021" y="1727055"/>
            <a:ext cx="9441953" cy="4473526"/>
            <a:chOff x="358348" y="1124748"/>
            <a:chExt cx="8437193" cy="5374640"/>
          </a:xfrm>
        </p:grpSpPr>
        <p:sp>
          <p:nvSpPr>
            <p:cNvPr id="22" name="正方形/長方形 21">
              <a:extLst>
                <a:ext uri="{FF2B5EF4-FFF2-40B4-BE49-F238E27FC236}">
                  <a16:creationId xmlns:a16="http://schemas.microsoft.com/office/drawing/2014/main" id="{E57F660F-ECA3-446C-A544-45F68AE4C1F8}"/>
                </a:ext>
              </a:extLst>
            </p:cNvPr>
            <p:cNvSpPr/>
            <p:nvPr/>
          </p:nvSpPr>
          <p:spPr bwMode="grayWhite">
            <a:xfrm>
              <a:off x="358348" y="1124748"/>
              <a:ext cx="8437191" cy="5374640"/>
            </a:xfrm>
            <a:prstGeom prst="rect">
              <a:avLst/>
            </a:prstGeom>
            <a:gradFill>
              <a:gsLst>
                <a:gs pos="0">
                  <a:srgbClr val="D2E9EE"/>
                </a:gs>
                <a:gs pos="100000">
                  <a:srgbClr val="DDEFF3"/>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latin typeface="メイリオ" panose="020B0604030504040204" pitchFamily="50" charset="-128"/>
                  <a:ea typeface="メイリオ" panose="020B0604030504040204" pitchFamily="50" charset="-128"/>
                </a:rPr>
                <a:t>人工知能</a:t>
              </a:r>
              <a:r>
                <a:rPr lang="ja-JP" altLang="en-US" b="1" dirty="0">
                  <a:solidFill>
                    <a:srgbClr val="00879E"/>
                  </a:solidFill>
                  <a:latin typeface="メイリオ" panose="020B0604030504040204" pitchFamily="50" charset="-128"/>
                  <a:ea typeface="メイリオ" panose="020B0604030504040204" pitchFamily="50" charset="-128"/>
                </a:rPr>
                <a:t> </a:t>
              </a:r>
              <a:r>
                <a:rPr lang="en-US" altLang="ja-JP" dirty="0">
                  <a:solidFill>
                    <a:srgbClr val="00879E"/>
                  </a:solidFill>
                  <a:latin typeface="メイリオ" panose="020B0604030504040204" pitchFamily="50" charset="-128"/>
                  <a:ea typeface="メイリオ" panose="020B0604030504040204" pitchFamily="50" charset="-128"/>
                </a:rPr>
                <a:t>(AI; Artificial Intelligence)</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・学習、推論、判断など人間の知能のはたらきを人工的に実現すること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・主に、プログラミングによるルールベース、もしくは機械学習で実装</a:t>
              </a:r>
              <a:endPar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BF77E334-BE5E-414F-9E1E-DEE1F0D124AF}"/>
                </a:ext>
              </a:extLst>
            </p:cNvPr>
            <p:cNvSpPr/>
            <p:nvPr/>
          </p:nvSpPr>
          <p:spPr bwMode="grayWhite">
            <a:xfrm>
              <a:off x="1438777" y="2843055"/>
              <a:ext cx="7356764" cy="3656332"/>
            </a:xfrm>
            <a:prstGeom prst="rect">
              <a:avLst/>
            </a:prstGeom>
            <a:gradFill>
              <a:gsLst>
                <a:gs pos="0">
                  <a:srgbClr val="77BDCB"/>
                </a:gs>
                <a:gs pos="100000">
                  <a:srgbClr val="98CED8"/>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機械学習</a:t>
              </a:r>
              <a:r>
                <a:rPr kumimoji="1"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(ML; Machine</a:t>
              </a:r>
              <a:r>
                <a:rPr kumimoji="1" lang="ja-JP" altLang="en-US"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Learning)</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人間</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学習能力と同様の機能をコンピュータで実現する</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・主に、教師あり学習、教師なし学習、強化学習の</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3</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種類に大別される</a:t>
              </a:r>
            </a:p>
          </p:txBody>
        </p:sp>
        <p:sp>
          <p:nvSpPr>
            <p:cNvPr id="24" name="正方形/長方形 23">
              <a:extLst>
                <a:ext uri="{FF2B5EF4-FFF2-40B4-BE49-F238E27FC236}">
                  <a16:creationId xmlns:a16="http://schemas.microsoft.com/office/drawing/2014/main" id="{D67598F4-D15D-478C-AED1-D2A475690C40}"/>
                </a:ext>
              </a:extLst>
            </p:cNvPr>
            <p:cNvSpPr/>
            <p:nvPr/>
          </p:nvSpPr>
          <p:spPr bwMode="grayWhite">
            <a:xfrm>
              <a:off x="2462968" y="4609256"/>
              <a:ext cx="6332571" cy="1890132"/>
            </a:xfrm>
            <a:prstGeom prst="rect">
              <a:avLst/>
            </a:prstGeom>
            <a:gradFill flip="none" rotWithShape="1">
              <a:gsLst>
                <a:gs pos="0">
                  <a:srgbClr val="006F82"/>
                </a:gs>
                <a:gs pos="100000">
                  <a:srgbClr val="00879E"/>
                </a:gs>
              </a:gsLst>
              <a:lin ang="13500000" scaled="1"/>
              <a:tileRect/>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kumimoji="1" lang="ja-JP" altLang="en-US" sz="2400" b="1" dirty="0">
                  <a:solidFill>
                    <a:schemeClr val="bg1"/>
                  </a:solidFill>
                  <a:latin typeface="メイリオ" panose="020B0604030504040204" pitchFamily="50" charset="-128"/>
                  <a:ea typeface="メイリオ" panose="020B0604030504040204" pitchFamily="50" charset="-128"/>
                </a:rPr>
                <a:t>ディープラーニング </a:t>
              </a:r>
              <a:r>
                <a:rPr kumimoji="1" lang="en-US" altLang="ja-JP" dirty="0">
                  <a:solidFill>
                    <a:schemeClr val="bg1"/>
                  </a:solidFill>
                  <a:latin typeface="メイリオ" panose="020B0604030504040204" pitchFamily="50" charset="-128"/>
                  <a:ea typeface="メイリオ" panose="020B0604030504040204" pitchFamily="50" charset="-128"/>
                </a:rPr>
                <a:t>(DL; Deep Learning)</a:t>
              </a: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・人間の脳の構造を模した「ニューラルネットワーク」を用いた</a:t>
              </a:r>
              <a:br>
                <a:rPr lang="en-US" altLang="ja-JP" sz="1400" b="1" dirty="0">
                  <a:solidFill>
                    <a:schemeClr val="bg1"/>
                  </a:solidFill>
                  <a:latin typeface="メイリオ" panose="020B0604030504040204" pitchFamily="50" charset="-128"/>
                  <a:ea typeface="メイリオ" panose="020B0604030504040204" pitchFamily="50" charset="-128"/>
                </a:rPr>
              </a:br>
              <a:r>
                <a:rPr lang="ja-JP" altLang="en-US" sz="1400" b="1" dirty="0">
                  <a:solidFill>
                    <a:schemeClr val="bg1"/>
                  </a:solidFill>
                  <a:latin typeface="メイリオ" panose="020B0604030504040204" pitchFamily="50" charset="-128"/>
                  <a:ea typeface="メイリオ" panose="020B0604030504040204" pitchFamily="50" charset="-128"/>
                </a:rPr>
                <a:t>　機械学習の手法</a:t>
              </a:r>
              <a:endParaRPr lang="en-US" altLang="ja-JP" sz="1400" b="1" dirty="0">
                <a:solidFill>
                  <a:schemeClr val="bg1"/>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・特に画像認識や自然言語解析などで、他の手法よりも優れることが多い</a:t>
              </a:r>
            </a:p>
          </p:txBody>
        </p:sp>
      </p:grpSp>
      <p:grpSp>
        <p:nvGrpSpPr>
          <p:cNvPr id="9" name="グループ化 8">
            <a:extLst>
              <a:ext uri="{FF2B5EF4-FFF2-40B4-BE49-F238E27FC236}">
                <a16:creationId xmlns:a16="http://schemas.microsoft.com/office/drawing/2014/main" id="{B577885F-5723-4758-98D2-75A60DFB290D}"/>
              </a:ext>
            </a:extLst>
          </p:cNvPr>
          <p:cNvGrpSpPr/>
          <p:nvPr/>
        </p:nvGrpSpPr>
        <p:grpSpPr>
          <a:xfrm>
            <a:off x="2683248" y="1028771"/>
            <a:ext cx="6825504" cy="468736"/>
            <a:chOff x="2154608" y="3539394"/>
            <a:chExt cx="6825505" cy="426124"/>
          </a:xfrm>
        </p:grpSpPr>
        <p:sp>
          <p:nvSpPr>
            <p:cNvPr id="10" name="四角形: 角を丸くする 9">
              <a:extLst>
                <a:ext uri="{FF2B5EF4-FFF2-40B4-BE49-F238E27FC236}">
                  <a16:creationId xmlns:a16="http://schemas.microsoft.com/office/drawing/2014/main" id="{647A8F70-9607-4F15-AB62-49C840E2D135}"/>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1" name="正方形/長方形 10">
              <a:extLst>
                <a:ext uri="{FF2B5EF4-FFF2-40B4-BE49-F238E27FC236}">
                  <a16:creationId xmlns:a16="http://schemas.microsoft.com/office/drawing/2014/main" id="{5EB8CF24-9FE2-469D-AC9C-103178AB3068}"/>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人工知能、機械学習、ディープラーニング</a:t>
              </a:r>
            </a:p>
          </p:txBody>
        </p:sp>
      </p:grpSp>
      <p:cxnSp>
        <p:nvCxnSpPr>
          <p:cNvPr id="6" name="直線コネクタ 5">
            <a:extLst>
              <a:ext uri="{FF2B5EF4-FFF2-40B4-BE49-F238E27FC236}">
                <a16:creationId xmlns:a16="http://schemas.microsoft.com/office/drawing/2014/main" id="{D3A7AD0C-FBE2-4789-B1D8-93432AE6A6E8}"/>
              </a:ext>
            </a:extLst>
          </p:cNvPr>
          <p:cNvCxnSpPr/>
          <p:nvPr/>
        </p:nvCxnSpPr>
        <p:spPr>
          <a:xfrm>
            <a:off x="1375021" y="2266950"/>
            <a:ext cx="9441951"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3CE7B15E-7F53-44EA-AD01-6398873331F9}"/>
              </a:ext>
            </a:extLst>
          </p:cNvPr>
          <p:cNvCxnSpPr>
            <a:cxnSpLocks/>
          </p:cNvCxnSpPr>
          <p:nvPr/>
        </p:nvCxnSpPr>
        <p:spPr>
          <a:xfrm>
            <a:off x="2584115" y="3676650"/>
            <a:ext cx="8232857"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DC4B39AD-5AB0-47A7-B059-EBC5A8855D85}"/>
              </a:ext>
            </a:extLst>
          </p:cNvPr>
          <p:cNvCxnSpPr>
            <a:cxnSpLocks/>
          </p:cNvCxnSpPr>
          <p:nvPr/>
        </p:nvCxnSpPr>
        <p:spPr>
          <a:xfrm>
            <a:off x="3730274" y="5153025"/>
            <a:ext cx="7086698" cy="0"/>
          </a:xfrm>
          <a:prstGeom prst="line">
            <a:avLst/>
          </a:prstGeom>
          <a:ln w="12700">
            <a:solidFill>
              <a:schemeClr val="bg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5" name="図 4">
            <a:extLst>
              <a:ext uri="{FF2B5EF4-FFF2-40B4-BE49-F238E27FC236}">
                <a16:creationId xmlns:a16="http://schemas.microsoft.com/office/drawing/2014/main" id="{15C91BD5-B882-4E58-A4C6-596566EB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137" y="3676651"/>
            <a:ext cx="2523930" cy="2523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59500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pandas</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データの読み込みと加工、出力を行う</a:t>
            </a:r>
            <a:r>
              <a:rPr lang="en-US" altLang="ja-JP" sz="1800" dirty="0"/>
              <a:t>Python</a:t>
            </a:r>
            <a:r>
              <a:rPr lang="ja-JP" altLang="en-US" sz="1800" dirty="0"/>
              <a:t>ライブラリ</a:t>
            </a:r>
          </a:p>
          <a:p>
            <a:pPr lvl="1">
              <a:buClr>
                <a:srgbClr val="F36C37"/>
              </a:buClr>
            </a:pPr>
            <a:r>
              <a:rPr lang="ja-JP" altLang="en-US" sz="1400" b="1" dirty="0"/>
              <a:t>各種データファイルとの入出力と加工</a:t>
            </a:r>
          </a:p>
          <a:p>
            <a:pPr lvl="1">
              <a:buClr>
                <a:srgbClr val="F36C37"/>
              </a:buClr>
            </a:pPr>
            <a:r>
              <a:rPr lang="ja-JP" altLang="en-US" sz="1400" b="1" dirty="0"/>
              <a:t>データの確認や統計情報を一覧にしたりするのに便利</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1-4-4.</a:t>
            </a:r>
            <a:r>
              <a:rPr lang="ja-JP" altLang="en-US" dirty="0"/>
              <a:t>機械学習基本ライブラリの紹介②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160</a:t>
            </a:fld>
            <a:endParaRPr kumimoji="1" lang="ja-JP" altLang="en-US"/>
          </a:p>
        </p:txBody>
      </p:sp>
      <p:sp>
        <p:nvSpPr>
          <p:cNvPr id="8" name="正方形/長方形 7">
            <a:extLst>
              <a:ext uri="{FF2B5EF4-FFF2-40B4-BE49-F238E27FC236}">
                <a16:creationId xmlns:a16="http://schemas.microsoft.com/office/drawing/2014/main" id="{697ADF79-4BED-4140-B6EF-89AA839A5045}"/>
              </a:ext>
            </a:extLst>
          </p:cNvPr>
          <p:cNvSpPr/>
          <p:nvPr/>
        </p:nvSpPr>
        <p:spPr bwMode="auto">
          <a:xfrm>
            <a:off x="766763" y="3122799"/>
            <a:ext cx="3266382" cy="206483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Autofit/>
          </a:bodyPr>
          <a:lstStyle/>
          <a:p>
            <a:r>
              <a:rPr lang="en-US" altLang="ja-JP" sz="1400" dirty="0">
                <a:solidFill>
                  <a:srgbClr val="00879E"/>
                </a:solidFill>
                <a:latin typeface="+mn-ea"/>
              </a:rPr>
              <a:t>#CSV</a:t>
            </a:r>
            <a:r>
              <a:rPr lang="ja-JP" altLang="en-US" sz="1400" dirty="0">
                <a:solidFill>
                  <a:srgbClr val="00879E"/>
                </a:solidFill>
                <a:latin typeface="+mn-ea"/>
              </a:rPr>
              <a:t>の読み込み</a:t>
            </a:r>
            <a:endParaRPr lang="en-US" altLang="ja-JP" sz="1400" dirty="0">
              <a:solidFill>
                <a:srgbClr val="00879E"/>
              </a:solidFill>
              <a:latin typeface="+mn-ea"/>
            </a:endParaRPr>
          </a:p>
          <a:p>
            <a:r>
              <a:rPr lang="ja-JP" altLang="en-US" sz="1400" dirty="0">
                <a:latin typeface="+mn-ea"/>
              </a:rPr>
              <a:t>import pandas as pd</a:t>
            </a:r>
          </a:p>
          <a:p>
            <a:r>
              <a:rPr lang="ja-JP" altLang="en-US" sz="1400" dirty="0">
                <a:latin typeface="+mn-ea"/>
              </a:rPr>
              <a:t>df = pd.read_csv("iris.csv")</a:t>
            </a: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先頭</a:t>
            </a:r>
            <a:r>
              <a:rPr lang="en-US" altLang="ja-JP" sz="1400" dirty="0">
                <a:solidFill>
                  <a:srgbClr val="00879E"/>
                </a:solidFill>
                <a:latin typeface="+mn-ea"/>
              </a:rPr>
              <a:t>5</a:t>
            </a:r>
            <a:r>
              <a:rPr lang="ja-JP" altLang="en-US" sz="1400" dirty="0">
                <a:solidFill>
                  <a:srgbClr val="00879E"/>
                </a:solidFill>
                <a:latin typeface="+mn-ea"/>
              </a:rPr>
              <a:t>件表示</a:t>
            </a:r>
            <a:endParaRPr lang="en-US" altLang="ja-JP" sz="1400" dirty="0">
              <a:solidFill>
                <a:srgbClr val="00879E"/>
              </a:solidFill>
              <a:latin typeface="+mn-ea"/>
            </a:endParaRPr>
          </a:p>
          <a:p>
            <a:r>
              <a:rPr lang="ja-JP" altLang="en-US" sz="1400" dirty="0">
                <a:latin typeface="+mn-ea"/>
              </a:rPr>
              <a:t>df.head()</a:t>
            </a:r>
            <a:endParaRPr lang="en-US" altLang="ja-JP" sz="1400" dirty="0">
              <a:latin typeface="+mn-ea"/>
            </a:endParaRP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データの統計表示</a:t>
            </a:r>
            <a:endParaRPr lang="en-US" altLang="ja-JP" sz="1400" dirty="0">
              <a:solidFill>
                <a:srgbClr val="00879E"/>
              </a:solidFill>
              <a:latin typeface="+mn-ea"/>
            </a:endParaRPr>
          </a:p>
          <a:p>
            <a:r>
              <a:rPr lang="en-US" altLang="ja-JP" sz="1400" dirty="0">
                <a:latin typeface="+mn-ea"/>
              </a:rPr>
              <a:t>df.describe()</a:t>
            </a:r>
            <a:endParaRPr lang="ja-JP" altLang="en-US" sz="1400" dirty="0">
              <a:latin typeface="+mn-ea"/>
            </a:endParaRPr>
          </a:p>
        </p:txBody>
      </p:sp>
      <p:grpSp>
        <p:nvGrpSpPr>
          <p:cNvPr id="9" name="グループ化 8">
            <a:extLst>
              <a:ext uri="{FF2B5EF4-FFF2-40B4-BE49-F238E27FC236}">
                <a16:creationId xmlns:a16="http://schemas.microsoft.com/office/drawing/2014/main" id="{1BC226D7-3A32-4432-886E-06AE84666C56}"/>
              </a:ext>
            </a:extLst>
          </p:cNvPr>
          <p:cNvGrpSpPr/>
          <p:nvPr/>
        </p:nvGrpSpPr>
        <p:grpSpPr>
          <a:xfrm>
            <a:off x="4306555" y="2861759"/>
            <a:ext cx="3578889" cy="1789099"/>
            <a:chOff x="4206738" y="1447321"/>
            <a:chExt cx="3689664" cy="1844476"/>
          </a:xfrm>
        </p:grpSpPr>
        <p:pic>
          <p:nvPicPr>
            <p:cNvPr id="10" name="図 9">
              <a:extLst>
                <a:ext uri="{FF2B5EF4-FFF2-40B4-BE49-F238E27FC236}">
                  <a16:creationId xmlns:a16="http://schemas.microsoft.com/office/drawing/2014/main" id="{868D14CA-F3E7-419C-B94C-E082CBFBD6F5}"/>
                </a:ext>
              </a:extLst>
            </p:cNvPr>
            <p:cNvPicPr>
              <a:picLocks noChangeAspect="1"/>
            </p:cNvPicPr>
            <p:nvPr/>
          </p:nvPicPr>
          <p:blipFill>
            <a:blip r:embed="rId3"/>
            <a:stretch>
              <a:fillRect/>
            </a:stretch>
          </p:blipFill>
          <p:spPr>
            <a:xfrm>
              <a:off x="4206738" y="1732894"/>
              <a:ext cx="3689664" cy="1558903"/>
            </a:xfrm>
            <a:prstGeom prst="rect">
              <a:avLst/>
            </a:prstGeom>
            <a:ln>
              <a:solidFill>
                <a:schemeClr val="tx1"/>
              </a:solidFill>
            </a:ln>
          </p:spPr>
        </p:pic>
        <p:sp>
          <p:nvSpPr>
            <p:cNvPr id="11" name="正方形/長方形 10">
              <a:extLst>
                <a:ext uri="{FF2B5EF4-FFF2-40B4-BE49-F238E27FC236}">
                  <a16:creationId xmlns:a16="http://schemas.microsoft.com/office/drawing/2014/main" id="{B78A0C36-17E6-497A-88B5-0C0413C7E471}"/>
                </a:ext>
              </a:extLst>
            </p:cNvPr>
            <p:cNvSpPr/>
            <p:nvPr/>
          </p:nvSpPr>
          <p:spPr>
            <a:xfrm>
              <a:off x="4206738" y="1447321"/>
              <a:ext cx="900149" cy="285573"/>
            </a:xfrm>
            <a:prstGeom prst="rect">
              <a:avLst/>
            </a:prstGeom>
          </p:spPr>
          <p:txBody>
            <a:bodyPr wrap="none">
              <a:spAutoFit/>
            </a:bodyPr>
            <a:lstStyle/>
            <a:p>
              <a:r>
                <a:rPr lang="ja-JP" altLang="en-US" sz="1200" dirty="0"/>
                <a:t>df.head()</a:t>
              </a:r>
              <a:endParaRPr lang="en-US" altLang="ja-JP" sz="1200" dirty="0"/>
            </a:p>
          </p:txBody>
        </p:sp>
      </p:grpSp>
      <p:grpSp>
        <p:nvGrpSpPr>
          <p:cNvPr id="12" name="グループ化 11">
            <a:extLst>
              <a:ext uri="{FF2B5EF4-FFF2-40B4-BE49-F238E27FC236}">
                <a16:creationId xmlns:a16="http://schemas.microsoft.com/office/drawing/2014/main" id="{F42F6B31-B6CA-4171-A20E-9CE3483650F0}"/>
              </a:ext>
            </a:extLst>
          </p:cNvPr>
          <p:cNvGrpSpPr/>
          <p:nvPr/>
        </p:nvGrpSpPr>
        <p:grpSpPr>
          <a:xfrm>
            <a:off x="8150286" y="2807199"/>
            <a:ext cx="3274950" cy="2254055"/>
            <a:chOff x="4206738" y="3694274"/>
            <a:chExt cx="3376317" cy="2323823"/>
          </a:xfrm>
        </p:grpSpPr>
        <p:pic>
          <p:nvPicPr>
            <p:cNvPr id="13" name="図 12">
              <a:extLst>
                <a:ext uri="{FF2B5EF4-FFF2-40B4-BE49-F238E27FC236}">
                  <a16:creationId xmlns:a16="http://schemas.microsoft.com/office/drawing/2014/main" id="{2E4D6070-9739-4A95-A8DB-BBA177AC9085}"/>
                </a:ext>
              </a:extLst>
            </p:cNvPr>
            <p:cNvPicPr>
              <a:picLocks noChangeAspect="1"/>
            </p:cNvPicPr>
            <p:nvPr/>
          </p:nvPicPr>
          <p:blipFill>
            <a:blip r:embed="rId4"/>
            <a:stretch>
              <a:fillRect/>
            </a:stretch>
          </p:blipFill>
          <p:spPr>
            <a:xfrm>
              <a:off x="4206738" y="4020508"/>
              <a:ext cx="3376317" cy="1997589"/>
            </a:xfrm>
            <a:prstGeom prst="rect">
              <a:avLst/>
            </a:prstGeom>
            <a:ln>
              <a:solidFill>
                <a:schemeClr val="tx1"/>
              </a:solidFill>
            </a:ln>
          </p:spPr>
        </p:pic>
        <p:sp>
          <p:nvSpPr>
            <p:cNvPr id="14" name="正方形/長方形 13">
              <a:extLst>
                <a:ext uri="{FF2B5EF4-FFF2-40B4-BE49-F238E27FC236}">
                  <a16:creationId xmlns:a16="http://schemas.microsoft.com/office/drawing/2014/main" id="{D65418A3-4796-4F21-B0F2-10921218FC8A}"/>
                </a:ext>
              </a:extLst>
            </p:cNvPr>
            <p:cNvSpPr/>
            <p:nvPr/>
          </p:nvSpPr>
          <p:spPr>
            <a:xfrm>
              <a:off x="4206738" y="3694274"/>
              <a:ext cx="1162915" cy="285573"/>
            </a:xfrm>
            <a:prstGeom prst="rect">
              <a:avLst/>
            </a:prstGeom>
          </p:spPr>
          <p:txBody>
            <a:bodyPr wrap="none">
              <a:spAutoFit/>
            </a:bodyPr>
            <a:lstStyle/>
            <a:p>
              <a:r>
                <a:rPr lang="en-US" altLang="ja-JP" sz="1200" dirty="0"/>
                <a:t>df.describe()</a:t>
              </a:r>
              <a:endParaRPr lang="ja-JP" altLang="en-US" sz="1200" dirty="0"/>
            </a:p>
          </p:txBody>
        </p:sp>
      </p:grpSp>
      <p:sp>
        <p:nvSpPr>
          <p:cNvPr id="15" name="正方形/長方形 14">
            <a:extLst>
              <a:ext uri="{FF2B5EF4-FFF2-40B4-BE49-F238E27FC236}">
                <a16:creationId xmlns:a16="http://schemas.microsoft.com/office/drawing/2014/main" id="{A7A59516-FA4A-41A9-8227-B7FF66A3FA9C}"/>
              </a:ext>
            </a:extLst>
          </p:cNvPr>
          <p:cNvSpPr/>
          <p:nvPr/>
        </p:nvSpPr>
        <p:spPr>
          <a:xfrm>
            <a:off x="4970561" y="5806408"/>
            <a:ext cx="2250873" cy="276999"/>
          </a:xfrm>
          <a:prstGeom prst="rect">
            <a:avLst/>
          </a:prstGeom>
        </p:spPr>
        <p:txBody>
          <a:bodyPr wrap="none">
            <a:spAutoFit/>
          </a:bodyPr>
          <a:lstStyle/>
          <a:p>
            <a:r>
              <a:rPr lang="ja-JP" altLang="en-US" sz="1200" dirty="0"/>
              <a:t>https://pandas.pydata.org/</a:t>
            </a:r>
          </a:p>
        </p:txBody>
      </p:sp>
      <p:pic>
        <p:nvPicPr>
          <p:cNvPr id="16" name="図 15">
            <a:extLst>
              <a:ext uri="{FF2B5EF4-FFF2-40B4-BE49-F238E27FC236}">
                <a16:creationId xmlns:a16="http://schemas.microsoft.com/office/drawing/2014/main" id="{66E51871-883E-43DF-A082-0A889F09B6A8}"/>
              </a:ext>
            </a:extLst>
          </p:cNvPr>
          <p:cNvPicPr>
            <a:picLocks noChangeAspect="1"/>
          </p:cNvPicPr>
          <p:nvPr/>
        </p:nvPicPr>
        <p:blipFill>
          <a:blip r:embed="rId5"/>
          <a:stretch>
            <a:fillRect/>
          </a:stretch>
        </p:blipFill>
        <p:spPr>
          <a:xfrm>
            <a:off x="10155306" y="5500828"/>
            <a:ext cx="1267691" cy="582579"/>
          </a:xfrm>
          <a:prstGeom prst="rect">
            <a:avLst/>
          </a:prstGeom>
        </p:spPr>
      </p:pic>
    </p:spTree>
    <p:extLst>
      <p:ext uri="{BB962C8B-B14F-4D97-AF65-F5344CB8AC3E}">
        <p14:creationId xmlns:p14="http://schemas.microsoft.com/office/powerpoint/2010/main" val="10082064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matplotlib</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データをプロットした画像を生成する</a:t>
            </a:r>
            <a:r>
              <a:rPr lang="en-US" altLang="ja-JP" sz="1800" dirty="0"/>
              <a:t>Python</a:t>
            </a:r>
            <a:r>
              <a:rPr lang="ja-JP" altLang="en-US" sz="1800" dirty="0"/>
              <a:t>ライブラリ</a:t>
            </a:r>
          </a:p>
          <a:p>
            <a:pPr lvl="1">
              <a:buClr>
                <a:srgbClr val="F36C37"/>
              </a:buClr>
            </a:pPr>
            <a:r>
              <a:rPr lang="ja-JP" altLang="en-US" sz="1400" b="1" dirty="0"/>
              <a:t>データや計算結果を描画して視覚的に状態を確認できる</a:t>
            </a:r>
          </a:p>
          <a:p>
            <a:pPr lvl="1">
              <a:buClr>
                <a:srgbClr val="F36C37"/>
              </a:buClr>
            </a:pPr>
            <a:r>
              <a:rPr lang="ja-JP" altLang="en-US" sz="1400" b="1" dirty="0"/>
              <a:t>散布図やヒストグラム、パイチャートなど多彩な描画が可能</a:t>
            </a:r>
            <a:endParaRPr lang="en-US" altLang="ja-JP" sz="1400" b="1" dirty="0"/>
          </a:p>
          <a:p>
            <a:pPr lvl="1">
              <a:buClr>
                <a:srgbClr val="F36C37"/>
              </a:buClr>
            </a:pPr>
            <a:r>
              <a:rPr lang="ja-JP" altLang="en-US" sz="1400" b="1" dirty="0"/>
              <a:t>グラフ描画ライブラリの</a:t>
            </a:r>
            <a:r>
              <a:rPr lang="en-US" altLang="ja-JP" sz="1400" b="1" dirty="0"/>
              <a:t>seaborn</a:t>
            </a:r>
            <a:r>
              <a:rPr lang="ja-JP" altLang="en-US" sz="1400" b="1" dirty="0"/>
              <a:t>は内部的に</a:t>
            </a:r>
            <a:r>
              <a:rPr lang="en-US" altLang="ja-JP" sz="1400" b="1" dirty="0"/>
              <a:t>matplotlib</a:t>
            </a:r>
            <a:r>
              <a:rPr lang="ja-JP" altLang="en-US" sz="1400" b="1" dirty="0"/>
              <a:t>を使用しており、同じく機械学習でよく使われる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1-4-5.</a:t>
            </a:r>
            <a:r>
              <a:rPr lang="ja-JP" altLang="en-US" dirty="0"/>
              <a:t>機械学習基本ライブラリの紹介③</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161</a:t>
            </a:fld>
            <a:endParaRPr kumimoji="1" lang="ja-JP" altLang="en-US"/>
          </a:p>
        </p:txBody>
      </p:sp>
      <p:pic>
        <p:nvPicPr>
          <p:cNvPr id="11" name="図 10">
            <a:extLst>
              <a:ext uri="{FF2B5EF4-FFF2-40B4-BE49-F238E27FC236}">
                <a16:creationId xmlns:a16="http://schemas.microsoft.com/office/drawing/2014/main" id="{387A4373-89B4-400A-B808-3D0D7BCEE276}"/>
              </a:ext>
            </a:extLst>
          </p:cNvPr>
          <p:cNvPicPr>
            <a:picLocks noChangeAspect="1"/>
          </p:cNvPicPr>
          <p:nvPr/>
        </p:nvPicPr>
        <p:blipFill rotWithShape="1">
          <a:blip r:embed="rId3"/>
          <a:srcRect t="3832" b="3355"/>
          <a:stretch/>
        </p:blipFill>
        <p:spPr>
          <a:xfrm>
            <a:off x="4945886" y="2976468"/>
            <a:ext cx="4440097" cy="2747359"/>
          </a:xfrm>
          <a:prstGeom prst="rect">
            <a:avLst/>
          </a:prstGeom>
        </p:spPr>
      </p:pic>
      <p:pic>
        <p:nvPicPr>
          <p:cNvPr id="15" name="図 14">
            <a:extLst>
              <a:ext uri="{FF2B5EF4-FFF2-40B4-BE49-F238E27FC236}">
                <a16:creationId xmlns:a16="http://schemas.microsoft.com/office/drawing/2014/main" id="{EF397F9D-3FA8-4976-9DA8-55910785787A}"/>
              </a:ext>
            </a:extLst>
          </p:cNvPr>
          <p:cNvPicPr>
            <a:picLocks noChangeAspect="1"/>
          </p:cNvPicPr>
          <p:nvPr/>
        </p:nvPicPr>
        <p:blipFill>
          <a:blip r:embed="rId4"/>
          <a:stretch>
            <a:fillRect/>
          </a:stretch>
        </p:blipFill>
        <p:spPr>
          <a:xfrm>
            <a:off x="9578050" y="6053226"/>
            <a:ext cx="1726219" cy="411388"/>
          </a:xfrm>
          <a:prstGeom prst="rect">
            <a:avLst/>
          </a:prstGeom>
        </p:spPr>
      </p:pic>
      <p:pic>
        <p:nvPicPr>
          <p:cNvPr id="16" name="Picture 8" descr="../../_images/sphx_glr_pie_features_001.png">
            <a:extLst>
              <a:ext uri="{FF2B5EF4-FFF2-40B4-BE49-F238E27FC236}">
                <a16:creationId xmlns:a16="http://schemas.microsoft.com/office/drawing/2014/main" id="{9365F5BC-49EF-4A34-BFAA-A6CB2E8B9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9742" y="4451283"/>
            <a:ext cx="1832178" cy="137413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676CEDAD-3F8C-4164-B501-CA8ED4489F8F}"/>
              </a:ext>
            </a:extLst>
          </p:cNvPr>
          <p:cNvSpPr/>
          <p:nvPr/>
        </p:nvSpPr>
        <p:spPr>
          <a:xfrm>
            <a:off x="4899951" y="6120421"/>
            <a:ext cx="2395271" cy="276999"/>
          </a:xfrm>
          <a:prstGeom prst="rect">
            <a:avLst/>
          </a:prstGeom>
        </p:spPr>
        <p:txBody>
          <a:bodyPr wrap="none">
            <a:spAutoFit/>
          </a:bodyPr>
          <a:lstStyle/>
          <a:p>
            <a:r>
              <a:rPr lang="ja-JP" altLang="en-US" sz="1200" dirty="0"/>
              <a:t>https://matplotlib.org/gallery</a:t>
            </a:r>
          </a:p>
        </p:txBody>
      </p:sp>
      <p:sp>
        <p:nvSpPr>
          <p:cNvPr id="18" name="正方形/長方形 17">
            <a:extLst>
              <a:ext uri="{FF2B5EF4-FFF2-40B4-BE49-F238E27FC236}">
                <a16:creationId xmlns:a16="http://schemas.microsoft.com/office/drawing/2014/main" id="{8114B5E2-5543-47F8-9B08-9914ACF91E2A}"/>
              </a:ext>
            </a:extLst>
          </p:cNvPr>
          <p:cNvSpPr/>
          <p:nvPr/>
        </p:nvSpPr>
        <p:spPr bwMode="auto">
          <a:xfrm>
            <a:off x="906958" y="3171718"/>
            <a:ext cx="3456090" cy="255210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シグモイド関数の描画</a:t>
            </a:r>
            <a:endParaRPr lang="en-US" altLang="ja-JP" sz="1400" dirty="0">
              <a:solidFill>
                <a:srgbClr val="00879E"/>
              </a:solidFill>
              <a:latin typeface="+mn-ea"/>
            </a:endParaRPr>
          </a:p>
          <a:p>
            <a:r>
              <a:rPr lang="en-US" altLang="ja-JP" sz="1400" dirty="0">
                <a:latin typeface="+mn-ea"/>
              </a:rPr>
              <a:t>import numpy as np</a:t>
            </a:r>
          </a:p>
          <a:p>
            <a:r>
              <a:rPr lang="en-US" altLang="ja-JP" sz="1400" dirty="0">
                <a:latin typeface="+mn-ea"/>
              </a:rPr>
              <a:t>import matplotlib.pyplot as plt</a:t>
            </a:r>
          </a:p>
          <a:p>
            <a:endParaRPr lang="en-US" altLang="ja-JP" sz="1400" dirty="0">
              <a:latin typeface="+mn-ea"/>
            </a:endParaRPr>
          </a:p>
          <a:p>
            <a:r>
              <a:rPr lang="en-US" altLang="ja-JP" sz="1400" dirty="0">
                <a:latin typeface="+mn-ea"/>
              </a:rPr>
              <a:t>x = np.arange(-7, 7, 0.1)</a:t>
            </a:r>
          </a:p>
          <a:p>
            <a:r>
              <a:rPr lang="en-US" altLang="ja-JP" sz="1400" dirty="0">
                <a:latin typeface="+mn-ea"/>
              </a:rPr>
              <a:t>y = 1 / (1 + np.exp(-x) )</a:t>
            </a:r>
          </a:p>
          <a:p>
            <a:endParaRPr lang="en-US" altLang="ja-JP" sz="1400" dirty="0">
              <a:latin typeface="+mn-ea"/>
            </a:endParaRPr>
          </a:p>
          <a:p>
            <a:r>
              <a:rPr lang="en-US" altLang="ja-JP" sz="1400" dirty="0">
                <a:latin typeface="+mn-ea"/>
              </a:rPr>
              <a:t>plt.plot(x, y) </a:t>
            </a:r>
          </a:p>
          <a:p>
            <a:r>
              <a:rPr lang="en-US" altLang="ja-JP" sz="1400" dirty="0">
                <a:latin typeface="+mn-ea"/>
              </a:rPr>
              <a:t>plt.title("sigmoid")</a:t>
            </a:r>
          </a:p>
          <a:p>
            <a:r>
              <a:rPr lang="en-US" altLang="ja-JP" sz="1400" dirty="0">
                <a:latin typeface="+mn-ea"/>
              </a:rPr>
              <a:t>plt.grid() </a:t>
            </a:r>
          </a:p>
          <a:p>
            <a:r>
              <a:rPr lang="en-US" altLang="ja-JP" sz="1400" dirty="0">
                <a:latin typeface="+mn-ea"/>
              </a:rPr>
              <a:t>plt.show() </a:t>
            </a:r>
            <a:endParaRPr lang="ja-JP" altLang="en-US" sz="1400" dirty="0">
              <a:latin typeface="+mn-ea"/>
            </a:endParaRPr>
          </a:p>
        </p:txBody>
      </p:sp>
      <p:pic>
        <p:nvPicPr>
          <p:cNvPr id="20" name="Picture 6" descr="../../_images/sphx_glr_histogram_features_0011.png">
            <a:extLst>
              <a:ext uri="{FF2B5EF4-FFF2-40B4-BE49-F238E27FC236}">
                <a16:creationId xmlns:a16="http://schemas.microsoft.com/office/drawing/2014/main" id="{F5C20D4E-EBD6-4CD1-8FFB-865F4867E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8050" y="3105781"/>
            <a:ext cx="1597097" cy="119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6638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162</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95227"/>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0" y="3492192"/>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0" y="5112476"/>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1368527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で使われる用語や、</a:t>
            </a:r>
            <a:r>
              <a:rPr lang="en-US" altLang="ja-JP" sz="2000" b="1" dirty="0">
                <a:solidFill>
                  <a:srgbClr val="F36C37"/>
                </a:solidFill>
              </a:rPr>
              <a:t>AI</a:t>
            </a:r>
            <a:r>
              <a:rPr lang="ja-JP" altLang="en-US" sz="2000" b="1" dirty="0">
                <a:solidFill>
                  <a:srgbClr val="F36C37"/>
                </a:solidFill>
              </a:rPr>
              <a:t>の開発に必要な環境など、</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開発において必要な基礎知識を学びました。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また、講義で使用する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ja-JP" altLang="en-US" sz="2000" b="1" dirty="0">
                <a:solidFill>
                  <a:srgbClr val="F36C37"/>
                </a:solidFill>
              </a:rPr>
              <a:t>機械学習の基本ライブラリについて学びました。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163</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740399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164</a:t>
            </a:fld>
            <a:endParaRPr lang="en-US" altLang="ja-JP" dirty="0"/>
          </a:p>
        </p:txBody>
      </p:sp>
    </p:spTree>
    <p:extLst>
      <p:ext uri="{BB962C8B-B14F-4D97-AF65-F5344CB8AC3E}">
        <p14:creationId xmlns:p14="http://schemas.microsoft.com/office/powerpoint/2010/main" val="19812184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42828390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与えるデータ（説明変数）によりどのように結果が変わるか体験します。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166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16292870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167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2-1.</a:t>
            </a:r>
            <a:r>
              <a:rPr kumimoji="1" lang="ja-JP" altLang="en-US" sz="2800" b="1" spc="300" dirty="0">
                <a:solidFill>
                  <a:schemeClr val="tx1">
                    <a:lumMod val="75000"/>
                    <a:lumOff val="25000"/>
                  </a:schemeClr>
                </a:solidFill>
              </a:rPr>
              <a:t>線形回帰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13663845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2-1-1.</a:t>
            </a:r>
            <a:r>
              <a:rPr lang="ja-JP" altLang="en-US" dirty="0"/>
              <a:t>教師あり学習の様々な手法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168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3195579" y="3332303"/>
            <a:ext cx="5800838" cy="1908138"/>
          </a:xfrm>
        </p:spPr>
        <p:txBody>
          <a:bodyPr>
            <a:normAutofit/>
          </a:bodyPr>
          <a:lstStyle/>
          <a:p>
            <a:pPr>
              <a:buClr>
                <a:srgbClr val="F36C37"/>
              </a:buClr>
            </a:pPr>
            <a:r>
              <a:rPr lang="ja-JP" altLang="en-US" sz="1800" b="1" dirty="0"/>
              <a:t>本研修で扱うもの</a:t>
            </a:r>
            <a:endParaRPr lang="en-US" altLang="ja-JP" sz="1800" b="1" dirty="0"/>
          </a:p>
          <a:p>
            <a:pPr lvl="1">
              <a:buClr>
                <a:srgbClr val="F36C37"/>
              </a:buClr>
            </a:pPr>
            <a:r>
              <a:rPr lang="ja-JP" altLang="en-US" sz="1800" b="1" dirty="0"/>
              <a:t>線形回帰（回帰専用アルゴリズム）</a:t>
            </a:r>
            <a:endParaRPr lang="en-US" altLang="ja-JP" sz="1800" b="1" dirty="0">
              <a:solidFill>
                <a:srgbClr val="EB0046"/>
              </a:solidFill>
            </a:endParaRPr>
          </a:p>
          <a:p>
            <a:pPr lvl="1">
              <a:buClr>
                <a:srgbClr val="F36C37"/>
              </a:buClr>
            </a:pPr>
            <a:r>
              <a:rPr lang="ja-JP" altLang="en-US" sz="1800" b="1" dirty="0"/>
              <a:t>ロジスティック回帰（分類専用アルゴリズム）</a:t>
            </a:r>
            <a:endParaRPr lang="en-US" altLang="ja-JP" sz="1800" b="1" dirty="0"/>
          </a:p>
          <a:p>
            <a:pPr lvl="1">
              <a:buClr>
                <a:srgbClr val="F36C37"/>
              </a:buClr>
            </a:pPr>
            <a:r>
              <a:rPr lang="ja-JP" altLang="en-US" sz="1800" b="1" dirty="0">
                <a:solidFill>
                  <a:srgbClr val="494949"/>
                </a:solidFill>
              </a:rPr>
              <a:t>決定木及び決定木の発展アルゴリズム</a:t>
            </a:r>
            <a:endParaRPr lang="en-US" altLang="ja-JP" sz="1800" b="1" dirty="0">
              <a:solidFill>
                <a:srgbClr val="494949"/>
              </a:solidFill>
            </a:endParaRPr>
          </a:p>
          <a:p>
            <a:pPr lvl="1">
              <a:buClr>
                <a:srgbClr val="F36C37"/>
              </a:buClr>
            </a:pPr>
            <a:r>
              <a:rPr lang="ja-JP" altLang="en-US" sz="1800" b="1" dirty="0">
                <a:solidFill>
                  <a:srgbClr val="494949"/>
                </a:solidFill>
              </a:rPr>
              <a:t>ディープラーニング</a:t>
            </a:r>
            <a:endParaRPr lang="en-US" altLang="ja-JP" sz="1800" b="1" dirty="0">
              <a:solidFill>
                <a:srgbClr val="494949"/>
              </a:solidFill>
            </a:endParaRPr>
          </a:p>
          <a:p>
            <a:pPr marL="0" indent="0">
              <a:buClr>
                <a:srgbClr val="F36C37"/>
              </a:buClr>
              <a:buNone/>
            </a:pPr>
            <a:endParaRPr lang="ja-JP" altLang="en-US" sz="18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54393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教師あり学習のアルゴリズム</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10591"/>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教師あり学習には、様々なアルゴリズム（手法）が考え出されており、</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それぞれに得意・不得意なデータや課題があります。</a:t>
            </a:r>
          </a:p>
        </p:txBody>
      </p:sp>
      <p:sp>
        <p:nvSpPr>
          <p:cNvPr id="21" name="テキスト ボックス 20">
            <a:extLst>
              <a:ext uri="{FF2B5EF4-FFF2-40B4-BE49-F238E27FC236}">
                <a16:creationId xmlns:a16="http://schemas.microsoft.com/office/drawing/2014/main" id="{8ACC7444-201F-48C0-97FB-08F73CCDCF66}"/>
              </a:ext>
            </a:extLst>
          </p:cNvPr>
          <p:cNvSpPr txBox="1"/>
          <p:nvPr/>
        </p:nvSpPr>
        <p:spPr>
          <a:xfrm>
            <a:off x="757353" y="2877305"/>
            <a:ext cx="10658473" cy="50706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2200" dirty="0">
                <a:solidFill>
                  <a:srgbClr val="00879E"/>
                </a:solidFill>
              </a:rPr>
              <a:t>教師あり学習の代表的なアルゴリズム</a:t>
            </a:r>
          </a:p>
        </p:txBody>
      </p:sp>
      <p:sp>
        <p:nvSpPr>
          <p:cNvPr id="23" name="四角形: 角を丸くする 22">
            <a:extLst>
              <a:ext uri="{FF2B5EF4-FFF2-40B4-BE49-F238E27FC236}">
                <a16:creationId xmlns:a16="http://schemas.microsoft.com/office/drawing/2014/main" id="{78CFE8E4-7A55-4512-8AE1-9AFF79C09DB9}"/>
              </a:ext>
            </a:extLst>
          </p:cNvPr>
          <p:cNvSpPr/>
          <p:nvPr/>
        </p:nvSpPr>
        <p:spPr bwMode="auto">
          <a:xfrm>
            <a:off x="863371" y="5690117"/>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164AFC2D-2F52-4941-8C07-36903F9B6537}"/>
              </a:ext>
            </a:extLst>
          </p:cNvPr>
          <p:cNvSpPr/>
          <p:nvPr/>
        </p:nvSpPr>
        <p:spPr>
          <a:xfrm>
            <a:off x="1496006" y="5736949"/>
            <a:ext cx="9199984" cy="646331"/>
          </a:xfrm>
          <a:prstGeom prst="rect">
            <a:avLst/>
          </a:prstGeom>
        </p:spPr>
        <p:txBody>
          <a:bodyPr wrap="square">
            <a:spAutoFit/>
          </a:bodyPr>
          <a:lstStyle/>
          <a:p>
            <a:pPr algn="ctr"/>
            <a:r>
              <a:rPr lang="ja-JP" altLang="en-US" b="1" spc="300" dirty="0">
                <a:solidFill>
                  <a:srgbClr val="F36C37"/>
                </a:solidFill>
                <a:latin typeface="メイリオ" panose="020B0604030504040204" pitchFamily="50" charset="-128"/>
                <a:ea typeface="メイリオ" panose="020B0604030504040204" pitchFamily="50" charset="-128"/>
              </a:rPr>
              <a:t>まずは最も基本的な回帰アルゴリズムである線形回帰について学びながら、</a:t>
            </a:r>
          </a:p>
          <a:p>
            <a:pPr algn="ctr"/>
            <a:r>
              <a:rPr lang="ja-JP" altLang="en-US" b="1" spc="300" dirty="0">
                <a:solidFill>
                  <a:srgbClr val="F36C37"/>
                </a:solidFill>
                <a:latin typeface="メイリオ" panose="020B0604030504040204" pitchFamily="50" charset="-128"/>
                <a:ea typeface="メイリオ" panose="020B0604030504040204" pitchFamily="50" charset="-128"/>
              </a:rPr>
              <a:t>機械学習を実装する方法について理解を深めましょう。</a:t>
            </a:r>
          </a:p>
        </p:txBody>
      </p:sp>
      <p:pic>
        <p:nvPicPr>
          <p:cNvPr id="25" name="図 24" descr="光 が含まれている画像&#10;&#10;自動的に生成された説明">
            <a:extLst>
              <a:ext uri="{FF2B5EF4-FFF2-40B4-BE49-F238E27FC236}">
                <a16:creationId xmlns:a16="http://schemas.microsoft.com/office/drawing/2014/main" id="{DF089907-81F8-41CC-9F04-57DC122C1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869" y="5703779"/>
            <a:ext cx="624137" cy="659840"/>
          </a:xfrm>
          <a:prstGeom prst="rect">
            <a:avLst/>
          </a:prstGeom>
        </p:spPr>
      </p:pic>
      <p:pic>
        <p:nvPicPr>
          <p:cNvPr id="26" name="グラフィックス 25">
            <a:extLst>
              <a:ext uri="{FF2B5EF4-FFF2-40B4-BE49-F238E27FC236}">
                <a16:creationId xmlns:a16="http://schemas.microsoft.com/office/drawing/2014/main" id="{45C7F5AE-D86F-4314-9663-B5AE8B626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5570" y="5087142"/>
            <a:ext cx="780856" cy="476250"/>
          </a:xfrm>
          <a:prstGeom prst="rect">
            <a:avLst/>
          </a:prstGeom>
        </p:spPr>
      </p:pic>
    </p:spTree>
    <p:extLst>
      <p:ext uri="{BB962C8B-B14F-4D97-AF65-F5344CB8AC3E}">
        <p14:creationId xmlns:p14="http://schemas.microsoft.com/office/powerpoint/2010/main" val="11947618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最も基本的な回帰アルゴリズム　線形回帰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線形回帰</a:t>
            </a:r>
          </a:p>
          <a:p>
            <a:pPr lvl="1">
              <a:buClr>
                <a:srgbClr val="F36C37"/>
              </a:buClr>
            </a:pPr>
            <a:r>
              <a:rPr lang="ja-JP" altLang="en-US" sz="1400" b="1" dirty="0"/>
              <a:t>説明変数（特徴量）の線形関数を用いて目的変数を予測する。</a:t>
            </a:r>
          </a:p>
          <a:p>
            <a:pPr lvl="1">
              <a:buClr>
                <a:srgbClr val="F36C37"/>
              </a:buClr>
            </a:pPr>
            <a:r>
              <a:rPr lang="ja-JP" altLang="en-US" sz="1400" b="1" dirty="0"/>
              <a:t>統計学の手法として古くから実用的に用いられており、モデルの原理が非常に理解しやすい。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2-1-2.</a:t>
            </a:r>
            <a:r>
              <a:rPr lang="ja-JP" altLang="en-US" dirty="0"/>
              <a:t>線形回帰とは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169</a:t>
            </a:fld>
            <a:endParaRPr kumimoji="1" lang="ja-JP" altLang="en-US"/>
          </a:p>
        </p:txBody>
      </p:sp>
      <p:grpSp>
        <p:nvGrpSpPr>
          <p:cNvPr id="49" name="グループ化 48">
            <a:extLst>
              <a:ext uri="{FF2B5EF4-FFF2-40B4-BE49-F238E27FC236}">
                <a16:creationId xmlns:a16="http://schemas.microsoft.com/office/drawing/2014/main" id="{95B76E7E-D7FB-4E3E-A0F0-FF6B96DA19F0}"/>
              </a:ext>
            </a:extLst>
          </p:cNvPr>
          <p:cNvGrpSpPr/>
          <p:nvPr/>
        </p:nvGrpSpPr>
        <p:grpSpPr>
          <a:xfrm>
            <a:off x="2690753" y="2932897"/>
            <a:ext cx="5331413" cy="2097286"/>
            <a:chOff x="2562907" y="3803642"/>
            <a:chExt cx="5331413" cy="2097286"/>
          </a:xfrm>
        </p:grpSpPr>
        <p:sp>
          <p:nvSpPr>
            <p:cNvPr id="51" name="吹き出し: 四角形 50">
              <a:extLst>
                <a:ext uri="{FF2B5EF4-FFF2-40B4-BE49-F238E27FC236}">
                  <a16:creationId xmlns:a16="http://schemas.microsoft.com/office/drawing/2014/main" id="{A7E100BC-A606-4313-BE90-D58FA943A179}"/>
                </a:ext>
              </a:extLst>
            </p:cNvPr>
            <p:cNvSpPr/>
            <p:nvPr/>
          </p:nvSpPr>
          <p:spPr>
            <a:xfrm>
              <a:off x="2562907" y="3803642"/>
              <a:ext cx="2457682" cy="830997"/>
            </a:xfrm>
            <a:prstGeom prst="wedgeRectCallout">
              <a:avLst>
                <a:gd name="adj1" fmla="val 70647"/>
                <a:gd name="adj2" fmla="val 99671"/>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dirty="0">
                  <a:solidFill>
                    <a:srgbClr val="494949"/>
                  </a:solidFill>
                </a:rPr>
                <a:t>気温</a:t>
              </a:r>
              <a:r>
                <a:rPr kumimoji="1" lang="en-US" altLang="ja-JP" sz="1600" dirty="0">
                  <a:solidFill>
                    <a:srgbClr val="494949"/>
                  </a:solidFill>
                </a:rPr>
                <a:t>27</a:t>
              </a:r>
              <a:r>
                <a:rPr kumimoji="1" lang="ja-JP" altLang="en-US" sz="1600" dirty="0">
                  <a:solidFill>
                    <a:srgbClr val="494949"/>
                  </a:solidFill>
                </a:rPr>
                <a:t>度の</a:t>
              </a:r>
              <a:br>
                <a:rPr kumimoji="1" lang="en-US" altLang="ja-JP" sz="1600" dirty="0">
                  <a:solidFill>
                    <a:srgbClr val="494949"/>
                  </a:solidFill>
                </a:rPr>
              </a:br>
              <a:r>
                <a:rPr kumimoji="1" lang="ja-JP" altLang="en-US" sz="1600" dirty="0">
                  <a:solidFill>
                    <a:srgbClr val="494949"/>
                  </a:solidFill>
                </a:rPr>
                <a:t>販売予測数を知りたい</a:t>
              </a:r>
              <a:br>
                <a:rPr kumimoji="1" lang="en-US" altLang="ja-JP" sz="1600" dirty="0">
                  <a:solidFill>
                    <a:srgbClr val="494949"/>
                  </a:solidFill>
                </a:rPr>
              </a:br>
              <a:r>
                <a:rPr kumimoji="1" lang="en-US" altLang="ja-JP" sz="1600" dirty="0">
                  <a:solidFill>
                    <a:srgbClr val="494949"/>
                  </a:solidFill>
                </a:rPr>
                <a:t>(</a:t>
              </a:r>
              <a:r>
                <a:rPr kumimoji="1" lang="ja-JP" altLang="en-US" sz="1600" dirty="0">
                  <a:solidFill>
                    <a:srgbClr val="494949"/>
                  </a:solidFill>
                </a:rPr>
                <a:t>過去に存在しない値</a:t>
              </a:r>
              <a:r>
                <a:rPr kumimoji="1" lang="en-US" altLang="ja-JP" sz="1600" dirty="0">
                  <a:solidFill>
                    <a:srgbClr val="494949"/>
                  </a:solidFill>
                </a:rPr>
                <a:t>)</a:t>
              </a:r>
              <a:endParaRPr kumimoji="1" lang="ja-JP" altLang="en-US" sz="1600" dirty="0">
                <a:solidFill>
                  <a:srgbClr val="494949"/>
                </a:solidFill>
              </a:endParaRPr>
            </a:p>
          </p:txBody>
        </p:sp>
        <p:cxnSp>
          <p:nvCxnSpPr>
            <p:cNvPr id="52" name="直線コネクタ 51">
              <a:extLst>
                <a:ext uri="{FF2B5EF4-FFF2-40B4-BE49-F238E27FC236}">
                  <a16:creationId xmlns:a16="http://schemas.microsoft.com/office/drawing/2014/main" id="{83346BD6-2E49-4B96-8092-14533082B422}"/>
                </a:ext>
              </a:extLst>
            </p:cNvPr>
            <p:cNvCxnSpPr>
              <a:cxnSpLocks/>
            </p:cNvCxnSpPr>
            <p:nvPr/>
          </p:nvCxnSpPr>
          <p:spPr>
            <a:xfrm>
              <a:off x="5567680" y="5080000"/>
              <a:ext cx="0" cy="820928"/>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3" name="直線コネクタ 52">
              <a:extLst>
                <a:ext uri="{FF2B5EF4-FFF2-40B4-BE49-F238E27FC236}">
                  <a16:creationId xmlns:a16="http://schemas.microsoft.com/office/drawing/2014/main" id="{FD1FE69E-37C4-4866-BFBB-F2B45117168D}"/>
                </a:ext>
              </a:extLst>
            </p:cNvPr>
            <p:cNvCxnSpPr>
              <a:cxnSpLocks/>
            </p:cNvCxnSpPr>
            <p:nvPr/>
          </p:nvCxnSpPr>
          <p:spPr>
            <a:xfrm>
              <a:off x="5567680" y="5080000"/>
              <a:ext cx="2326640" cy="0"/>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pic>
        <p:nvPicPr>
          <p:cNvPr id="54" name="グラフィックス 53" descr="データベース">
            <a:extLst>
              <a:ext uri="{FF2B5EF4-FFF2-40B4-BE49-F238E27FC236}">
                <a16:creationId xmlns:a16="http://schemas.microsoft.com/office/drawing/2014/main" id="{5FEE7C43-B8A9-4CA8-9528-63A786DA6A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227" y="3935689"/>
            <a:ext cx="914400" cy="914400"/>
          </a:xfrm>
          <a:prstGeom prst="rect">
            <a:avLst/>
          </a:prstGeom>
        </p:spPr>
      </p:pic>
      <p:pic>
        <p:nvPicPr>
          <p:cNvPr id="55" name="グラフィックス 54" descr="お金">
            <a:extLst>
              <a:ext uri="{FF2B5EF4-FFF2-40B4-BE49-F238E27FC236}">
                <a16:creationId xmlns:a16="http://schemas.microsoft.com/office/drawing/2014/main" id="{26C4E197-00AD-4E6B-A3A4-3E5CAFB58C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3625" y="3863815"/>
            <a:ext cx="914400" cy="914400"/>
          </a:xfrm>
          <a:prstGeom prst="rect">
            <a:avLst/>
          </a:prstGeom>
        </p:spPr>
      </p:pic>
      <p:sp>
        <p:nvSpPr>
          <p:cNvPr id="56" name="矢印: 右 55">
            <a:extLst>
              <a:ext uri="{FF2B5EF4-FFF2-40B4-BE49-F238E27FC236}">
                <a16:creationId xmlns:a16="http://schemas.microsoft.com/office/drawing/2014/main" id="{76C00F8F-4132-42AC-BBB9-04A021793D66}"/>
              </a:ext>
            </a:extLst>
          </p:cNvPr>
          <p:cNvSpPr/>
          <p:nvPr/>
        </p:nvSpPr>
        <p:spPr>
          <a:xfrm>
            <a:off x="3329413"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7" name="矢印: 右 56">
            <a:extLst>
              <a:ext uri="{FF2B5EF4-FFF2-40B4-BE49-F238E27FC236}">
                <a16:creationId xmlns:a16="http://schemas.microsoft.com/office/drawing/2014/main" id="{59FD3278-14A2-4302-9E83-4CE2FCBE05E7}"/>
              </a:ext>
            </a:extLst>
          </p:cNvPr>
          <p:cNvSpPr/>
          <p:nvPr/>
        </p:nvSpPr>
        <p:spPr>
          <a:xfrm>
            <a:off x="8846928"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8" name="正方形/長方形 57">
            <a:extLst>
              <a:ext uri="{FF2B5EF4-FFF2-40B4-BE49-F238E27FC236}">
                <a16:creationId xmlns:a16="http://schemas.microsoft.com/office/drawing/2014/main" id="{B986F244-5447-4FC0-B892-1A08E3FBEE37}"/>
              </a:ext>
            </a:extLst>
          </p:cNvPr>
          <p:cNvSpPr/>
          <p:nvPr/>
        </p:nvSpPr>
        <p:spPr>
          <a:xfrm>
            <a:off x="1854364" y="4769945"/>
            <a:ext cx="1826141" cy="584775"/>
          </a:xfrm>
          <a:prstGeom prst="rect">
            <a:avLst/>
          </a:prstGeom>
        </p:spPr>
        <p:txBody>
          <a:bodyPr wrap="none">
            <a:spAutoFit/>
          </a:bodyPr>
          <a:lstStyle/>
          <a:p>
            <a:pPr algn="ctr"/>
            <a:r>
              <a:rPr lang="ja-JP" altLang="en-US" sz="1600" dirty="0">
                <a:solidFill>
                  <a:srgbClr val="494949"/>
                </a:solidFill>
              </a:rPr>
              <a:t>過去の実績で</a:t>
            </a:r>
            <a:endParaRPr lang="en-US" altLang="ja-JP" sz="1600" dirty="0">
              <a:solidFill>
                <a:srgbClr val="494949"/>
              </a:solidFill>
            </a:endParaRPr>
          </a:p>
          <a:p>
            <a:pPr algn="ctr"/>
            <a:r>
              <a:rPr lang="ja-JP" altLang="en-US" sz="1600" dirty="0">
                <a:solidFill>
                  <a:srgbClr val="494949"/>
                </a:solidFill>
              </a:rPr>
              <a:t>予測モデルを生成</a:t>
            </a:r>
          </a:p>
        </p:txBody>
      </p:sp>
      <p:sp>
        <p:nvSpPr>
          <p:cNvPr id="59" name="正方形/長方形 58">
            <a:extLst>
              <a:ext uri="{FF2B5EF4-FFF2-40B4-BE49-F238E27FC236}">
                <a16:creationId xmlns:a16="http://schemas.microsoft.com/office/drawing/2014/main" id="{DA9E673F-EB45-4289-991D-76BC97C1EEEA}"/>
              </a:ext>
            </a:extLst>
          </p:cNvPr>
          <p:cNvSpPr/>
          <p:nvPr/>
        </p:nvSpPr>
        <p:spPr>
          <a:xfrm>
            <a:off x="9317785" y="4769945"/>
            <a:ext cx="1415772" cy="338554"/>
          </a:xfrm>
          <a:prstGeom prst="rect">
            <a:avLst/>
          </a:prstGeom>
        </p:spPr>
        <p:txBody>
          <a:bodyPr wrap="none">
            <a:spAutoFit/>
          </a:bodyPr>
          <a:lstStyle/>
          <a:p>
            <a:r>
              <a:rPr lang="ja-JP" altLang="en-US" sz="1600" dirty="0">
                <a:solidFill>
                  <a:srgbClr val="494949"/>
                </a:solidFill>
              </a:rPr>
              <a:t>予測値を算出</a:t>
            </a:r>
          </a:p>
        </p:txBody>
      </p:sp>
      <p:sp>
        <p:nvSpPr>
          <p:cNvPr id="60" name="左中かっこ 59">
            <a:extLst>
              <a:ext uri="{FF2B5EF4-FFF2-40B4-BE49-F238E27FC236}">
                <a16:creationId xmlns:a16="http://schemas.microsoft.com/office/drawing/2014/main" id="{5A9F8C62-383A-461E-AAF3-8E5968AAACCB}"/>
              </a:ext>
            </a:extLst>
          </p:cNvPr>
          <p:cNvSpPr/>
          <p:nvPr/>
        </p:nvSpPr>
        <p:spPr>
          <a:xfrm rot="16200000">
            <a:off x="6004628" y="3770696"/>
            <a:ext cx="108169" cy="3926906"/>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A84A3826-774F-426B-A59A-72677204E0B9}"/>
              </a:ext>
            </a:extLst>
          </p:cNvPr>
          <p:cNvSpPr/>
          <p:nvPr/>
        </p:nvSpPr>
        <p:spPr>
          <a:xfrm>
            <a:off x="4740574" y="5810922"/>
            <a:ext cx="1338828" cy="369332"/>
          </a:xfrm>
          <a:prstGeom prst="rect">
            <a:avLst/>
          </a:prstGeom>
        </p:spPr>
        <p:txBody>
          <a:bodyPr wrap="none">
            <a:spAutoFit/>
          </a:bodyPr>
          <a:lstStyle/>
          <a:p>
            <a:r>
              <a:rPr lang="ja-JP" altLang="en-US" dirty="0">
                <a:solidFill>
                  <a:srgbClr val="494949"/>
                </a:solidFill>
              </a:rPr>
              <a:t>予測モデル</a:t>
            </a:r>
          </a:p>
        </p:txBody>
      </p:sp>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0D5E6729-D960-48E9-89C0-C1A939C47E01}"/>
                  </a:ext>
                </a:extLst>
              </p:cNvPr>
              <p:cNvSpPr/>
              <p:nvPr/>
            </p:nvSpPr>
            <p:spPr>
              <a:xfrm>
                <a:off x="5995492" y="5788234"/>
                <a:ext cx="1346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𝑎𝑥</m:t>
                      </m:r>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62" name="正方形/長方形 61">
                <a:extLst>
                  <a:ext uri="{FF2B5EF4-FFF2-40B4-BE49-F238E27FC236}">
                    <a16:creationId xmlns:a16="http://schemas.microsoft.com/office/drawing/2014/main" id="{0D5E6729-D960-48E9-89C0-C1A939C47E01}"/>
                  </a:ext>
                </a:extLst>
              </p:cNvPr>
              <p:cNvSpPr>
                <a:spLocks noRot="1" noChangeAspect="1" noMove="1" noResize="1" noEditPoints="1" noAdjustHandles="1" noChangeArrowheads="1" noChangeShapeType="1" noTextEdit="1"/>
              </p:cNvSpPr>
              <p:nvPr/>
            </p:nvSpPr>
            <p:spPr>
              <a:xfrm>
                <a:off x="5995492" y="5788234"/>
                <a:ext cx="1346074" cy="369332"/>
              </a:xfrm>
              <a:prstGeom prst="rect">
                <a:avLst/>
              </a:prstGeom>
              <a:blipFill>
                <a:blip r:embed="rId7"/>
                <a:stretch>
                  <a:fillRect t="-5000" b="-8333"/>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73702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B1372-E5A8-E2B9-6844-2C82A9C65B59}"/>
              </a:ext>
            </a:extLst>
          </p:cNvPr>
          <p:cNvSpPr>
            <a:spLocks noGrp="1"/>
          </p:cNvSpPr>
          <p:nvPr>
            <p:ph type="title"/>
          </p:nvPr>
        </p:nvSpPr>
        <p:spPr/>
        <p:txBody>
          <a:bodyPr/>
          <a:lstStyle/>
          <a:p>
            <a:r>
              <a:rPr kumimoji="1" lang="ja-JP" altLang="en-US"/>
              <a:t>機械学習とは</a:t>
            </a:r>
          </a:p>
        </p:txBody>
      </p:sp>
      <p:sp>
        <p:nvSpPr>
          <p:cNvPr id="3" name="スライド番号プレースホルダー 2">
            <a:extLst>
              <a:ext uri="{FF2B5EF4-FFF2-40B4-BE49-F238E27FC236}">
                <a16:creationId xmlns:a16="http://schemas.microsoft.com/office/drawing/2014/main" id="{473A0F37-6500-3B1B-AA36-712A5F937C16}"/>
              </a:ext>
            </a:extLst>
          </p:cNvPr>
          <p:cNvSpPr>
            <a:spLocks noGrp="1"/>
          </p:cNvSpPr>
          <p:nvPr>
            <p:ph type="sldNum" sz="quarter" idx="10"/>
          </p:nvPr>
        </p:nvSpPr>
        <p:spPr/>
        <p:txBody>
          <a:bodyPr/>
          <a:lstStyle/>
          <a:p>
            <a:fld id="{5D750650-B10A-47BF-93C2-E1678438B37A}" type="slidenum">
              <a:rPr lang="en-US" altLang="ja-JP" smtClean="0"/>
              <a:pPr/>
              <a:t>17</a:t>
            </a:fld>
            <a:endParaRPr lang="en-US" altLang="ja-JP" dirty="0"/>
          </a:p>
        </p:txBody>
      </p:sp>
      <p:sp>
        <p:nvSpPr>
          <p:cNvPr id="4" name="四角形: 角を丸くする 8">
            <a:extLst>
              <a:ext uri="{FF2B5EF4-FFF2-40B4-BE49-F238E27FC236}">
                <a16:creationId xmlns:a16="http://schemas.microsoft.com/office/drawing/2014/main" id="{685A35D7-EBAA-3484-A4C6-7BB7F3901F21}"/>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5" name="グループ化 4">
            <a:extLst>
              <a:ext uri="{FF2B5EF4-FFF2-40B4-BE49-F238E27FC236}">
                <a16:creationId xmlns:a16="http://schemas.microsoft.com/office/drawing/2014/main" id="{C3018C85-FC7D-D217-FFEF-937348595550}"/>
              </a:ext>
            </a:extLst>
          </p:cNvPr>
          <p:cNvGrpSpPr/>
          <p:nvPr/>
        </p:nvGrpSpPr>
        <p:grpSpPr>
          <a:xfrm>
            <a:off x="2683248" y="1019095"/>
            <a:ext cx="6825504" cy="468736"/>
            <a:chOff x="2154608" y="3539394"/>
            <a:chExt cx="6825505" cy="426124"/>
          </a:xfrm>
        </p:grpSpPr>
        <p:sp>
          <p:nvSpPr>
            <p:cNvPr id="6" name="四角形: 角を丸くする 13">
              <a:extLst>
                <a:ext uri="{FF2B5EF4-FFF2-40B4-BE49-F238E27FC236}">
                  <a16:creationId xmlns:a16="http://schemas.microsoft.com/office/drawing/2014/main" id="{5C65EA40-AA37-1190-7DC4-48A941AB330F}"/>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7" name="正方形/長方形 6">
              <a:extLst>
                <a:ext uri="{FF2B5EF4-FFF2-40B4-BE49-F238E27FC236}">
                  <a16:creationId xmlns:a16="http://schemas.microsoft.com/office/drawing/2014/main" id="{E28F9CBA-9ECD-F7F9-3EE0-A0DF8A83DF1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機械学習</a:t>
              </a:r>
              <a:endParaRPr lang="en-US" altLang="ja-JP" sz="2400" b="1" spc="150" dirty="0">
                <a:solidFill>
                  <a:schemeClr val="bg1"/>
                </a:solidFill>
                <a:latin typeface="+mn-ea"/>
              </a:endParaRPr>
            </a:p>
          </p:txBody>
        </p:sp>
      </p:grpSp>
      <p:sp>
        <p:nvSpPr>
          <p:cNvPr id="8" name="テキスト ボックス 7">
            <a:extLst>
              <a:ext uri="{FF2B5EF4-FFF2-40B4-BE49-F238E27FC236}">
                <a16:creationId xmlns:a16="http://schemas.microsoft.com/office/drawing/2014/main" id="{E2BD70C0-FAFB-1642-716E-6E05D7C1C93B}"/>
              </a:ext>
            </a:extLst>
          </p:cNvPr>
          <p:cNvSpPr txBox="1"/>
          <p:nvPr/>
        </p:nvSpPr>
        <p:spPr>
          <a:xfrm>
            <a:off x="825500" y="1856594"/>
            <a:ext cx="10548545"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rgbClr val="494949"/>
                </a:solidFill>
              </a:rPr>
              <a:t>①</a:t>
            </a:r>
            <a:r>
              <a:rPr lang="ja-JP" altLang="en-US" sz="2000" spc="0">
                <a:solidFill>
                  <a:srgbClr val="494949"/>
                </a:solidFill>
              </a:rPr>
              <a:t>既存のデータ</a:t>
            </a:r>
            <a:r>
              <a:rPr lang="ja-JP" altLang="en-US" sz="2000" b="0" spc="0">
                <a:solidFill>
                  <a:srgbClr val="494949"/>
                </a:solidFill>
              </a:rPr>
              <a:t>から</a:t>
            </a:r>
            <a:r>
              <a:rPr lang="en-US" altLang="ja-JP" sz="2000" spc="0" dirty="0">
                <a:solidFill>
                  <a:srgbClr val="494949"/>
                </a:solidFill>
              </a:rPr>
              <a:t>②</a:t>
            </a:r>
            <a:r>
              <a:rPr lang="ja-JP" altLang="en-US" sz="2000" spc="0">
                <a:solidFill>
                  <a:srgbClr val="494949"/>
                </a:solidFill>
              </a:rPr>
              <a:t>複雑なパターン</a:t>
            </a:r>
            <a:r>
              <a:rPr lang="ja-JP" altLang="en-US" sz="2000" b="0" spc="0">
                <a:solidFill>
                  <a:srgbClr val="494949"/>
                </a:solidFill>
              </a:rPr>
              <a:t>を</a:t>
            </a:r>
            <a:r>
              <a:rPr lang="en-US" altLang="ja-JP" sz="2000" spc="0" dirty="0">
                <a:solidFill>
                  <a:srgbClr val="494949"/>
                </a:solidFill>
              </a:rPr>
              <a:t>③</a:t>
            </a:r>
            <a:r>
              <a:rPr lang="ja-JP" altLang="en-US" sz="2000" spc="0">
                <a:solidFill>
                  <a:srgbClr val="494949"/>
                </a:solidFill>
              </a:rPr>
              <a:t>学習</a:t>
            </a:r>
            <a:r>
              <a:rPr lang="ja-JP" altLang="en-US" sz="2000" b="0" spc="0">
                <a:solidFill>
                  <a:srgbClr val="494949"/>
                </a:solidFill>
              </a:rPr>
              <a:t>し、そのパターンを用いて</a:t>
            </a:r>
            <a:r>
              <a:rPr lang="en-US" altLang="ja-JP" sz="2000" spc="0" dirty="0">
                <a:solidFill>
                  <a:srgbClr val="494949"/>
                </a:solidFill>
              </a:rPr>
              <a:t>④</a:t>
            </a:r>
            <a:r>
              <a:rPr lang="ja-JP" altLang="en-US" sz="2000" spc="0">
                <a:solidFill>
                  <a:srgbClr val="494949"/>
                </a:solidFill>
              </a:rPr>
              <a:t>未知のデータ</a:t>
            </a:r>
            <a:endParaRPr lang="en-US" altLang="ja-JP" sz="2000" spc="0" dirty="0">
              <a:solidFill>
                <a:srgbClr val="494949"/>
              </a:solidFill>
            </a:endParaRPr>
          </a:p>
          <a:p>
            <a:r>
              <a:rPr lang="ja-JP" altLang="en-US" sz="2000" b="0" spc="0">
                <a:solidFill>
                  <a:srgbClr val="494949"/>
                </a:solidFill>
              </a:rPr>
              <a:t>から</a:t>
            </a:r>
            <a:r>
              <a:rPr lang="en-US" altLang="ja-JP" sz="2000" spc="0" dirty="0">
                <a:solidFill>
                  <a:srgbClr val="494949"/>
                </a:solidFill>
              </a:rPr>
              <a:t>⑤</a:t>
            </a:r>
            <a:r>
              <a:rPr lang="ja-JP" altLang="en-US" sz="2000" spc="0">
                <a:solidFill>
                  <a:srgbClr val="494949"/>
                </a:solidFill>
              </a:rPr>
              <a:t>予測</a:t>
            </a:r>
            <a:r>
              <a:rPr lang="ja-JP" altLang="en-US" sz="2000" b="0" spc="0">
                <a:solidFill>
                  <a:srgbClr val="494949"/>
                </a:solidFill>
              </a:rPr>
              <a:t>するアプローチのこと</a:t>
            </a:r>
            <a:endParaRPr lang="ja-JP" altLang="en-US" sz="2000" b="0" spc="0" dirty="0">
              <a:solidFill>
                <a:srgbClr val="494949"/>
              </a:solidFill>
            </a:endParaRPr>
          </a:p>
        </p:txBody>
      </p:sp>
      <p:graphicFrame>
        <p:nvGraphicFramePr>
          <p:cNvPr id="10" name="表 9">
            <a:extLst>
              <a:ext uri="{FF2B5EF4-FFF2-40B4-BE49-F238E27FC236}">
                <a16:creationId xmlns:a16="http://schemas.microsoft.com/office/drawing/2014/main" id="{F4E809A2-CF3E-E177-6624-95A66510558F}"/>
              </a:ext>
            </a:extLst>
          </p:cNvPr>
          <p:cNvGraphicFramePr>
            <a:graphicFrameLocks noGrp="1"/>
          </p:cNvGraphicFramePr>
          <p:nvPr/>
        </p:nvGraphicFramePr>
        <p:xfrm>
          <a:off x="2022590" y="3472411"/>
          <a:ext cx="8127999" cy="2225040"/>
        </p:xfrm>
        <a:graphic>
          <a:graphicData uri="http://schemas.openxmlformats.org/drawingml/2006/table">
            <a:tbl>
              <a:tblPr firstRow="1" bandRow="1">
                <a:tableStyleId>{5C22544A-7EE6-4342-B048-85BDC9FD1C3A}</a:tableStyleId>
              </a:tblPr>
              <a:tblGrid>
                <a:gridCol w="747295">
                  <a:extLst>
                    <a:ext uri="{9D8B030D-6E8A-4147-A177-3AD203B41FA5}">
                      <a16:colId xmlns:a16="http://schemas.microsoft.com/office/drawing/2014/main" val="3910875717"/>
                    </a:ext>
                  </a:extLst>
                </a:gridCol>
                <a:gridCol w="1804737">
                  <a:extLst>
                    <a:ext uri="{9D8B030D-6E8A-4147-A177-3AD203B41FA5}">
                      <a16:colId xmlns:a16="http://schemas.microsoft.com/office/drawing/2014/main" val="3316466317"/>
                    </a:ext>
                  </a:extLst>
                </a:gridCol>
                <a:gridCol w="5575967">
                  <a:extLst>
                    <a:ext uri="{9D8B030D-6E8A-4147-A177-3AD203B41FA5}">
                      <a16:colId xmlns:a16="http://schemas.microsoft.com/office/drawing/2014/main" val="1024966025"/>
                    </a:ext>
                  </a:extLst>
                </a:gridCol>
              </a:tblGrid>
              <a:tr h="370840">
                <a:tc>
                  <a:txBody>
                    <a:bodyPr/>
                    <a:lstStyle/>
                    <a:p>
                      <a:pPr algn="ctr"/>
                      <a:r>
                        <a:rPr kumimoji="1" lang="ja-JP" altLang="en-US"/>
                        <a:t>番号</a:t>
                      </a:r>
                    </a:p>
                  </a:txBody>
                  <a:tcPr/>
                </a:tc>
                <a:tc>
                  <a:txBody>
                    <a:bodyPr/>
                    <a:lstStyle/>
                    <a:p>
                      <a:pPr algn="ctr"/>
                      <a:r>
                        <a:rPr kumimoji="1" lang="ja-JP" altLang="en-US"/>
                        <a:t>文言</a:t>
                      </a:r>
                    </a:p>
                  </a:txBody>
                  <a:tcPr/>
                </a:tc>
                <a:tc>
                  <a:txBody>
                    <a:bodyPr/>
                    <a:lstStyle/>
                    <a:p>
                      <a:pPr algn="ctr"/>
                      <a:r>
                        <a:rPr kumimoji="1" lang="ja-JP" altLang="en-US"/>
                        <a:t>説明</a:t>
                      </a:r>
                    </a:p>
                  </a:txBody>
                  <a:tcPr/>
                </a:tc>
                <a:extLst>
                  <a:ext uri="{0D108BD9-81ED-4DB2-BD59-A6C34878D82A}">
                    <a16:rowId xmlns:a16="http://schemas.microsoft.com/office/drawing/2014/main" val="4219810524"/>
                  </a:ext>
                </a:extLst>
              </a:tr>
              <a:tr h="370840">
                <a:tc>
                  <a:txBody>
                    <a:bodyPr/>
                    <a:lstStyle/>
                    <a:p>
                      <a:pPr algn="ctr"/>
                      <a:r>
                        <a:rPr kumimoji="1" lang="en-US" altLang="ja-JP" dirty="0"/>
                        <a:t>①</a:t>
                      </a:r>
                      <a:endParaRPr kumimoji="1" lang="ja-JP" altLang="en-US"/>
                    </a:p>
                  </a:txBody>
                  <a:tcPr/>
                </a:tc>
                <a:tc>
                  <a:txBody>
                    <a:bodyPr/>
                    <a:lstStyle/>
                    <a:p>
                      <a:r>
                        <a:rPr kumimoji="1" lang="ja-JP" altLang="en-US"/>
                        <a:t>既存のデータ</a:t>
                      </a:r>
                    </a:p>
                  </a:txBody>
                  <a:tcPr/>
                </a:tc>
                <a:tc>
                  <a:txBody>
                    <a:bodyPr/>
                    <a:lstStyle/>
                    <a:p>
                      <a:r>
                        <a:rPr kumimoji="1" lang="ja-JP" altLang="en-US"/>
                        <a:t>データが利用可能・収集可能である</a:t>
                      </a:r>
                    </a:p>
                  </a:txBody>
                  <a:tcPr/>
                </a:tc>
                <a:extLst>
                  <a:ext uri="{0D108BD9-81ED-4DB2-BD59-A6C34878D82A}">
                    <a16:rowId xmlns:a16="http://schemas.microsoft.com/office/drawing/2014/main" val="3065357256"/>
                  </a:ext>
                </a:extLst>
              </a:tr>
              <a:tr h="370840">
                <a:tc>
                  <a:txBody>
                    <a:bodyPr/>
                    <a:lstStyle/>
                    <a:p>
                      <a:pPr algn="ctr"/>
                      <a:r>
                        <a:rPr kumimoji="1" lang="en-US" altLang="ja-JP" dirty="0"/>
                        <a:t>②</a:t>
                      </a:r>
                      <a:endParaRPr kumimoji="1" lang="ja-JP" altLang="en-US"/>
                    </a:p>
                  </a:txBody>
                  <a:tcPr/>
                </a:tc>
                <a:tc>
                  <a:txBody>
                    <a:bodyPr/>
                    <a:lstStyle/>
                    <a:p>
                      <a:r>
                        <a:rPr kumimoji="1" lang="ja-JP" altLang="en-US"/>
                        <a:t>複雑なパターン</a:t>
                      </a:r>
                    </a:p>
                  </a:txBody>
                  <a:tcPr/>
                </a:tc>
                <a:tc>
                  <a:txBody>
                    <a:bodyPr/>
                    <a:lstStyle/>
                    <a:p>
                      <a:r>
                        <a:rPr kumimoji="1" lang="ja-JP" altLang="en-US"/>
                        <a:t>複雑なパターンを学習・予測。パターンがある</a:t>
                      </a:r>
                    </a:p>
                  </a:txBody>
                  <a:tcPr/>
                </a:tc>
                <a:extLst>
                  <a:ext uri="{0D108BD9-81ED-4DB2-BD59-A6C34878D82A}">
                    <a16:rowId xmlns:a16="http://schemas.microsoft.com/office/drawing/2014/main" val="1218522613"/>
                  </a:ext>
                </a:extLst>
              </a:tr>
              <a:tr h="370840">
                <a:tc>
                  <a:txBody>
                    <a:bodyPr/>
                    <a:lstStyle/>
                    <a:p>
                      <a:pPr algn="ctr"/>
                      <a:r>
                        <a:rPr kumimoji="1" lang="en-US" altLang="ja-JP" dirty="0"/>
                        <a:t>③</a:t>
                      </a:r>
                      <a:endParaRPr kumimoji="1" lang="ja-JP" altLang="en-US"/>
                    </a:p>
                  </a:txBody>
                  <a:tcPr/>
                </a:tc>
                <a:tc>
                  <a:txBody>
                    <a:bodyPr/>
                    <a:lstStyle/>
                    <a:p>
                      <a:r>
                        <a:rPr kumimoji="1" lang="ja-JP" altLang="en-US"/>
                        <a:t>学習</a:t>
                      </a:r>
                    </a:p>
                  </a:txBody>
                  <a:tcPr/>
                </a:tc>
                <a:tc>
                  <a:txBody>
                    <a:bodyPr/>
                    <a:lstStyle/>
                    <a:p>
                      <a:r>
                        <a:rPr kumimoji="1" lang="ja-JP" altLang="en-US"/>
                        <a:t>学習能力があるシステム</a:t>
                      </a:r>
                    </a:p>
                  </a:txBody>
                  <a:tcPr/>
                </a:tc>
                <a:extLst>
                  <a:ext uri="{0D108BD9-81ED-4DB2-BD59-A6C34878D82A}">
                    <a16:rowId xmlns:a16="http://schemas.microsoft.com/office/drawing/2014/main" val="1534013357"/>
                  </a:ext>
                </a:extLst>
              </a:tr>
              <a:tr h="370840">
                <a:tc>
                  <a:txBody>
                    <a:bodyPr/>
                    <a:lstStyle/>
                    <a:p>
                      <a:pPr algn="ctr"/>
                      <a:r>
                        <a:rPr kumimoji="1" lang="en-US" altLang="ja-JP" dirty="0"/>
                        <a:t>④</a:t>
                      </a:r>
                      <a:endParaRPr kumimoji="1" lang="ja-JP" altLang="en-US"/>
                    </a:p>
                  </a:txBody>
                  <a:tcPr/>
                </a:tc>
                <a:tc>
                  <a:txBody>
                    <a:bodyPr/>
                    <a:lstStyle/>
                    <a:p>
                      <a:r>
                        <a:rPr kumimoji="1" lang="ja-JP" altLang="en-US"/>
                        <a:t>未知のデータ</a:t>
                      </a:r>
                    </a:p>
                  </a:txBody>
                  <a:tcPr/>
                </a:tc>
                <a:tc>
                  <a:txBody>
                    <a:bodyPr/>
                    <a:lstStyle/>
                    <a:p>
                      <a:r>
                        <a:rPr kumimoji="1" lang="ja-JP" altLang="en-US"/>
                        <a:t>未知のデータと学習データのパターンの共有</a:t>
                      </a:r>
                    </a:p>
                  </a:txBody>
                  <a:tcPr/>
                </a:tc>
                <a:extLst>
                  <a:ext uri="{0D108BD9-81ED-4DB2-BD59-A6C34878D82A}">
                    <a16:rowId xmlns:a16="http://schemas.microsoft.com/office/drawing/2014/main" val="1902534879"/>
                  </a:ext>
                </a:extLst>
              </a:tr>
              <a:tr h="370840">
                <a:tc>
                  <a:txBody>
                    <a:bodyPr/>
                    <a:lstStyle/>
                    <a:p>
                      <a:pPr algn="ctr"/>
                      <a:r>
                        <a:rPr kumimoji="1" lang="en-US" altLang="ja-JP" dirty="0"/>
                        <a:t>⑤</a:t>
                      </a:r>
                      <a:endParaRPr kumimoji="1" lang="ja-JP" altLang="en-US"/>
                    </a:p>
                  </a:txBody>
                  <a:tcPr/>
                </a:tc>
                <a:tc>
                  <a:txBody>
                    <a:bodyPr/>
                    <a:lstStyle/>
                    <a:p>
                      <a:r>
                        <a:rPr kumimoji="1" lang="ja-JP" altLang="en-US"/>
                        <a:t>予測</a:t>
                      </a:r>
                    </a:p>
                  </a:txBody>
                  <a:tcPr/>
                </a:tc>
                <a:tc>
                  <a:txBody>
                    <a:bodyPr/>
                    <a:lstStyle/>
                    <a:p>
                      <a:r>
                        <a:rPr kumimoji="1" lang="ja-JP" altLang="en-US"/>
                        <a:t>予測可能な問題</a:t>
                      </a:r>
                    </a:p>
                  </a:txBody>
                  <a:tcPr/>
                </a:tc>
                <a:extLst>
                  <a:ext uri="{0D108BD9-81ED-4DB2-BD59-A6C34878D82A}">
                    <a16:rowId xmlns:a16="http://schemas.microsoft.com/office/drawing/2014/main" val="4190994579"/>
                  </a:ext>
                </a:extLst>
              </a:tr>
            </a:tbl>
          </a:graphicData>
        </a:graphic>
      </p:graphicFrame>
    </p:spTree>
    <p:extLst>
      <p:ext uri="{BB962C8B-B14F-4D97-AF65-F5344CB8AC3E}">
        <p14:creationId xmlns:p14="http://schemas.microsoft.com/office/powerpoint/2010/main" val="27565337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2-1-3.</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170</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ある町の不動産会社では主に中古マンションを取り扱っています。この不動産会社では、過去の成約価格</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を参考に人手で物件の値段を決めています。徐々に町の人口は増え始め、それと共に物件も扱う従業員</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も増え事業は順調に拡大してきました。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しかし、物件も従業員も増えたことで、担当者ごとに販売価格の付け方にばらつきが目立ち、「高</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すぎて売り手がつかない」「もっと高い値段で販売できた」というような問題も出てきました。しかし、</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増え続けていく物件に対して、互いにチェックをしながら、人手で適正な価格を算出することは容易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ではありません。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そこで、人手を削減しつつ利益を最大化していくために、</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による不動産価格の予測を行うことに</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しました。</a:t>
            </a:r>
            <a:endParaRPr lang="en-US" altLang="ja-JP" sz="1600" b="1" dirty="0">
              <a:solidFill>
                <a:schemeClr val="tx1">
                  <a:lumMod val="75000"/>
                  <a:lumOff val="25000"/>
                </a:schemeClr>
              </a:solidFill>
              <a:latin typeface="+mn-ea"/>
            </a:endParaRPr>
          </a:p>
        </p:txBody>
      </p:sp>
      <p:pic>
        <p:nvPicPr>
          <p:cNvPr id="4" name="図 3">
            <a:extLst>
              <a:ext uri="{FF2B5EF4-FFF2-40B4-BE49-F238E27FC236}">
                <a16:creationId xmlns:a16="http://schemas.microsoft.com/office/drawing/2014/main" id="{4C9D4098-C565-48A6-B175-5A2EA8F0B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9" name="図 8">
            <a:extLst>
              <a:ext uri="{FF2B5EF4-FFF2-40B4-BE49-F238E27FC236}">
                <a16:creationId xmlns:a16="http://schemas.microsoft.com/office/drawing/2014/main" id="{93AE7F24-9F59-4B49-BFF1-BDFF65CBA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11" name="図 10">
            <a:extLst>
              <a:ext uri="{FF2B5EF4-FFF2-40B4-BE49-F238E27FC236}">
                <a16:creationId xmlns:a16="http://schemas.microsoft.com/office/drawing/2014/main" id="{8B81997F-6FC0-4459-B18A-C27E003A7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12" name="テキスト ボックス 11">
            <a:extLst>
              <a:ext uri="{FF2B5EF4-FFF2-40B4-BE49-F238E27FC236}">
                <a16:creationId xmlns:a16="http://schemas.microsoft.com/office/drawing/2014/main" id="{2335F888-B161-4C94-8E3F-34F2EFD52C7D}"/>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17" name="テキスト ボックス 16">
            <a:extLst>
              <a:ext uri="{FF2B5EF4-FFF2-40B4-BE49-F238E27FC236}">
                <a16:creationId xmlns:a16="http://schemas.microsoft.com/office/drawing/2014/main" id="{8C85F935-D426-4658-B8DA-46712E318E4C}"/>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4206094"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7</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a:t>
            </a:r>
            <a:r>
              <a:rPr kumimoji="1" lang="ja-JP" altLang="en-US" sz="1050" b="1" dirty="0">
                <a:solidFill>
                  <a:srgbClr val="494949"/>
                </a:solidFill>
                <a:latin typeface="+mn-ea"/>
              </a:rPr>
              <a:t>万円</a:t>
            </a: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pic>
        <p:nvPicPr>
          <p:cNvPr id="19" name="図 18">
            <a:extLst>
              <a:ext uri="{FF2B5EF4-FFF2-40B4-BE49-F238E27FC236}">
                <a16:creationId xmlns:a16="http://schemas.microsoft.com/office/drawing/2014/main" id="{04938CD8-EBF5-4DAE-825E-2DA71984C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築</a:t>
            </a:r>
            <a:r>
              <a:rPr kumimoji="1" lang="en-US" altLang="ja-JP" sz="1400" b="1" dirty="0">
                <a:solidFill>
                  <a:srgbClr val="494949"/>
                </a:solidFill>
                <a:latin typeface="+mn-ea"/>
              </a:rPr>
              <a:t>7</a:t>
            </a:r>
            <a:r>
              <a:rPr kumimoji="1" lang="ja-JP" altLang="en-US" sz="1400" b="1" dirty="0">
                <a:solidFill>
                  <a:srgbClr val="494949"/>
                </a:solidFill>
                <a:latin typeface="+mn-ea"/>
              </a:rPr>
              <a:t>年、徒歩</a:t>
            </a:r>
            <a:r>
              <a:rPr kumimoji="1" lang="en-US" altLang="ja-JP" sz="1400" b="1" dirty="0">
                <a:solidFill>
                  <a:srgbClr val="494949"/>
                </a:solidFill>
                <a:latin typeface="+mn-ea"/>
              </a:rPr>
              <a:t>10</a:t>
            </a:r>
            <a:r>
              <a:rPr kumimoji="1" lang="ja-JP" altLang="en-US" sz="1400" b="1" dirty="0">
                <a:solidFill>
                  <a:srgbClr val="494949"/>
                </a:solidFill>
                <a:latin typeface="+mn-ea"/>
              </a:rPr>
              <a:t>分</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いくらに設定しよう？</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丁度よい値段難しい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19268401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2-1-4.</a:t>
            </a:r>
            <a:r>
              <a:rPr kumimoji="1" lang="ja-JP" altLang="en-US" dirty="0"/>
              <a:t>単回帰分析ハンズオン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 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2-1-1_</a:t>
            </a:r>
            <a:r>
              <a:rPr lang="ja-JP" altLang="en-US" sz="2200" dirty="0"/>
              <a:t>線形回帰による中古マンションの価格予測①</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a:t>
            </a:r>
            <a:r>
              <a:rPr lang="en-US" altLang="ja-JP" sz="1400" dirty="0" err="1">
                <a:solidFill>
                  <a:srgbClr val="F36C37"/>
                </a:solidFill>
              </a:rPr>
              <a:t>Colab</a:t>
            </a:r>
            <a:r>
              <a:rPr lang="en-US" altLang="ja-JP" sz="1400" dirty="0">
                <a:solidFill>
                  <a:srgbClr val="F36C37"/>
                </a:solidFill>
              </a:rPr>
              <a:t>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単回帰分析のプログラムを実行してみます。</a:t>
            </a:r>
            <a:br>
              <a:rPr lang="en-US" altLang="ja-JP" sz="2000" b="1" dirty="0">
                <a:solidFill>
                  <a:srgbClr val="F36C37"/>
                </a:solidFill>
              </a:rPr>
            </a:br>
            <a:r>
              <a:rPr lang="ja-JP" altLang="en-US" sz="2000" b="1" dirty="0">
                <a:solidFill>
                  <a:srgbClr val="F36C37"/>
                </a:solidFill>
              </a:rPr>
              <a:t>このプログラムでは、中古マンションの価格を線形回帰を用いて予測する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br>
              <a:rPr lang="en-US" altLang="ja-JP" sz="2000" b="1" dirty="0">
                <a:solidFill>
                  <a:srgbClr val="F36C37"/>
                </a:solidFill>
              </a:rPr>
            </a:br>
            <a:r>
              <a:rPr lang="ja-JP" altLang="en-US" sz="2000" b="1" dirty="0">
                <a:solidFill>
                  <a:srgbClr val="F36C37"/>
                </a:solidFill>
              </a:rPr>
              <a:t>まずは築年数だけを説明変数に取り、取引価格を予測します。</a:t>
            </a:r>
            <a:endParaRPr lang="en-US" altLang="ja-JP" sz="2000" b="1" dirty="0">
              <a:solidFill>
                <a:srgbClr val="F36C37"/>
              </a:solidFill>
            </a:endParaRPr>
          </a:p>
        </p:txBody>
      </p:sp>
    </p:spTree>
    <p:extLst>
      <p:ext uri="{BB962C8B-B14F-4D97-AF65-F5344CB8AC3E}">
        <p14:creationId xmlns:p14="http://schemas.microsoft.com/office/powerpoint/2010/main" val="4831158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目的変数：機械学習により予測したい値</a:t>
            </a:r>
            <a:endParaRPr lang="en-US" altLang="ja-JP" sz="1400" b="1" dirty="0"/>
          </a:p>
          <a:p>
            <a:pPr lvl="1">
              <a:buClr>
                <a:srgbClr val="F36C37"/>
              </a:buClr>
            </a:pPr>
            <a:r>
              <a:rPr lang="ja-JP" altLang="en-US" sz="1400" b="1" dirty="0"/>
              <a:t>説明変数：目的変数を求めるために使用する情報（特徴量とも呼ばれる）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2-1-5.</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172</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983217566"/>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3" name="テキスト ボックス 22">
            <a:extLst>
              <a:ext uri="{FF2B5EF4-FFF2-40B4-BE49-F238E27FC236}">
                <a16:creationId xmlns:a16="http://schemas.microsoft.com/office/drawing/2014/main" id="{0BC0F6DF-0ADD-4765-9373-AECE4ACB7BE3}"/>
              </a:ext>
            </a:extLst>
          </p:cNvPr>
          <p:cNvSpPr txBox="1"/>
          <p:nvPr/>
        </p:nvSpPr>
        <p:spPr>
          <a:xfrm>
            <a:off x="835766" y="497529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説明変数を選択する</a:t>
            </a:r>
          </a:p>
          <a:p>
            <a:pPr lvl="1">
              <a:buClr>
                <a:srgbClr val="F36C37"/>
              </a:buClr>
            </a:pPr>
            <a:r>
              <a:rPr lang="ja-JP" altLang="en-US" sz="1400" b="1" dirty="0"/>
              <a:t>連続値：築年数や最寄駅距離（分）など連続した値。そのまま計算できる（アルゴリズムによってはスケールをそろえる（後述））</a:t>
            </a:r>
          </a:p>
          <a:p>
            <a:pPr lvl="1">
              <a:buClr>
                <a:srgbClr val="F36C37"/>
              </a:buClr>
            </a:pPr>
            <a:r>
              <a:rPr lang="ja-JP" altLang="en-US" sz="1400" b="1" dirty="0"/>
              <a:t>離散値：地区名や改装したかどうかは、</a:t>
            </a:r>
            <a:r>
              <a:rPr lang="en-US" altLang="ja-JP" sz="1400" b="1" dirty="0"/>
              <a:t>0</a:t>
            </a:r>
            <a:r>
              <a:rPr lang="ja-JP" altLang="en-US" sz="1400" b="1" dirty="0"/>
              <a:t>か</a:t>
            </a:r>
            <a:r>
              <a:rPr lang="en-US" altLang="ja-JP" sz="1400" b="1" dirty="0"/>
              <a:t>1</a:t>
            </a:r>
            <a:r>
              <a:rPr lang="ja-JP" altLang="en-US" sz="1400" b="1" dirty="0"/>
              <a:t>といった離散値であらわせる（カテゴリ変数）</a:t>
            </a:r>
            <a:br>
              <a:rPr lang="en-US" altLang="ja-JP" sz="1400" b="1" dirty="0"/>
            </a:br>
            <a:r>
              <a:rPr lang="ja-JP" altLang="en-US" sz="1400" b="1" dirty="0"/>
              <a:t>文字列はそのままでは計算できない</a:t>
            </a:r>
            <a:endParaRPr lang="en-US" altLang="ja-JP" sz="1400" b="1" dirty="0"/>
          </a:p>
          <a:p>
            <a:pPr lvl="1">
              <a:buClr>
                <a:srgbClr val="F36C37"/>
              </a:buClr>
            </a:pPr>
            <a:r>
              <a:rPr lang="ja-JP" altLang="en-US" sz="1400" b="1" dirty="0"/>
              <a:t>まずは、新しいほど値段が上がっているように見える、築年数のみを説明変数としてみる</a:t>
            </a:r>
            <a:endParaRPr lang="en-US" altLang="ja-JP" sz="1400" b="1" dirty="0"/>
          </a:p>
        </p:txBody>
      </p:sp>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062028"/>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424197"/>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説明変数（一部もしくは全部を使う）</a:t>
            </a:r>
            <a:endParaRPr kumimoji="1" lang="en-US" altLang="ja-JP" b="1" dirty="0">
              <a:solidFill>
                <a:srgbClr val="EB0046"/>
              </a:solidFill>
              <a:latin typeface="+mn-ea"/>
            </a:endParaRPr>
          </a:p>
        </p:txBody>
      </p:sp>
      <p:sp>
        <p:nvSpPr>
          <p:cNvPr id="28" name="四角形: 角を丸くする 27">
            <a:extLst>
              <a:ext uri="{FF2B5EF4-FFF2-40B4-BE49-F238E27FC236}">
                <a16:creationId xmlns:a16="http://schemas.microsoft.com/office/drawing/2014/main" id="{B1D77AA6-CBB1-4794-822B-878CB3081FF6}"/>
              </a:ext>
            </a:extLst>
          </p:cNvPr>
          <p:cNvSpPr/>
          <p:nvPr/>
        </p:nvSpPr>
        <p:spPr>
          <a:xfrm>
            <a:off x="5733759" y="2118050"/>
            <a:ext cx="629719" cy="1938832"/>
          </a:xfrm>
          <a:prstGeom prst="roundRect">
            <a:avLst/>
          </a:prstGeom>
          <a:noFill/>
          <a:ln w="3810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33171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単回帰分析とは</a:t>
            </a:r>
          </a:p>
          <a:p>
            <a:pPr lvl="1">
              <a:buClr>
                <a:srgbClr val="F36C37"/>
              </a:buClr>
            </a:pPr>
            <a:r>
              <a:rPr lang="ja-JP" altLang="en-US" sz="1400" b="1" dirty="0"/>
              <a:t>説明変数を一つだけ使用した線形回帰。</a:t>
            </a:r>
            <a:endParaRPr lang="en-US" altLang="ja-JP" sz="1400" b="1" dirty="0"/>
          </a:p>
          <a:p>
            <a:pPr lvl="1">
              <a:buClr>
                <a:srgbClr val="F36C37"/>
              </a:buClr>
            </a:pPr>
            <a:r>
              <a:rPr lang="ja-JP" altLang="en-US" sz="1400" b="1" dirty="0"/>
              <a:t>一つの説明変数だけで目的変数への影響が非常に大きい場合や、説明変数と目的変数の関係性を把握することに有効。</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2-1-6.</a:t>
            </a:r>
            <a:r>
              <a:rPr lang="ja-JP" altLang="en-US" dirty="0"/>
              <a:t>単回帰分析とは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517936591"/>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062028"/>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6658699" y="4397654"/>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740850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単回帰分析の線形関数は非常に単純な一次方程式</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 + b</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ja-JP" altLang="en-US" sz="1600" b="1" dirty="0">
                <a:solidFill>
                  <a:srgbClr val="494949"/>
                </a:solidFill>
                <a:latin typeface="Arial" pitchFamily="34" charset="0"/>
                <a:ea typeface="ＭＳ Ｐゴシック" pitchFamily="50" charset="-128"/>
              </a:rPr>
              <a:t>：説明変数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：直線の傾き</a:t>
            </a:r>
            <a:r>
              <a:rPr kumimoji="1" lang="en-US" altLang="ja-JP" sz="1600" b="1" dirty="0">
                <a:solidFill>
                  <a:srgbClr val="494949"/>
                </a:solidFill>
                <a:latin typeface="Arial" pitchFamily="34" charset="0"/>
                <a:ea typeface="ＭＳ Ｐゴシック" pitchFamily="50" charset="-128"/>
              </a:rPr>
              <a:t>		b</a:t>
            </a:r>
            <a:r>
              <a:rPr kumimoji="1" lang="ja-JP" altLang="en-US" sz="1600" b="1" dirty="0">
                <a:solidFill>
                  <a:srgbClr val="494949"/>
                </a:solidFill>
                <a:latin typeface="Arial" pitchFamily="34" charset="0"/>
                <a:ea typeface="ＭＳ Ｐゴシック" pitchFamily="50" charset="-128"/>
              </a:rPr>
              <a:t>：直線の</a:t>
            </a: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軸切片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Tree>
    <p:extLst>
      <p:ext uri="{BB962C8B-B14F-4D97-AF65-F5344CB8AC3E}">
        <p14:creationId xmlns:p14="http://schemas.microsoft.com/office/powerpoint/2010/main" val="22467457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2-1-7.</a:t>
            </a:r>
            <a:r>
              <a:rPr lang="ja-JP" altLang="en-US" dirty="0"/>
              <a:t>単回帰分析の式</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174</a:t>
            </a:fld>
            <a:endParaRPr kumimoji="1" lang="ja-JP" altLang="en-US"/>
          </a:p>
        </p:txBody>
      </p:sp>
      <p:graphicFrame>
        <p:nvGraphicFramePr>
          <p:cNvPr id="11" name="グラフ 10">
            <a:extLst>
              <a:ext uri="{FF2B5EF4-FFF2-40B4-BE49-F238E27FC236}">
                <a16:creationId xmlns:a16="http://schemas.microsoft.com/office/drawing/2014/main" id="{89FC43E7-181B-4BD0-9658-14D50D442FB7}"/>
              </a:ext>
            </a:extLst>
          </p:cNvPr>
          <p:cNvGraphicFramePr/>
          <p:nvPr>
            <p:extLst>
              <p:ext uri="{D42A27DB-BD31-4B8C-83A1-F6EECF244321}">
                <p14:modId xmlns:p14="http://schemas.microsoft.com/office/powerpoint/2010/main" val="248672346"/>
              </p:ext>
            </p:extLst>
          </p:nvPr>
        </p:nvGraphicFramePr>
        <p:xfrm>
          <a:off x="1137301" y="972974"/>
          <a:ext cx="5942562" cy="3961709"/>
        </p:xfrm>
        <a:graphic>
          <a:graphicData uri="http://schemas.openxmlformats.org/drawingml/2006/chart">
            <c:chart xmlns:c="http://schemas.openxmlformats.org/drawingml/2006/chart" xmlns:r="http://schemas.openxmlformats.org/officeDocument/2006/relationships" r:id="rId3"/>
          </a:graphicData>
        </a:graphic>
      </p:graphicFrame>
      <p:sp>
        <p:nvSpPr>
          <p:cNvPr id="15" name="吹き出し: 折線 (強調線付き) 14">
            <a:extLst>
              <a:ext uri="{FF2B5EF4-FFF2-40B4-BE49-F238E27FC236}">
                <a16:creationId xmlns:a16="http://schemas.microsoft.com/office/drawing/2014/main" id="{2132582B-4E8B-48E8-88DE-54FFB737E23E}"/>
              </a:ext>
            </a:extLst>
          </p:cNvPr>
          <p:cNvSpPr/>
          <p:nvPr/>
        </p:nvSpPr>
        <p:spPr>
          <a:xfrm>
            <a:off x="6382141" y="1214185"/>
            <a:ext cx="565785" cy="260651"/>
          </a:xfrm>
          <a:prstGeom prst="accentCallout2">
            <a:avLst>
              <a:gd name="adj1" fmla="val 18750"/>
              <a:gd name="adj2" fmla="val -8333"/>
              <a:gd name="adj3" fmla="val 23208"/>
              <a:gd name="adj4" fmla="val -243882"/>
              <a:gd name="adj5" fmla="val 150399"/>
              <a:gd name="adj6" fmla="val -275026"/>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EB0046"/>
                </a:solidFill>
                <a:latin typeface="+mn-ea"/>
              </a:rPr>
              <a:t>傾き：築年数が</a:t>
            </a:r>
            <a:r>
              <a:rPr kumimoji="1" lang="en-US" altLang="ja-JP" sz="1400" b="1" dirty="0">
                <a:solidFill>
                  <a:srgbClr val="EB0046"/>
                </a:solidFill>
                <a:latin typeface="+mn-ea"/>
              </a:rPr>
              <a:t>1</a:t>
            </a:r>
            <a:r>
              <a:rPr kumimoji="1" lang="ja-JP" altLang="en-US" sz="1400" b="1" dirty="0">
                <a:solidFill>
                  <a:srgbClr val="EB0046"/>
                </a:solidFill>
                <a:latin typeface="+mn-ea"/>
              </a:rPr>
              <a:t>年増えるごとにどう価格が変化するか</a:t>
            </a:r>
            <a:endParaRPr kumimoji="1" lang="en-US" altLang="ja-JP" sz="1400" b="1" dirty="0">
              <a:solidFill>
                <a:srgbClr val="EB0046"/>
              </a:solidFill>
              <a:latin typeface="+mn-ea"/>
            </a:endParaRPr>
          </a:p>
        </p:txBody>
      </p:sp>
      <p:sp>
        <p:nvSpPr>
          <p:cNvPr id="16" name="吹き出し: 折線 (強調線付き) 15">
            <a:extLst>
              <a:ext uri="{FF2B5EF4-FFF2-40B4-BE49-F238E27FC236}">
                <a16:creationId xmlns:a16="http://schemas.microsoft.com/office/drawing/2014/main" id="{33B1C409-DE65-4E35-858C-62D2B925AEA9}"/>
              </a:ext>
            </a:extLst>
          </p:cNvPr>
          <p:cNvSpPr/>
          <p:nvPr/>
        </p:nvSpPr>
        <p:spPr>
          <a:xfrm>
            <a:off x="6382141" y="2083202"/>
            <a:ext cx="550506" cy="260651"/>
          </a:xfrm>
          <a:prstGeom prst="accentCallout2">
            <a:avLst>
              <a:gd name="adj1" fmla="val 18750"/>
              <a:gd name="adj2" fmla="val -8333"/>
              <a:gd name="adj3" fmla="val 18750"/>
              <a:gd name="adj4" fmla="val -64125"/>
              <a:gd name="adj5" fmla="val -95573"/>
              <a:gd name="adj6" fmla="val -112494"/>
            </a:avLst>
          </a:prstGeom>
          <a:noFill/>
          <a:ln w="1905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00879E"/>
                </a:solidFill>
                <a:latin typeface="+mn-ea"/>
              </a:rPr>
              <a:t>切片：築年数</a:t>
            </a:r>
            <a:r>
              <a:rPr kumimoji="1" lang="en-US" altLang="ja-JP" sz="1400" b="1" dirty="0">
                <a:solidFill>
                  <a:srgbClr val="00879E"/>
                </a:solidFill>
                <a:latin typeface="+mn-ea"/>
              </a:rPr>
              <a:t>0</a:t>
            </a:r>
            <a:r>
              <a:rPr kumimoji="1" lang="ja-JP" altLang="en-US" sz="1400" b="1" dirty="0">
                <a:solidFill>
                  <a:srgbClr val="00879E"/>
                </a:solidFill>
                <a:latin typeface="+mn-ea"/>
              </a:rPr>
              <a:t>で取引価格がいくらになるか</a:t>
            </a:r>
            <a:endParaRPr kumimoji="1" lang="en-US" altLang="ja-JP" sz="1400" b="1" dirty="0">
              <a:solidFill>
                <a:srgbClr val="00879E"/>
              </a:solidFill>
              <a:latin typeface="+mn-ea"/>
            </a:endParaRPr>
          </a:p>
        </p:txBody>
      </p:sp>
      <p:sp>
        <p:nvSpPr>
          <p:cNvPr id="17" name="正方形/長方形 16">
            <a:extLst>
              <a:ext uri="{FF2B5EF4-FFF2-40B4-BE49-F238E27FC236}">
                <a16:creationId xmlns:a16="http://schemas.microsoft.com/office/drawing/2014/main" id="{0B0A93C4-0378-487E-9AD1-8B8FF61F353C}"/>
              </a:ext>
            </a:extLst>
          </p:cNvPr>
          <p:cNvSpPr/>
          <p:nvPr/>
        </p:nvSpPr>
        <p:spPr bwMode="auto">
          <a:xfrm>
            <a:off x="1142543" y="5058874"/>
            <a:ext cx="10168171" cy="1211356"/>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築年数を説明変数にとって線形回帰を行うと上のグラフのように、線形的に特徴をとらえた方程式</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を作成できます。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人間であれば感覚で真ん中にいい感じに線が引けますが、これをコンピューターに実行させるため</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にはどうしたらよいでしょうか？</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36750045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最適な回帰直線を求める方法 最小二乗法</a:t>
            </a:r>
          </a:p>
          <a:p>
            <a:pPr lvl="1">
              <a:buClr>
                <a:srgbClr val="F36C37"/>
              </a:buClr>
            </a:pPr>
            <a:r>
              <a:rPr lang="ja-JP" altLang="en-US" sz="1400" b="1" dirty="0"/>
              <a:t>実測値と予測値との差の２乗の総和を算出</a:t>
            </a:r>
            <a:endParaRPr lang="en-US" altLang="ja-JP" sz="1400" b="1" dirty="0"/>
          </a:p>
          <a:p>
            <a:pPr lvl="1">
              <a:buClr>
                <a:srgbClr val="F36C37"/>
              </a:buClr>
            </a:pPr>
            <a:r>
              <a:rPr lang="ja-JP" altLang="en-US" sz="1400" b="1" dirty="0"/>
              <a:t>求めた総和が最小になる傾きと切片を算出</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2-1-8.</a:t>
            </a:r>
            <a:r>
              <a:rPr lang="ja-JP" altLang="en-US" dirty="0"/>
              <a:t>単回帰分析のモデル定義＆学習 最小二乗法</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175</a:t>
            </a:fld>
            <a:endParaRPr kumimoji="1" lang="ja-JP" altLang="en-US"/>
          </a:p>
        </p:txBody>
      </p:sp>
      <p:grpSp>
        <p:nvGrpSpPr>
          <p:cNvPr id="13" name="グループ化 12">
            <a:extLst>
              <a:ext uri="{FF2B5EF4-FFF2-40B4-BE49-F238E27FC236}">
                <a16:creationId xmlns:a16="http://schemas.microsoft.com/office/drawing/2014/main" id="{EAB1FF97-D94B-41B2-9AF3-EB8D80FF5129}"/>
              </a:ext>
            </a:extLst>
          </p:cNvPr>
          <p:cNvGrpSpPr/>
          <p:nvPr/>
        </p:nvGrpSpPr>
        <p:grpSpPr>
          <a:xfrm>
            <a:off x="1475754" y="2194592"/>
            <a:ext cx="3964099" cy="3046366"/>
            <a:chOff x="1254369" y="1430160"/>
            <a:chExt cx="3123614" cy="2400462"/>
          </a:xfrm>
        </p:grpSpPr>
        <p:cxnSp>
          <p:nvCxnSpPr>
            <p:cNvPr id="14" name="直線コネクタ 13">
              <a:extLst>
                <a:ext uri="{FF2B5EF4-FFF2-40B4-BE49-F238E27FC236}">
                  <a16:creationId xmlns:a16="http://schemas.microsoft.com/office/drawing/2014/main" id="{E729AFD6-C47F-46FF-9300-CA8FD52B659F}"/>
                </a:ext>
              </a:extLst>
            </p:cNvPr>
            <p:cNvCxnSpPr>
              <a:stCxn id="19" idx="0"/>
            </p:cNvCxnSpPr>
            <p:nvPr/>
          </p:nvCxnSpPr>
          <p:spPr>
            <a:xfrm flipV="1">
              <a:off x="1787769" y="3012831"/>
              <a:ext cx="0" cy="398584"/>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2C8087A-C3C5-4989-B338-755D99A18BBD}"/>
                </a:ext>
              </a:extLst>
            </p:cNvPr>
            <p:cNvCxnSpPr>
              <a:cxnSpLocks/>
            </p:cNvCxnSpPr>
            <p:nvPr/>
          </p:nvCxnSpPr>
          <p:spPr>
            <a:xfrm flipV="1">
              <a:off x="2497788" y="1928446"/>
              <a:ext cx="0" cy="779585"/>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380ECAF7-9443-4693-A05B-83FCA7FABDF4}"/>
                </a:ext>
              </a:extLst>
            </p:cNvPr>
            <p:cNvCxnSpPr>
              <a:cxnSpLocks/>
            </p:cNvCxnSpPr>
            <p:nvPr/>
          </p:nvCxnSpPr>
          <p:spPr>
            <a:xfrm flipV="1">
              <a:off x="3208581" y="1928447"/>
              <a:ext cx="0" cy="3897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A061C610-F58E-4A16-8981-BD032E0EC88A}"/>
                </a:ext>
              </a:extLst>
            </p:cNvPr>
            <p:cNvCxnSpPr>
              <a:cxnSpLocks/>
            </p:cNvCxnSpPr>
            <p:nvPr/>
          </p:nvCxnSpPr>
          <p:spPr>
            <a:xfrm flipV="1">
              <a:off x="3935411" y="2042160"/>
              <a:ext cx="0" cy="4132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3772BC4A-84D7-497E-AFE2-4FCC9621BF56}"/>
                </a:ext>
              </a:extLst>
            </p:cNvPr>
            <p:cNvCxnSpPr>
              <a:cxnSpLocks/>
            </p:cNvCxnSpPr>
            <p:nvPr/>
          </p:nvCxnSpPr>
          <p:spPr>
            <a:xfrm flipV="1">
              <a:off x="1254369" y="1913844"/>
              <a:ext cx="2907323" cy="1341120"/>
            </a:xfrm>
            <a:prstGeom prst="line">
              <a:avLst/>
            </a:prstGeom>
            <a:ln w="19050">
              <a:solidFill>
                <a:schemeClr val="accent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楕円 18">
              <a:extLst>
                <a:ext uri="{FF2B5EF4-FFF2-40B4-BE49-F238E27FC236}">
                  <a16:creationId xmlns:a16="http://schemas.microsoft.com/office/drawing/2014/main" id="{440B5E4D-57C1-4B36-AD5F-29CD3A050578}"/>
                </a:ext>
              </a:extLst>
            </p:cNvPr>
            <p:cNvSpPr/>
            <p:nvPr/>
          </p:nvSpPr>
          <p:spPr>
            <a:xfrm>
              <a:off x="1723292" y="3411415"/>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A61E906-E48A-4645-B958-C17101C164A1}"/>
                </a:ext>
              </a:extLst>
            </p:cNvPr>
            <p:cNvSpPr/>
            <p:nvPr/>
          </p:nvSpPr>
          <p:spPr>
            <a:xfrm>
              <a:off x="2439173"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320D2A73-BC12-470D-8860-0085B650F924}"/>
                </a:ext>
              </a:extLst>
            </p:cNvPr>
            <p:cNvSpPr/>
            <p:nvPr/>
          </p:nvSpPr>
          <p:spPr>
            <a:xfrm>
              <a:off x="3155054"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FC9DE85-9959-4C43-83C5-9E09EB74AB1E}"/>
                </a:ext>
              </a:extLst>
            </p:cNvPr>
            <p:cNvSpPr/>
            <p:nvPr/>
          </p:nvSpPr>
          <p:spPr>
            <a:xfrm>
              <a:off x="3870934" y="2455450"/>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EDE8CA16-6778-4212-AC37-0157DF80AE4A}"/>
                    </a:ext>
                  </a:extLst>
                </p:cNvPr>
                <p:cNvSpPr/>
                <p:nvPr/>
              </p:nvSpPr>
              <p:spPr>
                <a:xfrm>
                  <a:off x="1543728" y="3461290"/>
                  <a:ext cx="4880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1</m:t>
                            </m:r>
                          </m:sub>
                        </m:sSub>
                      </m:oMath>
                    </m:oMathPara>
                  </a14:m>
                  <a:endParaRPr lang="ja-JP" altLang="en-US" dirty="0"/>
                </a:p>
              </p:txBody>
            </p:sp>
          </mc:Choice>
          <mc:Fallback xmlns="">
            <p:sp>
              <p:nvSpPr>
                <p:cNvPr id="20" name="正方形/長方形 19">
                  <a:extLst>
                    <a:ext uri="{FF2B5EF4-FFF2-40B4-BE49-F238E27FC236}">
                      <a16:creationId xmlns:a16="http://schemas.microsoft.com/office/drawing/2014/main" id="{312F13BD-4D47-4988-9E12-8F699A4C04AF}"/>
                    </a:ext>
                  </a:extLst>
                </p:cNvPr>
                <p:cNvSpPr>
                  <a:spLocks noRot="1" noChangeAspect="1" noMove="1" noResize="1" noEditPoints="1" noAdjustHandles="1" noChangeArrowheads="1" noChangeShapeType="1" noTextEdit="1"/>
                </p:cNvSpPr>
                <p:nvPr/>
              </p:nvSpPr>
              <p:spPr>
                <a:xfrm>
                  <a:off x="1543728" y="3461290"/>
                  <a:ext cx="488082" cy="369332"/>
                </a:xfrm>
                <a:prstGeom prst="rect">
                  <a:avLst/>
                </a:prstGeom>
                <a:blipFill>
                  <a:blip r:embed="rId4"/>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67A2680B-57AC-4CA3-9BAE-7D0758B92400}"/>
                    </a:ext>
                  </a:extLst>
                </p:cNvPr>
                <p:cNvSpPr/>
                <p:nvPr/>
              </p:nvSpPr>
              <p:spPr>
                <a:xfrm>
                  <a:off x="2253747"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oMath>
                    </m:oMathPara>
                  </a14:m>
                  <a:endParaRPr lang="ja-JP" altLang="en-US" dirty="0"/>
                </a:p>
              </p:txBody>
            </p:sp>
          </mc:Choice>
          <mc:Fallback xmlns="">
            <p:sp>
              <p:nvSpPr>
                <p:cNvPr id="21" name="正方形/長方形 20">
                  <a:extLst>
                    <a:ext uri="{FF2B5EF4-FFF2-40B4-BE49-F238E27FC236}">
                      <a16:creationId xmlns:a16="http://schemas.microsoft.com/office/drawing/2014/main" id="{B2C5210A-4CC2-4965-B92E-5991F73CD760}"/>
                    </a:ext>
                  </a:extLst>
                </p:cNvPr>
                <p:cNvSpPr>
                  <a:spLocks noRot="1" noChangeAspect="1" noMove="1" noResize="1" noEditPoints="1" noAdjustHandles="1" noChangeArrowheads="1" noChangeShapeType="1" noTextEdit="1"/>
                </p:cNvSpPr>
                <p:nvPr/>
              </p:nvSpPr>
              <p:spPr>
                <a:xfrm>
                  <a:off x="2253747" y="1430160"/>
                  <a:ext cx="493404" cy="369332"/>
                </a:xfrm>
                <a:prstGeom prst="rect">
                  <a:avLst/>
                </a:prstGeom>
                <a:blipFill>
                  <a:blip r:embed="rId5"/>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5B7C9DC6-72AF-4B14-AC91-83C4377DC78B}"/>
                    </a:ext>
                  </a:extLst>
                </p:cNvPr>
                <p:cNvSpPr/>
                <p:nvPr/>
              </p:nvSpPr>
              <p:spPr>
                <a:xfrm>
                  <a:off x="2975490"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3</m:t>
                            </m:r>
                          </m:sub>
                        </m:sSub>
                      </m:oMath>
                    </m:oMathPara>
                  </a14:m>
                  <a:endParaRPr lang="ja-JP" altLang="en-US" dirty="0"/>
                </a:p>
              </p:txBody>
            </p:sp>
          </mc:Choice>
          <mc:Fallback xmlns="">
            <p:sp>
              <p:nvSpPr>
                <p:cNvPr id="22" name="正方形/長方形 21">
                  <a:extLst>
                    <a:ext uri="{FF2B5EF4-FFF2-40B4-BE49-F238E27FC236}">
                      <a16:creationId xmlns:a16="http://schemas.microsoft.com/office/drawing/2014/main" id="{86F22A87-5691-4C42-9786-DC8E17ED0D28}"/>
                    </a:ext>
                  </a:extLst>
                </p:cNvPr>
                <p:cNvSpPr>
                  <a:spLocks noRot="1" noChangeAspect="1" noMove="1" noResize="1" noEditPoints="1" noAdjustHandles="1" noChangeArrowheads="1" noChangeShapeType="1" noTextEdit="1"/>
                </p:cNvSpPr>
                <p:nvPr/>
              </p:nvSpPr>
              <p:spPr>
                <a:xfrm>
                  <a:off x="2975490" y="1430160"/>
                  <a:ext cx="493404" cy="369332"/>
                </a:xfrm>
                <a:prstGeom prst="rect">
                  <a:avLst/>
                </a:prstGeom>
                <a:blipFill>
                  <a:blip r:embed="rId6"/>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BF0C3596-31E0-422E-AE9B-3264C8EB9D29}"/>
                    </a:ext>
                  </a:extLst>
                </p:cNvPr>
                <p:cNvSpPr/>
                <p:nvPr/>
              </p:nvSpPr>
              <p:spPr>
                <a:xfrm>
                  <a:off x="3691370" y="2514090"/>
                  <a:ext cx="4942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𝑛</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0F678212-78B8-44B9-A9CA-3199048C5C4E}"/>
                    </a:ext>
                  </a:extLst>
                </p:cNvPr>
                <p:cNvSpPr>
                  <a:spLocks noRot="1" noChangeAspect="1" noMove="1" noResize="1" noEditPoints="1" noAdjustHandles="1" noChangeArrowheads="1" noChangeShapeType="1" noTextEdit="1"/>
                </p:cNvSpPr>
                <p:nvPr/>
              </p:nvSpPr>
              <p:spPr>
                <a:xfrm>
                  <a:off x="3691370" y="2514090"/>
                  <a:ext cx="494238" cy="369332"/>
                </a:xfrm>
                <a:prstGeom prst="rect">
                  <a:avLst/>
                </a:prstGeom>
                <a:blipFill>
                  <a:blip r:embed="rId7"/>
                  <a:stretch>
                    <a:fillRect b="-4762"/>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7CF1B9EB-EEBB-4FF2-A962-0B430810142C}"/>
                </a:ext>
              </a:extLst>
            </p:cNvPr>
            <p:cNvSpPr/>
            <p:nvPr/>
          </p:nvSpPr>
          <p:spPr>
            <a:xfrm>
              <a:off x="1723292" y="2948354"/>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CE52204-4E20-40C2-A230-31490D1339D2}"/>
                </a:ext>
              </a:extLst>
            </p:cNvPr>
            <p:cNvSpPr/>
            <p:nvPr/>
          </p:nvSpPr>
          <p:spPr>
            <a:xfrm>
              <a:off x="2439173" y="2618401"/>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9405586-A781-4616-98C6-53B256AE76AF}"/>
                </a:ext>
              </a:extLst>
            </p:cNvPr>
            <p:cNvSpPr/>
            <p:nvPr/>
          </p:nvSpPr>
          <p:spPr>
            <a:xfrm>
              <a:off x="3155054" y="2294847"/>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楕円 31">
              <a:extLst>
                <a:ext uri="{FF2B5EF4-FFF2-40B4-BE49-F238E27FC236}">
                  <a16:creationId xmlns:a16="http://schemas.microsoft.com/office/drawing/2014/main" id="{F0CBCE02-A6C0-419D-85F7-8EC23244A207}"/>
                </a:ext>
              </a:extLst>
            </p:cNvPr>
            <p:cNvSpPr/>
            <p:nvPr/>
          </p:nvSpPr>
          <p:spPr>
            <a:xfrm>
              <a:off x="3870934" y="1966000"/>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E46C6535-8368-4EA2-A7A4-E41213CBF061}"/>
                    </a:ext>
                  </a:extLst>
                </p:cNvPr>
                <p:cNvSpPr/>
                <p:nvPr/>
              </p:nvSpPr>
              <p:spPr>
                <a:xfrm>
                  <a:off x="1543728" y="2568870"/>
                  <a:ext cx="503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1</m:t>
                                </m:r>
                              </m:sub>
                            </m:sSub>
                          </m:e>
                        </m:acc>
                      </m:oMath>
                    </m:oMathPara>
                  </a14:m>
                  <a:endParaRPr lang="ja-JP" altLang="en-US" dirty="0"/>
                </a:p>
              </p:txBody>
            </p:sp>
          </mc:Choice>
          <mc:Fallback xmlns="">
            <p:sp>
              <p:nvSpPr>
                <p:cNvPr id="25" name="正方形/長方形 24">
                  <a:extLst>
                    <a:ext uri="{FF2B5EF4-FFF2-40B4-BE49-F238E27FC236}">
                      <a16:creationId xmlns:a16="http://schemas.microsoft.com/office/drawing/2014/main" id="{CA2AF0C7-6925-412E-8EF1-B69AD1A75E2A}"/>
                    </a:ext>
                  </a:extLst>
                </p:cNvPr>
                <p:cNvSpPr>
                  <a:spLocks noRot="1" noChangeAspect="1" noMove="1" noResize="1" noEditPoints="1" noAdjustHandles="1" noChangeArrowheads="1" noChangeShapeType="1" noTextEdit="1"/>
                </p:cNvSpPr>
                <p:nvPr/>
              </p:nvSpPr>
              <p:spPr>
                <a:xfrm>
                  <a:off x="1543728" y="2568870"/>
                  <a:ext cx="503086" cy="369332"/>
                </a:xfrm>
                <a:prstGeom prst="rect">
                  <a:avLst/>
                </a:prstGeom>
                <a:blipFill>
                  <a:blip r:embed="rId8"/>
                  <a:stretch>
                    <a:fillRect t="-2597" r="-173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DA0F9C4B-6C21-433F-9F37-D3AD0587127A}"/>
                    </a:ext>
                  </a:extLst>
                </p:cNvPr>
                <p:cNvSpPr/>
                <p:nvPr/>
              </p:nvSpPr>
              <p:spPr>
                <a:xfrm>
                  <a:off x="2445034" y="2568870"/>
                  <a:ext cx="4966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e>
                        </m:acc>
                      </m:oMath>
                    </m:oMathPara>
                  </a14:m>
                  <a:endParaRPr lang="ja-JP" altLang="en-US" dirty="0"/>
                </a:p>
              </p:txBody>
            </p:sp>
          </mc:Choice>
          <mc:Fallback xmlns="">
            <p:sp>
              <p:nvSpPr>
                <p:cNvPr id="29" name="正方形/長方形 28">
                  <a:extLst>
                    <a:ext uri="{FF2B5EF4-FFF2-40B4-BE49-F238E27FC236}">
                      <a16:creationId xmlns:a16="http://schemas.microsoft.com/office/drawing/2014/main" id="{82E759D6-FF01-44AF-A91E-18159E008CA5}"/>
                    </a:ext>
                  </a:extLst>
                </p:cNvPr>
                <p:cNvSpPr>
                  <a:spLocks noRot="1" noChangeAspect="1" noMove="1" noResize="1" noEditPoints="1" noAdjustHandles="1" noChangeArrowheads="1" noChangeShapeType="1" noTextEdit="1"/>
                </p:cNvSpPr>
                <p:nvPr/>
              </p:nvSpPr>
              <p:spPr>
                <a:xfrm>
                  <a:off x="2445034" y="2568870"/>
                  <a:ext cx="496611" cy="369332"/>
                </a:xfrm>
                <a:prstGeom prst="rect">
                  <a:avLst/>
                </a:prstGeom>
                <a:blipFill>
                  <a:blip r:embed="rId9"/>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BD1E58B-9FC1-40DB-869D-D2E167EFF425}"/>
                    </a:ext>
                  </a:extLst>
                </p:cNvPr>
                <p:cNvSpPr/>
                <p:nvPr/>
              </p:nvSpPr>
              <p:spPr>
                <a:xfrm>
                  <a:off x="3184328" y="2239135"/>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3</m:t>
                                </m:r>
                              </m:sub>
                            </m:sSub>
                          </m:e>
                        </m:acc>
                      </m:oMath>
                    </m:oMathPara>
                  </a14:m>
                  <a:endParaRPr lang="ja-JP" altLang="en-US" dirty="0"/>
                </a:p>
              </p:txBody>
            </p:sp>
          </mc:Choice>
          <mc:Fallback xmlns="">
            <p:sp>
              <p:nvSpPr>
                <p:cNvPr id="30" name="正方形/長方形 29">
                  <a:extLst>
                    <a:ext uri="{FF2B5EF4-FFF2-40B4-BE49-F238E27FC236}">
                      <a16:creationId xmlns:a16="http://schemas.microsoft.com/office/drawing/2014/main" id="{82BBEAF7-5319-4651-9664-4C4E641980BF}"/>
                    </a:ext>
                  </a:extLst>
                </p:cNvPr>
                <p:cNvSpPr>
                  <a:spLocks noRot="1" noChangeAspect="1" noMove="1" noResize="1" noEditPoints="1" noAdjustHandles="1" noChangeArrowheads="1" noChangeShapeType="1" noTextEdit="1"/>
                </p:cNvSpPr>
                <p:nvPr/>
              </p:nvSpPr>
              <p:spPr>
                <a:xfrm>
                  <a:off x="3184328" y="2239135"/>
                  <a:ext cx="493404" cy="369332"/>
                </a:xfrm>
                <a:prstGeom prst="rect">
                  <a:avLst/>
                </a:prstGeom>
                <a:blipFill>
                  <a:blip r:embed="rId10"/>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E2BDF666-C0D0-4B77-99B1-D6FBD71E2F8B}"/>
                    </a:ext>
                  </a:extLst>
                </p:cNvPr>
                <p:cNvSpPr/>
                <p:nvPr/>
              </p:nvSpPr>
              <p:spPr>
                <a:xfrm>
                  <a:off x="3693906" y="1575841"/>
                  <a:ext cx="488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m:rPr>
                                    <m:sty m:val="p"/>
                                  </m:rPr>
                                  <a:rPr kumimoji="1" lang="en-US" altLang="ja-JP" b="0" i="0" smtClean="0">
                                    <a:latin typeface="Cambria Math" panose="02040503050406030204" pitchFamily="18" charset="0"/>
                                    <a:ea typeface="Cambria Math" panose="02040503050406030204" pitchFamily="18" charset="0"/>
                                  </a:rPr>
                                  <m:t>n</m:t>
                                </m:r>
                              </m:sub>
                            </m:sSub>
                          </m:e>
                        </m:acc>
                      </m:oMath>
                    </m:oMathPara>
                  </a14:m>
                  <a:endParaRPr lang="ja-JP" altLang="en-US" dirty="0"/>
                </a:p>
              </p:txBody>
            </p:sp>
          </mc:Choice>
          <mc:Fallback xmlns="">
            <p:sp>
              <p:nvSpPr>
                <p:cNvPr id="31" name="正方形/長方形 30">
                  <a:extLst>
                    <a:ext uri="{FF2B5EF4-FFF2-40B4-BE49-F238E27FC236}">
                      <a16:creationId xmlns:a16="http://schemas.microsoft.com/office/drawing/2014/main" id="{AD102FDB-FE9C-4A78-961C-56DAB0AFDFF5}"/>
                    </a:ext>
                  </a:extLst>
                </p:cNvPr>
                <p:cNvSpPr>
                  <a:spLocks noRot="1" noChangeAspect="1" noMove="1" noResize="1" noEditPoints="1" noAdjustHandles="1" noChangeArrowheads="1" noChangeShapeType="1" noTextEdit="1"/>
                </p:cNvSpPr>
                <p:nvPr/>
              </p:nvSpPr>
              <p:spPr>
                <a:xfrm>
                  <a:off x="3693906" y="1575841"/>
                  <a:ext cx="488146" cy="369332"/>
                </a:xfrm>
                <a:prstGeom prst="rect">
                  <a:avLst/>
                </a:prstGeom>
                <a:blipFill>
                  <a:blip r:embed="rId11"/>
                  <a:stretch>
                    <a:fillRect t="-3125" r="-9524"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55917C16-87E2-47D2-A902-CB4A9209BEB1}"/>
                    </a:ext>
                  </a:extLst>
                </p:cNvPr>
                <p:cNvSpPr/>
                <p:nvPr/>
              </p:nvSpPr>
              <p:spPr>
                <a:xfrm>
                  <a:off x="1723292" y="3017146"/>
                  <a:ext cx="4971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1</m:t>
                            </m:r>
                          </m:sub>
                        </m:sSub>
                      </m:oMath>
                    </m:oMathPara>
                  </a14:m>
                  <a:endParaRPr lang="ja-JP" altLang="en-US" dirty="0">
                    <a:solidFill>
                      <a:srgbClr val="FF0000"/>
                    </a:solidFill>
                  </a:endParaRPr>
                </a:p>
              </p:txBody>
            </p:sp>
          </mc:Choice>
          <mc:Fallback xmlns="">
            <p:sp>
              <p:nvSpPr>
                <p:cNvPr id="34" name="正方形/長方形 33">
                  <a:extLst>
                    <a:ext uri="{FF2B5EF4-FFF2-40B4-BE49-F238E27FC236}">
                      <a16:creationId xmlns:a16="http://schemas.microsoft.com/office/drawing/2014/main" id="{E0FD4BAE-AABA-44C3-BF7F-577C32468203}"/>
                    </a:ext>
                  </a:extLst>
                </p:cNvPr>
                <p:cNvSpPr>
                  <a:spLocks noRot="1" noChangeAspect="1" noMove="1" noResize="1" noEditPoints="1" noAdjustHandles="1" noChangeArrowheads="1" noChangeShapeType="1" noTextEdit="1"/>
                </p:cNvSpPr>
                <p:nvPr/>
              </p:nvSpPr>
              <p:spPr>
                <a:xfrm>
                  <a:off x="1723292" y="3017146"/>
                  <a:ext cx="497123"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51F826E8-F6E1-47A0-8A14-9C829D522A2D}"/>
                    </a:ext>
                  </a:extLst>
                </p:cNvPr>
                <p:cNvSpPr/>
                <p:nvPr/>
              </p:nvSpPr>
              <p:spPr>
                <a:xfrm>
                  <a:off x="2421168" y="2020122"/>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2</m:t>
                            </m:r>
                          </m:sub>
                        </m:sSub>
                      </m:oMath>
                    </m:oMathPara>
                  </a14:m>
                  <a:endParaRPr lang="ja-JP" altLang="en-US" dirty="0">
                    <a:solidFill>
                      <a:srgbClr val="FF0000"/>
                    </a:solidFill>
                  </a:endParaRPr>
                </a:p>
              </p:txBody>
            </p:sp>
          </mc:Choice>
          <mc:Fallback xmlns="">
            <p:sp>
              <p:nvSpPr>
                <p:cNvPr id="35" name="正方形/長方形 34">
                  <a:extLst>
                    <a:ext uri="{FF2B5EF4-FFF2-40B4-BE49-F238E27FC236}">
                      <a16:creationId xmlns:a16="http://schemas.microsoft.com/office/drawing/2014/main" id="{94F06EF4-A443-402F-8645-93BFEDE1D7AE}"/>
                    </a:ext>
                  </a:extLst>
                </p:cNvPr>
                <p:cNvSpPr>
                  <a:spLocks noRot="1" noChangeAspect="1" noMove="1" noResize="1" noEditPoints="1" noAdjustHandles="1" noChangeArrowheads="1" noChangeShapeType="1" noTextEdit="1"/>
                </p:cNvSpPr>
                <p:nvPr/>
              </p:nvSpPr>
              <p:spPr>
                <a:xfrm>
                  <a:off x="2421168" y="2020122"/>
                  <a:ext cx="502445"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572EB3D8-AF4E-4F92-90DE-E7932CB31C46}"/>
                    </a:ext>
                  </a:extLst>
                </p:cNvPr>
                <p:cNvSpPr/>
                <p:nvPr/>
              </p:nvSpPr>
              <p:spPr>
                <a:xfrm>
                  <a:off x="3117226" y="1891824"/>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3</m:t>
                            </m:r>
                          </m:sub>
                        </m:sSub>
                      </m:oMath>
                    </m:oMathPara>
                  </a14:m>
                  <a:endParaRPr lang="ja-JP" altLang="en-US" dirty="0">
                    <a:solidFill>
                      <a:srgbClr val="FF0000"/>
                    </a:solidFill>
                  </a:endParaRPr>
                </a:p>
              </p:txBody>
            </p:sp>
          </mc:Choice>
          <mc:Fallback xmlns="">
            <p:sp>
              <p:nvSpPr>
                <p:cNvPr id="36" name="正方形/長方形 35">
                  <a:extLst>
                    <a:ext uri="{FF2B5EF4-FFF2-40B4-BE49-F238E27FC236}">
                      <a16:creationId xmlns:a16="http://schemas.microsoft.com/office/drawing/2014/main" id="{A9E8BB8D-6579-4B0A-B00E-99945803D3B1}"/>
                    </a:ext>
                  </a:extLst>
                </p:cNvPr>
                <p:cNvSpPr>
                  <a:spLocks noRot="1" noChangeAspect="1" noMove="1" noResize="1" noEditPoints="1" noAdjustHandles="1" noChangeArrowheads="1" noChangeShapeType="1" noTextEdit="1"/>
                </p:cNvSpPr>
                <p:nvPr/>
              </p:nvSpPr>
              <p:spPr>
                <a:xfrm>
                  <a:off x="3117226" y="1891824"/>
                  <a:ext cx="502445"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AC4EE31F-27A7-4EF0-BC28-819841862CE3}"/>
                    </a:ext>
                  </a:extLst>
                </p:cNvPr>
                <p:cNvSpPr/>
                <p:nvPr/>
              </p:nvSpPr>
              <p:spPr>
                <a:xfrm>
                  <a:off x="3861431" y="2074304"/>
                  <a:ext cx="516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𝑛</m:t>
                            </m:r>
                          </m:sub>
                        </m:sSub>
                      </m:oMath>
                    </m:oMathPara>
                  </a14:m>
                  <a:endParaRPr lang="ja-JP" altLang="en-US" dirty="0">
                    <a:solidFill>
                      <a:srgbClr val="FF0000"/>
                    </a:solidFill>
                  </a:endParaRPr>
                </a:p>
              </p:txBody>
            </p:sp>
          </mc:Choice>
          <mc:Fallback xmlns="">
            <p:sp>
              <p:nvSpPr>
                <p:cNvPr id="37" name="正方形/長方形 36">
                  <a:extLst>
                    <a:ext uri="{FF2B5EF4-FFF2-40B4-BE49-F238E27FC236}">
                      <a16:creationId xmlns:a16="http://schemas.microsoft.com/office/drawing/2014/main" id="{0DCE720E-F474-4C84-A01F-7778C4685C72}"/>
                    </a:ext>
                  </a:extLst>
                </p:cNvPr>
                <p:cNvSpPr>
                  <a:spLocks noRot="1" noChangeAspect="1" noMove="1" noResize="1" noEditPoints="1" noAdjustHandles="1" noChangeArrowheads="1" noChangeShapeType="1" noTextEdit="1"/>
                </p:cNvSpPr>
                <p:nvPr/>
              </p:nvSpPr>
              <p:spPr>
                <a:xfrm>
                  <a:off x="3861431" y="2074304"/>
                  <a:ext cx="516552" cy="369332"/>
                </a:xfrm>
                <a:prstGeom prst="rect">
                  <a:avLst/>
                </a:prstGeom>
                <a:blipFill>
                  <a:blip r:embed="rId1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BA8A5E-1D79-4DA7-AFD1-6117212B3745}"/>
                  </a:ext>
                </a:extLst>
              </p:cNvPr>
              <p:cNvSpPr/>
              <p:nvPr/>
            </p:nvSpPr>
            <p:spPr>
              <a:xfrm>
                <a:off x="5783772" y="3054609"/>
                <a:ext cx="4410887" cy="338554"/>
              </a:xfrm>
              <a:prstGeom prst="rect">
                <a:avLst/>
              </a:prstGeom>
            </p:spPr>
            <p:txBody>
              <a:bodyPr wrap="none">
                <a:spAutoFit/>
              </a:bodyPr>
              <a:lstStyle/>
              <a:p>
                <a14:m>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b="0" i="1">
                        <a:latin typeface="Cambria Math" panose="02040503050406030204" pitchFamily="18" charset="0"/>
                        <a:ea typeface="Cambria Math" panose="02040503050406030204" pitchFamily="18" charset="0"/>
                      </a:rPr>
                      <m:t>=</m:t>
                    </m:r>
                    <m:sSup>
                      <m:sSupPr>
                        <m:ctrlPr>
                          <a:rPr kumimoji="1" lang="en-US" altLang="ja-JP" sz="160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b="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e>
                        </m:acc>
                        <m:r>
                          <a:rPr kumimoji="1" lang="en-US" altLang="ja-JP" sz="1600" b="0" i="1" smtClean="0">
                            <a:latin typeface="Cambria Math" panose="02040503050406030204" pitchFamily="18" charset="0"/>
                            <a:ea typeface="Cambria Math" panose="02040503050406030204" pitchFamily="18" charset="0"/>
                          </a:rPr>
                          <m:t>)</m:t>
                        </m:r>
                      </m:e>
                      <m:sup>
                        <m:r>
                          <a:rPr kumimoji="1" lang="en-US" altLang="ja-JP" sz="1600" b="0" i="1" smtClean="0">
                            <a:latin typeface="Cambria Math" panose="02040503050406030204" pitchFamily="18" charset="0"/>
                            <a:ea typeface="Cambria Math" panose="02040503050406030204" pitchFamily="18" charset="0"/>
                          </a:rPr>
                          <m:t>2</m:t>
                        </m:r>
                      </m:sup>
                    </m:sSup>
                  </m:oMath>
                </a14:m>
                <a:r>
                  <a:rPr lang="ja-JP" altLang="en-US" sz="1600" dirty="0"/>
                  <a:t>＋</a:t>
                </a:r>
                <a:r>
                  <a:rPr kumimoji="1" lang="en-US" altLang="ja-JP" sz="1600" dirty="0">
                    <a:ea typeface="Cambria Math" panose="02040503050406030204" pitchFamily="18" charset="0"/>
                  </a:rPr>
                  <a:t> </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r>
                  <a:rPr lang="ja-JP" altLang="en-US" sz="1600" dirty="0"/>
                  <a:t>＋・・・＋</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endParaRPr lang="ja-JP" altLang="en-US" sz="1600" dirty="0"/>
              </a:p>
            </p:txBody>
          </p:sp>
        </mc:Choice>
        <mc:Fallback xmlns="">
          <p:sp>
            <p:nvSpPr>
              <p:cNvPr id="41" name="正方形/長方形 40">
                <a:extLst>
                  <a:ext uri="{FF2B5EF4-FFF2-40B4-BE49-F238E27FC236}">
                    <a16:creationId xmlns:a16="http://schemas.microsoft.com/office/drawing/2014/main" id="{EEBA8A5E-1D79-4DA7-AFD1-6117212B3745}"/>
                  </a:ext>
                </a:extLst>
              </p:cNvPr>
              <p:cNvSpPr>
                <a:spLocks noRot="1" noChangeAspect="1" noMove="1" noResize="1" noEditPoints="1" noAdjustHandles="1" noChangeArrowheads="1" noChangeShapeType="1" noTextEdit="1"/>
              </p:cNvSpPr>
              <p:nvPr/>
            </p:nvSpPr>
            <p:spPr>
              <a:xfrm>
                <a:off x="5783772" y="3054609"/>
                <a:ext cx="4410887" cy="338554"/>
              </a:xfrm>
              <a:prstGeom prst="rect">
                <a:avLst/>
              </a:prstGeom>
              <a:blipFill>
                <a:blip r:embed="rId16"/>
                <a:stretch>
                  <a:fillRect t="-3571" r="-12586"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1B9D99F1-D481-4392-B941-F257E1E35070}"/>
                  </a:ext>
                </a:extLst>
              </p:cNvPr>
              <p:cNvSpPr/>
              <p:nvPr/>
            </p:nvSpPr>
            <p:spPr>
              <a:xfrm>
                <a:off x="5783772" y="2332105"/>
                <a:ext cx="3349507" cy="621132"/>
              </a:xfrm>
              <a:prstGeom prst="rect">
                <a:avLst/>
              </a:prstGeom>
            </p:spPr>
            <p:txBody>
              <a:bodyPr wrap="none">
                <a:spAutoFit/>
              </a:bodyPr>
              <a:lstStyle/>
              <a:p>
                <a:r>
                  <a:rPr kumimoji="1" lang="ja-JP" altLang="en-US" dirty="0">
                    <a:latin typeface="+mn-ea"/>
                  </a:rPr>
                  <a:t>二乗誤差の総和</a:t>
                </a:r>
                <a:endParaRPr kumimoji="1" lang="en-US" altLang="ja-JP" dirty="0">
                  <a:latin typeface="+mn-ea"/>
                </a:endParaRPr>
              </a:p>
              <a:p>
                <a14:m>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m:t>
                        </m:r>
                        <m:r>
                          <m:rPr>
                            <m:nor/>
                          </m:rPr>
                          <a:rPr kumimoji="1" lang="ja-JP" altLang="en-US" sz="1600" dirty="0">
                            <a:latin typeface="+mn-ea"/>
                          </a:rPr>
                          <m:t>実測値</m:t>
                        </m:r>
                        <m:r>
                          <m:rPr>
                            <m:nor/>
                          </m:rPr>
                          <a:rPr kumimoji="1" lang="en-US" altLang="ja-JP" sz="1600" dirty="0">
                            <a:latin typeface="+mn-ea"/>
                          </a:rPr>
                          <m:t>−</m:t>
                        </m:r>
                        <m:r>
                          <m:rPr>
                            <m:nor/>
                          </m:rPr>
                          <a:rPr kumimoji="1" lang="ja-JP" altLang="en-US" sz="1600" dirty="0">
                            <a:latin typeface="+mn-ea"/>
                          </a:rPr>
                          <m:t>予測値</m:t>
                        </m:r>
                        <m:r>
                          <a:rPr kumimoji="1" lang="en-US" altLang="ja-JP" sz="1600" i="1">
                            <a:latin typeface="Cambria Math" panose="02040503050406030204" pitchFamily="18" charset="0"/>
                          </a:rPr>
                          <m:t>)</m:t>
                        </m:r>
                      </m:e>
                      <m:sup>
                        <m:r>
                          <a:rPr kumimoji="1" lang="en-US" altLang="ja-JP" sz="1600" i="1">
                            <a:latin typeface="Cambria Math" panose="02040503050406030204" pitchFamily="18" charset="0"/>
                          </a:rPr>
                          <m:t>2</m:t>
                        </m:r>
                      </m:sup>
                    </m:sSup>
                  </m:oMath>
                </a14:m>
                <a:r>
                  <a:rPr lang="ja-JP" altLang="en-US" sz="1600" dirty="0">
                    <a:latin typeface="+mn-ea"/>
                  </a:rPr>
                  <a:t> を合計したもの</a:t>
                </a:r>
              </a:p>
            </p:txBody>
          </p:sp>
        </mc:Choice>
        <mc:Fallback xmlns="">
          <p:sp>
            <p:nvSpPr>
              <p:cNvPr id="42" name="正方形/長方形 41">
                <a:extLst>
                  <a:ext uri="{FF2B5EF4-FFF2-40B4-BE49-F238E27FC236}">
                    <a16:creationId xmlns:a16="http://schemas.microsoft.com/office/drawing/2014/main" id="{1B9D99F1-D481-4392-B941-F257E1E35070}"/>
                  </a:ext>
                </a:extLst>
              </p:cNvPr>
              <p:cNvSpPr>
                <a:spLocks noRot="1" noChangeAspect="1" noMove="1" noResize="1" noEditPoints="1" noAdjustHandles="1" noChangeArrowheads="1" noChangeShapeType="1" noTextEdit="1"/>
              </p:cNvSpPr>
              <p:nvPr/>
            </p:nvSpPr>
            <p:spPr>
              <a:xfrm>
                <a:off x="5783772" y="2332105"/>
                <a:ext cx="3349507" cy="621132"/>
              </a:xfrm>
              <a:prstGeom prst="rect">
                <a:avLst/>
              </a:prstGeom>
              <a:blipFill>
                <a:blip r:embed="rId17"/>
                <a:stretch>
                  <a:fillRect l="-1639" t="-4950" b="-138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33960B5C-D773-4DA0-AB20-0DDC88AD12B3}"/>
                  </a:ext>
                </a:extLst>
              </p:cNvPr>
              <p:cNvSpPr/>
              <p:nvPr/>
            </p:nvSpPr>
            <p:spPr>
              <a:xfrm>
                <a:off x="1388921" y="5216479"/>
                <a:ext cx="2849178" cy="308739"/>
              </a:xfrm>
              <a:prstGeom prst="rect">
                <a:avLst/>
              </a:prstGeom>
            </p:spPr>
            <p:txBody>
              <a:bodyPr wrap="none">
                <a:spAutoFit/>
              </a:bodyPr>
              <a:lstStyle/>
              <a:p>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𝐸</m:t>
                    </m:r>
                  </m:oMath>
                </a14:m>
                <a:r>
                  <a:rPr lang="ja-JP" altLang="en-US" sz="1400" dirty="0"/>
                  <a:t> は誤差、</a:t>
                </a:r>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𝑦</m:t>
                    </m:r>
                    <m:r>
                      <a:rPr kumimoji="1" lang="ja-JP" altLang="en-US" sz="1400" i="1">
                        <a:latin typeface="Cambria Math" panose="02040503050406030204" pitchFamily="18" charset="0"/>
                        <a:ea typeface="Cambria Math" panose="02040503050406030204" pitchFamily="18" charset="0"/>
                      </a:rPr>
                      <m:t> </m:t>
                    </m:r>
                  </m:oMath>
                </a14:m>
                <a:r>
                  <a:rPr lang="ja-JP" altLang="en-US" sz="1400" dirty="0"/>
                  <a:t>は実測値、</a:t>
                </a:r>
                <a:r>
                  <a:rPr kumimoji="1" lang="en-US" altLang="ja-JP" sz="1400" dirty="0">
                    <a:ea typeface="Cambria Math" panose="02040503050406030204" pitchFamily="18" charset="0"/>
                  </a:rPr>
                  <a:t> </a:t>
                </a:r>
                <a14:m>
                  <m:oMath xmlns:m="http://schemas.openxmlformats.org/officeDocument/2006/math">
                    <m:acc>
                      <m:accPr>
                        <m:chr m:val="̂"/>
                        <m:ctrlPr>
                          <a:rPr kumimoji="1" lang="en-US" altLang="ja-JP" sz="1400" i="1">
                            <a:latin typeface="Cambria Math" panose="02040503050406030204" pitchFamily="18" charset="0"/>
                            <a:ea typeface="Cambria Math" panose="02040503050406030204" pitchFamily="18" charset="0"/>
                          </a:rPr>
                        </m:ctrlPr>
                      </m:accPr>
                      <m:e>
                        <m:r>
                          <a:rPr kumimoji="1" lang="en-US" altLang="ja-JP" sz="1400" i="1">
                            <a:latin typeface="Cambria Math" panose="02040503050406030204" pitchFamily="18" charset="0"/>
                            <a:ea typeface="Cambria Math" panose="02040503050406030204" pitchFamily="18" charset="0"/>
                          </a:rPr>
                          <m:t>𝑦</m:t>
                        </m:r>
                      </m:e>
                    </m:acc>
                    <m:r>
                      <a:rPr kumimoji="1" lang="ja-JP" altLang="en-US" sz="1400" i="1">
                        <a:latin typeface="Cambria Math" panose="02040503050406030204" pitchFamily="18" charset="0"/>
                        <a:ea typeface="Cambria Math" panose="02040503050406030204" pitchFamily="18" charset="0"/>
                      </a:rPr>
                      <m:t> </m:t>
                    </m:r>
                    <m:r>
                      <m:rPr>
                        <m:nor/>
                      </m:rPr>
                      <a:rPr lang="ja-JP" altLang="en-US" sz="1400" dirty="0"/>
                      <m:t>は</m:t>
                    </m:r>
                    <m:r>
                      <a:rPr lang="ja-JP" altLang="en-US" sz="1400" i="1" dirty="0" smtClean="0">
                        <a:latin typeface="Cambria Math" panose="02040503050406030204" pitchFamily="18" charset="0"/>
                      </a:rPr>
                      <m:t>予測値</m:t>
                    </m:r>
                  </m:oMath>
                </a14:m>
                <a:endParaRPr lang="ja-JP" altLang="en-US" sz="1400" dirty="0"/>
              </a:p>
            </p:txBody>
          </p:sp>
        </mc:Choice>
        <mc:Fallback xmlns="">
          <p:sp>
            <p:nvSpPr>
              <p:cNvPr id="43" name="正方形/長方形 42">
                <a:extLst>
                  <a:ext uri="{FF2B5EF4-FFF2-40B4-BE49-F238E27FC236}">
                    <a16:creationId xmlns:a16="http://schemas.microsoft.com/office/drawing/2014/main" id="{33960B5C-D773-4DA0-AB20-0DDC88AD12B3}"/>
                  </a:ext>
                </a:extLst>
              </p:cNvPr>
              <p:cNvSpPr>
                <a:spLocks noRot="1" noChangeAspect="1" noMove="1" noResize="1" noEditPoints="1" noAdjustHandles="1" noChangeArrowheads="1" noChangeShapeType="1" noTextEdit="1"/>
              </p:cNvSpPr>
              <p:nvPr/>
            </p:nvSpPr>
            <p:spPr>
              <a:xfrm>
                <a:off x="1388921" y="5216479"/>
                <a:ext cx="2849178" cy="308739"/>
              </a:xfrm>
              <a:prstGeom prst="rect">
                <a:avLst/>
              </a:prstGeom>
              <a:blipFill>
                <a:blip r:embed="rId18"/>
                <a:stretch>
                  <a:fillRect t="-2000" r="-4711"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7CE49DAA-610A-4BCD-8868-73E341D99DB2}"/>
                  </a:ext>
                </a:extLst>
              </p:cNvPr>
              <p:cNvSpPr/>
              <p:nvPr/>
            </p:nvSpPr>
            <p:spPr>
              <a:xfrm>
                <a:off x="5737683" y="4169524"/>
                <a:ext cx="1877886"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i="1">
                          <a:latin typeface="Cambria Math" panose="02040503050406030204" pitchFamily="18" charset="0"/>
                          <a:ea typeface="Cambria Math" panose="02040503050406030204" pitchFamily="18" charset="0"/>
                        </a:rPr>
                        <m:t>=</m:t>
                      </m:r>
                      <m:nary>
                        <m:naryPr>
                          <m:chr m:val="∑"/>
                          <m:ctrlPr>
                            <a:rPr kumimoji="1" lang="en-US" altLang="ja-JP" sz="1600" i="1">
                              <a:latin typeface="Cambria Math" panose="02040503050406030204" pitchFamily="18" charset="0"/>
                              <a:ea typeface="Cambria Math" panose="02040503050406030204" pitchFamily="18" charset="0"/>
                            </a:rPr>
                          </m:ctrlPr>
                        </m:naryPr>
                        <m:sub>
                          <m:r>
                            <m:rPr>
                              <m:brk m:alnAt="23"/>
                            </m:rPr>
                            <a:rPr kumimoji="1" lang="en-US" altLang="ja-JP" sz="1600" i="1">
                              <a:latin typeface="Cambria Math" panose="02040503050406030204" pitchFamily="18" charset="0"/>
                              <a:ea typeface="Cambria Math" panose="02040503050406030204" pitchFamily="18" charset="0"/>
                            </a:rPr>
                            <m:t>𝑛</m:t>
                          </m:r>
                          <m:r>
                            <a:rPr kumimoji="1" lang="en-US" altLang="ja-JP" sz="1600" i="1">
                              <a:latin typeface="Cambria Math" panose="02040503050406030204" pitchFamily="18" charset="0"/>
                              <a:ea typeface="Cambria Math" panose="02040503050406030204" pitchFamily="18" charset="0"/>
                            </a:rPr>
                            <m:t>=1</m:t>
                          </m:r>
                        </m:sub>
                        <m:sup>
                          <m:r>
                            <a:rPr kumimoji="1" lang="en-US" altLang="ja-JP" sz="1600" i="1">
                              <a:latin typeface="Cambria Math" panose="02040503050406030204" pitchFamily="18" charset="0"/>
                              <a:ea typeface="Cambria Math" panose="02040503050406030204" pitchFamily="18" charset="0"/>
                            </a:rPr>
                            <m:t>𝑁</m:t>
                          </m:r>
                        </m:sup>
                        <m:e>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e>
                      </m:nary>
                    </m:oMath>
                  </m:oMathPara>
                </a14:m>
                <a:endParaRPr lang="ja-JP" altLang="en-US" sz="1600" dirty="0"/>
              </a:p>
            </p:txBody>
          </p:sp>
        </mc:Choice>
        <mc:Fallback xmlns="">
          <p:sp>
            <p:nvSpPr>
              <p:cNvPr id="44" name="正方形/長方形 43">
                <a:extLst>
                  <a:ext uri="{FF2B5EF4-FFF2-40B4-BE49-F238E27FC236}">
                    <a16:creationId xmlns:a16="http://schemas.microsoft.com/office/drawing/2014/main" id="{7CE49DAA-610A-4BCD-8868-73E341D99DB2}"/>
                  </a:ext>
                </a:extLst>
              </p:cNvPr>
              <p:cNvSpPr>
                <a:spLocks noRot="1" noChangeAspect="1" noMove="1" noResize="1" noEditPoints="1" noAdjustHandles="1" noChangeArrowheads="1" noChangeShapeType="1" noTextEdit="1"/>
              </p:cNvSpPr>
              <p:nvPr/>
            </p:nvSpPr>
            <p:spPr>
              <a:xfrm>
                <a:off x="5737683" y="4169524"/>
                <a:ext cx="1877886" cy="784638"/>
              </a:xfrm>
              <a:prstGeom prst="rect">
                <a:avLst/>
              </a:prstGeom>
              <a:blipFill>
                <a:blip r:embed="rId19"/>
                <a:stretch>
                  <a:fillRect/>
                </a:stretch>
              </a:blipFill>
            </p:spPr>
            <p:txBody>
              <a:bodyPr/>
              <a:lstStyle/>
              <a:p>
                <a:r>
                  <a:rPr lang="ja-JP" altLang="en-US">
                    <a:noFill/>
                  </a:rPr>
                  <a:t> </a:t>
                </a:r>
              </a:p>
            </p:txBody>
          </p:sp>
        </mc:Fallback>
      </mc:AlternateContent>
      <p:sp>
        <p:nvSpPr>
          <p:cNvPr id="45" name="矢印: 下 44">
            <a:extLst>
              <a:ext uri="{FF2B5EF4-FFF2-40B4-BE49-F238E27FC236}">
                <a16:creationId xmlns:a16="http://schemas.microsoft.com/office/drawing/2014/main" id="{0AA9FA5E-E4B2-4920-9BF8-B6CEF8BA16AB}"/>
              </a:ext>
            </a:extLst>
          </p:cNvPr>
          <p:cNvSpPr/>
          <p:nvPr/>
        </p:nvSpPr>
        <p:spPr>
          <a:xfrm>
            <a:off x="6191686" y="358887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46" name="吹き出し: 四角形 45">
            <a:extLst>
              <a:ext uri="{FF2B5EF4-FFF2-40B4-BE49-F238E27FC236}">
                <a16:creationId xmlns:a16="http://schemas.microsoft.com/office/drawing/2014/main" id="{3EC550EA-2B6B-4405-93F8-655C78D2018D}"/>
              </a:ext>
            </a:extLst>
          </p:cNvPr>
          <p:cNvSpPr/>
          <p:nvPr/>
        </p:nvSpPr>
        <p:spPr>
          <a:xfrm>
            <a:off x="8006272" y="3644387"/>
            <a:ext cx="2709974" cy="661154"/>
          </a:xfrm>
          <a:prstGeom prst="wedgeRectCallout">
            <a:avLst>
              <a:gd name="adj1" fmla="val -68377"/>
              <a:gd name="adj2" fmla="val 62353"/>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この値</a:t>
            </a:r>
            <a:r>
              <a:rPr kumimoji="1" lang="en-US" altLang="ja-JP" sz="1400" dirty="0">
                <a:solidFill>
                  <a:schemeClr val="tx1"/>
                </a:solidFill>
              </a:rPr>
              <a:t>(</a:t>
            </a:r>
            <a:r>
              <a:rPr kumimoji="1" lang="ja-JP" altLang="en-US" sz="1400" dirty="0">
                <a:solidFill>
                  <a:schemeClr val="tx1"/>
                </a:solidFill>
              </a:rPr>
              <a:t>誤差</a:t>
            </a:r>
            <a:r>
              <a:rPr kumimoji="1" lang="en-US" altLang="ja-JP" sz="1400" dirty="0">
                <a:solidFill>
                  <a:schemeClr val="tx1"/>
                </a:solidFill>
              </a:rPr>
              <a:t>)</a:t>
            </a:r>
            <a:r>
              <a:rPr kumimoji="1" lang="ja-JP" altLang="en-US" sz="1400" dirty="0">
                <a:solidFill>
                  <a:schemeClr val="tx1"/>
                </a:solidFill>
              </a:rPr>
              <a:t>が最小となる</a:t>
            </a:r>
            <a:endParaRPr kumimoji="1" lang="en-US" altLang="ja-JP" sz="1400" dirty="0">
              <a:solidFill>
                <a:schemeClr val="tx1"/>
              </a:solidFill>
            </a:endParaRPr>
          </a:p>
          <a:p>
            <a:pPr algn="ctr"/>
            <a:r>
              <a:rPr kumimoji="1" lang="ja-JP" altLang="en-US" sz="1400" dirty="0">
                <a:solidFill>
                  <a:schemeClr val="tx1"/>
                </a:solidFill>
              </a:rPr>
              <a:t>ように傾きと切片をもとめる</a:t>
            </a:r>
            <a:endParaRPr kumimoji="1" lang="en-US" altLang="ja-JP" sz="1400" dirty="0">
              <a:solidFill>
                <a:schemeClr val="tx1"/>
              </a:solidFill>
            </a:endParaRPr>
          </a:p>
        </p:txBody>
      </p:sp>
      <p:sp>
        <p:nvSpPr>
          <p:cNvPr id="47" name="正方形/長方形 46">
            <a:extLst>
              <a:ext uri="{FF2B5EF4-FFF2-40B4-BE49-F238E27FC236}">
                <a16:creationId xmlns:a16="http://schemas.microsoft.com/office/drawing/2014/main" id="{CFDFD706-E137-4F33-AFDF-15F63734D105}"/>
              </a:ext>
            </a:extLst>
          </p:cNvPr>
          <p:cNvSpPr/>
          <p:nvPr/>
        </p:nvSpPr>
        <p:spPr>
          <a:xfrm>
            <a:off x="5799142" y="5916845"/>
            <a:ext cx="5886548" cy="338554"/>
          </a:xfrm>
          <a:prstGeom prst="rect">
            <a:avLst/>
          </a:prstGeom>
        </p:spPr>
        <p:txBody>
          <a:bodyPr wrap="none">
            <a:spAutoFit/>
          </a:bodyPr>
          <a:lstStyle/>
          <a:p>
            <a:r>
              <a:rPr lang="ja-JP" altLang="en-US" sz="1600" dirty="0">
                <a:latin typeface="+mn-ea"/>
              </a:rPr>
              <a:t>微分により誤差</a:t>
            </a:r>
            <a:r>
              <a:rPr lang="en-US" altLang="ja-JP" sz="1600" dirty="0">
                <a:latin typeface="+mn-ea"/>
              </a:rPr>
              <a:t>(E)</a:t>
            </a:r>
            <a:r>
              <a:rPr lang="ja-JP" altLang="en-US" sz="1600" dirty="0">
                <a:latin typeface="+mn-ea"/>
              </a:rPr>
              <a:t> が</a:t>
            </a:r>
            <a:r>
              <a:rPr lang="en-US" altLang="ja-JP" sz="1600" dirty="0">
                <a:latin typeface="+mn-ea"/>
              </a:rPr>
              <a:t>0(</a:t>
            </a:r>
            <a:r>
              <a:rPr lang="ja-JP" altLang="en-US" sz="1600" dirty="0">
                <a:latin typeface="+mn-ea"/>
              </a:rPr>
              <a:t>最小点</a:t>
            </a:r>
            <a:r>
              <a:rPr lang="en-US" altLang="ja-JP" sz="1600" dirty="0">
                <a:latin typeface="+mn-ea"/>
              </a:rPr>
              <a:t>)</a:t>
            </a:r>
            <a:r>
              <a:rPr lang="ja-JP" altLang="en-US" sz="1600" dirty="0">
                <a:latin typeface="+mn-ea"/>
              </a:rPr>
              <a:t>となるような傾き</a:t>
            </a:r>
            <a:r>
              <a:rPr lang="en-US" altLang="ja-JP" sz="1600" dirty="0">
                <a:latin typeface="+mn-ea"/>
              </a:rPr>
              <a:t>(a)</a:t>
            </a:r>
            <a:r>
              <a:rPr lang="ja-JP" altLang="en-US" sz="1600" dirty="0">
                <a:latin typeface="+mn-ea"/>
              </a:rPr>
              <a:t>値を算出</a:t>
            </a:r>
          </a:p>
        </p:txBody>
      </p:sp>
      <p:sp>
        <p:nvSpPr>
          <p:cNvPr id="48" name="矢印: 下 47">
            <a:extLst>
              <a:ext uri="{FF2B5EF4-FFF2-40B4-BE49-F238E27FC236}">
                <a16:creationId xmlns:a16="http://schemas.microsoft.com/office/drawing/2014/main" id="{BC934B9D-7699-496F-9F09-21B3F5885800}"/>
              </a:ext>
            </a:extLst>
          </p:cNvPr>
          <p:cNvSpPr/>
          <p:nvPr/>
        </p:nvSpPr>
        <p:spPr>
          <a:xfrm>
            <a:off x="6212352" y="516285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aphicFrame>
        <p:nvGraphicFramePr>
          <p:cNvPr id="49" name="グラフ 48">
            <a:extLst>
              <a:ext uri="{FF2B5EF4-FFF2-40B4-BE49-F238E27FC236}">
                <a16:creationId xmlns:a16="http://schemas.microsoft.com/office/drawing/2014/main" id="{61DA98F0-AA18-483B-A489-D04A16324671}"/>
              </a:ext>
            </a:extLst>
          </p:cNvPr>
          <p:cNvGraphicFramePr/>
          <p:nvPr>
            <p:extLst>
              <p:ext uri="{D42A27DB-BD31-4B8C-83A1-F6EECF244321}">
                <p14:modId xmlns:p14="http://schemas.microsoft.com/office/powerpoint/2010/main" val="663094107"/>
              </p:ext>
            </p:extLst>
          </p:nvPr>
        </p:nvGraphicFramePr>
        <p:xfrm>
          <a:off x="8187888" y="4403032"/>
          <a:ext cx="2048883" cy="1582476"/>
        </p:xfrm>
        <a:graphic>
          <a:graphicData uri="http://schemas.openxmlformats.org/drawingml/2006/chart">
            <c:chart xmlns:c="http://schemas.openxmlformats.org/drawingml/2006/chart" xmlns:r="http://schemas.openxmlformats.org/officeDocument/2006/relationships" r:id="rId20"/>
          </a:graphicData>
        </a:graphic>
      </p:graphicFrame>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73EDF5D9-0B0B-4DA9-B17B-2A0915BBE1D0}"/>
                  </a:ext>
                </a:extLst>
              </p:cNvPr>
              <p:cNvSpPr/>
              <p:nvPr/>
            </p:nvSpPr>
            <p:spPr>
              <a:xfrm>
                <a:off x="7980214" y="4403032"/>
                <a:ext cx="416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𝐸</m:t>
                      </m:r>
                    </m:oMath>
                  </m:oMathPara>
                </a14:m>
                <a:endParaRPr lang="ja-JP" altLang="en-US" dirty="0"/>
              </a:p>
            </p:txBody>
          </p:sp>
        </mc:Choice>
        <mc:Fallback xmlns="">
          <p:sp>
            <p:nvSpPr>
              <p:cNvPr id="50" name="正方形/長方形 49">
                <a:extLst>
                  <a:ext uri="{FF2B5EF4-FFF2-40B4-BE49-F238E27FC236}">
                    <a16:creationId xmlns:a16="http://schemas.microsoft.com/office/drawing/2014/main" id="{73EDF5D9-0B0B-4DA9-B17B-2A0915BBE1D0}"/>
                  </a:ext>
                </a:extLst>
              </p:cNvPr>
              <p:cNvSpPr>
                <a:spLocks noRot="1" noChangeAspect="1" noMove="1" noResize="1" noEditPoints="1" noAdjustHandles="1" noChangeArrowheads="1" noChangeShapeType="1" noTextEdit="1"/>
              </p:cNvSpPr>
              <p:nvPr/>
            </p:nvSpPr>
            <p:spPr>
              <a:xfrm>
                <a:off x="7980214" y="4403032"/>
                <a:ext cx="41652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7DE688AF-EA25-41EB-9649-91A3F34BA994}"/>
                  </a:ext>
                </a:extLst>
              </p:cNvPr>
              <p:cNvSpPr/>
              <p:nvPr/>
            </p:nvSpPr>
            <p:spPr>
              <a:xfrm>
                <a:off x="9823561" y="5547483"/>
                <a:ext cx="397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𝑎</m:t>
                      </m:r>
                    </m:oMath>
                  </m:oMathPara>
                </a14:m>
                <a:endParaRPr lang="ja-JP" altLang="en-US" dirty="0"/>
              </a:p>
            </p:txBody>
          </p:sp>
        </mc:Choice>
        <mc:Fallback xmlns="">
          <p:sp>
            <p:nvSpPr>
              <p:cNvPr id="51" name="正方形/長方形 50">
                <a:extLst>
                  <a:ext uri="{FF2B5EF4-FFF2-40B4-BE49-F238E27FC236}">
                    <a16:creationId xmlns:a16="http://schemas.microsoft.com/office/drawing/2014/main" id="{7DE688AF-EA25-41EB-9649-91A3F34BA994}"/>
                  </a:ext>
                </a:extLst>
              </p:cNvPr>
              <p:cNvSpPr>
                <a:spLocks noRot="1" noChangeAspect="1" noMove="1" noResize="1" noEditPoints="1" noAdjustHandles="1" noChangeArrowheads="1" noChangeShapeType="1" noTextEdit="1"/>
              </p:cNvSpPr>
              <p:nvPr/>
            </p:nvSpPr>
            <p:spPr>
              <a:xfrm>
                <a:off x="9823561" y="5547483"/>
                <a:ext cx="397096" cy="369332"/>
              </a:xfrm>
              <a:prstGeom prst="rect">
                <a:avLst/>
              </a:prstGeom>
              <a:blipFill>
                <a:blip r:embed="rId22"/>
                <a:stretch>
                  <a:fillRect/>
                </a:stretch>
              </a:blipFill>
            </p:spPr>
            <p:txBody>
              <a:bodyPr/>
              <a:lstStyle/>
              <a:p>
                <a:r>
                  <a:rPr lang="ja-JP" altLang="en-US">
                    <a:noFill/>
                  </a:rPr>
                  <a:t> </a:t>
                </a:r>
              </a:p>
            </p:txBody>
          </p:sp>
        </mc:Fallback>
      </mc:AlternateContent>
      <p:sp>
        <p:nvSpPr>
          <p:cNvPr id="52" name="吹き出し: 四角形 51">
            <a:extLst>
              <a:ext uri="{FF2B5EF4-FFF2-40B4-BE49-F238E27FC236}">
                <a16:creationId xmlns:a16="http://schemas.microsoft.com/office/drawing/2014/main" id="{FB8D9C42-C405-4646-A8F6-21E0A5DEA47A}"/>
              </a:ext>
            </a:extLst>
          </p:cNvPr>
          <p:cNvSpPr/>
          <p:nvPr/>
        </p:nvSpPr>
        <p:spPr>
          <a:xfrm>
            <a:off x="9706168" y="5171484"/>
            <a:ext cx="1719070" cy="278508"/>
          </a:xfrm>
          <a:prstGeom prst="wedgeRectCallout">
            <a:avLst>
              <a:gd name="adj1" fmla="val -66808"/>
              <a:gd name="adj2" fmla="val 9346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誤差が最小となる値</a:t>
            </a:r>
          </a:p>
        </p:txBody>
      </p:sp>
      <p:sp>
        <p:nvSpPr>
          <p:cNvPr id="53" name="楕円 52">
            <a:extLst>
              <a:ext uri="{FF2B5EF4-FFF2-40B4-BE49-F238E27FC236}">
                <a16:creationId xmlns:a16="http://schemas.microsoft.com/office/drawing/2014/main" id="{E645AF83-D04F-4383-8E8D-8FFAD5A7FFA9}"/>
              </a:ext>
            </a:extLst>
          </p:cNvPr>
          <p:cNvSpPr/>
          <p:nvPr/>
        </p:nvSpPr>
        <p:spPr>
          <a:xfrm>
            <a:off x="9168831" y="5547483"/>
            <a:ext cx="137160" cy="137160"/>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Tree>
    <p:extLst>
      <p:ext uri="{BB962C8B-B14F-4D97-AF65-F5344CB8AC3E}">
        <p14:creationId xmlns:p14="http://schemas.microsoft.com/office/powerpoint/2010/main" val="6913475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03590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2-1-9.</a:t>
            </a:r>
            <a:r>
              <a:rPr lang="ja-JP" altLang="en-US" dirty="0"/>
              <a:t>回帰分析の評価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176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09482"/>
            <a:ext cx="8640762" cy="1259281"/>
          </a:xfrm>
        </p:spPr>
        <p:txBody>
          <a:bodyPr>
            <a:normAutofit/>
          </a:bodyPr>
          <a:lstStyle/>
          <a:p>
            <a:pPr>
              <a:buClr>
                <a:srgbClr val="F36C37"/>
              </a:buClr>
            </a:pPr>
            <a:r>
              <a:rPr lang="ja-JP" altLang="en-US" sz="2000" b="1" dirty="0"/>
              <a:t>回帰分析においては</a:t>
            </a:r>
            <a:r>
              <a:rPr lang="ja-JP" altLang="en-US" sz="2000" b="1" dirty="0">
                <a:solidFill>
                  <a:srgbClr val="F47746"/>
                </a:solidFill>
              </a:rPr>
              <a:t>決定係数（</a:t>
            </a:r>
            <a:r>
              <a:rPr lang="en-US" altLang="ja-JP" sz="2000" b="1" dirty="0">
                <a:solidFill>
                  <a:srgbClr val="F47746"/>
                </a:solidFill>
              </a:rPr>
              <a:t>R2</a:t>
            </a:r>
            <a:r>
              <a:rPr lang="ja-JP" altLang="en-US" sz="2000" b="1" dirty="0">
                <a:solidFill>
                  <a:srgbClr val="F47746"/>
                </a:solidFill>
              </a:rPr>
              <a:t>）</a:t>
            </a:r>
            <a:r>
              <a:rPr lang="ja-JP" altLang="en-US" sz="2000" b="1" dirty="0"/>
              <a:t>が最も重要な評価指標の一つ</a:t>
            </a:r>
          </a:p>
          <a:p>
            <a:pPr>
              <a:buClr>
                <a:srgbClr val="F36C37"/>
              </a:buClr>
            </a:pPr>
            <a:r>
              <a:rPr lang="ja-JP" altLang="en-US" sz="2000" b="1" dirty="0"/>
              <a:t>決定係数はモデルがどれだけ実データに当てはまるかを評価する</a:t>
            </a:r>
          </a:p>
          <a:p>
            <a:pPr>
              <a:buClr>
                <a:srgbClr val="F36C37"/>
              </a:buClr>
            </a:pPr>
            <a:r>
              <a:rPr lang="en-US" altLang="ja-JP" sz="2000" b="1" dirty="0">
                <a:solidFill>
                  <a:srgbClr val="F36C37"/>
                </a:solidFill>
              </a:rPr>
              <a:t>1</a:t>
            </a:r>
            <a:r>
              <a:rPr lang="ja-JP" altLang="en-US" sz="2000" b="1" dirty="0">
                <a:solidFill>
                  <a:srgbClr val="F36C37"/>
                </a:solidFill>
              </a:rPr>
              <a:t>以下</a:t>
            </a:r>
            <a:r>
              <a:rPr lang="ja-JP" altLang="en-US" sz="2000" b="1" dirty="0">
                <a:solidFill>
                  <a:srgbClr val="494949"/>
                </a:solidFill>
              </a:rPr>
              <a:t>の範囲を取り</a:t>
            </a:r>
            <a:r>
              <a:rPr lang="ja-JP" altLang="en-US" sz="2000" b="1" dirty="0">
                <a:solidFill>
                  <a:srgbClr val="F36C37"/>
                </a:solidFill>
              </a:rPr>
              <a:t>高ければ高いほど良い</a:t>
            </a:r>
          </a:p>
          <a:p>
            <a:pPr>
              <a:buClr>
                <a:srgbClr val="F36C37"/>
              </a:buClr>
            </a:pPr>
            <a:endParaRPr lang="ja-JP" altLang="en-US" sz="2000" b="1" dirty="0"/>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評価指標：決定係数</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598214"/>
            <a:ext cx="10658474"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予測のできるモデルが出来上がったら、必ずそのモデルでどの程度の性能が出るかどうか</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評価を行います。評価の仕方には様々な</a:t>
            </a:r>
            <a:r>
              <a:rPr lang="ja-JP" altLang="en-US" sz="2000" spc="0" dirty="0">
                <a:solidFill>
                  <a:srgbClr val="F36C37"/>
                </a:solidFill>
              </a:rPr>
              <a:t>評価指標</a:t>
            </a:r>
            <a:r>
              <a:rPr lang="ja-JP" altLang="en-US" sz="2000" spc="0" dirty="0">
                <a:solidFill>
                  <a:schemeClr val="tx1">
                    <a:lumMod val="75000"/>
                    <a:lumOff val="25000"/>
                  </a:schemeClr>
                </a:solidFill>
              </a:rPr>
              <a:t>が存在しており、目的に合った最適な</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評価指標を用いる必要があります。回帰分析においてはよく</a:t>
            </a:r>
            <a:r>
              <a:rPr lang="ja-JP" altLang="en-US" sz="2000" spc="0" dirty="0">
                <a:solidFill>
                  <a:srgbClr val="F36C37"/>
                </a:solidFill>
              </a:rPr>
              <a:t>決定係数</a:t>
            </a:r>
            <a:r>
              <a:rPr lang="ja-JP" altLang="en-US" sz="2000" spc="0" dirty="0">
                <a:solidFill>
                  <a:schemeClr val="tx1">
                    <a:lumMod val="75000"/>
                    <a:lumOff val="25000"/>
                  </a:schemeClr>
                </a:solidFill>
              </a:rPr>
              <a:t>が用いられます。</a:t>
            </a:r>
          </a:p>
        </p:txBody>
      </p:sp>
      <p:grpSp>
        <p:nvGrpSpPr>
          <p:cNvPr id="6" name="グループ化 5">
            <a:extLst>
              <a:ext uri="{FF2B5EF4-FFF2-40B4-BE49-F238E27FC236}">
                <a16:creationId xmlns:a16="http://schemas.microsoft.com/office/drawing/2014/main" id="{9A229528-FA5B-4ADF-9E3A-AB6C363DCC60}"/>
              </a:ext>
            </a:extLst>
          </p:cNvPr>
          <p:cNvGrpSpPr/>
          <p:nvPr/>
        </p:nvGrpSpPr>
        <p:grpSpPr>
          <a:xfrm>
            <a:off x="2993486" y="4576493"/>
            <a:ext cx="2441694" cy="2093124"/>
            <a:chOff x="2926502" y="4576493"/>
            <a:chExt cx="2441694" cy="2093124"/>
          </a:xfrm>
        </p:grpSpPr>
        <p:sp>
          <p:nvSpPr>
            <p:cNvPr id="20" name="正方形/長方形 19">
              <a:extLst>
                <a:ext uri="{FF2B5EF4-FFF2-40B4-BE49-F238E27FC236}">
                  <a16:creationId xmlns:a16="http://schemas.microsoft.com/office/drawing/2014/main" id="{785E80B7-9866-4A6F-A87A-9DEDDAA1E63D}"/>
                </a:ext>
              </a:extLst>
            </p:cNvPr>
            <p:cNvSpPr/>
            <p:nvPr/>
          </p:nvSpPr>
          <p:spPr>
            <a:xfrm>
              <a:off x="3316920" y="4576493"/>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0.9</a:t>
              </a:r>
              <a:endParaRPr lang="ja-JP" altLang="en-US" sz="1600" b="1" dirty="0">
                <a:solidFill>
                  <a:srgbClr val="F47746"/>
                </a:solidFill>
              </a:endParaRPr>
            </a:p>
          </p:txBody>
        </p:sp>
        <p:cxnSp>
          <p:nvCxnSpPr>
            <p:cNvPr id="25" name="直線コネクタ 24">
              <a:extLst>
                <a:ext uri="{FF2B5EF4-FFF2-40B4-BE49-F238E27FC236}">
                  <a16:creationId xmlns:a16="http://schemas.microsoft.com/office/drawing/2014/main" id="{42A5C7A4-431D-407E-8223-00F81858A6A2}"/>
                </a:ext>
              </a:extLst>
            </p:cNvPr>
            <p:cNvCxnSpPr/>
            <p:nvPr/>
          </p:nvCxnSpPr>
          <p:spPr>
            <a:xfrm>
              <a:off x="3173542" y="6245494"/>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E9AB17B6-CB63-4313-A77A-49E0CE8D8EB9}"/>
                </a:ext>
              </a:extLst>
            </p:cNvPr>
            <p:cNvCxnSpPr>
              <a:cxnSpLocks/>
            </p:cNvCxnSpPr>
            <p:nvPr/>
          </p:nvCxnSpPr>
          <p:spPr>
            <a:xfrm flipV="1">
              <a:off x="3240526" y="4907408"/>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 name="直線コネクタ 26">
              <a:extLst>
                <a:ext uri="{FF2B5EF4-FFF2-40B4-BE49-F238E27FC236}">
                  <a16:creationId xmlns:a16="http://schemas.microsoft.com/office/drawing/2014/main" id="{46F31E15-131C-475C-B022-DFF5FD2E704B}"/>
                </a:ext>
              </a:extLst>
            </p:cNvPr>
            <p:cNvCxnSpPr>
              <a:cxnSpLocks/>
            </p:cNvCxnSpPr>
            <p:nvPr/>
          </p:nvCxnSpPr>
          <p:spPr>
            <a:xfrm flipV="1">
              <a:off x="3285320" y="5195485"/>
              <a:ext cx="1555290" cy="814582"/>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8" name="楕円 27">
              <a:extLst>
                <a:ext uri="{FF2B5EF4-FFF2-40B4-BE49-F238E27FC236}">
                  <a16:creationId xmlns:a16="http://schemas.microsoft.com/office/drawing/2014/main" id="{C024C9DD-39C1-47AE-8843-C740B904C54F}"/>
                </a:ext>
              </a:extLst>
            </p:cNvPr>
            <p:cNvSpPr/>
            <p:nvPr/>
          </p:nvSpPr>
          <p:spPr>
            <a:xfrm>
              <a:off x="4297734" y="5270028"/>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41F0AB1-C2B4-4FD5-AD95-8AAB95FD37CA}"/>
                </a:ext>
              </a:extLst>
            </p:cNvPr>
            <p:cNvSpPr/>
            <p:nvPr/>
          </p:nvSpPr>
          <p:spPr>
            <a:xfrm>
              <a:off x="3981985" y="5431985"/>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A83A488-91CB-49D9-82C3-E38B0AD3CCAB}"/>
                </a:ext>
              </a:extLst>
            </p:cNvPr>
            <p:cNvSpPr/>
            <p:nvPr/>
          </p:nvSpPr>
          <p:spPr>
            <a:xfrm>
              <a:off x="3779239" y="560640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282E4DE-1F9E-4322-BD59-4F913A4CBCE7}"/>
                </a:ext>
              </a:extLst>
            </p:cNvPr>
            <p:cNvSpPr/>
            <p:nvPr/>
          </p:nvSpPr>
          <p:spPr>
            <a:xfrm>
              <a:off x="4210258" y="548021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8145004-1DE6-42A9-9616-6A9F93C0A549}"/>
                </a:ext>
              </a:extLst>
            </p:cNvPr>
            <p:cNvSpPr/>
            <p:nvPr/>
          </p:nvSpPr>
          <p:spPr>
            <a:xfrm>
              <a:off x="3828787" y="5748663"/>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9791527-8395-41A5-9E57-0F4331C65D59}"/>
                </a:ext>
              </a:extLst>
            </p:cNvPr>
            <p:cNvSpPr/>
            <p:nvPr/>
          </p:nvSpPr>
          <p:spPr>
            <a:xfrm>
              <a:off x="3553083" y="591772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6D1E9AD-A6BF-486C-9CE0-F7EB6B7C125F}"/>
                </a:ext>
              </a:extLst>
            </p:cNvPr>
            <p:cNvSpPr/>
            <p:nvPr/>
          </p:nvSpPr>
          <p:spPr>
            <a:xfrm>
              <a:off x="4593372" y="538656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53F10B2-FDC3-4CDD-A4FF-DB288AA3F831}"/>
                </a:ext>
              </a:extLst>
            </p:cNvPr>
            <p:cNvSpPr/>
            <p:nvPr/>
          </p:nvSpPr>
          <p:spPr>
            <a:xfrm>
              <a:off x="2926502" y="6331063"/>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差が小さい</a:t>
              </a:r>
            </a:p>
          </p:txBody>
        </p:sp>
      </p:grpSp>
      <p:sp>
        <p:nvSpPr>
          <p:cNvPr id="37" name="正方形/長方形 36">
            <a:extLst>
              <a:ext uri="{FF2B5EF4-FFF2-40B4-BE49-F238E27FC236}">
                <a16:creationId xmlns:a16="http://schemas.microsoft.com/office/drawing/2014/main" id="{3C1647D2-D913-407B-BC50-96ADA07325A7}"/>
              </a:ext>
            </a:extLst>
          </p:cNvPr>
          <p:cNvSpPr/>
          <p:nvPr/>
        </p:nvSpPr>
        <p:spPr>
          <a:xfrm>
            <a:off x="6900199" y="4578037"/>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0.5</a:t>
            </a:r>
            <a:endParaRPr lang="ja-JP" altLang="en-US" sz="1600" b="1" dirty="0">
              <a:solidFill>
                <a:srgbClr val="F47746"/>
              </a:solidFill>
            </a:endParaRPr>
          </a:p>
        </p:txBody>
      </p:sp>
      <p:cxnSp>
        <p:nvCxnSpPr>
          <p:cNvPr id="38" name="直線コネクタ 37">
            <a:extLst>
              <a:ext uri="{FF2B5EF4-FFF2-40B4-BE49-F238E27FC236}">
                <a16:creationId xmlns:a16="http://schemas.microsoft.com/office/drawing/2014/main" id="{CA943829-A5B9-4FF1-BE09-DE7737BD9C53}"/>
              </a:ext>
            </a:extLst>
          </p:cNvPr>
          <p:cNvCxnSpPr/>
          <p:nvPr/>
        </p:nvCxnSpPr>
        <p:spPr>
          <a:xfrm>
            <a:off x="6756821" y="6247038"/>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DBA76BCF-4642-4DC0-9E96-2F6B75E7A37F}"/>
              </a:ext>
            </a:extLst>
          </p:cNvPr>
          <p:cNvCxnSpPr>
            <a:cxnSpLocks/>
          </p:cNvCxnSpPr>
          <p:nvPr/>
        </p:nvCxnSpPr>
        <p:spPr>
          <a:xfrm flipV="1">
            <a:off x="6823805" y="4908952"/>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8" name="正方形/長方形 47">
            <a:extLst>
              <a:ext uri="{FF2B5EF4-FFF2-40B4-BE49-F238E27FC236}">
                <a16:creationId xmlns:a16="http://schemas.microsoft.com/office/drawing/2014/main" id="{66061B06-66EB-4317-8BAA-C0778D9ADEC6}"/>
              </a:ext>
            </a:extLst>
          </p:cNvPr>
          <p:cNvSpPr/>
          <p:nvPr/>
        </p:nvSpPr>
        <p:spPr>
          <a:xfrm>
            <a:off x="6509781" y="6332607"/>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差が大きい</a:t>
            </a:r>
          </a:p>
        </p:txBody>
      </p:sp>
      <p:cxnSp>
        <p:nvCxnSpPr>
          <p:cNvPr id="52" name="直線コネクタ 51">
            <a:extLst>
              <a:ext uri="{FF2B5EF4-FFF2-40B4-BE49-F238E27FC236}">
                <a16:creationId xmlns:a16="http://schemas.microsoft.com/office/drawing/2014/main" id="{FD3BC869-3799-4CDE-A687-F3A823B55F4E}"/>
              </a:ext>
            </a:extLst>
          </p:cNvPr>
          <p:cNvCxnSpPr>
            <a:cxnSpLocks/>
          </p:cNvCxnSpPr>
          <p:nvPr/>
        </p:nvCxnSpPr>
        <p:spPr>
          <a:xfrm flipV="1">
            <a:off x="6868598" y="5522040"/>
            <a:ext cx="1625215" cy="483099"/>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3" name="楕円 52">
            <a:extLst>
              <a:ext uri="{FF2B5EF4-FFF2-40B4-BE49-F238E27FC236}">
                <a16:creationId xmlns:a16="http://schemas.microsoft.com/office/drawing/2014/main" id="{642D01FF-4966-433A-AB62-2012B0697CE5}"/>
              </a:ext>
            </a:extLst>
          </p:cNvPr>
          <p:cNvSpPr/>
          <p:nvPr/>
        </p:nvSpPr>
        <p:spPr>
          <a:xfrm>
            <a:off x="7881012" y="526509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6C39692D-4E31-4FF0-B66E-EE627F802D31}"/>
              </a:ext>
            </a:extLst>
          </p:cNvPr>
          <p:cNvSpPr/>
          <p:nvPr/>
        </p:nvSpPr>
        <p:spPr>
          <a:xfrm>
            <a:off x="7565263" y="542705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B502ED1E-5027-4622-9B74-111EB1164A9C}"/>
              </a:ext>
            </a:extLst>
          </p:cNvPr>
          <p:cNvSpPr/>
          <p:nvPr/>
        </p:nvSpPr>
        <p:spPr>
          <a:xfrm>
            <a:off x="7362517" y="560148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376DC6D-21EE-4743-AF41-0B58847D08B2}"/>
              </a:ext>
            </a:extLst>
          </p:cNvPr>
          <p:cNvSpPr/>
          <p:nvPr/>
        </p:nvSpPr>
        <p:spPr>
          <a:xfrm>
            <a:off x="7793536" y="5475282"/>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7B4579A-19D8-4014-94A0-E2B447AE059A}"/>
              </a:ext>
            </a:extLst>
          </p:cNvPr>
          <p:cNvSpPr/>
          <p:nvPr/>
        </p:nvSpPr>
        <p:spPr>
          <a:xfrm>
            <a:off x="7412065" y="5743734"/>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E8338F7B-3ECD-49B5-A8B5-2177AD9C67F4}"/>
              </a:ext>
            </a:extLst>
          </p:cNvPr>
          <p:cNvSpPr/>
          <p:nvPr/>
        </p:nvSpPr>
        <p:spPr>
          <a:xfrm>
            <a:off x="7136361" y="5912797"/>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78D29C7D-935F-4F3E-AEC6-AB6ADEBC68D3}"/>
              </a:ext>
            </a:extLst>
          </p:cNvPr>
          <p:cNvSpPr/>
          <p:nvPr/>
        </p:nvSpPr>
        <p:spPr>
          <a:xfrm>
            <a:off x="8176650" y="538163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8294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12692266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93194-8E07-45A6-8B41-83465E9338EE}"/>
              </a:ext>
            </a:extLst>
          </p:cNvPr>
          <p:cNvSpPr>
            <a:spLocks noGrp="1"/>
          </p:cNvSpPr>
          <p:nvPr>
            <p:ph type="title"/>
          </p:nvPr>
        </p:nvSpPr>
        <p:spPr/>
        <p:txBody>
          <a:bodyPr/>
          <a:lstStyle/>
          <a:p>
            <a:r>
              <a:rPr kumimoji="1" lang="en-US" altLang="ja-JP" dirty="0"/>
              <a:t>2-2-1.</a:t>
            </a:r>
            <a:r>
              <a:rPr kumimoji="1" lang="ja-JP" altLang="en-US" dirty="0"/>
              <a:t>機械学習基本の</a:t>
            </a:r>
            <a:r>
              <a:rPr kumimoji="1" lang="en-US" altLang="ja-JP" dirty="0"/>
              <a:t>4STEP</a:t>
            </a:r>
            <a:endParaRPr kumimoji="1" lang="ja-JP" altLang="en-US" dirty="0"/>
          </a:p>
        </p:txBody>
      </p:sp>
      <p:sp>
        <p:nvSpPr>
          <p:cNvPr id="5" name="スライド番号プレースホルダー 4">
            <a:extLst>
              <a:ext uri="{FF2B5EF4-FFF2-40B4-BE49-F238E27FC236}">
                <a16:creationId xmlns:a16="http://schemas.microsoft.com/office/drawing/2014/main" id="{70FE23B5-9D9C-44EC-BD3C-46E70912648D}"/>
              </a:ext>
            </a:extLst>
          </p:cNvPr>
          <p:cNvSpPr>
            <a:spLocks noGrp="1"/>
          </p:cNvSpPr>
          <p:nvPr>
            <p:ph type="sldNum" sz="quarter" idx="10"/>
          </p:nvPr>
        </p:nvSpPr>
        <p:spPr/>
        <p:txBody>
          <a:bodyPr/>
          <a:lstStyle/>
          <a:p>
            <a:fld id="{5D750650-B10A-47BF-93C2-E1678438B37A}" type="slidenum">
              <a:rPr kumimoji="1" lang="ja-JP" altLang="en-US" smtClean="0"/>
              <a:pPr/>
              <a:t>178</a:t>
            </a:fld>
            <a:endParaRPr kumimoji="1" lang="ja-JP" altLang="en-US"/>
          </a:p>
        </p:txBody>
      </p:sp>
      <p:sp>
        <p:nvSpPr>
          <p:cNvPr id="11" name="正方形/長方形 10">
            <a:extLst>
              <a:ext uri="{FF2B5EF4-FFF2-40B4-BE49-F238E27FC236}">
                <a16:creationId xmlns:a16="http://schemas.microsoft.com/office/drawing/2014/main" id="{3392340B-F89A-412C-84D7-AFC94066F213}"/>
              </a:ext>
            </a:extLst>
          </p:cNvPr>
          <p:cNvSpPr/>
          <p:nvPr/>
        </p:nvSpPr>
        <p:spPr>
          <a:xfrm>
            <a:off x="2122019" y="1075103"/>
            <a:ext cx="7947962" cy="513248"/>
          </a:xfrm>
          <a:prstGeom prst="rect">
            <a:avLst/>
          </a:prstGeom>
        </p:spPr>
        <p:txBody>
          <a:bodyPr wrap="square">
            <a:noAutofit/>
          </a:bodyPr>
          <a:lstStyle/>
          <a:p>
            <a:pPr algn="ctr"/>
            <a:r>
              <a:rPr lang="ja-JP" altLang="en-US" sz="2800" b="1" spc="300" dirty="0">
                <a:solidFill>
                  <a:srgbClr val="F36C37"/>
                </a:solidFill>
                <a:latin typeface="メイリオ" panose="020B0604030504040204" pitchFamily="50" charset="-128"/>
                <a:ea typeface="メイリオ" panose="020B0604030504040204" pitchFamily="50" charset="-128"/>
              </a:rPr>
              <a:t>機械学習開発基本の４</a:t>
            </a:r>
            <a:r>
              <a:rPr lang="en-US" altLang="ja-JP" sz="2800" b="1" spc="300" dirty="0">
                <a:solidFill>
                  <a:srgbClr val="F36C37"/>
                </a:solidFill>
                <a:latin typeface="メイリオ" panose="020B0604030504040204" pitchFamily="50" charset="-128"/>
                <a:ea typeface="メイリオ" panose="020B0604030504040204" pitchFamily="50" charset="-128"/>
              </a:rPr>
              <a:t>STEP</a:t>
            </a:r>
            <a:endParaRPr lang="ja-JP" altLang="en-US" sz="2800" b="1" spc="300" dirty="0">
              <a:solidFill>
                <a:srgbClr val="F36C37"/>
              </a:solidFill>
              <a:latin typeface="メイリオ" panose="020B0604030504040204" pitchFamily="50" charset="-128"/>
              <a:ea typeface="メイリオ" panose="020B0604030504040204" pitchFamily="50" charset="-128"/>
            </a:endParaRPr>
          </a:p>
        </p:txBody>
      </p:sp>
      <p:grpSp>
        <p:nvGrpSpPr>
          <p:cNvPr id="48" name="グループ化 47">
            <a:extLst>
              <a:ext uri="{FF2B5EF4-FFF2-40B4-BE49-F238E27FC236}">
                <a16:creationId xmlns:a16="http://schemas.microsoft.com/office/drawing/2014/main" id="{3B9584EB-544B-420C-9103-9D975B67DCEC}"/>
              </a:ext>
            </a:extLst>
          </p:cNvPr>
          <p:cNvGrpSpPr/>
          <p:nvPr/>
        </p:nvGrpSpPr>
        <p:grpSpPr>
          <a:xfrm>
            <a:off x="847158" y="2711978"/>
            <a:ext cx="8640762" cy="870493"/>
            <a:chOff x="912473" y="1067468"/>
            <a:chExt cx="8640762" cy="870493"/>
          </a:xfrm>
        </p:grpSpPr>
        <p:sp>
          <p:nvSpPr>
            <p:cNvPr id="49" name="コンテンツ プレースホルダー 2">
              <a:extLst>
                <a:ext uri="{FF2B5EF4-FFF2-40B4-BE49-F238E27FC236}">
                  <a16:creationId xmlns:a16="http://schemas.microsoft.com/office/drawing/2014/main" id="{9FD6B0F5-9B6E-4076-AFE5-21F3D94A37CA}"/>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2"/>
              </a:pPr>
              <a:r>
                <a:rPr lang="ja-JP" altLang="en-US" sz="2400" b="1" spc="300" dirty="0">
                  <a:solidFill>
                    <a:srgbClr val="F36C37"/>
                  </a:solidFill>
                </a:rPr>
                <a:t>モデルの定義</a:t>
              </a:r>
            </a:p>
          </p:txBody>
        </p:sp>
        <p:grpSp>
          <p:nvGrpSpPr>
            <p:cNvPr id="50" name="グループ化 49">
              <a:extLst>
                <a:ext uri="{FF2B5EF4-FFF2-40B4-BE49-F238E27FC236}">
                  <a16:creationId xmlns:a16="http://schemas.microsoft.com/office/drawing/2014/main" id="{9677E259-07C4-43CF-A8D6-D4B4087132EA}"/>
                </a:ext>
              </a:extLst>
            </p:cNvPr>
            <p:cNvGrpSpPr/>
            <p:nvPr/>
          </p:nvGrpSpPr>
          <p:grpSpPr>
            <a:xfrm>
              <a:off x="1581944" y="1455361"/>
              <a:ext cx="6533356" cy="482600"/>
              <a:chOff x="1581944" y="1559593"/>
              <a:chExt cx="6533356" cy="482600"/>
            </a:xfrm>
          </p:grpSpPr>
          <p:sp>
            <p:nvSpPr>
              <p:cNvPr id="51" name="コンテンツ プレースホルダー 2">
                <a:extLst>
                  <a:ext uri="{FF2B5EF4-FFF2-40B4-BE49-F238E27FC236}">
                    <a16:creationId xmlns:a16="http://schemas.microsoft.com/office/drawing/2014/main" id="{077FB54D-E4DC-4E74-8CAC-51F60BA30CDB}"/>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機械学習モデルを定義する</a:t>
                </a:r>
              </a:p>
            </p:txBody>
          </p:sp>
          <p:pic>
            <p:nvPicPr>
              <p:cNvPr id="52" name="グラフィックス 51">
                <a:extLst>
                  <a:ext uri="{FF2B5EF4-FFF2-40B4-BE49-F238E27FC236}">
                    <a16:creationId xmlns:a16="http://schemas.microsoft.com/office/drawing/2014/main" id="{BE59A0FC-CD25-4C82-89DD-95328CEB3B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3" name="グループ化 52">
            <a:extLst>
              <a:ext uri="{FF2B5EF4-FFF2-40B4-BE49-F238E27FC236}">
                <a16:creationId xmlns:a16="http://schemas.microsoft.com/office/drawing/2014/main" id="{17F4CD9D-09E1-45B6-BFC8-CFB42AF50D56}"/>
              </a:ext>
            </a:extLst>
          </p:cNvPr>
          <p:cNvGrpSpPr/>
          <p:nvPr/>
        </p:nvGrpSpPr>
        <p:grpSpPr>
          <a:xfrm>
            <a:off x="847158" y="3607353"/>
            <a:ext cx="8640762" cy="870493"/>
            <a:chOff x="912473" y="1067468"/>
            <a:chExt cx="8640762" cy="870493"/>
          </a:xfrm>
        </p:grpSpPr>
        <p:sp>
          <p:nvSpPr>
            <p:cNvPr id="54" name="コンテンツ プレースホルダー 2">
              <a:extLst>
                <a:ext uri="{FF2B5EF4-FFF2-40B4-BE49-F238E27FC236}">
                  <a16:creationId xmlns:a16="http://schemas.microsoft.com/office/drawing/2014/main" id="{223F6F15-CE06-4C1F-8403-B12F0AA41F04}"/>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3"/>
              </a:pPr>
              <a:r>
                <a:rPr lang="ja-JP" altLang="en-US" sz="2400" b="1" spc="300" dirty="0">
                  <a:solidFill>
                    <a:srgbClr val="F36C37"/>
                  </a:solidFill>
                </a:rPr>
                <a:t>学習</a:t>
              </a:r>
            </a:p>
          </p:txBody>
        </p:sp>
        <p:grpSp>
          <p:nvGrpSpPr>
            <p:cNvPr id="55" name="グループ化 54">
              <a:extLst>
                <a:ext uri="{FF2B5EF4-FFF2-40B4-BE49-F238E27FC236}">
                  <a16:creationId xmlns:a16="http://schemas.microsoft.com/office/drawing/2014/main" id="{3B36E018-CB32-47EE-B6DC-02B4F8A12956}"/>
                </a:ext>
              </a:extLst>
            </p:cNvPr>
            <p:cNvGrpSpPr/>
            <p:nvPr/>
          </p:nvGrpSpPr>
          <p:grpSpPr>
            <a:xfrm>
              <a:off x="1581944" y="1455361"/>
              <a:ext cx="6533356" cy="482600"/>
              <a:chOff x="1581944" y="1559593"/>
              <a:chExt cx="6533356" cy="482600"/>
            </a:xfrm>
          </p:grpSpPr>
          <p:sp>
            <p:nvSpPr>
              <p:cNvPr id="56" name="コンテンツ プレースホルダー 2">
                <a:extLst>
                  <a:ext uri="{FF2B5EF4-FFF2-40B4-BE49-F238E27FC236}">
                    <a16:creationId xmlns:a16="http://schemas.microsoft.com/office/drawing/2014/main" id="{22A9E643-5C4A-4EA0-AA63-AE3649A8F366}"/>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モデルに学習用データを用いて、内部のパラメータを調整する</a:t>
                </a:r>
              </a:p>
            </p:txBody>
          </p:sp>
          <p:pic>
            <p:nvPicPr>
              <p:cNvPr id="57" name="グラフィックス 56">
                <a:extLst>
                  <a:ext uri="{FF2B5EF4-FFF2-40B4-BE49-F238E27FC236}">
                    <a16:creationId xmlns:a16="http://schemas.microsoft.com/office/drawing/2014/main" id="{CDEA63FB-3B20-406B-AB89-06B79DDDF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8" name="グループ化 57">
            <a:extLst>
              <a:ext uri="{FF2B5EF4-FFF2-40B4-BE49-F238E27FC236}">
                <a16:creationId xmlns:a16="http://schemas.microsoft.com/office/drawing/2014/main" id="{74705A87-7D99-415F-A93F-0B8AB2F4B2E8}"/>
              </a:ext>
            </a:extLst>
          </p:cNvPr>
          <p:cNvGrpSpPr/>
          <p:nvPr/>
        </p:nvGrpSpPr>
        <p:grpSpPr>
          <a:xfrm>
            <a:off x="847158" y="4502728"/>
            <a:ext cx="8640762" cy="870493"/>
            <a:chOff x="912473" y="1067468"/>
            <a:chExt cx="8640762" cy="870493"/>
          </a:xfrm>
        </p:grpSpPr>
        <p:sp>
          <p:nvSpPr>
            <p:cNvPr id="59" name="コンテンツ プレースホルダー 2">
              <a:extLst>
                <a:ext uri="{FF2B5EF4-FFF2-40B4-BE49-F238E27FC236}">
                  <a16:creationId xmlns:a16="http://schemas.microsoft.com/office/drawing/2014/main" id="{BB73B11A-C144-40E9-A763-ACE62DFC2EBB}"/>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4"/>
              </a:pPr>
              <a:r>
                <a:rPr lang="ja-JP" altLang="en-US" sz="2400" b="1" spc="300" dirty="0">
                  <a:solidFill>
                    <a:srgbClr val="F36C37"/>
                  </a:solidFill>
                </a:rPr>
                <a:t>評価</a:t>
              </a:r>
            </a:p>
          </p:txBody>
        </p:sp>
        <p:grpSp>
          <p:nvGrpSpPr>
            <p:cNvPr id="60" name="グループ化 59">
              <a:extLst>
                <a:ext uri="{FF2B5EF4-FFF2-40B4-BE49-F238E27FC236}">
                  <a16:creationId xmlns:a16="http://schemas.microsoft.com/office/drawing/2014/main" id="{231F22EC-2A23-412E-9CEB-E2F0FD433B6F}"/>
                </a:ext>
              </a:extLst>
            </p:cNvPr>
            <p:cNvGrpSpPr/>
            <p:nvPr/>
          </p:nvGrpSpPr>
          <p:grpSpPr>
            <a:xfrm>
              <a:off x="1581944" y="1455361"/>
              <a:ext cx="6533356" cy="482600"/>
              <a:chOff x="1581944" y="1559593"/>
              <a:chExt cx="6533356" cy="482600"/>
            </a:xfrm>
          </p:grpSpPr>
          <p:sp>
            <p:nvSpPr>
              <p:cNvPr id="61" name="コンテンツ プレースホルダー 2">
                <a:extLst>
                  <a:ext uri="{FF2B5EF4-FFF2-40B4-BE49-F238E27FC236}">
                    <a16:creationId xmlns:a16="http://schemas.microsoft.com/office/drawing/2014/main" id="{6B1FECB1-B96C-46E7-91E1-3294BD11220A}"/>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学習したモデルで十分な性能が出るかどうかを確認する</a:t>
                </a:r>
              </a:p>
            </p:txBody>
          </p:sp>
          <p:pic>
            <p:nvPicPr>
              <p:cNvPr id="62" name="グラフィックス 61">
                <a:extLst>
                  <a:ext uri="{FF2B5EF4-FFF2-40B4-BE49-F238E27FC236}">
                    <a16:creationId xmlns:a16="http://schemas.microsoft.com/office/drawing/2014/main" id="{80042B66-8824-4805-99CB-3C447583F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43" name="グループ化 42">
            <a:extLst>
              <a:ext uri="{FF2B5EF4-FFF2-40B4-BE49-F238E27FC236}">
                <a16:creationId xmlns:a16="http://schemas.microsoft.com/office/drawing/2014/main" id="{54C077D2-6927-4F33-9DC5-7F673441738E}"/>
              </a:ext>
            </a:extLst>
          </p:cNvPr>
          <p:cNvGrpSpPr/>
          <p:nvPr/>
        </p:nvGrpSpPr>
        <p:grpSpPr>
          <a:xfrm>
            <a:off x="847158" y="1816603"/>
            <a:ext cx="8640762" cy="920756"/>
            <a:chOff x="912473" y="1067468"/>
            <a:chExt cx="8640762" cy="920756"/>
          </a:xfrm>
        </p:grpSpPr>
        <p:sp>
          <p:nvSpPr>
            <p:cNvPr id="44" name="コンテンツ プレースホルダー 2">
              <a:extLst>
                <a:ext uri="{FF2B5EF4-FFF2-40B4-BE49-F238E27FC236}">
                  <a16:creationId xmlns:a16="http://schemas.microsoft.com/office/drawing/2014/main" id="{9A970B43-3B15-480E-9278-C08FED030C02}"/>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a:pPr>
              <a:r>
                <a:rPr lang="ja-JP" altLang="en-US" sz="2400" b="1" spc="300" dirty="0">
                  <a:solidFill>
                    <a:srgbClr val="F36C37"/>
                  </a:solidFill>
                </a:rPr>
                <a:t>データの準備</a:t>
              </a:r>
            </a:p>
          </p:txBody>
        </p:sp>
        <p:grpSp>
          <p:nvGrpSpPr>
            <p:cNvPr id="45" name="グループ化 44">
              <a:extLst>
                <a:ext uri="{FF2B5EF4-FFF2-40B4-BE49-F238E27FC236}">
                  <a16:creationId xmlns:a16="http://schemas.microsoft.com/office/drawing/2014/main" id="{D3B7A580-C1A0-4A01-86B3-487EB1F43429}"/>
                </a:ext>
              </a:extLst>
            </p:cNvPr>
            <p:cNvGrpSpPr/>
            <p:nvPr/>
          </p:nvGrpSpPr>
          <p:grpSpPr>
            <a:xfrm>
              <a:off x="1581944" y="1505624"/>
              <a:ext cx="6533356" cy="482600"/>
              <a:chOff x="1581944" y="1609856"/>
              <a:chExt cx="6533356" cy="482600"/>
            </a:xfrm>
          </p:grpSpPr>
          <p:sp>
            <p:nvSpPr>
              <p:cNvPr id="46" name="コンテンツ プレースホルダー 2">
                <a:extLst>
                  <a:ext uri="{FF2B5EF4-FFF2-40B4-BE49-F238E27FC236}">
                    <a16:creationId xmlns:a16="http://schemas.microsoft.com/office/drawing/2014/main" id="{CB86B592-011E-422E-B573-6D8FC821A54B}"/>
                  </a:ext>
                </a:extLst>
              </p:cNvPr>
              <p:cNvSpPr txBox="1">
                <a:spLocks/>
              </p:cNvSpPr>
              <p:nvPr/>
            </p:nvSpPr>
            <p:spPr bwMode="auto">
              <a:xfrm>
                <a:off x="1922616" y="1609856"/>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データの読み込み、確認、加工、説明変数と目的変数の切り分け</a:t>
                </a:r>
              </a:p>
            </p:txBody>
          </p:sp>
          <p:pic>
            <p:nvPicPr>
              <p:cNvPr id="47" name="グラフィックス 46">
                <a:extLst>
                  <a:ext uri="{FF2B5EF4-FFF2-40B4-BE49-F238E27FC236}">
                    <a16:creationId xmlns:a16="http://schemas.microsoft.com/office/drawing/2014/main" id="{73D31E9D-14E6-41A4-9AA9-D3452B40C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623167"/>
                <a:ext cx="203795" cy="299698"/>
              </a:xfrm>
              <a:prstGeom prst="rect">
                <a:avLst/>
              </a:prstGeom>
            </p:spPr>
          </p:pic>
        </p:grpSp>
      </p:grpSp>
      <p:grpSp>
        <p:nvGrpSpPr>
          <p:cNvPr id="37" name="グループ化 36">
            <a:extLst>
              <a:ext uri="{FF2B5EF4-FFF2-40B4-BE49-F238E27FC236}">
                <a16:creationId xmlns:a16="http://schemas.microsoft.com/office/drawing/2014/main" id="{02F78F47-C9A0-4050-9F35-4BFB23B0AB94}"/>
              </a:ext>
            </a:extLst>
          </p:cNvPr>
          <p:cNvGrpSpPr/>
          <p:nvPr/>
        </p:nvGrpSpPr>
        <p:grpSpPr>
          <a:xfrm>
            <a:off x="766764" y="5558988"/>
            <a:ext cx="10658474" cy="716856"/>
            <a:chOff x="766763" y="5594244"/>
            <a:chExt cx="10658474" cy="716856"/>
          </a:xfrm>
        </p:grpSpPr>
        <p:sp>
          <p:nvSpPr>
            <p:cNvPr id="38" name="四角形: 角を丸くする 37">
              <a:extLst>
                <a:ext uri="{FF2B5EF4-FFF2-40B4-BE49-F238E27FC236}">
                  <a16:creationId xmlns:a16="http://schemas.microsoft.com/office/drawing/2014/main" id="{B3BAF01E-86C2-4D4C-93CE-62A933EDF429}"/>
                </a:ext>
              </a:extLst>
            </p:cNvPr>
            <p:cNvSpPr/>
            <p:nvPr/>
          </p:nvSpPr>
          <p:spPr bwMode="auto">
            <a:xfrm>
              <a:off x="766763" y="5594244"/>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pic>
          <p:nvPicPr>
            <p:cNvPr id="39" name="図 38" descr="光 が含まれている画像&#10;&#10;自動的に生成された説明">
              <a:extLst>
                <a:ext uri="{FF2B5EF4-FFF2-40B4-BE49-F238E27FC236}">
                  <a16:creationId xmlns:a16="http://schemas.microsoft.com/office/drawing/2014/main" id="{70DCF0B1-C736-449C-ADA3-BCAA594EC7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2000" y="5597847"/>
              <a:ext cx="624137" cy="659840"/>
            </a:xfrm>
            <a:prstGeom prst="rect">
              <a:avLst/>
            </a:prstGeom>
          </p:spPr>
        </p:pic>
        <p:sp>
          <p:nvSpPr>
            <p:cNvPr id="40" name="正方形/長方形 39">
              <a:extLst>
                <a:ext uri="{FF2B5EF4-FFF2-40B4-BE49-F238E27FC236}">
                  <a16:creationId xmlns:a16="http://schemas.microsoft.com/office/drawing/2014/main" id="{A3FE1F31-74EE-4338-8A1E-A77869BA90BF}"/>
                </a:ext>
              </a:extLst>
            </p:cNvPr>
            <p:cNvSpPr/>
            <p:nvPr/>
          </p:nvSpPr>
          <p:spPr>
            <a:xfrm>
              <a:off x="2122018" y="5620950"/>
              <a:ext cx="8962748" cy="663443"/>
            </a:xfrm>
            <a:prstGeom prst="rect">
              <a:avLst/>
            </a:prstGeom>
          </p:spPr>
          <p:txBody>
            <a:bodyPr wrap="square">
              <a:noAutofit/>
            </a:bodyPr>
            <a:lstStyle/>
            <a:p>
              <a:r>
                <a:rPr lang="ja-JP" altLang="en-US" sz="2000" b="1" spc="300" dirty="0">
                  <a:solidFill>
                    <a:srgbClr val="F36C37"/>
                  </a:solidFill>
                  <a:latin typeface="メイリオ" panose="020B0604030504040204" pitchFamily="50" charset="-128"/>
                  <a:ea typeface="メイリオ" panose="020B0604030504040204" pitchFamily="50" charset="-128"/>
                </a:rPr>
                <a:t>この基本ステップは、この後の章で学ぶすべてのアルゴリズムで</a:t>
              </a:r>
              <a:endParaRPr lang="en-US" altLang="ja-JP" sz="2000" b="1" spc="300" dirty="0">
                <a:solidFill>
                  <a:srgbClr val="F36C37"/>
                </a:solidFill>
                <a:latin typeface="メイリオ" panose="020B0604030504040204" pitchFamily="50" charset="-128"/>
                <a:ea typeface="メイリオ" panose="020B0604030504040204" pitchFamily="50" charset="-128"/>
              </a:endParaRPr>
            </a:p>
            <a:p>
              <a:r>
                <a:rPr lang="ja-JP" altLang="en-US" sz="2000" b="1" spc="300" dirty="0">
                  <a:solidFill>
                    <a:srgbClr val="F36C37"/>
                  </a:solidFill>
                  <a:latin typeface="メイリオ" panose="020B0604030504040204" pitchFamily="50" charset="-128"/>
                  <a:ea typeface="メイリオ" panose="020B0604030504040204" pitchFamily="50" charset="-128"/>
                </a:rPr>
                <a:t>共通のステップです。</a:t>
              </a:r>
            </a:p>
          </p:txBody>
        </p:sp>
      </p:grpSp>
    </p:spTree>
    <p:extLst>
      <p:ext uri="{BB962C8B-B14F-4D97-AF65-F5344CB8AC3E}">
        <p14:creationId xmlns:p14="http://schemas.microsoft.com/office/powerpoint/2010/main" val="485406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特徴量選択による線形回帰モデルの改善</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3141396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ja-JP" altLang="en-US"/>
              <a:t>機械</a:t>
            </a:r>
            <a:r>
              <a:rPr lang="ja-JP" altLang="en-US" dirty="0"/>
              <a:t>学習の種類</a:t>
            </a:r>
            <a:endParaRPr kumimoji="1" lang="ja-JP" altLang="en-US" dirty="0"/>
          </a:p>
        </p:txBody>
      </p:sp>
      <p:sp>
        <p:nvSpPr>
          <p:cNvPr id="5" name="スライド番号プレースホルダー 4">
            <a:extLst>
              <a:ext uri="{FF2B5EF4-FFF2-40B4-BE49-F238E27FC236}">
                <a16:creationId xmlns:a16="http://schemas.microsoft.com/office/drawing/2014/main" id="{47F06673-4C0E-449E-9DB2-78F8219F38B2}"/>
              </a:ext>
            </a:extLst>
          </p:cNvPr>
          <p:cNvSpPr>
            <a:spLocks noGrp="1"/>
          </p:cNvSpPr>
          <p:nvPr>
            <p:ph type="sldNum" sz="quarter" idx="10"/>
          </p:nvPr>
        </p:nvSpPr>
        <p:spPr/>
        <p:txBody>
          <a:bodyPr/>
          <a:lstStyle/>
          <a:p>
            <a:fld id="{5D750650-B10A-47BF-93C2-E1678438B37A}" type="slidenum">
              <a:rPr kumimoji="1" lang="ja-JP" altLang="en-US" smtClean="0"/>
              <a:pPr/>
              <a:t>18</a:t>
            </a:fld>
            <a:endParaRPr kumimoji="1" lang="ja-JP" altLang="en-US"/>
          </a:p>
        </p:txBody>
      </p:sp>
      <p:grpSp>
        <p:nvGrpSpPr>
          <p:cNvPr id="19" name="グループ化 18">
            <a:extLst>
              <a:ext uri="{FF2B5EF4-FFF2-40B4-BE49-F238E27FC236}">
                <a16:creationId xmlns:a16="http://schemas.microsoft.com/office/drawing/2014/main" id="{C739CCC3-EAD5-4EAA-B565-BEEA4C6BEAD7}"/>
              </a:ext>
            </a:extLst>
          </p:cNvPr>
          <p:cNvGrpSpPr/>
          <p:nvPr/>
        </p:nvGrpSpPr>
        <p:grpSpPr>
          <a:xfrm>
            <a:off x="1553627" y="2389468"/>
            <a:ext cx="9084745" cy="567171"/>
            <a:chOff x="2154608" y="3539394"/>
            <a:chExt cx="6825505" cy="426124"/>
          </a:xfrm>
        </p:grpSpPr>
        <p:sp>
          <p:nvSpPr>
            <p:cNvPr id="20" name="四角形: 角を丸くする 19">
              <a:extLst>
                <a:ext uri="{FF2B5EF4-FFF2-40B4-BE49-F238E27FC236}">
                  <a16:creationId xmlns:a16="http://schemas.microsoft.com/office/drawing/2014/main" id="{25CCDA6E-8FBB-49FD-9DF3-3498F31DA522}"/>
                </a:ext>
              </a:extLst>
            </p:cNvPr>
            <p:cNvSpPr/>
            <p:nvPr/>
          </p:nvSpPr>
          <p:spPr bwMode="auto">
            <a:xfrm>
              <a:off x="2154608" y="3539394"/>
              <a:ext cx="6825505" cy="394229"/>
            </a:xfrm>
            <a:prstGeom prst="roundRect">
              <a:avLst>
                <a:gd name="adj" fmla="val 50000"/>
              </a:avLst>
            </a:prstGeom>
            <a:solidFill>
              <a:srgbClr val="EBFCFF"/>
            </a:solidFill>
            <a:ln w="57150" algn="ctr">
              <a:solidFill>
                <a:srgbClr val="00879E"/>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1" name="正方形/長方形 20">
              <a:extLst>
                <a:ext uri="{FF2B5EF4-FFF2-40B4-BE49-F238E27FC236}">
                  <a16:creationId xmlns:a16="http://schemas.microsoft.com/office/drawing/2014/main" id="{5E750332-A997-4DCE-A332-CE591938E68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rgbClr val="00879E"/>
                  </a:solidFill>
                  <a:latin typeface="+mn-ea"/>
                </a:rPr>
                <a:t>教師あり学習</a:t>
              </a:r>
            </a:p>
          </p:txBody>
        </p:sp>
      </p:grpSp>
      <p:grpSp>
        <p:nvGrpSpPr>
          <p:cNvPr id="22" name="グループ化 21">
            <a:extLst>
              <a:ext uri="{FF2B5EF4-FFF2-40B4-BE49-F238E27FC236}">
                <a16:creationId xmlns:a16="http://schemas.microsoft.com/office/drawing/2014/main" id="{F9D93977-6296-4951-9428-BFEDBF0F35C1}"/>
              </a:ext>
            </a:extLst>
          </p:cNvPr>
          <p:cNvGrpSpPr/>
          <p:nvPr/>
        </p:nvGrpSpPr>
        <p:grpSpPr>
          <a:xfrm>
            <a:off x="1553627" y="3241112"/>
            <a:ext cx="9084745" cy="567171"/>
            <a:chOff x="2154608" y="3539394"/>
            <a:chExt cx="6825505" cy="426124"/>
          </a:xfrm>
          <a:solidFill>
            <a:srgbClr val="F36C37"/>
          </a:solidFill>
        </p:grpSpPr>
        <p:sp>
          <p:nvSpPr>
            <p:cNvPr id="23" name="四角形: 角を丸くする 22">
              <a:extLst>
                <a:ext uri="{FF2B5EF4-FFF2-40B4-BE49-F238E27FC236}">
                  <a16:creationId xmlns:a16="http://schemas.microsoft.com/office/drawing/2014/main" id="{B128423A-633D-4CE7-A827-7F6033C3C71B}"/>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4" name="正方形/長方形 23">
              <a:extLst>
                <a:ext uri="{FF2B5EF4-FFF2-40B4-BE49-F238E27FC236}">
                  <a16:creationId xmlns:a16="http://schemas.microsoft.com/office/drawing/2014/main" id="{ED32637F-1C99-4DB8-9F3C-176146D998E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教師なし学習</a:t>
              </a:r>
            </a:p>
          </p:txBody>
        </p:sp>
      </p:grpSp>
      <p:grpSp>
        <p:nvGrpSpPr>
          <p:cNvPr id="25" name="グループ化 24">
            <a:extLst>
              <a:ext uri="{FF2B5EF4-FFF2-40B4-BE49-F238E27FC236}">
                <a16:creationId xmlns:a16="http://schemas.microsoft.com/office/drawing/2014/main" id="{C504450F-A34A-478C-A783-91C589DAD511}"/>
              </a:ext>
            </a:extLst>
          </p:cNvPr>
          <p:cNvGrpSpPr/>
          <p:nvPr/>
        </p:nvGrpSpPr>
        <p:grpSpPr>
          <a:xfrm>
            <a:off x="1553627" y="4092754"/>
            <a:ext cx="9084745" cy="567171"/>
            <a:chOff x="2154608" y="3539394"/>
            <a:chExt cx="6825505" cy="426124"/>
          </a:xfrm>
          <a:solidFill>
            <a:srgbClr val="F36C37"/>
          </a:solidFill>
        </p:grpSpPr>
        <p:sp>
          <p:nvSpPr>
            <p:cNvPr id="26" name="四角形: 角を丸くする 25">
              <a:extLst>
                <a:ext uri="{FF2B5EF4-FFF2-40B4-BE49-F238E27FC236}">
                  <a16:creationId xmlns:a16="http://schemas.microsoft.com/office/drawing/2014/main" id="{D7CA3F05-469E-4FA3-BA61-1721D981F697}"/>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7" name="正方形/長方形 26">
              <a:extLst>
                <a:ext uri="{FF2B5EF4-FFF2-40B4-BE49-F238E27FC236}">
                  <a16:creationId xmlns:a16="http://schemas.microsoft.com/office/drawing/2014/main" id="{83C4BD4F-781A-427E-864C-3315DF9D314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強化学習</a:t>
              </a:r>
            </a:p>
          </p:txBody>
        </p:sp>
      </p:grpSp>
      <p:sp>
        <p:nvSpPr>
          <p:cNvPr id="28" name="テキスト ボックス 27">
            <a:extLst>
              <a:ext uri="{FF2B5EF4-FFF2-40B4-BE49-F238E27FC236}">
                <a16:creationId xmlns:a16="http://schemas.microsoft.com/office/drawing/2014/main" id="{9F789C34-60E3-43DF-BE86-5B43243C0769}"/>
              </a:ext>
            </a:extLst>
          </p:cNvPr>
          <p:cNvSpPr txBox="1"/>
          <p:nvPr/>
        </p:nvSpPr>
        <p:spPr>
          <a:xfrm>
            <a:off x="495758" y="961353"/>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機械学習は大きく分けて以下の</a:t>
            </a:r>
            <a:r>
              <a:rPr lang="en-US" altLang="ja-JP" sz="2200" dirty="0"/>
              <a:t>3</a:t>
            </a:r>
            <a:r>
              <a:rPr lang="ja-JP" altLang="en-US" sz="2200" dirty="0"/>
              <a:t>種類に大別することができます。</a:t>
            </a:r>
            <a:endParaRPr lang="en-US" altLang="ja-JP" sz="2200" dirty="0"/>
          </a:p>
        </p:txBody>
      </p:sp>
      <p:sp>
        <p:nvSpPr>
          <p:cNvPr id="29" name="テキスト ボックス 28">
            <a:extLst>
              <a:ext uri="{FF2B5EF4-FFF2-40B4-BE49-F238E27FC236}">
                <a16:creationId xmlns:a16="http://schemas.microsoft.com/office/drawing/2014/main" id="{5CBF6AD9-615E-4187-831D-D9210C65A9FA}"/>
              </a:ext>
            </a:extLst>
          </p:cNvPr>
          <p:cNvSpPr txBox="1"/>
          <p:nvPr/>
        </p:nvSpPr>
        <p:spPr>
          <a:xfrm>
            <a:off x="495758" y="5066540"/>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本コースで扱うのは、最も活用の進んでいる教師あり学習についてですが、</a:t>
            </a:r>
            <a:endParaRPr lang="en-US" altLang="ja-JP" sz="2200" dirty="0"/>
          </a:p>
          <a:p>
            <a:r>
              <a:rPr lang="en-US" altLang="ja-JP" sz="2200" dirty="0"/>
              <a:t>3</a:t>
            </a:r>
            <a:r>
              <a:rPr lang="ja-JP" altLang="en-US" sz="2200" dirty="0"/>
              <a:t>種類の違いについて簡単に学習をします。</a:t>
            </a:r>
            <a:endParaRPr lang="en-US" altLang="ja-JP" sz="2200" dirty="0"/>
          </a:p>
        </p:txBody>
      </p:sp>
      <p:sp>
        <p:nvSpPr>
          <p:cNvPr id="30" name="吹き出し: 角を丸めた四角形 29">
            <a:extLst>
              <a:ext uri="{FF2B5EF4-FFF2-40B4-BE49-F238E27FC236}">
                <a16:creationId xmlns:a16="http://schemas.microsoft.com/office/drawing/2014/main" id="{EC81862D-CB03-4A0D-B714-168B4683E9E2}"/>
              </a:ext>
            </a:extLst>
          </p:cNvPr>
          <p:cNvSpPr/>
          <p:nvPr/>
        </p:nvSpPr>
        <p:spPr>
          <a:xfrm>
            <a:off x="10370669" y="1825842"/>
            <a:ext cx="1318226" cy="400163"/>
          </a:xfrm>
          <a:prstGeom prst="wedgeRoundRectCallout">
            <a:avLst>
              <a:gd name="adj1" fmla="val -38457"/>
              <a:gd name="adj2" fmla="val 93312"/>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3960261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の線形回帰モデル</a:t>
            </a:r>
          </a:p>
          <a:p>
            <a:pPr lvl="1">
              <a:buClr>
                <a:srgbClr val="F36C37"/>
              </a:buClr>
            </a:pPr>
            <a:r>
              <a:rPr lang="en-US" altLang="ja-JP" sz="1400" b="1" dirty="0"/>
              <a:t>scikit-learn</a:t>
            </a:r>
            <a:r>
              <a:rPr lang="ja-JP" altLang="en-US" sz="1400" b="1" dirty="0"/>
              <a:t>の</a:t>
            </a:r>
            <a:r>
              <a:rPr lang="en-US" altLang="ja-JP" sz="1400" b="1" dirty="0" err="1"/>
              <a:t>linear_model.LinearRegression</a:t>
            </a:r>
            <a:r>
              <a:rPr lang="ja-JP" altLang="en-US" sz="1400" b="1" dirty="0"/>
              <a:t>クラスで線形回帰モデルを実装できる</a:t>
            </a:r>
            <a:endParaRPr lang="en-US" altLang="ja-JP" sz="1400" b="1" dirty="0"/>
          </a:p>
          <a:p>
            <a:pPr lvl="1">
              <a:buClr>
                <a:srgbClr val="F36C37"/>
              </a:buClr>
            </a:pPr>
            <a:r>
              <a:rPr lang="ja-JP" altLang="en-US" sz="1400" b="1" dirty="0"/>
              <a:t>学習、評価に使う各種のメソッドがあらかじめ用意されている</a:t>
            </a:r>
            <a:endParaRPr lang="en-US" altLang="ja-JP" sz="1400" b="1" dirty="0"/>
          </a:p>
          <a:p>
            <a:pPr lvl="1">
              <a:buClr>
                <a:srgbClr val="F36C37"/>
              </a:buClr>
            </a:pPr>
            <a:r>
              <a:rPr lang="en-US" altLang="ja-JP" sz="1400" b="1" dirty="0"/>
              <a:t>scikit-learn</a:t>
            </a:r>
            <a:r>
              <a:rPr lang="ja-JP" altLang="en-US" sz="1400" b="1" dirty="0"/>
              <a:t>のモデルでは操作性が統一されているため、線形回帰以外のモデルでも同様の使い方が可能</a:t>
            </a:r>
            <a:endParaRPr lang="en-US" altLang="ja-JP" sz="1400" b="1" dirty="0"/>
          </a:p>
          <a:p>
            <a:pPr lvl="1">
              <a:buClr>
                <a:srgbClr val="F36C37"/>
              </a:buClr>
            </a:pPr>
            <a:r>
              <a:rPr lang="ja-JP" altLang="en-US" sz="1400" b="1" dirty="0"/>
              <a:t>説明変数と目的変数を引数に渡すときは、</a:t>
            </a:r>
            <a:r>
              <a:rPr lang="en-US" altLang="ja-JP" sz="1400" b="1" dirty="0"/>
              <a:t>numpy</a:t>
            </a:r>
            <a:r>
              <a:rPr lang="ja-JP" altLang="en-US" sz="1400" b="1" dirty="0"/>
              <a:t>配列</a:t>
            </a:r>
            <a:r>
              <a:rPr lang="en-US" altLang="ja-JP" sz="1400" b="1" dirty="0"/>
              <a:t>(ndarray)</a:t>
            </a:r>
            <a:r>
              <a:rPr lang="ja-JP" altLang="en-US" sz="1400" b="1" dirty="0"/>
              <a:t>の形式にする必要がある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2-3-1.</a:t>
            </a:r>
            <a:r>
              <a:rPr kumimoji="1" lang="ja-JP" altLang="en-US" dirty="0"/>
              <a:t>単回帰分析をプログラミングする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LinearRegression()</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で予測精度（決定係数）を算出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1384995"/>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本テキストでは、説明変数を</a:t>
            </a:r>
            <a:r>
              <a:rPr kumimoji="1" lang="en-US" altLang="ja-JP" sz="1400" dirty="0">
                <a:solidFill>
                  <a:srgbClr val="494949"/>
                </a:solidFill>
                <a:latin typeface="+mn-ea"/>
              </a:rPr>
              <a:t>train_x</a:t>
            </a:r>
            <a:r>
              <a:rPr kumimoji="1" lang="ja-JP" altLang="en-US" sz="1400" dirty="0">
                <a:solidFill>
                  <a:srgbClr val="494949"/>
                </a:solidFill>
                <a:latin typeface="+mn-ea"/>
              </a:rPr>
              <a:t>、目的変数を</a:t>
            </a:r>
            <a:r>
              <a:rPr kumimoji="1" lang="en-US" altLang="ja-JP" sz="1400" dirty="0">
                <a:solidFill>
                  <a:srgbClr val="494949"/>
                </a:solidFill>
                <a:latin typeface="+mn-ea"/>
              </a:rPr>
              <a:t>train_y</a:t>
            </a:r>
            <a:r>
              <a:rPr kumimoji="1" lang="ja-JP" altLang="en-US" sz="1400" dirty="0">
                <a:solidFill>
                  <a:srgbClr val="494949"/>
                </a:solidFill>
                <a:latin typeface="+mn-ea"/>
              </a:rPr>
              <a:t>という変数ですでに、用意している想定で記載をしています。</a:t>
            </a:r>
            <a:br>
              <a:rPr kumimoji="1" lang="en-US" altLang="ja-JP" sz="1400" dirty="0">
                <a:solidFill>
                  <a:srgbClr val="494949"/>
                </a:solidFill>
                <a:latin typeface="+mn-ea"/>
              </a:rPr>
            </a:br>
            <a:r>
              <a:rPr kumimoji="1" lang="ja-JP" altLang="en-US" sz="1400" dirty="0">
                <a:solidFill>
                  <a:srgbClr val="494949"/>
                </a:solidFill>
                <a:latin typeface="+mn-ea"/>
              </a:rPr>
              <a:t>（変数名に決まりはありません）</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en-US" altLang="ja-JP" sz="1400" dirty="0">
                <a:solidFill>
                  <a:srgbClr val="494949"/>
                </a:solidFill>
                <a:latin typeface="+mn-ea"/>
              </a:rPr>
              <a:t>pandas</a:t>
            </a:r>
            <a:r>
              <a:rPr kumimoji="1" lang="ja-JP" altLang="en-US" sz="1400" dirty="0">
                <a:solidFill>
                  <a:srgbClr val="494949"/>
                </a:solidFill>
                <a:latin typeface="+mn-ea"/>
              </a:rPr>
              <a:t>の</a:t>
            </a:r>
            <a:r>
              <a:rPr kumimoji="1" lang="en-US" altLang="ja-JP" sz="1400" dirty="0" err="1">
                <a:solidFill>
                  <a:srgbClr val="494949"/>
                </a:solidFill>
                <a:latin typeface="+mn-ea"/>
              </a:rPr>
              <a:t>DataFrame</a:t>
            </a:r>
            <a:r>
              <a:rPr kumimoji="1" lang="ja-JP" altLang="en-US" sz="1400" dirty="0">
                <a:solidFill>
                  <a:srgbClr val="494949"/>
                </a:solidFill>
                <a:latin typeface="+mn-ea"/>
              </a:rPr>
              <a:t>が</a:t>
            </a:r>
            <a:r>
              <a:rPr kumimoji="1" lang="en-US" altLang="ja-JP" sz="1400" dirty="0">
                <a:solidFill>
                  <a:srgbClr val="494949"/>
                </a:solidFill>
                <a:latin typeface="+mn-ea"/>
              </a:rPr>
              <a:t>NumPy</a:t>
            </a:r>
            <a:r>
              <a:rPr kumimoji="1" lang="ja-JP" altLang="en-US" sz="1400" dirty="0">
                <a:solidFill>
                  <a:srgbClr val="494949"/>
                </a:solidFill>
                <a:latin typeface="+mn-ea"/>
              </a:rPr>
              <a:t>配列に変換されています。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35803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181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4804262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kumimoji="1" lang="en-US" altLang="ja-JP" dirty="0"/>
              <a:t>2-4-1.</a:t>
            </a:r>
            <a:r>
              <a:rPr kumimoji="1" lang="ja-JP" altLang="en-US" dirty="0"/>
              <a:t>単回帰分析</a:t>
            </a:r>
            <a:r>
              <a:rPr lang="ja-JP" altLang="en-US" dirty="0"/>
              <a:t>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単回帰分析で中古マンションの価格を予測することができましたが、</a:t>
            </a:r>
            <a:br>
              <a:rPr lang="en-US" altLang="ja-JP" sz="2000" b="1" dirty="0">
                <a:solidFill>
                  <a:srgbClr val="F36C37"/>
                </a:solidFill>
              </a:rPr>
            </a:br>
            <a:r>
              <a:rPr lang="ja-JP" altLang="en-US" sz="2000" b="1" dirty="0">
                <a:solidFill>
                  <a:srgbClr val="F36C37"/>
                </a:solidFill>
              </a:rPr>
              <a:t>今回のケースで実用を検討するには、まだ精度が十分ではなく、</a:t>
            </a:r>
            <a:br>
              <a:rPr lang="en-US" altLang="ja-JP" sz="2000" b="1" dirty="0">
                <a:solidFill>
                  <a:srgbClr val="F36C37"/>
                </a:solidFill>
              </a:rPr>
            </a:br>
            <a:r>
              <a:rPr lang="ja-JP" altLang="en-US" sz="2000" b="1" dirty="0">
                <a:solidFill>
                  <a:srgbClr val="F36C37"/>
                </a:solidFill>
              </a:rPr>
              <a:t>満足のいく結果にはなりませんでした。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そこで、さらに工夫を加えることで線形回帰モデルを改良していきます。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182</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複数の説明変数を使った重回帰モデルを構築する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カテゴリ変数を利用する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検証データを用いて評価を行う</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pic>
        <p:nvPicPr>
          <p:cNvPr id="14" name="図 13">
            <a:extLst>
              <a:ext uri="{FF2B5EF4-FFF2-40B4-BE49-F238E27FC236}">
                <a16:creationId xmlns:a16="http://schemas.microsoft.com/office/drawing/2014/main" id="{E9B5DEF3-9A49-473D-953E-C2032910B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659" y="5221592"/>
            <a:ext cx="941816" cy="941816"/>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もう少し精度が出ないと、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実用は難しいな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4732423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2-4-2.</a:t>
            </a:r>
            <a:r>
              <a:rPr lang="ja-JP" altLang="en-US" dirty="0"/>
              <a:t>重</a:t>
            </a:r>
            <a:r>
              <a:rPr kumimoji="1" lang="ja-JP" altLang="en-US" dirty="0"/>
              <a:t>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err="1"/>
              <a:t>mlho</a:t>
            </a:r>
            <a:r>
              <a:rPr lang="en-US" altLang="ja-JP" sz="2200" dirty="0"/>
              <a:t>/exercise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2-1-2_</a:t>
            </a:r>
            <a:r>
              <a:rPr lang="ja-JP" altLang="en-US" sz="2200" dirty="0"/>
              <a:t>線形回帰による中古マンションの価格予測②</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重回帰分析、カテゴリ変数の利用、検証データの利用をプログラムで実行してみます。</a:t>
            </a:r>
            <a:br>
              <a:rPr lang="en-US" altLang="ja-JP" sz="2000" b="1" dirty="0">
                <a:solidFill>
                  <a:srgbClr val="F36C37"/>
                </a:solidFill>
              </a:rPr>
            </a:br>
            <a:r>
              <a:rPr lang="ja-JP" altLang="en-US" sz="2000" b="1" dirty="0">
                <a:solidFill>
                  <a:srgbClr val="F36C37"/>
                </a:solidFill>
              </a:rPr>
              <a:t>このプログラムでは、引き続き中古マンションの価格を線形回帰を用いて予測する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endParaRPr lang="en-US" altLang="ja-JP" sz="2000" b="1" dirty="0">
              <a:solidFill>
                <a:srgbClr val="F36C37"/>
              </a:solidFill>
            </a:endParaRPr>
          </a:p>
        </p:txBody>
      </p:sp>
    </p:spTree>
    <p:extLst>
      <p:ext uri="{BB962C8B-B14F-4D97-AF65-F5344CB8AC3E}">
        <p14:creationId xmlns:p14="http://schemas.microsoft.com/office/powerpoint/2010/main" val="10573635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重回帰分析とは</a:t>
            </a:r>
          </a:p>
          <a:p>
            <a:pPr lvl="1">
              <a:buClr>
                <a:srgbClr val="F36C37"/>
              </a:buClr>
            </a:pPr>
            <a:r>
              <a:rPr lang="ja-JP" altLang="en-US" sz="1400" b="1" dirty="0"/>
              <a:t>説明変数を複数使用した線形回帰</a:t>
            </a:r>
            <a:endParaRPr lang="en-US" altLang="ja-JP" sz="1400" b="1" dirty="0"/>
          </a:p>
          <a:p>
            <a:pPr lvl="1">
              <a:buClr>
                <a:srgbClr val="F36C37"/>
              </a:buClr>
            </a:pPr>
            <a:r>
              <a:rPr lang="ja-JP" altLang="en-US" sz="1400" b="1" dirty="0"/>
              <a:t>予測に影響のありそうな複数の説明変数を加えることで、より複雑な要素を考慮した予測を行える</a:t>
            </a:r>
            <a:endParaRPr lang="en-US" altLang="ja-JP" sz="1400" b="1" dirty="0"/>
          </a:p>
          <a:p>
            <a:pPr lvl="1">
              <a:buClr>
                <a:srgbClr val="F36C37"/>
              </a:buClr>
            </a:pPr>
            <a:r>
              <a:rPr lang="ja-JP" altLang="en-US" sz="1400" b="1" dirty="0"/>
              <a:t>数学的に計算可能だが、説明変数の数が</a:t>
            </a:r>
            <a:r>
              <a:rPr lang="en-US" altLang="ja-JP" sz="1400" b="1" dirty="0"/>
              <a:t>3</a:t>
            </a:r>
            <a:r>
              <a:rPr lang="ja-JP" altLang="en-US" sz="1400" b="1" dirty="0"/>
              <a:t>つ以上になると</a:t>
            </a:r>
            <a:r>
              <a:rPr lang="en-US" altLang="ja-JP" sz="1400" b="1" dirty="0"/>
              <a:t>4</a:t>
            </a:r>
            <a:r>
              <a:rPr lang="ja-JP" altLang="en-US" sz="1400" b="1" dirty="0"/>
              <a:t>次元以上の空間になるため、視覚的に表現することは難しい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2-4-3.</a:t>
            </a:r>
            <a:r>
              <a:rPr lang="ja-JP" altLang="en-US" dirty="0"/>
              <a:t>重回帰分析</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184</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995554342"/>
              </p:ext>
            </p:extLst>
          </p:nvPr>
        </p:nvGraphicFramePr>
        <p:xfrm>
          <a:off x="766763" y="2601989"/>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830039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重回帰分析の線形関数（説明変数毎に偏微分を行い、最小二乗法が使える）</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a:t>
            </a:r>
            <a:r>
              <a:rPr kumimoji="1" lang="en-US" altLang="ja-JP" sz="1600" b="1" baseline="-25000" dirty="0">
                <a:solidFill>
                  <a:srgbClr val="494949"/>
                </a:solidFill>
                <a:latin typeface="Arial" pitchFamily="34" charset="0"/>
                <a:ea typeface="ＭＳ Ｐゴシック" pitchFamily="50" charset="-128"/>
              </a:rPr>
              <a:t>1</a:t>
            </a:r>
            <a:r>
              <a:rPr kumimoji="1" lang="en-US" altLang="ja-JP" sz="1600" b="1" dirty="0">
                <a:solidFill>
                  <a:srgbClr val="494949"/>
                </a:solidFill>
                <a:latin typeface="Arial" pitchFamily="34" charset="0"/>
                <a:ea typeface="ＭＳ Ｐゴシック" pitchFamily="50" charset="-128"/>
              </a:rPr>
              <a:t> + bx</a:t>
            </a:r>
            <a:r>
              <a:rPr kumimoji="1" lang="en-US" altLang="ja-JP" sz="1600" b="1" baseline="-25000" dirty="0">
                <a:solidFill>
                  <a:srgbClr val="494949"/>
                </a:solidFill>
                <a:latin typeface="Arial" pitchFamily="34" charset="0"/>
                <a:ea typeface="ＭＳ Ｐゴシック" pitchFamily="50" charset="-128"/>
              </a:rPr>
              <a:t>2</a:t>
            </a:r>
            <a:r>
              <a:rPr kumimoji="1" lang="en-US" altLang="ja-JP" sz="1600" b="1" dirty="0">
                <a:solidFill>
                  <a:srgbClr val="494949"/>
                </a:solidFill>
                <a:latin typeface="Arial" pitchFamily="34" charset="0"/>
                <a:ea typeface="ＭＳ Ｐゴシック" pitchFamily="50" charset="-128"/>
              </a:rPr>
              <a:t> + cx</a:t>
            </a:r>
            <a:r>
              <a:rPr kumimoji="1" lang="en-US" altLang="ja-JP" sz="1600" b="1" baseline="-25000" dirty="0">
                <a:solidFill>
                  <a:srgbClr val="494949"/>
                </a:solidFill>
                <a:latin typeface="Arial" pitchFamily="34" charset="0"/>
                <a:ea typeface="ＭＳ Ｐゴシック" pitchFamily="50" charset="-128"/>
              </a:rPr>
              <a:t>3</a:t>
            </a:r>
            <a:r>
              <a:rPr kumimoji="1" lang="en-US" altLang="ja-JP" sz="1600" b="1" dirty="0">
                <a:solidFill>
                  <a:srgbClr val="494949"/>
                </a:solidFill>
                <a:latin typeface="Arial" pitchFamily="34" charset="0"/>
                <a:ea typeface="ＭＳ Ｐゴシック" pitchFamily="50" charset="-128"/>
              </a:rPr>
              <a:t> + d</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1</a:t>
            </a:r>
            <a:r>
              <a:rPr kumimoji="1" lang="ja-JP" altLang="en-US" sz="1600" b="1" dirty="0">
                <a:solidFill>
                  <a:srgbClr val="494949"/>
                </a:solidFill>
                <a:latin typeface="Arial" pitchFamily="34" charset="0"/>
                <a:ea typeface="ＭＳ Ｐゴシック" pitchFamily="50" charset="-128"/>
              </a:rPr>
              <a:t>：最寄駅距離</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：面積（</a:t>
            </a:r>
            <a:r>
              <a:rPr kumimoji="1" lang="en-US" altLang="ja-JP" sz="1600" b="1" dirty="0">
                <a:solidFill>
                  <a:srgbClr val="494949"/>
                </a:solidFill>
                <a:latin typeface="Arial" pitchFamily="34" charset="0"/>
                <a:ea typeface="ＭＳ Ｐゴシック" pitchFamily="50" charset="-128"/>
              </a:rPr>
              <a:t>m</a:t>
            </a:r>
            <a:r>
              <a:rPr kumimoji="1" lang="en-US" altLang="ja-JP" sz="1600" b="1" baseline="30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3</a:t>
            </a:r>
            <a:r>
              <a:rPr kumimoji="1" lang="ja-JP" altLang="en-US" sz="1600" b="1" dirty="0">
                <a:solidFill>
                  <a:srgbClr val="494949"/>
                </a:solidFill>
                <a:latin typeface="Arial" pitchFamily="34" charset="0"/>
                <a:ea typeface="ＭＳ Ｐゴシック" pitchFamily="50" charset="-128"/>
              </a:rPr>
              <a:t>：築年数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b,</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c</a:t>
            </a:r>
            <a:r>
              <a:rPr kumimoji="1" lang="ja-JP" altLang="en-US" sz="1600" b="1" dirty="0">
                <a:solidFill>
                  <a:srgbClr val="494949"/>
                </a:solidFill>
                <a:latin typeface="Arial" pitchFamily="34" charset="0"/>
                <a:ea typeface="ＭＳ Ｐゴシック" pitchFamily="50" charset="-128"/>
              </a:rPr>
              <a:t>：各説明変数に対する傾き</a:t>
            </a:r>
            <a:r>
              <a:rPr kumimoji="1" lang="en-US" altLang="ja-JP" sz="1600" b="1" dirty="0">
                <a:solidFill>
                  <a:srgbClr val="494949"/>
                </a:solidFill>
                <a:latin typeface="Arial" pitchFamily="34" charset="0"/>
                <a:ea typeface="ＭＳ Ｐゴシック" pitchFamily="50" charset="-128"/>
              </a:rPr>
              <a:t>	d</a:t>
            </a:r>
            <a:r>
              <a:rPr kumimoji="1" lang="ja-JP" altLang="en-US" sz="1600" b="1" dirty="0">
                <a:solidFill>
                  <a:srgbClr val="494949"/>
                </a:solidFill>
                <a:latin typeface="Arial" pitchFamily="34" charset="0"/>
                <a:ea typeface="ＭＳ Ｐゴシック" pitchFamily="50" charset="-128"/>
              </a:rPr>
              <a:t>：切片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
        <p:nvSpPr>
          <p:cNvPr id="13" name="四角形: 角を丸くする 12">
            <a:extLst>
              <a:ext uri="{FF2B5EF4-FFF2-40B4-BE49-F238E27FC236}">
                <a16:creationId xmlns:a16="http://schemas.microsoft.com/office/drawing/2014/main" id="{6C2DB2FA-3AE0-4074-B1D1-010EC88CC43F}"/>
              </a:ext>
            </a:extLst>
          </p:cNvPr>
          <p:cNvSpPr/>
          <p:nvPr/>
        </p:nvSpPr>
        <p:spPr>
          <a:xfrm>
            <a:off x="2612571" y="2469425"/>
            <a:ext cx="827746"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D447CD27-7B1F-47C0-B7F1-39DFEC05D00D}"/>
              </a:ext>
            </a:extLst>
          </p:cNvPr>
          <p:cNvSpPr/>
          <p:nvPr/>
        </p:nvSpPr>
        <p:spPr>
          <a:xfrm>
            <a:off x="4243364"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585749" y="4607100"/>
            <a:ext cx="6201723"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B0046"/>
                </a:solidFill>
                <a:latin typeface="+mn-ea"/>
              </a:rPr>
              <a:t>予測に影響のありそうな、３つの説明変数を使ってみる</a:t>
            </a:r>
          </a:p>
        </p:txBody>
      </p:sp>
    </p:spTree>
    <p:extLst>
      <p:ext uri="{BB962C8B-B14F-4D97-AF65-F5344CB8AC3E}">
        <p14:creationId xmlns:p14="http://schemas.microsoft.com/office/powerpoint/2010/main" val="16475839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907624" y="990592"/>
            <a:ext cx="4877563" cy="779418"/>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seaborn</a:t>
            </a:r>
            <a:r>
              <a:rPr lang="ja-JP" altLang="en-US" sz="1800" dirty="0"/>
              <a:t>の</a:t>
            </a:r>
            <a:r>
              <a:rPr lang="en-US" altLang="ja-JP" sz="1800" dirty="0" err="1"/>
              <a:t>pairplot</a:t>
            </a:r>
            <a:r>
              <a:rPr lang="ja-JP" altLang="en-US" sz="1800" dirty="0"/>
              <a:t>メソッド</a:t>
            </a:r>
          </a:p>
          <a:p>
            <a:pPr lvl="1">
              <a:buClr>
                <a:srgbClr val="F36C37"/>
              </a:buClr>
            </a:pPr>
            <a:r>
              <a:rPr lang="ja-JP" altLang="en-US" sz="1400" b="1" dirty="0"/>
              <a:t>複数データの関係性を散布図とヒストグラムで</a:t>
            </a:r>
            <a:br>
              <a:rPr lang="en-US" altLang="ja-JP" sz="1400" b="1" dirty="0"/>
            </a:br>
            <a:r>
              <a:rPr lang="ja-JP" altLang="en-US" sz="1400" b="1" dirty="0"/>
              <a:t>可視化することができる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2-4-4.</a:t>
            </a:r>
            <a:r>
              <a:rPr lang="ja-JP" altLang="en-US" dirty="0"/>
              <a:t>変数の相関（関係性）を確認する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185</a:t>
            </a:fld>
            <a:endParaRPr kumimoji="1" lang="ja-JP" altLang="en-US"/>
          </a:p>
        </p:txBody>
      </p:sp>
      <p:pic>
        <p:nvPicPr>
          <p:cNvPr id="9" name="図 8">
            <a:extLst>
              <a:ext uri="{FF2B5EF4-FFF2-40B4-BE49-F238E27FC236}">
                <a16:creationId xmlns:a16="http://schemas.microsoft.com/office/drawing/2014/main" id="{9D348DAA-7020-42D6-BE4A-AD895F0BC706}"/>
              </a:ext>
            </a:extLst>
          </p:cNvPr>
          <p:cNvPicPr>
            <a:picLocks noChangeAspect="1"/>
          </p:cNvPicPr>
          <p:nvPr/>
        </p:nvPicPr>
        <p:blipFill>
          <a:blip r:embed="rId3"/>
          <a:stretch>
            <a:fillRect/>
          </a:stretch>
        </p:blipFill>
        <p:spPr>
          <a:xfrm>
            <a:off x="5819660" y="1006868"/>
            <a:ext cx="5464716" cy="5285938"/>
          </a:xfrm>
          <a:prstGeom prst="rect">
            <a:avLst/>
          </a:prstGeom>
        </p:spPr>
      </p:pic>
      <p:sp>
        <p:nvSpPr>
          <p:cNvPr id="15" name="四角形: 角を丸くする 14">
            <a:extLst>
              <a:ext uri="{FF2B5EF4-FFF2-40B4-BE49-F238E27FC236}">
                <a16:creationId xmlns:a16="http://schemas.microsoft.com/office/drawing/2014/main" id="{3D1A2D97-4DBD-4E39-9EAB-06FDCD14CE9D}"/>
              </a:ext>
            </a:extLst>
          </p:cNvPr>
          <p:cNvSpPr/>
          <p:nvPr/>
        </p:nvSpPr>
        <p:spPr bwMode="auto">
          <a:xfrm>
            <a:off x="907624" y="5368532"/>
            <a:ext cx="9429026" cy="4826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080890" y="5444298"/>
            <a:ext cx="9255760" cy="369332"/>
          </a:xfrm>
          <a:prstGeom prst="rect">
            <a:avLst/>
          </a:prstGeom>
          <a:noFill/>
        </p:spPr>
        <p:txBody>
          <a:bodyPr wrap="square" rtlCol="0">
            <a:spAutoFit/>
          </a:bodyPr>
          <a:lstStyle/>
          <a:p>
            <a:r>
              <a:rPr lang="en-US" altLang="ja-JP" b="0" dirty="0" err="1">
                <a:solidFill>
                  <a:srgbClr val="000000"/>
                </a:solidFill>
                <a:effectLst/>
                <a:latin typeface="+mn-ea"/>
              </a:rPr>
              <a:t>sns.pairplot</a:t>
            </a:r>
            <a:r>
              <a:rPr lang="en-US" altLang="ja-JP" b="0" dirty="0">
                <a:solidFill>
                  <a:srgbClr val="000000"/>
                </a:solidFill>
                <a:effectLst/>
                <a:latin typeface="+mn-ea"/>
              </a:rPr>
              <a:t>( </a:t>
            </a:r>
            <a:r>
              <a:rPr lang="en-US" altLang="ja-JP" b="0" dirty="0" err="1">
                <a:solidFill>
                  <a:srgbClr val="000000"/>
                </a:solidFill>
                <a:effectLst/>
                <a:latin typeface="+mn-ea"/>
              </a:rPr>
              <a:t>totsuka_used</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取引価格</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築年数</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最寄駅距離（分）</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面積（㎡）</a:t>
            </a:r>
            <a:r>
              <a:rPr lang="en-US" altLang="ja-JP" b="0" dirty="0">
                <a:solidFill>
                  <a:srgbClr val="A31515"/>
                </a:solidFill>
                <a:effectLst/>
                <a:latin typeface="+mn-ea"/>
              </a:rPr>
              <a:t>'</a:t>
            </a:r>
            <a:r>
              <a:rPr lang="en-US" altLang="ja-JP" b="0" dirty="0">
                <a:solidFill>
                  <a:srgbClr val="000000"/>
                </a:solidFill>
                <a:effectLst/>
                <a:latin typeface="+mn-ea"/>
              </a:rPr>
              <a:t>]])</a:t>
            </a:r>
            <a:endParaRPr lang="en-US" altLang="ja-JP"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289862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説明変数選択のコツ</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a:t>
            </a:r>
            <a:r>
              <a:rPr kumimoji="1" lang="en-US" altLang="ja-JP" dirty="0"/>
              <a:t>-4-5.</a:t>
            </a:r>
            <a:r>
              <a:rPr lang="ja-JP" altLang="en-US" dirty="0"/>
              <a:t>説明変数の選択</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186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まずは、知識的に目的変数と</a:t>
            </a:r>
            <a:r>
              <a:rPr lang="ja-JP" altLang="en-US" sz="2000" b="1" dirty="0">
                <a:solidFill>
                  <a:srgbClr val="F36C37"/>
                </a:solidFill>
              </a:rPr>
              <a:t>関係の深いもの</a:t>
            </a:r>
            <a:endParaRPr lang="en-US" altLang="ja-JP" sz="2000" b="1" dirty="0">
              <a:solidFill>
                <a:srgbClr val="F36C37"/>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関係のないものは</a:t>
            </a:r>
            <a:r>
              <a:rPr kumimoji="1" lang="ja-JP" altLang="en-US" sz="2000" b="1" dirty="0">
                <a:solidFill>
                  <a:srgbClr val="F36C37"/>
                </a:solidFill>
              </a:rPr>
              <a:t>余計な情報（ノイズ）</a:t>
            </a:r>
            <a:r>
              <a:rPr kumimoji="1" lang="ja-JP" altLang="en-US" sz="2000" b="1" dirty="0">
                <a:solidFill>
                  <a:srgbClr val="494949"/>
                </a:solidFill>
              </a:rPr>
              <a:t>になりえる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一つずつ説明変数を増やして、影響を確かめる</a:t>
            </a:r>
            <a:endParaRPr lang="en-US" altLang="ja-JP" sz="2000" b="1" dirty="0">
              <a:solidFill>
                <a:srgbClr val="494949"/>
              </a:solidFill>
            </a:endParaRPr>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有用なカテゴリ変数を使う</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pic>
        <p:nvPicPr>
          <p:cNvPr id="18" name="図 17" descr="グラフィカル ユーザー インターフェイス, ダイアグラム&#10;&#10;自動的に生成された説明">
            <a:extLst>
              <a:ext uri="{FF2B5EF4-FFF2-40B4-BE49-F238E27FC236}">
                <a16:creationId xmlns:a16="http://schemas.microsoft.com/office/drawing/2014/main" id="{5627AF83-7FA2-46B2-9B94-0D8E96D5E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069" y="4593578"/>
            <a:ext cx="2261492" cy="1616967"/>
          </a:xfrm>
          <a:prstGeom prst="rect">
            <a:avLst/>
          </a:prstGeom>
        </p:spPr>
      </p:pic>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そのままでは計算不可なカテゴリ変数を利用するには</a:t>
            </a:r>
            <a:r>
              <a:rPr lang="ja-JP" altLang="en-US" sz="2000" b="1" dirty="0">
                <a:solidFill>
                  <a:srgbClr val="F36C37"/>
                </a:solidFill>
              </a:rPr>
              <a:t>ダミー変数化</a:t>
            </a:r>
            <a:r>
              <a:rPr lang="ja-JP" altLang="en-US" sz="2000" b="1" dirty="0"/>
              <a:t>を行う</a:t>
            </a:r>
            <a:br>
              <a:rPr lang="en-US" altLang="ja-JP" sz="2000" b="1" dirty="0"/>
            </a:br>
            <a:r>
              <a:rPr lang="ja-JP" altLang="en-US" sz="2000" b="1" dirty="0"/>
              <a:t>（地区や間取りなど）</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ダミー変数化のように、機械学習を行うためにデータの加工などを</a:t>
            </a:r>
            <a:br>
              <a:rPr lang="en-US" altLang="ja-JP" sz="2000" b="1" dirty="0"/>
            </a:br>
            <a:r>
              <a:rPr lang="ja-JP" altLang="en-US" sz="2000" b="1" dirty="0"/>
              <a:t>行うことを</a:t>
            </a:r>
            <a:r>
              <a:rPr lang="ja-JP" altLang="en-US" sz="2000" b="1" dirty="0">
                <a:solidFill>
                  <a:srgbClr val="F47746"/>
                </a:solidFill>
              </a:rPr>
              <a:t>前処理</a:t>
            </a:r>
            <a:r>
              <a:rPr lang="ja-JP" altLang="en-US" sz="2000" b="1" dirty="0"/>
              <a:t>という</a:t>
            </a:r>
            <a:endParaRPr lang="en-US" altLang="ja-JP" sz="2000" b="1" dirty="0"/>
          </a:p>
        </p:txBody>
      </p:sp>
    </p:spTree>
    <p:extLst>
      <p:ext uri="{BB962C8B-B14F-4D97-AF65-F5344CB8AC3E}">
        <p14:creationId xmlns:p14="http://schemas.microsoft.com/office/powerpoint/2010/main" val="41979055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ダミー変数化とは</a:t>
            </a:r>
          </a:p>
          <a:p>
            <a:pPr lvl="1">
              <a:buClr>
                <a:srgbClr val="F36C37"/>
              </a:buClr>
            </a:pPr>
            <a:r>
              <a:rPr lang="ja-JP" altLang="en-US" sz="1400" b="1" dirty="0"/>
              <a:t>離散値でデータを保持している説明変数をダミーの数値で置き換えて計算に利用できるようにすること</a:t>
            </a:r>
            <a:endParaRPr lang="en-US" altLang="ja-JP" sz="1400" b="1" dirty="0"/>
          </a:p>
          <a:p>
            <a:pPr lvl="1">
              <a:buClr>
                <a:srgbClr val="F36C37"/>
              </a:buClr>
            </a:pPr>
            <a:r>
              <a:rPr lang="ja-JP" altLang="en-US" sz="1400" b="1" dirty="0"/>
              <a:t>いくつか方法があるが、値毎に</a:t>
            </a:r>
            <a:r>
              <a:rPr lang="en-US" altLang="ja-JP" sz="1400" b="1" dirty="0"/>
              <a:t>0</a:t>
            </a:r>
            <a:r>
              <a:rPr lang="ja-JP" altLang="en-US" sz="1400" b="1" dirty="0"/>
              <a:t>か</a:t>
            </a:r>
            <a:r>
              <a:rPr lang="en-US" altLang="ja-JP" sz="1400" b="1" dirty="0"/>
              <a:t>1</a:t>
            </a:r>
            <a:r>
              <a:rPr lang="ja-JP" altLang="en-US" sz="1400" b="1" dirty="0"/>
              <a:t>の数値に変換する</a:t>
            </a:r>
            <a:r>
              <a:rPr lang="en-US" altLang="ja-JP" sz="1400" b="1" dirty="0">
                <a:solidFill>
                  <a:srgbClr val="F47746"/>
                </a:solidFill>
              </a:rPr>
              <a:t>One-Hot</a:t>
            </a:r>
            <a:r>
              <a:rPr lang="ja-JP" altLang="en-US" sz="1400" b="1" dirty="0">
                <a:solidFill>
                  <a:srgbClr val="F47746"/>
                </a:solidFill>
              </a:rPr>
              <a:t>エンコーディング</a:t>
            </a:r>
            <a:r>
              <a:rPr lang="ja-JP" altLang="en-US" sz="1400" b="1" dirty="0">
                <a:solidFill>
                  <a:srgbClr val="494949"/>
                </a:solidFill>
              </a:rPr>
              <a:t>がよく用いられる</a:t>
            </a:r>
            <a:endParaRPr lang="en-US" altLang="ja-JP" sz="1400" b="1" dirty="0">
              <a:solidFill>
                <a:srgbClr val="494949"/>
              </a:solidFill>
            </a:endParaRPr>
          </a:p>
          <a:p>
            <a:pPr lvl="1">
              <a:buClr>
                <a:srgbClr val="F36C37"/>
              </a:buClr>
            </a:pPr>
            <a:r>
              <a:rPr lang="en-US" altLang="ja-JP" sz="1400" b="1" dirty="0"/>
              <a:t>pandas</a:t>
            </a:r>
            <a:r>
              <a:rPr lang="ja-JP" altLang="en-US" sz="1400" b="1" dirty="0"/>
              <a:t>の</a:t>
            </a:r>
            <a:r>
              <a:rPr lang="en-US" altLang="ja-JP" sz="1400" b="1" dirty="0"/>
              <a:t>DataFrame</a:t>
            </a:r>
            <a:r>
              <a:rPr lang="ja-JP" altLang="en-US" sz="1400" b="1" dirty="0"/>
              <a:t>型のデータなら、</a:t>
            </a:r>
            <a:r>
              <a:rPr lang="en-US" altLang="ja-JP" sz="1400" b="1" dirty="0" err="1"/>
              <a:t>pd.get_dummies</a:t>
            </a:r>
            <a:r>
              <a:rPr lang="ja-JP" altLang="en-US" sz="1400" b="1" dirty="0"/>
              <a:t>関数で置き換えられる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2-4-6.</a:t>
            </a:r>
            <a:r>
              <a:rPr lang="ja-JP" altLang="en-US" dirty="0"/>
              <a:t>ダミー変数化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187</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757856729"/>
              </p:ext>
            </p:extLst>
          </p:nvPr>
        </p:nvGraphicFramePr>
        <p:xfrm>
          <a:off x="766763" y="2411875"/>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13" name="四角形: 角を丸くする 12">
            <a:extLst>
              <a:ext uri="{FF2B5EF4-FFF2-40B4-BE49-F238E27FC236}">
                <a16:creationId xmlns:a16="http://schemas.microsoft.com/office/drawing/2014/main" id="{6C2DB2FA-3AE0-4074-B1D1-010EC88CC43F}"/>
              </a:ext>
            </a:extLst>
          </p:cNvPr>
          <p:cNvSpPr/>
          <p:nvPr/>
        </p:nvSpPr>
        <p:spPr>
          <a:xfrm>
            <a:off x="1874066" y="2411875"/>
            <a:ext cx="653143" cy="1806268"/>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5" name="表 7">
            <a:extLst>
              <a:ext uri="{FF2B5EF4-FFF2-40B4-BE49-F238E27FC236}">
                <a16:creationId xmlns:a16="http://schemas.microsoft.com/office/drawing/2014/main" id="{1AF97BEA-D8CE-4C09-99CB-6EF8E940EC04}"/>
              </a:ext>
            </a:extLst>
          </p:cNvPr>
          <p:cNvGraphicFramePr>
            <a:graphicFrameLocks noGrp="1"/>
          </p:cNvGraphicFramePr>
          <p:nvPr>
            <p:extLst>
              <p:ext uri="{D42A27DB-BD31-4B8C-83A1-F6EECF244321}">
                <p14:modId xmlns:p14="http://schemas.microsoft.com/office/powerpoint/2010/main" val="4206892173"/>
              </p:ext>
            </p:extLst>
          </p:nvPr>
        </p:nvGraphicFramePr>
        <p:xfrm>
          <a:off x="766760" y="4642975"/>
          <a:ext cx="10658480" cy="1806268"/>
        </p:xfrm>
        <a:graphic>
          <a:graphicData uri="http://schemas.openxmlformats.org/drawingml/2006/table">
            <a:tbl>
              <a:tblPr firstRow="1" bandRow="1">
                <a:tableStyleId>{5C22544A-7EE6-4342-B048-85BDC9FD1C3A}</a:tableStyleId>
              </a:tblPr>
              <a:tblGrid>
                <a:gridCol w="761320">
                  <a:extLst>
                    <a:ext uri="{9D8B030D-6E8A-4147-A177-3AD203B41FA5}">
                      <a16:colId xmlns:a16="http://schemas.microsoft.com/office/drawing/2014/main" val="3651834403"/>
                    </a:ext>
                  </a:extLst>
                </a:gridCol>
                <a:gridCol w="761320">
                  <a:extLst>
                    <a:ext uri="{9D8B030D-6E8A-4147-A177-3AD203B41FA5}">
                      <a16:colId xmlns:a16="http://schemas.microsoft.com/office/drawing/2014/main" val="3565889333"/>
                    </a:ext>
                  </a:extLst>
                </a:gridCol>
                <a:gridCol w="761320">
                  <a:extLst>
                    <a:ext uri="{9D8B030D-6E8A-4147-A177-3AD203B41FA5}">
                      <a16:colId xmlns:a16="http://schemas.microsoft.com/office/drawing/2014/main" val="3869457875"/>
                    </a:ext>
                  </a:extLst>
                </a:gridCol>
                <a:gridCol w="761320">
                  <a:extLst>
                    <a:ext uri="{9D8B030D-6E8A-4147-A177-3AD203B41FA5}">
                      <a16:colId xmlns:a16="http://schemas.microsoft.com/office/drawing/2014/main" val="1593349839"/>
                    </a:ext>
                  </a:extLst>
                </a:gridCol>
                <a:gridCol w="761320">
                  <a:extLst>
                    <a:ext uri="{9D8B030D-6E8A-4147-A177-3AD203B41FA5}">
                      <a16:colId xmlns:a16="http://schemas.microsoft.com/office/drawing/2014/main" val="3909416032"/>
                    </a:ext>
                  </a:extLst>
                </a:gridCol>
                <a:gridCol w="761320">
                  <a:extLst>
                    <a:ext uri="{9D8B030D-6E8A-4147-A177-3AD203B41FA5}">
                      <a16:colId xmlns:a16="http://schemas.microsoft.com/office/drawing/2014/main" val="1848831541"/>
                    </a:ext>
                  </a:extLst>
                </a:gridCol>
                <a:gridCol w="761320">
                  <a:extLst>
                    <a:ext uri="{9D8B030D-6E8A-4147-A177-3AD203B41FA5}">
                      <a16:colId xmlns:a16="http://schemas.microsoft.com/office/drawing/2014/main" val="261494273"/>
                    </a:ext>
                  </a:extLst>
                </a:gridCol>
                <a:gridCol w="761320">
                  <a:extLst>
                    <a:ext uri="{9D8B030D-6E8A-4147-A177-3AD203B41FA5}">
                      <a16:colId xmlns:a16="http://schemas.microsoft.com/office/drawing/2014/main" val="2255579861"/>
                    </a:ext>
                  </a:extLst>
                </a:gridCol>
                <a:gridCol w="761320">
                  <a:extLst>
                    <a:ext uri="{9D8B030D-6E8A-4147-A177-3AD203B41FA5}">
                      <a16:colId xmlns:a16="http://schemas.microsoft.com/office/drawing/2014/main" val="3101072901"/>
                    </a:ext>
                  </a:extLst>
                </a:gridCol>
                <a:gridCol w="761320">
                  <a:extLst>
                    <a:ext uri="{9D8B030D-6E8A-4147-A177-3AD203B41FA5}">
                      <a16:colId xmlns:a16="http://schemas.microsoft.com/office/drawing/2014/main" val="1906868719"/>
                    </a:ext>
                  </a:extLst>
                </a:gridCol>
                <a:gridCol w="761320">
                  <a:extLst>
                    <a:ext uri="{9D8B030D-6E8A-4147-A177-3AD203B41FA5}">
                      <a16:colId xmlns:a16="http://schemas.microsoft.com/office/drawing/2014/main" val="4086456714"/>
                    </a:ext>
                  </a:extLst>
                </a:gridCol>
                <a:gridCol w="761320">
                  <a:extLst>
                    <a:ext uri="{9D8B030D-6E8A-4147-A177-3AD203B41FA5}">
                      <a16:colId xmlns:a16="http://schemas.microsoft.com/office/drawing/2014/main" val="1555870498"/>
                    </a:ext>
                  </a:extLst>
                </a:gridCol>
                <a:gridCol w="761320">
                  <a:extLst>
                    <a:ext uri="{9D8B030D-6E8A-4147-A177-3AD203B41FA5}">
                      <a16:colId xmlns:a16="http://schemas.microsoft.com/office/drawing/2014/main" val="567434991"/>
                    </a:ext>
                  </a:extLst>
                </a:gridCol>
                <a:gridCol w="761320">
                  <a:extLst>
                    <a:ext uri="{9D8B030D-6E8A-4147-A177-3AD203B41FA5}">
                      <a16:colId xmlns:a16="http://schemas.microsoft.com/office/drawing/2014/main" val="121475876"/>
                    </a:ext>
                  </a:extLst>
                </a:gridCol>
              </a:tblGrid>
              <a:tr h="451567">
                <a:tc>
                  <a:txBody>
                    <a:bodyPr/>
                    <a:lstStyle/>
                    <a:p>
                      <a:pPr algn="ctr"/>
                      <a:r>
                        <a:rPr lang="ja-JP" altLang="en-US" sz="1100" b="1" dirty="0">
                          <a:effectLst/>
                        </a:rPr>
                        <a:t>上倉田町</a:t>
                      </a:r>
                    </a:p>
                  </a:txBody>
                  <a:tcPr anchor="ctr"/>
                </a:tc>
                <a:tc>
                  <a:txBody>
                    <a:bodyPr/>
                    <a:lstStyle/>
                    <a:p>
                      <a:pPr algn="ctr"/>
                      <a:r>
                        <a:rPr lang="ja-JP" altLang="en-US" sz="1100" b="1">
                          <a:effectLst/>
                        </a:rPr>
                        <a:t>上矢部町</a:t>
                      </a:r>
                    </a:p>
                  </a:txBody>
                  <a:tcPr anchor="ctr"/>
                </a:tc>
                <a:tc>
                  <a:txBody>
                    <a:bodyPr/>
                    <a:lstStyle/>
                    <a:p>
                      <a:pPr algn="ctr"/>
                      <a:r>
                        <a:rPr lang="ja-JP" altLang="en-US" sz="1100" b="1">
                          <a:effectLst/>
                        </a:rPr>
                        <a:t>下倉田町</a:t>
                      </a:r>
                    </a:p>
                  </a:txBody>
                  <a:tcPr anchor="ctr"/>
                </a:tc>
                <a:tc>
                  <a:txBody>
                    <a:bodyPr/>
                    <a:lstStyle/>
                    <a:p>
                      <a:pPr algn="ctr"/>
                      <a:r>
                        <a:rPr lang="ja-JP" altLang="en-US" sz="1100" b="1">
                          <a:effectLst/>
                        </a:rPr>
                        <a:t>俣野町</a:t>
                      </a:r>
                    </a:p>
                  </a:txBody>
                  <a:tcPr anchor="ctr"/>
                </a:tc>
                <a:tc>
                  <a:txBody>
                    <a:bodyPr/>
                    <a:lstStyle/>
                    <a:p>
                      <a:pPr algn="ctr"/>
                      <a:r>
                        <a:rPr lang="ja-JP" altLang="en-US" sz="1100" b="1">
                          <a:effectLst/>
                        </a:rPr>
                        <a:t>原宿</a:t>
                      </a:r>
                    </a:p>
                  </a:txBody>
                  <a:tcPr anchor="ctr"/>
                </a:tc>
                <a:tc>
                  <a:txBody>
                    <a:bodyPr/>
                    <a:lstStyle/>
                    <a:p>
                      <a:pPr algn="ctr"/>
                      <a:r>
                        <a:rPr lang="ja-JP" altLang="en-US" sz="1100" b="1">
                          <a:effectLst/>
                        </a:rPr>
                        <a:t>吉田町</a:t>
                      </a:r>
                    </a:p>
                  </a:txBody>
                  <a:tcPr anchor="ctr"/>
                </a:tc>
                <a:tc>
                  <a:txBody>
                    <a:bodyPr/>
                    <a:lstStyle/>
                    <a:p>
                      <a:pPr algn="ctr"/>
                      <a:r>
                        <a:rPr lang="ja-JP" altLang="en-US" sz="1100" b="1">
                          <a:effectLst/>
                        </a:rPr>
                        <a:t>名瀬町</a:t>
                      </a:r>
                    </a:p>
                  </a:txBody>
                  <a:tcPr anchor="ctr"/>
                </a:tc>
                <a:tc>
                  <a:txBody>
                    <a:bodyPr/>
                    <a:lstStyle/>
                    <a:p>
                      <a:pPr algn="ctr"/>
                      <a:r>
                        <a:rPr lang="ja-JP" altLang="en-US" sz="1100" b="1">
                          <a:effectLst/>
                        </a:rPr>
                        <a:t>戸塚町</a:t>
                      </a:r>
                    </a:p>
                  </a:txBody>
                  <a:tcPr anchor="ctr"/>
                </a:tc>
                <a:tc>
                  <a:txBody>
                    <a:bodyPr/>
                    <a:lstStyle/>
                    <a:p>
                      <a:pPr algn="ctr"/>
                      <a:r>
                        <a:rPr lang="ja-JP" altLang="en-US" sz="1100" b="1">
                          <a:effectLst/>
                        </a:rPr>
                        <a:t>柏尾町</a:t>
                      </a:r>
                    </a:p>
                  </a:txBody>
                  <a:tcPr anchor="ctr"/>
                </a:tc>
                <a:tc>
                  <a:txBody>
                    <a:bodyPr/>
                    <a:lstStyle/>
                    <a:p>
                      <a:pPr algn="ctr"/>
                      <a:r>
                        <a:rPr lang="ja-JP" altLang="en-US" sz="1100" b="1">
                          <a:effectLst/>
                        </a:rPr>
                        <a:t>汲沢町</a:t>
                      </a:r>
                    </a:p>
                  </a:txBody>
                  <a:tcPr anchor="ctr"/>
                </a:tc>
                <a:tc>
                  <a:txBody>
                    <a:bodyPr/>
                    <a:lstStyle/>
                    <a:p>
                      <a:pPr algn="ctr"/>
                      <a:r>
                        <a:rPr lang="ja-JP" altLang="en-US" sz="1100" b="1">
                          <a:effectLst/>
                        </a:rPr>
                        <a:t>深谷町</a:t>
                      </a:r>
                    </a:p>
                  </a:txBody>
                  <a:tcPr anchor="ctr"/>
                </a:tc>
                <a:tc>
                  <a:txBody>
                    <a:bodyPr/>
                    <a:lstStyle/>
                    <a:p>
                      <a:pPr algn="ctr"/>
                      <a:r>
                        <a:rPr lang="ja-JP" altLang="en-US" sz="1100" b="1">
                          <a:effectLst/>
                        </a:rPr>
                        <a:t>矢部町</a:t>
                      </a:r>
                    </a:p>
                  </a:txBody>
                  <a:tcPr anchor="ctr"/>
                </a:tc>
                <a:tc>
                  <a:txBody>
                    <a:bodyPr/>
                    <a:lstStyle/>
                    <a:p>
                      <a:pPr algn="ctr"/>
                      <a:r>
                        <a:rPr lang="ja-JP" altLang="en-US" sz="1100" b="1">
                          <a:effectLst/>
                        </a:rPr>
                        <a:t>秋葉町</a:t>
                      </a:r>
                    </a:p>
                  </a:txBody>
                  <a:tcPr anchor="ctr"/>
                </a:tc>
                <a:tc>
                  <a:txBody>
                    <a:bodyPr/>
                    <a:lstStyle/>
                    <a:p>
                      <a:pPr algn="ctr"/>
                      <a:r>
                        <a:rPr lang="ja-JP" altLang="en-US" sz="1100" b="1" dirty="0">
                          <a:effectLst/>
                        </a:rPr>
                        <a:t>舞岡町</a:t>
                      </a:r>
                    </a:p>
                  </a:txBody>
                  <a:tcPr anchor="ctr"/>
                </a:tc>
                <a:extLst>
                  <a:ext uri="{0D108BD9-81ED-4DB2-BD59-A6C34878D82A}">
                    <a16:rowId xmlns:a16="http://schemas.microsoft.com/office/drawing/2014/main" val="2006228544"/>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421906561"/>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3133906787"/>
                  </a:ext>
                </a:extLst>
              </a:tr>
              <a:tr h="451567">
                <a:tc>
                  <a:txBody>
                    <a:bodyPr/>
                    <a:lstStyle/>
                    <a:p>
                      <a:pPr algn="l"/>
                      <a:r>
                        <a:rPr kumimoji="1" lang="en-US" altLang="ja-JP" sz="1400" b="1" dirty="0">
                          <a:latin typeface="+mn-ea"/>
                          <a:ea typeface="+mn-ea"/>
                        </a:rPr>
                        <a:t>0</a:t>
                      </a:r>
                      <a:endParaRPr kumimoji="1" lang="ja-JP" altLang="en-US" sz="1400" b="1" dirty="0">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332891417"/>
                  </a:ext>
                </a:extLst>
              </a:tr>
            </a:tbl>
          </a:graphicData>
        </a:graphic>
      </p:graphicFrame>
      <p:cxnSp>
        <p:nvCxnSpPr>
          <p:cNvPr id="9" name="直線コネクタ 8">
            <a:extLst>
              <a:ext uri="{FF2B5EF4-FFF2-40B4-BE49-F238E27FC236}">
                <a16:creationId xmlns:a16="http://schemas.microsoft.com/office/drawing/2014/main" id="{9658CC00-95A0-41BA-909E-4099AF0FA5A5}"/>
              </a:ext>
            </a:extLst>
          </p:cNvPr>
          <p:cNvCxnSpPr>
            <a:cxnSpLocks/>
          </p:cNvCxnSpPr>
          <p:nvPr/>
        </p:nvCxnSpPr>
        <p:spPr>
          <a:xfrm flipH="1">
            <a:off x="766763" y="4218143"/>
            <a:ext cx="1107303" cy="424832"/>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2AC0CB5D-08C0-43EF-93AA-C937A1AAF8C9}"/>
              </a:ext>
            </a:extLst>
          </p:cNvPr>
          <p:cNvCxnSpPr>
            <a:cxnSpLocks/>
          </p:cNvCxnSpPr>
          <p:nvPr/>
        </p:nvCxnSpPr>
        <p:spPr>
          <a:xfrm flipH="1" flipV="1">
            <a:off x="2542159" y="4205878"/>
            <a:ext cx="8883080" cy="421128"/>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 name="テキスト ボックス 17">
            <a:extLst>
              <a:ext uri="{FF2B5EF4-FFF2-40B4-BE49-F238E27FC236}">
                <a16:creationId xmlns:a16="http://schemas.microsoft.com/office/drawing/2014/main" id="{3DAE78D8-0062-40F6-96F8-639D7996D980}"/>
              </a:ext>
            </a:extLst>
          </p:cNvPr>
          <p:cNvSpPr txBox="1"/>
          <p:nvPr/>
        </p:nvSpPr>
        <p:spPr>
          <a:xfrm>
            <a:off x="1434856" y="4373962"/>
            <a:ext cx="3671299"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a:solidFill>
                  <a:srgbClr val="EB0046"/>
                </a:solidFill>
                <a:latin typeface="+mn-ea"/>
              </a:rPr>
              <a:t>pd.get_dummies(totsuka_used['</a:t>
            </a:r>
            <a:r>
              <a:rPr kumimoji="1" lang="ja-JP" altLang="en-US" sz="1200" b="1" dirty="0">
                <a:solidFill>
                  <a:srgbClr val="EB0046"/>
                </a:solidFill>
                <a:latin typeface="+mn-ea"/>
              </a:rPr>
              <a:t>地区名</a:t>
            </a:r>
            <a:r>
              <a:rPr kumimoji="1" lang="en-US" altLang="ja-JP" sz="1200" b="1" dirty="0">
                <a:solidFill>
                  <a:srgbClr val="EB0046"/>
                </a:solidFill>
                <a:latin typeface="+mn-ea"/>
              </a:rPr>
              <a:t>'])</a:t>
            </a:r>
            <a:endParaRPr kumimoji="1" lang="ja-JP" altLang="en-US" sz="1200" b="1" dirty="0">
              <a:solidFill>
                <a:srgbClr val="EB0046"/>
              </a:solidFill>
              <a:latin typeface="+mn-ea"/>
            </a:endParaRPr>
          </a:p>
        </p:txBody>
      </p:sp>
      <p:sp>
        <p:nvSpPr>
          <p:cNvPr id="19" name="四角形: 角を丸くする 18">
            <a:extLst>
              <a:ext uri="{FF2B5EF4-FFF2-40B4-BE49-F238E27FC236}">
                <a16:creationId xmlns:a16="http://schemas.microsoft.com/office/drawing/2014/main" id="{6D4AD113-87BB-4F15-9D27-5044C9B3FF7C}"/>
              </a:ext>
            </a:extLst>
          </p:cNvPr>
          <p:cNvSpPr/>
          <p:nvPr/>
        </p:nvSpPr>
        <p:spPr>
          <a:xfrm>
            <a:off x="9893927" y="5108517"/>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97D13385-8869-4492-BC45-A31BF267DF02}"/>
              </a:ext>
            </a:extLst>
          </p:cNvPr>
          <p:cNvSpPr/>
          <p:nvPr/>
        </p:nvSpPr>
        <p:spPr>
          <a:xfrm>
            <a:off x="4596141" y="5546109"/>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四角形: 角を丸くする 20">
            <a:extLst>
              <a:ext uri="{FF2B5EF4-FFF2-40B4-BE49-F238E27FC236}">
                <a16:creationId xmlns:a16="http://schemas.microsoft.com/office/drawing/2014/main" id="{D0756718-A4AB-4543-9230-FCA96EEAABAF}"/>
              </a:ext>
            </a:extLst>
          </p:cNvPr>
          <p:cNvSpPr/>
          <p:nvPr/>
        </p:nvSpPr>
        <p:spPr>
          <a:xfrm>
            <a:off x="9150032" y="6026093"/>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849051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2-4-7.</a:t>
            </a:r>
            <a:r>
              <a:rPr lang="ja-JP" altLang="en-US" dirty="0"/>
              <a:t>評価方法の改良</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188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6148956" y="4296347"/>
            <a:ext cx="5938150" cy="2195469"/>
          </a:xfrm>
        </p:spPr>
        <p:txBody>
          <a:bodyPr>
            <a:normAutofit/>
          </a:bodyPr>
          <a:lstStyle/>
          <a:p>
            <a:pPr>
              <a:buClr>
                <a:srgbClr val="F36C37"/>
              </a:buClr>
            </a:pPr>
            <a:r>
              <a:rPr lang="ja-JP" altLang="en-US" sz="1600" b="1" dirty="0"/>
              <a:t>データの分割は</a:t>
            </a:r>
            <a:r>
              <a:rPr lang="en-US" altLang="ja-JP" sz="1600" b="1" dirty="0"/>
              <a:t>scikit-learn</a:t>
            </a:r>
            <a:r>
              <a:rPr lang="ja-JP" altLang="en-US" sz="1600" b="1" dirty="0"/>
              <a:t>の</a:t>
            </a:r>
            <a:r>
              <a:rPr lang="en-US" altLang="ja-JP" sz="1600" b="1" dirty="0" err="1">
                <a:solidFill>
                  <a:srgbClr val="F36C37"/>
                </a:solidFill>
              </a:rPr>
              <a:t>train_test_split</a:t>
            </a:r>
            <a:br>
              <a:rPr lang="en-US" altLang="ja-JP" sz="1600" b="1" dirty="0"/>
            </a:br>
            <a:r>
              <a:rPr lang="ja-JP" altLang="en-US" sz="1600" b="1" dirty="0"/>
              <a:t>関数が一般的に利用される。</a:t>
            </a:r>
            <a:endParaRPr lang="en-US" altLang="ja-JP" sz="1600" b="1" dirty="0"/>
          </a:p>
          <a:p>
            <a:pPr>
              <a:buClr>
                <a:srgbClr val="F36C37"/>
              </a:buClr>
            </a:pPr>
            <a:r>
              <a:rPr lang="ja-JP" altLang="en-US" sz="1600" b="1" dirty="0"/>
              <a:t>データ分割はランダムに行われるため、デフォルトの</a:t>
            </a:r>
            <a:br>
              <a:rPr lang="en-US" altLang="ja-JP" sz="1600" b="1" dirty="0"/>
            </a:br>
            <a:r>
              <a:rPr lang="ja-JP" altLang="en-US" sz="1600" b="1" dirty="0"/>
              <a:t>状態では、試行錯誤をするたびにデータが変わってしまい</a:t>
            </a:r>
            <a:br>
              <a:rPr lang="en-US" altLang="ja-JP" sz="1600" b="1" dirty="0"/>
            </a:br>
            <a:r>
              <a:rPr lang="ja-JP" altLang="en-US" sz="1600" b="1" dirty="0"/>
              <a:t>再現性がなくなってしまう。</a:t>
            </a:r>
            <a:br>
              <a:rPr lang="en-US" altLang="ja-JP" sz="1600" b="1" dirty="0"/>
            </a:br>
            <a:r>
              <a:rPr lang="ja-JP" altLang="en-US" sz="1600" b="1" dirty="0"/>
              <a:t>そこで、通常は</a:t>
            </a:r>
            <a:r>
              <a:rPr lang="en-US" altLang="ja-JP" sz="1600" b="1" dirty="0">
                <a:solidFill>
                  <a:srgbClr val="F36C37"/>
                </a:solidFill>
              </a:rPr>
              <a:t>random_state</a:t>
            </a:r>
            <a:r>
              <a:rPr lang="ja-JP" altLang="en-US" sz="1600" b="1" dirty="0"/>
              <a:t>を指定して、内部で</a:t>
            </a:r>
            <a:br>
              <a:rPr lang="en-US" altLang="ja-JP" sz="1600" b="1" dirty="0"/>
            </a:br>
            <a:r>
              <a:rPr lang="ja-JP" altLang="en-US" sz="1600" b="1" dirty="0"/>
              <a:t>使用する</a:t>
            </a:r>
            <a:r>
              <a:rPr lang="ja-JP" altLang="en-US" sz="1600" b="1" dirty="0">
                <a:solidFill>
                  <a:srgbClr val="F36C37"/>
                </a:solidFill>
              </a:rPr>
              <a:t>乱数（乱数シード）を固定する</a:t>
            </a:r>
            <a:r>
              <a:rPr lang="ja-JP" altLang="en-US" sz="1600" b="1" dirty="0"/>
              <a:t>。</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2758120"/>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検証データ利用の必要性</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515046" y="1504091"/>
            <a:ext cx="9161903" cy="240527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先ほどの単回帰分析の評価では、学習を行った訓練データを使って予測精度の確認を</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行っていました。実は、これでは</a:t>
            </a:r>
            <a:r>
              <a:rPr lang="ja-JP" altLang="en-US" sz="1800" spc="0" dirty="0">
                <a:solidFill>
                  <a:srgbClr val="F36C37"/>
                </a:solidFill>
              </a:rPr>
              <a:t>信頼できる評価とは言えません</a:t>
            </a:r>
            <a:r>
              <a:rPr lang="ja-JP" altLang="en-US" sz="1800" spc="0" dirty="0">
                <a:solidFill>
                  <a:schemeClr val="tx1">
                    <a:lumMod val="75000"/>
                    <a:lumOff val="25000"/>
                  </a:schemeClr>
                </a:solidFill>
              </a:rPr>
              <a:t>。訓練データを利用</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した評価は、テストの問題を使ってテスト勉強をしていたようなものなので、実際に</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予測をしたい未知のデータには同じような精度が出せない可能性が高いです。</a:t>
            </a:r>
            <a:endParaRPr lang="en-US" altLang="ja-JP" sz="1800" spc="0" dirty="0">
              <a:solidFill>
                <a:schemeClr val="tx1">
                  <a:lumMod val="75000"/>
                  <a:lumOff val="25000"/>
                </a:schemeClr>
              </a:solidFill>
            </a:endParaRPr>
          </a:p>
          <a:p>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そこで、サンプルデータを訓練データと</a:t>
            </a:r>
            <a:r>
              <a:rPr lang="ja-JP" altLang="en-US" sz="1800" spc="0" dirty="0">
                <a:solidFill>
                  <a:srgbClr val="F36C37"/>
                </a:solidFill>
              </a:rPr>
              <a:t>検証データ</a:t>
            </a:r>
            <a:r>
              <a:rPr lang="ja-JP" altLang="en-US" sz="1800" spc="0" dirty="0">
                <a:solidFill>
                  <a:schemeClr val="tx1">
                    <a:lumMod val="75000"/>
                    <a:lumOff val="25000"/>
                  </a:schemeClr>
                </a:solidFill>
              </a:rPr>
              <a:t>に分け、適切に評価を行うために、</a:t>
            </a:r>
            <a:endParaRPr lang="en-US" altLang="ja-JP" sz="1800" spc="0" dirty="0">
              <a:solidFill>
                <a:schemeClr val="tx1">
                  <a:lumMod val="75000"/>
                  <a:lumOff val="25000"/>
                </a:schemeClr>
              </a:solidFill>
            </a:endParaRPr>
          </a:p>
          <a:p>
            <a:r>
              <a:rPr lang="ja-JP" altLang="en-US" sz="1800" spc="0" dirty="0">
                <a:solidFill>
                  <a:srgbClr val="F36C37"/>
                </a:solidFill>
              </a:rPr>
              <a:t>未知のデータとして取っておきます</a:t>
            </a:r>
            <a:r>
              <a:rPr lang="ja-JP" altLang="en-US" sz="1800" spc="0" dirty="0">
                <a:solidFill>
                  <a:schemeClr val="tx1">
                    <a:lumMod val="75000"/>
                    <a:lumOff val="25000"/>
                  </a:schemeClr>
                </a:solidFill>
              </a:rPr>
              <a:t>。</a:t>
            </a:r>
            <a:endParaRPr lang="en-US" altLang="ja-JP" sz="1800" spc="0" dirty="0">
              <a:solidFill>
                <a:schemeClr val="tx1">
                  <a:lumMod val="75000"/>
                  <a:lumOff val="25000"/>
                </a:schemeClr>
              </a:solidFill>
            </a:endParaRPr>
          </a:p>
        </p:txBody>
      </p:sp>
      <p:grpSp>
        <p:nvGrpSpPr>
          <p:cNvPr id="83" name="グループ化 82">
            <a:extLst>
              <a:ext uri="{FF2B5EF4-FFF2-40B4-BE49-F238E27FC236}">
                <a16:creationId xmlns:a16="http://schemas.microsoft.com/office/drawing/2014/main" id="{704F5086-DC40-4FBA-8633-DED4E5BD63A4}"/>
              </a:ext>
            </a:extLst>
          </p:cNvPr>
          <p:cNvGrpSpPr/>
          <p:nvPr/>
        </p:nvGrpSpPr>
        <p:grpSpPr>
          <a:xfrm>
            <a:off x="766762" y="4279500"/>
            <a:ext cx="4999754" cy="2159741"/>
            <a:chOff x="766762" y="4279500"/>
            <a:chExt cx="4999754" cy="2159741"/>
          </a:xfrm>
        </p:grpSpPr>
        <p:sp>
          <p:nvSpPr>
            <p:cNvPr id="52" name="テキスト ボックス 51">
              <a:extLst>
                <a:ext uri="{FF2B5EF4-FFF2-40B4-BE49-F238E27FC236}">
                  <a16:creationId xmlns:a16="http://schemas.microsoft.com/office/drawing/2014/main" id="{1E3DA824-ED75-4B3F-B190-AEBE7D0AD397}"/>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3" name="図 52" descr="アイコン が含まれている画像&#10;&#10;自動的に生成された説明">
              <a:extLst>
                <a:ext uri="{FF2B5EF4-FFF2-40B4-BE49-F238E27FC236}">
                  <a16:creationId xmlns:a16="http://schemas.microsoft.com/office/drawing/2014/main" id="{F63FD8D7-F3FB-4B7B-B218-1070E898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55" name="図 54" descr="アイコン が含まれている画像&#10;&#10;自動的に生成された説明">
              <a:extLst>
                <a:ext uri="{FF2B5EF4-FFF2-40B4-BE49-F238E27FC236}">
                  <a16:creationId xmlns:a16="http://schemas.microsoft.com/office/drawing/2014/main" id="{2BC458D5-F9BD-4C1E-B347-CFF68B3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56" name="図 55" descr="アイコン が含まれている画像&#10;&#10;自動的に生成された説明">
              <a:extLst>
                <a:ext uri="{FF2B5EF4-FFF2-40B4-BE49-F238E27FC236}">
                  <a16:creationId xmlns:a16="http://schemas.microsoft.com/office/drawing/2014/main" id="{10531925-5C73-4F61-BE45-9EB2755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57" name="グループ化 56">
              <a:extLst>
                <a:ext uri="{FF2B5EF4-FFF2-40B4-BE49-F238E27FC236}">
                  <a16:creationId xmlns:a16="http://schemas.microsoft.com/office/drawing/2014/main" id="{235CE48E-CF13-443F-828A-0BD3F53AE99D}"/>
                </a:ext>
              </a:extLst>
            </p:cNvPr>
            <p:cNvGrpSpPr/>
            <p:nvPr/>
          </p:nvGrpSpPr>
          <p:grpSpPr>
            <a:xfrm>
              <a:off x="4178617" y="5543313"/>
              <a:ext cx="1587899" cy="870103"/>
              <a:chOff x="8731924" y="2529728"/>
              <a:chExt cx="1587899" cy="870103"/>
            </a:xfrm>
          </p:grpSpPr>
          <p:pic>
            <p:nvPicPr>
              <p:cNvPr id="58" name="図 57">
                <a:extLst>
                  <a:ext uri="{FF2B5EF4-FFF2-40B4-BE49-F238E27FC236}">
                    <a16:creationId xmlns:a16="http://schemas.microsoft.com/office/drawing/2014/main" id="{62CEF0F2-5A50-43E6-9E60-A9FB19E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59" name="図 58" descr="アイコン&#10;&#10;自動的に生成された説明">
                <a:extLst>
                  <a:ext uri="{FF2B5EF4-FFF2-40B4-BE49-F238E27FC236}">
                    <a16:creationId xmlns:a16="http://schemas.microsoft.com/office/drawing/2014/main" id="{B57A7CE4-AB20-48B3-8631-2B6E6AEF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8" name="グループ化 7">
              <a:extLst>
                <a:ext uri="{FF2B5EF4-FFF2-40B4-BE49-F238E27FC236}">
                  <a16:creationId xmlns:a16="http://schemas.microsoft.com/office/drawing/2014/main" id="{7DBD49C3-8F90-4F80-BF8D-C0F90A414B8E}"/>
                </a:ext>
              </a:extLst>
            </p:cNvPr>
            <p:cNvGrpSpPr/>
            <p:nvPr/>
          </p:nvGrpSpPr>
          <p:grpSpPr>
            <a:xfrm>
              <a:off x="4827646" y="4357826"/>
              <a:ext cx="780704" cy="717507"/>
              <a:chOff x="3228066" y="5416302"/>
              <a:chExt cx="1002417" cy="921272"/>
            </a:xfrm>
          </p:grpSpPr>
          <p:grpSp>
            <p:nvGrpSpPr>
              <p:cNvPr id="70" name="グループ化 69">
                <a:extLst>
                  <a:ext uri="{FF2B5EF4-FFF2-40B4-BE49-F238E27FC236}">
                    <a16:creationId xmlns:a16="http://schemas.microsoft.com/office/drawing/2014/main" id="{47B5D940-2A28-46AD-A5EC-E3F5145B9D4E}"/>
                  </a:ext>
                </a:extLst>
              </p:cNvPr>
              <p:cNvGrpSpPr/>
              <p:nvPr/>
            </p:nvGrpSpPr>
            <p:grpSpPr>
              <a:xfrm>
                <a:off x="3228066" y="5416302"/>
                <a:ext cx="1002417" cy="921272"/>
                <a:chOff x="2371264" y="3642965"/>
                <a:chExt cx="1106239" cy="1016690"/>
              </a:xfrm>
            </p:grpSpPr>
            <p:sp>
              <p:nvSpPr>
                <p:cNvPr id="73" name="正方形/長方形 72">
                  <a:extLst>
                    <a:ext uri="{FF2B5EF4-FFF2-40B4-BE49-F238E27FC236}">
                      <a16:creationId xmlns:a16="http://schemas.microsoft.com/office/drawing/2014/main" id="{D690A002-8B14-4EFA-814A-AF38503CDEB5}"/>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4" name="グラフィックス 73" descr="歯車 2 つ">
                  <a:extLst>
                    <a:ext uri="{FF2B5EF4-FFF2-40B4-BE49-F238E27FC236}">
                      <a16:creationId xmlns:a16="http://schemas.microsoft.com/office/drawing/2014/main" id="{EC56D9D5-1F91-43C2-AC7B-F689946B1E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9200" y="3889359"/>
                  <a:ext cx="692419" cy="692419"/>
                </a:xfrm>
                <a:prstGeom prst="rect">
                  <a:avLst/>
                </a:prstGeom>
              </p:spPr>
            </p:pic>
          </p:grpSp>
          <p:sp>
            <p:nvSpPr>
              <p:cNvPr id="54" name="テキスト ボックス 53">
                <a:extLst>
                  <a:ext uri="{FF2B5EF4-FFF2-40B4-BE49-F238E27FC236}">
                    <a16:creationId xmlns:a16="http://schemas.microsoft.com/office/drawing/2014/main" id="{DA19A99E-259F-4B3F-BF55-88822158A3F3}"/>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77" name="テキスト ボックス 76">
              <a:extLst>
                <a:ext uri="{FF2B5EF4-FFF2-40B4-BE49-F238E27FC236}">
                  <a16:creationId xmlns:a16="http://schemas.microsoft.com/office/drawing/2014/main" id="{28C0EB07-2DD4-4887-A1B1-23FAE155F753}"/>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0" name="直線矢印コネクタ 9">
              <a:extLst>
                <a:ext uri="{FF2B5EF4-FFF2-40B4-BE49-F238E27FC236}">
                  <a16:creationId xmlns:a16="http://schemas.microsoft.com/office/drawing/2014/main" id="{78619F4B-A077-42AE-8252-9A26033355EA}"/>
                </a:ext>
              </a:extLst>
            </p:cNvPr>
            <p:cNvCxnSpPr>
              <a:cxnSpLocks/>
              <a:stCxn id="53" idx="3"/>
              <a:endCxn id="56"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8" name="直線矢印コネクタ 77">
              <a:extLst>
                <a:ext uri="{FF2B5EF4-FFF2-40B4-BE49-F238E27FC236}">
                  <a16:creationId xmlns:a16="http://schemas.microsoft.com/office/drawing/2014/main" id="{88453A39-DF1A-478E-A2A0-F249FEBC79AC}"/>
                </a:ext>
              </a:extLst>
            </p:cNvPr>
            <p:cNvCxnSpPr>
              <a:cxnSpLocks/>
              <a:stCxn id="53" idx="3"/>
              <a:endCxn id="55"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9" name="テキスト ボックス 78">
              <a:extLst>
                <a:ext uri="{FF2B5EF4-FFF2-40B4-BE49-F238E27FC236}">
                  <a16:creationId xmlns:a16="http://schemas.microsoft.com/office/drawing/2014/main" id="{407D784D-F20D-41DC-B4C5-522FC7083A7B}"/>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80" name="直線矢印コネクタ 79">
              <a:extLst>
                <a:ext uri="{FF2B5EF4-FFF2-40B4-BE49-F238E27FC236}">
                  <a16:creationId xmlns:a16="http://schemas.microsoft.com/office/drawing/2014/main" id="{DD85E69E-5539-4C65-BD94-70B5659039BB}"/>
                </a:ext>
              </a:extLst>
            </p:cNvPr>
            <p:cNvCxnSpPr>
              <a:cxnSpLocks/>
              <a:stCxn id="56" idx="3"/>
              <a:endCxn id="73"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1" name="テキスト ボックス 80">
              <a:extLst>
                <a:ext uri="{FF2B5EF4-FFF2-40B4-BE49-F238E27FC236}">
                  <a16:creationId xmlns:a16="http://schemas.microsoft.com/office/drawing/2014/main" id="{B9FF8261-AAC0-43F0-924B-21B084119C60}"/>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24" name="コネクタ: 曲線 23">
              <a:extLst>
                <a:ext uri="{FF2B5EF4-FFF2-40B4-BE49-F238E27FC236}">
                  <a16:creationId xmlns:a16="http://schemas.microsoft.com/office/drawing/2014/main" id="{2949880D-0E7F-4859-B293-B58B1894789B}"/>
                </a:ext>
              </a:extLst>
            </p:cNvPr>
            <p:cNvCxnSpPr>
              <a:stCxn id="55" idx="3"/>
              <a:endCxn id="73"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テキスト ボックス 81">
              <a:extLst>
                <a:ext uri="{FF2B5EF4-FFF2-40B4-BE49-F238E27FC236}">
                  <a16:creationId xmlns:a16="http://schemas.microsoft.com/office/drawing/2014/main" id="{4AB1C578-CF2E-4480-8A4F-921A8B83F93D}"/>
                </a:ext>
              </a:extLst>
            </p:cNvPr>
            <p:cNvSpPr txBox="1"/>
            <p:nvPr/>
          </p:nvSpPr>
          <p:spPr>
            <a:xfrm>
              <a:off x="3613810" y="5295679"/>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評価に利用</a:t>
              </a:r>
            </a:p>
          </p:txBody>
        </p:sp>
      </p:grpSp>
    </p:spTree>
    <p:extLst>
      <p:ext uri="{BB962C8B-B14F-4D97-AF65-F5344CB8AC3E}">
        <p14:creationId xmlns:p14="http://schemas.microsoft.com/office/powerpoint/2010/main" val="23844306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2-4-8.</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189</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ライブラリのインポート</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sklearn.model_selection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train_test_split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データの準備</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totsuka_used = pd.read_csv(</a:t>
            </a:r>
            <a:r>
              <a:rPr lang="en-US" altLang="ja-JP" sz="1400" b="0" dirty="0">
                <a:solidFill>
                  <a:srgbClr val="A31515"/>
                </a:solidFill>
                <a:effectLst/>
                <a:latin typeface="Meiryo UI" panose="020B0604030504040204" pitchFamily="50" charset="-128"/>
                <a:ea typeface="Meiryo UI" panose="020B0604030504040204" pitchFamily="50" charset="-128"/>
              </a:rPr>
              <a:t>"/content/drive/MyDrive/mlho/data/totsuka_used.csv"</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display(totsuka_used.info())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データの要約を確認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display(totsuka_used.describe())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データの統計情報を確認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train_x = pd.get_dummies(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築年数</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最寄駅距離（分）</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面積（㎡）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地区名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間取り</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train_y =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取引価格</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train_x, val_x, train_y, val_y = train_test_split(train_x, train_y, train_size=</a:t>
            </a:r>
            <a:r>
              <a:rPr lang="en-US" altLang="ja-JP" sz="1400" b="0" dirty="0">
                <a:solidFill>
                  <a:srgbClr val="09885A"/>
                </a:solidFill>
                <a:effectLst/>
                <a:latin typeface="Meiryo UI" panose="020B0604030504040204" pitchFamily="50" charset="-128"/>
                <a:ea typeface="Meiryo UI" panose="020B0604030504040204" pitchFamily="50" charset="-128"/>
              </a:rPr>
              <a:t>0.7</a:t>
            </a:r>
            <a:r>
              <a:rPr lang="en-US" altLang="ja-JP" sz="1400" b="0" dirty="0">
                <a:solidFill>
                  <a:srgbClr val="000000"/>
                </a:solidFill>
                <a:effectLst/>
                <a:latin typeface="Meiryo UI" panose="020B0604030504040204" pitchFamily="50" charset="-128"/>
                <a:ea typeface="Meiryo UI" panose="020B0604030504040204" pitchFamily="50" charset="-128"/>
              </a:rPr>
              <a:t>, test_size=</a:t>
            </a:r>
            <a:r>
              <a:rPr lang="en-US" altLang="ja-JP" sz="1400" b="0" dirty="0">
                <a:solidFill>
                  <a:srgbClr val="09885A"/>
                </a:solidFill>
                <a:effectLst/>
                <a:latin typeface="Meiryo UI" panose="020B0604030504040204" pitchFamily="50" charset="-128"/>
                <a:ea typeface="Meiryo UI" panose="020B0604030504040204" pitchFamily="50" charset="-128"/>
              </a:rPr>
              <a:t>0.3</a:t>
            </a:r>
            <a:r>
              <a:rPr lang="en-US" altLang="ja-JP" sz="1400" b="0" dirty="0">
                <a:solidFill>
                  <a:srgbClr val="000000"/>
                </a:solidFill>
                <a:effectLst/>
                <a:latin typeface="Meiryo UI" panose="020B0604030504040204" pitchFamily="50" charset="-128"/>
                <a:ea typeface="Meiryo UI" panose="020B0604030504040204" pitchFamily="50" charset="-128"/>
              </a:rPr>
              <a:t>, random_state=</a:t>
            </a:r>
            <a:r>
              <a:rPr lang="en-US" altLang="ja-JP" sz="1400" b="0" dirty="0">
                <a:solidFill>
                  <a:srgbClr val="09885A"/>
                </a:solidFill>
                <a:effectLst/>
                <a:latin typeface="Meiryo UI" panose="020B0604030504040204" pitchFamily="50" charset="-128"/>
                <a:ea typeface="Meiryo UI" panose="020B0604030504040204" pitchFamily="50" charset="-128"/>
              </a:rPr>
              <a:t>0</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モデルの定義</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 = LinearRegression()</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学習</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model.fit(train_x, train_y)</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評価</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訓練データ精度：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{model.score(train_x, train_y)}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検証データ精度：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{model.score(val_x, val_y)}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432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教師</a:t>
            </a:r>
            <a:r>
              <a:rPr lang="ja-JP" altLang="en-US" dirty="0"/>
              <a:t>あり学習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19</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教師データ（正解）をもとに学習して未知の値を予測。</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104630" y="2094477"/>
            <a:ext cx="7982739" cy="1570763"/>
            <a:chOff x="1688391" y="4305425"/>
            <a:chExt cx="7982739" cy="1570763"/>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305425"/>
              <a:ext cx="7982739" cy="1570763"/>
              <a:chOff x="29688" y="3377424"/>
              <a:chExt cx="7982739" cy="1570763"/>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7" name="コネクタ: カギ線 46">
                <a:extLst>
                  <a:ext uri="{FF2B5EF4-FFF2-40B4-BE49-F238E27FC236}">
                    <a16:creationId xmlns:a16="http://schemas.microsoft.com/office/drawing/2014/main" id="{0B2B8968-C065-4770-A9AA-06703313B885}"/>
                  </a:ext>
                </a:extLst>
              </p:cNvPr>
              <p:cNvCxnSpPr>
                <a:cxnSpLocks/>
                <a:stCxn id="48"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69"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0" name="グループ化 59">
                <a:extLst>
                  <a:ext uri="{FF2B5EF4-FFF2-40B4-BE49-F238E27FC236}">
                    <a16:creationId xmlns:a16="http://schemas.microsoft.com/office/drawing/2014/main" id="{8043BEDC-D66D-4A1A-9DD4-0C3BBCF451A3}"/>
                  </a:ext>
                </a:extLst>
              </p:cNvPr>
              <p:cNvGrpSpPr/>
              <p:nvPr/>
            </p:nvGrpSpPr>
            <p:grpSpPr>
              <a:xfrm>
                <a:off x="4521862" y="3377424"/>
                <a:ext cx="1770186" cy="1311684"/>
                <a:chOff x="4521862" y="3076208"/>
                <a:chExt cx="1770186" cy="1311684"/>
              </a:xfrm>
            </p:grpSpPr>
            <p:sp>
              <p:nvSpPr>
                <p:cNvPr id="71" name="正方形/長方形 70">
                  <a:extLst>
                    <a:ext uri="{FF2B5EF4-FFF2-40B4-BE49-F238E27FC236}">
                      <a16:creationId xmlns:a16="http://schemas.microsoft.com/office/drawing/2014/main" id="{7E8B5850-A041-4923-AD7B-09369B205AF2}"/>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8" name="コネクタ: カギ線 67">
                <a:extLst>
                  <a:ext uri="{FF2B5EF4-FFF2-40B4-BE49-F238E27FC236}">
                    <a16:creationId xmlns:a16="http://schemas.microsoft.com/office/drawing/2014/main" id="{5CDEF83F-AD84-4A2B-A2E1-67F7B274369D}"/>
                  </a:ext>
                </a:extLst>
              </p:cNvPr>
              <p:cNvCxnSpPr>
                <a:cxnSpLocks/>
                <a:stCxn id="72"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8" name="図 37">
              <a:extLst>
                <a:ext uri="{FF2B5EF4-FFF2-40B4-BE49-F238E27FC236}">
                  <a16:creationId xmlns:a16="http://schemas.microsoft.com/office/drawing/2014/main" id="{A2D073EF-F40F-432F-95C0-9F55366D3669}"/>
                </a:ext>
              </a:extLst>
            </p:cNvPr>
            <p:cNvPicPr>
              <a:picLocks noChangeAspect="1"/>
            </p:cNvPicPr>
            <p:nvPr/>
          </p:nvPicPr>
          <p:blipFill>
            <a:blip r:embed="rId5"/>
            <a:stretch>
              <a:fillRect/>
            </a:stretch>
          </p:blipFill>
          <p:spPr>
            <a:xfrm>
              <a:off x="6374749" y="4341697"/>
              <a:ext cx="458041" cy="453877"/>
            </a:xfrm>
            <a:prstGeom prst="rect">
              <a:avLst/>
            </a:prstGeom>
          </p:spPr>
        </p:pic>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407081" y="2692970"/>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4" name="正方形/長方形 73">
            <a:extLst>
              <a:ext uri="{FF2B5EF4-FFF2-40B4-BE49-F238E27FC236}">
                <a16:creationId xmlns:a16="http://schemas.microsoft.com/office/drawing/2014/main" id="{CEC1229F-4FA4-4734-BAEA-CE9A6F53183B}"/>
              </a:ext>
            </a:extLst>
          </p:cNvPr>
          <p:cNvSpPr/>
          <p:nvPr/>
        </p:nvSpPr>
        <p:spPr>
          <a:xfrm>
            <a:off x="7249029" y="2130764"/>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280877" y="2911030"/>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6" name="四角形: 角を丸くする 75">
            <a:extLst>
              <a:ext uri="{FF2B5EF4-FFF2-40B4-BE49-F238E27FC236}">
                <a16:creationId xmlns:a16="http://schemas.microsoft.com/office/drawing/2014/main" id="{487243AA-799E-4C2E-965A-649E694BB5C8}"/>
              </a:ext>
            </a:extLst>
          </p:cNvPr>
          <p:cNvSpPr/>
          <p:nvPr/>
        </p:nvSpPr>
        <p:spPr>
          <a:xfrm>
            <a:off x="8931114" y="2603325"/>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6405570" y="3623873"/>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教師あり学習の代表的な学習過程を表しています。異なるアプローチをとるアルゴリズムもあります。</a:t>
            </a:r>
            <a:endParaRPr lang="en-US" altLang="ja-JP" sz="1100" b="0" dirty="0"/>
          </a:p>
        </p:txBody>
      </p:sp>
      <p:graphicFrame>
        <p:nvGraphicFramePr>
          <p:cNvPr id="3" name="表 2">
            <a:extLst>
              <a:ext uri="{FF2B5EF4-FFF2-40B4-BE49-F238E27FC236}">
                <a16:creationId xmlns:a16="http://schemas.microsoft.com/office/drawing/2014/main" id="{363BD5D9-7984-FAAF-2A83-06C73955E394}"/>
              </a:ext>
            </a:extLst>
          </p:cNvPr>
          <p:cNvGraphicFramePr>
            <a:graphicFrameLocks noGrp="1"/>
          </p:cNvGraphicFramePr>
          <p:nvPr>
            <p:extLst>
              <p:ext uri="{D42A27DB-BD31-4B8C-83A1-F6EECF244321}">
                <p14:modId xmlns:p14="http://schemas.microsoft.com/office/powerpoint/2010/main" val="2082500801"/>
              </p:ext>
            </p:extLst>
          </p:nvPr>
        </p:nvGraphicFramePr>
        <p:xfrm>
          <a:off x="1143172" y="4036967"/>
          <a:ext cx="3341826" cy="1320800"/>
        </p:xfrm>
        <a:graphic>
          <a:graphicData uri="http://schemas.openxmlformats.org/drawingml/2006/table">
            <a:tbl>
              <a:tblPr firstRow="1" bandRow="1">
                <a:tableStyleId>{5C22544A-7EE6-4342-B048-85BDC9FD1C3A}</a:tableStyleId>
              </a:tblPr>
              <a:tblGrid>
                <a:gridCol w="835457">
                  <a:extLst>
                    <a:ext uri="{9D8B030D-6E8A-4147-A177-3AD203B41FA5}">
                      <a16:colId xmlns:a16="http://schemas.microsoft.com/office/drawing/2014/main" val="3701237636"/>
                    </a:ext>
                  </a:extLst>
                </a:gridCol>
                <a:gridCol w="835457">
                  <a:extLst>
                    <a:ext uri="{9D8B030D-6E8A-4147-A177-3AD203B41FA5}">
                      <a16:colId xmlns:a16="http://schemas.microsoft.com/office/drawing/2014/main" val="2570128035"/>
                    </a:ext>
                  </a:extLst>
                </a:gridCol>
                <a:gridCol w="739967">
                  <a:extLst>
                    <a:ext uri="{9D8B030D-6E8A-4147-A177-3AD203B41FA5}">
                      <a16:colId xmlns:a16="http://schemas.microsoft.com/office/drawing/2014/main" val="1372817867"/>
                    </a:ext>
                  </a:extLst>
                </a:gridCol>
                <a:gridCol w="930945">
                  <a:extLst>
                    <a:ext uri="{9D8B030D-6E8A-4147-A177-3AD203B41FA5}">
                      <a16:colId xmlns:a16="http://schemas.microsoft.com/office/drawing/2014/main" val="2302241033"/>
                    </a:ext>
                  </a:extLst>
                </a:gridCol>
              </a:tblGrid>
              <a:tr h="370840">
                <a:tc>
                  <a:txBody>
                    <a:bodyPr/>
                    <a:lstStyle/>
                    <a:p>
                      <a:r>
                        <a:rPr kumimoji="1" lang="ja-JP" altLang="en-US" sz="1600"/>
                        <a:t>駅からの距離</a:t>
                      </a:r>
                    </a:p>
                  </a:txBody>
                  <a:tcPr/>
                </a:tc>
                <a:tc>
                  <a:txBody>
                    <a:bodyPr/>
                    <a:lstStyle/>
                    <a:p>
                      <a:r>
                        <a:rPr kumimoji="1" lang="ja-JP" altLang="en-US" sz="1600"/>
                        <a:t>築年数</a:t>
                      </a:r>
                    </a:p>
                  </a:txBody>
                  <a:tcPr/>
                </a:tc>
                <a:tc>
                  <a:txBody>
                    <a:bodyPr/>
                    <a:lstStyle/>
                    <a:p>
                      <a:r>
                        <a:rPr kumimoji="1" lang="ja-JP" altLang="en-US" sz="1600"/>
                        <a:t>広さ</a:t>
                      </a:r>
                    </a:p>
                  </a:txBody>
                  <a:tcPr/>
                </a:tc>
                <a:tc>
                  <a:txBody>
                    <a:bodyPr/>
                    <a:lstStyle/>
                    <a:p>
                      <a:r>
                        <a:rPr kumimoji="1" lang="ja-JP" altLang="en-US" sz="1600"/>
                        <a:t>家賃</a:t>
                      </a:r>
                    </a:p>
                  </a:txBody>
                  <a:tcPr/>
                </a:tc>
                <a:extLst>
                  <a:ext uri="{0D108BD9-81ED-4DB2-BD59-A6C34878D82A}">
                    <a16:rowId xmlns:a16="http://schemas.microsoft.com/office/drawing/2014/main" val="2282076596"/>
                  </a:ext>
                </a:extLst>
              </a:tr>
              <a:tr h="370840">
                <a:tc>
                  <a:txBody>
                    <a:bodyPr/>
                    <a:lstStyle/>
                    <a:p>
                      <a:r>
                        <a:rPr kumimoji="1" lang="en-US" altLang="ja-JP" sz="1600" dirty="0"/>
                        <a:t>1</a:t>
                      </a:r>
                    </a:p>
                  </a:txBody>
                  <a:tcPr/>
                </a:tc>
                <a:tc>
                  <a:txBody>
                    <a:bodyPr/>
                    <a:lstStyle/>
                    <a:p>
                      <a:r>
                        <a:rPr kumimoji="1" lang="en-US" altLang="ja-JP" sz="1600" dirty="0"/>
                        <a:t>2</a:t>
                      </a:r>
                      <a:endParaRPr kumimoji="1" lang="ja-JP" altLang="en-US" sz="1600"/>
                    </a:p>
                  </a:txBody>
                  <a:tcPr/>
                </a:tc>
                <a:tc>
                  <a:txBody>
                    <a:bodyPr/>
                    <a:lstStyle/>
                    <a:p>
                      <a:r>
                        <a:rPr kumimoji="1" lang="en-US" altLang="ja-JP" sz="1600" dirty="0"/>
                        <a:t>20</a:t>
                      </a:r>
                      <a:endParaRPr kumimoji="1" lang="ja-JP" altLang="en-US" sz="1600"/>
                    </a:p>
                  </a:txBody>
                  <a:tcPr/>
                </a:tc>
                <a:tc>
                  <a:txBody>
                    <a:bodyPr/>
                    <a:lstStyle/>
                    <a:p>
                      <a:r>
                        <a:rPr kumimoji="1" lang="en-US" altLang="ja-JP" sz="1600" dirty="0"/>
                        <a:t>8</a:t>
                      </a:r>
                      <a:endParaRPr kumimoji="1" lang="ja-JP" altLang="en-US" sz="1600"/>
                    </a:p>
                  </a:txBody>
                  <a:tcPr/>
                </a:tc>
                <a:extLst>
                  <a:ext uri="{0D108BD9-81ED-4DB2-BD59-A6C34878D82A}">
                    <a16:rowId xmlns:a16="http://schemas.microsoft.com/office/drawing/2014/main" val="3012344025"/>
                  </a:ext>
                </a:extLst>
              </a:tr>
              <a:tr h="370840">
                <a:tc>
                  <a:txBody>
                    <a:bodyPr/>
                    <a:lstStyle/>
                    <a:p>
                      <a:r>
                        <a:rPr kumimoji="1" lang="en-US" altLang="ja-JP" sz="1600" dirty="0"/>
                        <a:t>0.5</a:t>
                      </a:r>
                      <a:endParaRPr kumimoji="1" lang="ja-JP" altLang="en-US" sz="1600"/>
                    </a:p>
                  </a:txBody>
                  <a:tcPr/>
                </a:tc>
                <a:tc>
                  <a:txBody>
                    <a:bodyPr/>
                    <a:lstStyle/>
                    <a:p>
                      <a:r>
                        <a:rPr kumimoji="1" lang="en-US" altLang="ja-JP" sz="1600" dirty="0"/>
                        <a:t>3</a:t>
                      </a:r>
                      <a:endParaRPr kumimoji="1" lang="ja-JP" altLang="en-US" sz="1600"/>
                    </a:p>
                  </a:txBody>
                  <a:tcPr/>
                </a:tc>
                <a:tc>
                  <a:txBody>
                    <a:bodyPr/>
                    <a:lstStyle/>
                    <a:p>
                      <a:r>
                        <a:rPr kumimoji="1" lang="en-US" altLang="ja-JP" sz="1600" dirty="0"/>
                        <a:t>35</a:t>
                      </a:r>
                      <a:endParaRPr kumimoji="1" lang="ja-JP" altLang="en-US" sz="1600"/>
                    </a:p>
                  </a:txBody>
                  <a:tcPr/>
                </a:tc>
                <a:tc>
                  <a:txBody>
                    <a:bodyPr/>
                    <a:lstStyle/>
                    <a:p>
                      <a:r>
                        <a:rPr kumimoji="1" lang="en-US" altLang="ja-JP" sz="1600" dirty="0"/>
                        <a:t>10</a:t>
                      </a:r>
                      <a:endParaRPr kumimoji="1" lang="ja-JP" altLang="en-US" sz="1600"/>
                    </a:p>
                  </a:txBody>
                  <a:tcPr/>
                </a:tc>
                <a:extLst>
                  <a:ext uri="{0D108BD9-81ED-4DB2-BD59-A6C34878D82A}">
                    <a16:rowId xmlns:a16="http://schemas.microsoft.com/office/drawing/2014/main" val="3250658269"/>
                  </a:ext>
                </a:extLst>
              </a:tr>
            </a:tbl>
          </a:graphicData>
        </a:graphic>
      </p:graphicFrame>
    </p:spTree>
    <p:extLst>
      <p:ext uri="{BB962C8B-B14F-4D97-AF65-F5344CB8AC3E}">
        <p14:creationId xmlns:p14="http://schemas.microsoft.com/office/powerpoint/2010/main" val="12684127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25299536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2-5-1.</a:t>
            </a:r>
            <a:r>
              <a:rPr lang="ja-JP" altLang="en-US" dirty="0"/>
              <a:t>演習</a:t>
            </a:r>
            <a:r>
              <a:rPr lang="en-US" altLang="ja-JP" dirty="0"/>
              <a:t>1</a:t>
            </a:r>
            <a:r>
              <a:rPr lang="ja-JP" altLang="en-US" dirty="0"/>
              <a:t>：線形回帰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a:t>
            </a:r>
            <a:r>
              <a:rPr lang="en-US" altLang="ja-JP" sz="2200" dirty="0"/>
              <a:t>2-2_</a:t>
            </a:r>
            <a:r>
              <a:rPr lang="ja-JP" altLang="en-US" sz="2200" dirty="0"/>
              <a:t>（演習）線形回帰による戸建ての価格予測</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線形回帰を用いて、戸建て住宅の価格を予測するモデルを作成します。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講義の中で扱ったようにデータの準備から始め、段階的に説明変数を増やしてみましょう。中古マンションの価格予測とはまた違った傾向が現れます。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4781B026-B911-4639-A016-FC38286288F2}"/>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00578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（参考）非線形性と特徴量エンジニアリング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192</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新たな特徴量を考え、加える特徴量エンジニアリング</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30903"/>
            <a:ext cx="10168171" cy="4880938"/>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先ほど行った戸建て住宅価格の予測では中古マンションほどの精度が出なかったという方も多いと思います。原因はさまざま考えられますが、要因として中古マンションと戸建て住宅では築年数に対しての影響の仕方が異な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中古マンションの価格は全てが「中古」のマンションで「新築」はありません。対して、戸建てについては「新築」が存在しています。取引価格と築年数をペアプロットしてみて気づいた方もいるかもしれませんが、中古の戸建ては</a:t>
            </a:r>
            <a:r>
              <a:rPr lang="en-US" altLang="ja-JP" sz="1600" b="1" dirty="0">
                <a:solidFill>
                  <a:schemeClr val="tx1">
                    <a:lumMod val="75000"/>
                    <a:lumOff val="25000"/>
                  </a:schemeClr>
                </a:solidFill>
                <a:latin typeface="+mn-ea"/>
              </a:rPr>
              <a:t>1,2</a:t>
            </a:r>
            <a:r>
              <a:rPr lang="ja-JP" altLang="en-US" sz="1600" b="1" dirty="0">
                <a:solidFill>
                  <a:schemeClr val="tx1">
                    <a:lumMod val="75000"/>
                    <a:lumOff val="25000"/>
                  </a:schemeClr>
                </a:solidFill>
                <a:latin typeface="+mn-ea"/>
              </a:rPr>
              <a:t>年の使用だけでも新築の戸建てより価格がかなり下がる傾向があります。また、多くのデータが新築です。</a:t>
            </a:r>
          </a:p>
          <a:p>
            <a:pPr marL="0" lvl="2">
              <a:lnSpc>
                <a:spcPct val="110000"/>
              </a:lnSpc>
              <a:buClr>
                <a:srgbClr val="F36C37"/>
              </a:buClr>
            </a:pPr>
            <a:r>
              <a:rPr lang="ja-JP" altLang="en-US" sz="1600" b="1" dirty="0">
                <a:solidFill>
                  <a:schemeClr val="tx1">
                    <a:lumMod val="75000"/>
                    <a:lumOff val="25000"/>
                  </a:schemeClr>
                </a:solidFill>
                <a:latin typeface="+mn-ea"/>
              </a:rPr>
              <a:t>　これは定量的に築年数が</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年増えると、いくら値段が下がると表現することが難しいため、中古マンションよりも予測が難しくなっている可能性があります。</a:t>
            </a:r>
          </a:p>
          <a:p>
            <a:pPr marL="0" lvl="2">
              <a:lnSpc>
                <a:spcPct val="110000"/>
              </a:lnSpc>
              <a:buClr>
                <a:srgbClr val="F36C37"/>
              </a:buClr>
            </a:pPr>
            <a:r>
              <a:rPr lang="ja-JP" altLang="en-US" sz="1600" b="1" dirty="0">
                <a:solidFill>
                  <a:schemeClr val="tx1">
                    <a:lumMod val="75000"/>
                    <a:lumOff val="25000"/>
                  </a:schemeClr>
                </a:solidFill>
                <a:latin typeface="+mn-ea"/>
              </a:rPr>
              <a:t>　このことに対して、今ある築年数の情報をもとに、新築か中古かの新たな</a:t>
            </a:r>
            <a:r>
              <a:rPr lang="en-US" altLang="ja-JP" sz="1600" b="1" dirty="0">
                <a:solidFill>
                  <a:schemeClr val="tx1">
                    <a:lumMod val="75000"/>
                    <a:lumOff val="25000"/>
                  </a:schemeClr>
                </a:solidFill>
                <a:latin typeface="+mn-ea"/>
              </a:rPr>
              <a:t>0</a:t>
            </a:r>
            <a:r>
              <a:rPr lang="ja-JP" altLang="en-US" sz="1600" b="1" dirty="0">
                <a:solidFill>
                  <a:schemeClr val="tx1">
                    <a:lumMod val="75000"/>
                    <a:lumOff val="25000"/>
                  </a:schemeClr>
                </a:solidFill>
                <a:latin typeface="+mn-ea"/>
              </a:rPr>
              <a:t>か</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かのカテゴリ変数の説明変数を追加したり、築年数の</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乗や</a:t>
            </a:r>
            <a:r>
              <a:rPr lang="en-US" altLang="ja-JP" sz="1600" b="1" dirty="0">
                <a:solidFill>
                  <a:schemeClr val="tx1">
                    <a:lumMod val="75000"/>
                    <a:lumOff val="25000"/>
                  </a:schemeClr>
                </a:solidFill>
                <a:latin typeface="+mn-ea"/>
              </a:rPr>
              <a:t>3</a:t>
            </a:r>
            <a:r>
              <a:rPr lang="ja-JP" altLang="en-US" sz="1600" b="1" dirty="0">
                <a:solidFill>
                  <a:schemeClr val="tx1">
                    <a:lumMod val="75000"/>
                    <a:lumOff val="25000"/>
                  </a:schemeClr>
                </a:solidFill>
                <a:latin typeface="+mn-ea"/>
              </a:rPr>
              <a:t>乗といった線形的ではない説明変数を新たに作り出すことで、より正確に予測をできる可能性があります。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このようにして、元のデータを加工して有用な新たな説明変数（特徴量）を加えることを</a:t>
            </a:r>
            <a:r>
              <a:rPr lang="ja-JP" altLang="en-US" sz="1600" b="1" dirty="0">
                <a:solidFill>
                  <a:srgbClr val="F47746"/>
                </a:solidFill>
                <a:latin typeface="+mn-ea"/>
              </a:rPr>
              <a:t>特徴量エンジニアリング</a:t>
            </a:r>
            <a:r>
              <a:rPr lang="ja-JP" altLang="en-US" sz="1600" b="1" dirty="0">
                <a:solidFill>
                  <a:schemeClr val="tx1">
                    <a:lumMod val="75000"/>
                    <a:lumOff val="25000"/>
                  </a:schemeClr>
                </a:solidFill>
                <a:latin typeface="+mn-ea"/>
              </a:rPr>
              <a:t>といいます。また、</a:t>
            </a:r>
            <a:r>
              <a:rPr lang="ja-JP" altLang="en-US" sz="1600" b="1" dirty="0">
                <a:solidFill>
                  <a:srgbClr val="F47746"/>
                </a:solidFill>
                <a:latin typeface="+mn-ea"/>
              </a:rPr>
              <a:t>モデルの種類によっては非線形性を表現できるものもあります</a:t>
            </a:r>
            <a:r>
              <a:rPr lang="ja-JP" altLang="en-US" sz="1600" b="1" dirty="0">
                <a:solidFill>
                  <a:schemeClr val="tx1">
                    <a:lumMod val="75000"/>
                    <a:lumOff val="25000"/>
                  </a:schemeClr>
                </a:solidFill>
                <a:latin typeface="+mn-ea"/>
              </a:rPr>
              <a:t>。後の章で紹介する、決定木系のモデルやディープラーニングはこの非線形な特性を表現することができます。</a:t>
            </a:r>
            <a:endParaRPr lang="en-US" altLang="ja-JP" sz="1600" b="1" dirty="0">
              <a:solidFill>
                <a:schemeClr val="tx1">
                  <a:lumMod val="75000"/>
                  <a:lumOff val="25000"/>
                </a:schemeClr>
              </a:solidFill>
              <a:latin typeface="+mn-ea"/>
            </a:endParaRPr>
          </a:p>
          <a:p>
            <a:pPr marL="0" lvl="2">
              <a:lnSpc>
                <a:spcPct val="110000"/>
              </a:lnSpc>
              <a:buClr>
                <a:srgbClr val="F36C37"/>
              </a:buClr>
            </a:pPr>
            <a:endParaRPr lang="en-US" altLang="ja-JP" sz="1600" b="1" dirty="0">
              <a:solidFill>
                <a:schemeClr val="tx1">
                  <a:lumMod val="75000"/>
                  <a:lumOff val="25000"/>
                </a:schemeClr>
              </a:solidFill>
              <a:latin typeface="+mn-ea"/>
            </a:endParaRPr>
          </a:p>
          <a:p>
            <a:pPr marL="0" lvl="2">
              <a:lnSpc>
                <a:spcPct val="110000"/>
              </a:lnSpc>
              <a:buClr>
                <a:srgbClr val="F36C37"/>
              </a:buClr>
            </a:pPr>
            <a:r>
              <a:rPr lang="en-US" altLang="ja-JP" sz="1600" b="1" dirty="0">
                <a:solidFill>
                  <a:schemeClr val="tx1">
                    <a:lumMod val="75000"/>
                    <a:lumOff val="25000"/>
                  </a:schemeClr>
                </a:solidFill>
                <a:latin typeface="+mn-ea"/>
              </a:rPr>
              <a:t>※ </a:t>
            </a:r>
            <a:r>
              <a:rPr lang="ja-JP" altLang="en-US" sz="1600" b="1" dirty="0">
                <a:solidFill>
                  <a:schemeClr val="tx1">
                    <a:lumMod val="75000"/>
                    <a:lumOff val="25000"/>
                  </a:schemeClr>
                </a:solidFill>
                <a:latin typeface="+mn-ea"/>
              </a:rPr>
              <a:t>本コースでは特徴量エンジニアリングについては扱いません</a:t>
            </a:r>
          </a:p>
        </p:txBody>
      </p:sp>
    </p:spTree>
    <p:extLst>
      <p:ext uri="{BB962C8B-B14F-4D97-AF65-F5344CB8AC3E}">
        <p14:creationId xmlns:p14="http://schemas.microsoft.com/office/powerpoint/2010/main" val="909877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14619" y="149636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線形回帰まとめ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193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14618" y="406386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説明変数（特徴量）の線形関数を用いて目的変数を予測するモデル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28046930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a:t>scikit-</a:t>
            </a:r>
            <a:r>
              <a:rPr lang="en-US" altLang="ja-JP" dirty="0"/>
              <a:t>learn</a:t>
            </a:r>
            <a:r>
              <a:rPr lang="ja-JP" altLang="en-US" dirty="0"/>
              <a:t>の</a:t>
            </a:r>
            <a:r>
              <a:rPr lang="en-US" altLang="ja-JP" dirty="0" err="1"/>
              <a:t>OneHotEncoder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801690" y="281242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sklearn.preprocessing</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sp</a:t>
            </a:r>
            <a:endParaRPr lang="en-US" altLang="ja-JP" sz="1400" b="0" dirty="0">
              <a:solidFill>
                <a:srgbClr val="000000"/>
              </a:solidFill>
              <a:effectLst/>
              <a:latin typeface="Meiryo UI" panose="020B0604030504040204" pitchFamily="50" charset="-128"/>
              <a:ea typeface="Meiryo UI" panose="020B0604030504040204" pitchFamily="50" charset="-128"/>
            </a:endParaRPr>
          </a:p>
          <a:p>
            <a:br>
              <a:rPr lang="en-US" altLang="ja-JP" sz="1400" b="0" dirty="0">
                <a:solidFill>
                  <a:srgbClr val="000000"/>
                </a:solidFill>
                <a:effectLst/>
                <a:latin typeface="Meiryo UI" panose="020B0604030504040204" pitchFamily="50" charset="-128"/>
                <a:ea typeface="Meiryo UI" panose="020B0604030504040204" pitchFamily="50" charset="-128"/>
              </a:rPr>
            </a:br>
            <a:r>
              <a:rPr lang="en-US" altLang="ja-JP" sz="1400" b="0" dirty="0" err="1">
                <a:solidFill>
                  <a:srgbClr val="000000"/>
                </a:solidFill>
                <a:effectLst/>
                <a:latin typeface="Meiryo UI" panose="020B0604030504040204" pitchFamily="50" charset="-128"/>
                <a:ea typeface="Meiryo UI" panose="020B0604030504040204" pitchFamily="50" charset="-128"/>
              </a:rPr>
              <a:t>df</a:t>
            </a:r>
            <a:r>
              <a:rPr lang="en-US" altLang="ja-JP" sz="1400" b="0" dirty="0">
                <a:solidFill>
                  <a:srgbClr val="000000"/>
                </a:solidFill>
                <a:effectLst/>
                <a:latin typeface="Meiryo UI" panose="020B0604030504040204" pitchFamily="50" charset="-128"/>
                <a:ea typeface="Meiryo UI" panose="020B0604030504040204" pitchFamily="50" charset="-128"/>
              </a:rPr>
              <a:t> = </a:t>
            </a:r>
            <a:r>
              <a:rPr lang="en-US" altLang="ja-JP" sz="1400" b="0" dirty="0" err="1">
                <a:solidFill>
                  <a:srgbClr val="000000"/>
                </a:solidFill>
                <a:effectLst/>
                <a:latin typeface="Meiryo UI" panose="020B0604030504040204" pitchFamily="50" charset="-128"/>
                <a:ea typeface="Meiryo UI" panose="020B0604030504040204" pitchFamily="50" charset="-128"/>
              </a:rPr>
              <a:t>pd.DataFrame</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a'</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'b'</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'c</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eiryo UI" panose="020B0604030504040204" pitchFamily="50" charset="-128"/>
                <a:ea typeface="Meiryo UI" panose="020B0604030504040204" pitchFamily="50" charset="-128"/>
              </a:rPr>
              <a:t># categories</a:t>
            </a:r>
            <a:r>
              <a:rPr lang="ja-JP" altLang="en-US" sz="1400" b="0" dirty="0">
                <a:solidFill>
                  <a:srgbClr val="00879E"/>
                </a:solidFill>
                <a:effectLst/>
                <a:latin typeface="Meiryo UI" panose="020B0604030504040204" pitchFamily="50" charset="-128"/>
                <a:ea typeface="Meiryo UI" panose="020B0604030504040204" pitchFamily="50" charset="-128"/>
              </a:rPr>
              <a:t>で変換するカテゴリを指定する</a:t>
            </a:r>
          </a:p>
          <a:p>
            <a:r>
              <a:rPr lang="en-US" altLang="ja-JP" sz="1400" b="0" dirty="0">
                <a:solidFill>
                  <a:srgbClr val="00879E"/>
                </a:solidFill>
                <a:effectLst/>
                <a:latin typeface="Meiryo UI" panose="020B0604030504040204" pitchFamily="50" charset="-128"/>
                <a:ea typeface="Meiryo UI" panose="020B0604030504040204" pitchFamily="50" charset="-128"/>
              </a:rPr>
              <a:t># </a:t>
            </a:r>
            <a:r>
              <a:rPr lang="en-US" altLang="ja-JP" sz="1400" b="0" dirty="0" err="1">
                <a:solidFill>
                  <a:srgbClr val="00879E"/>
                </a:solidFill>
                <a:effectLst/>
                <a:latin typeface="Meiryo UI" panose="020B0604030504040204" pitchFamily="50" charset="-128"/>
                <a:ea typeface="Meiryo UI" panose="020B0604030504040204" pitchFamily="50" charset="-128"/>
              </a:rPr>
              <a:t>handle_unknown</a:t>
            </a:r>
            <a:r>
              <a:rPr lang="ja-JP" altLang="en-US" sz="1400" b="0" dirty="0">
                <a:solidFill>
                  <a:srgbClr val="00879E"/>
                </a:solidFill>
                <a:effectLst/>
                <a:latin typeface="Meiryo UI" panose="020B0604030504040204" pitchFamily="50" charset="-128"/>
                <a:ea typeface="Meiryo UI" panose="020B0604030504040204" pitchFamily="50" charset="-128"/>
              </a:rPr>
              <a:t>に</a:t>
            </a:r>
            <a:r>
              <a:rPr lang="en-US" altLang="ja-JP" sz="1400" b="0" dirty="0">
                <a:solidFill>
                  <a:srgbClr val="00879E"/>
                </a:solidFill>
                <a:effectLst/>
                <a:latin typeface="Meiryo UI" panose="020B0604030504040204" pitchFamily="50" charset="-128"/>
                <a:ea typeface="Meiryo UI" panose="020B0604030504040204" pitchFamily="50" charset="-128"/>
              </a:rPr>
              <a:t>ignore</a:t>
            </a:r>
            <a:r>
              <a:rPr lang="ja-JP" altLang="en-US" sz="1400" b="0" dirty="0">
                <a:solidFill>
                  <a:srgbClr val="00879E"/>
                </a:solidFill>
                <a:effectLst/>
                <a:latin typeface="Meiryo UI" panose="020B0604030504040204" pitchFamily="50" charset="-128"/>
                <a:ea typeface="Meiryo UI" panose="020B0604030504040204" pitchFamily="50" charset="-128"/>
              </a:rPr>
              <a:t>を指定することで</a:t>
            </a:r>
            <a:r>
              <a:rPr lang="en-US" altLang="ja-JP" sz="1400" b="0" dirty="0">
                <a:solidFill>
                  <a:srgbClr val="00879E"/>
                </a:solidFill>
                <a:effectLst/>
                <a:latin typeface="Meiryo UI" panose="020B0604030504040204" pitchFamily="50" charset="-128"/>
                <a:ea typeface="Meiryo UI" panose="020B0604030504040204" pitchFamily="50" charset="-128"/>
              </a:rPr>
              <a:t>categories</a:t>
            </a:r>
            <a:r>
              <a:rPr lang="ja-JP" altLang="en-US" sz="1400" b="0" dirty="0">
                <a:solidFill>
                  <a:srgbClr val="00879E"/>
                </a:solidFill>
                <a:effectLst/>
                <a:latin typeface="Meiryo UI" panose="020B0604030504040204" pitchFamily="50" charset="-128"/>
                <a:ea typeface="Meiryo UI" panose="020B0604030504040204" pitchFamily="50" charset="-128"/>
              </a:rPr>
              <a:t>にないものは全ての値を</a:t>
            </a:r>
            <a:r>
              <a:rPr lang="en-US" altLang="ja-JP" sz="1400" b="0" dirty="0">
                <a:solidFill>
                  <a:srgbClr val="00879E"/>
                </a:solidFill>
                <a:effectLst/>
                <a:latin typeface="Meiryo UI" panose="020B0604030504040204" pitchFamily="50" charset="-128"/>
                <a:ea typeface="Meiryo UI" panose="020B0604030504040204" pitchFamily="50" charset="-128"/>
              </a:rPr>
              <a:t>0</a:t>
            </a:r>
            <a:r>
              <a:rPr lang="ja-JP" altLang="en-US" sz="1400" b="0" dirty="0">
                <a:solidFill>
                  <a:srgbClr val="00879E"/>
                </a:solidFill>
                <a:effectLst/>
                <a:latin typeface="Meiryo UI" panose="020B0604030504040204" pitchFamily="50" charset="-128"/>
                <a:ea typeface="Meiryo UI" panose="020B0604030504040204" pitchFamily="50" charset="-128"/>
              </a:rPr>
              <a:t>の行に変換する。</a:t>
            </a:r>
          </a:p>
          <a:p>
            <a:r>
              <a:rPr lang="en-US" altLang="ja-JP" sz="1400" dirty="0" err="1">
                <a:solidFill>
                  <a:srgbClr val="000000"/>
                </a:solidFill>
                <a:latin typeface="Meiryo UI" panose="020B0604030504040204" pitchFamily="50" charset="-128"/>
                <a:ea typeface="Meiryo UI" panose="020B0604030504040204" pitchFamily="50" charset="-128"/>
              </a:rPr>
              <a:t>o</a:t>
            </a:r>
            <a:r>
              <a:rPr lang="en-US" altLang="ja-JP" sz="1400" b="0" dirty="0" err="1">
                <a:solidFill>
                  <a:srgbClr val="000000"/>
                </a:solidFill>
                <a:effectLst/>
                <a:latin typeface="Meiryo UI" panose="020B0604030504040204" pitchFamily="50" charset="-128"/>
                <a:ea typeface="Meiryo UI" panose="020B0604030504040204" pitchFamily="50" charset="-128"/>
              </a:rPr>
              <a:t>he</a:t>
            </a:r>
            <a:r>
              <a:rPr lang="en-US" altLang="ja-JP" sz="1400" b="0" dirty="0">
                <a:solidFill>
                  <a:srgbClr val="000000"/>
                </a:solidFill>
                <a:effectLst/>
                <a:latin typeface="Meiryo UI" panose="020B0604030504040204" pitchFamily="50" charset="-128"/>
                <a:ea typeface="Meiryo UI" panose="020B0604030504040204" pitchFamily="50" charset="-128"/>
              </a:rPr>
              <a:t> = </a:t>
            </a:r>
            <a:r>
              <a:rPr lang="en-US" altLang="ja-JP" sz="1400" b="0" dirty="0" err="1">
                <a:solidFill>
                  <a:srgbClr val="000000"/>
                </a:solidFill>
                <a:effectLst/>
                <a:latin typeface="Meiryo UI" panose="020B0604030504040204" pitchFamily="50" charset="-128"/>
                <a:ea typeface="Meiryo UI" panose="020B0604030504040204" pitchFamily="50" charset="-128"/>
              </a:rPr>
              <a:t>sp.OneHotEncoder</a:t>
            </a:r>
            <a:r>
              <a:rPr lang="en-US" altLang="ja-JP" sz="1400" b="0" dirty="0">
                <a:solidFill>
                  <a:srgbClr val="000000"/>
                </a:solidFill>
                <a:effectLst/>
                <a:latin typeface="Meiryo UI" panose="020B0604030504040204" pitchFamily="50" charset="-128"/>
                <a:ea typeface="Meiryo UI" panose="020B0604030504040204" pitchFamily="50" charset="-128"/>
              </a:rPr>
              <a:t>(categories=[[</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a’</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’b</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handle_unknown</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‘ignore’</a:t>
            </a:r>
            <a:r>
              <a:rPr lang="en-US" altLang="ja-JP" sz="1400" b="0" dirty="0">
                <a:solidFill>
                  <a:srgbClr val="000000"/>
                </a:solidFill>
                <a:effectLst/>
                <a:latin typeface="Meiryo UI" panose="020B0604030504040204" pitchFamily="50" charset="-128"/>
                <a:ea typeface="Meiryo UI" panose="020B0604030504040204" pitchFamily="50" charset="-128"/>
              </a:rPr>
              <a:t>, sparse=</a:t>
            </a:r>
            <a:r>
              <a:rPr lang="en-US" altLang="ja-JP" sz="1400" b="0" dirty="0">
                <a:solidFill>
                  <a:srgbClr val="0000FF"/>
                </a:solidFill>
                <a:effectLst/>
                <a:latin typeface="Meiryo UI" panose="020B0604030504040204" pitchFamily="50" charset="-128"/>
                <a:ea typeface="Meiryo UI" panose="020B0604030504040204" pitchFamily="50" charset="-128"/>
              </a:rPr>
              <a:t>False</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b="0" dirty="0">
              <a:solidFill>
                <a:srgbClr val="795E26"/>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ohe.fit_transform</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000000"/>
                </a:solidFill>
                <a:effectLst/>
                <a:latin typeface="Meiryo UI" panose="020B0604030504040204" pitchFamily="50" charset="-128"/>
                <a:ea typeface="Meiryo UI" panose="020B0604030504040204" pitchFamily="50" charset="-128"/>
              </a:rPr>
              <a:t>df</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dirty="0">
              <a:solidFill>
                <a:srgbClr val="000000"/>
              </a:solidFill>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[[1. 0.]</a:t>
            </a:r>
          </a:p>
          <a:p>
            <a:r>
              <a:rPr lang="en-US" altLang="ja-JP" sz="1400" b="0" dirty="0">
                <a:solidFill>
                  <a:srgbClr val="000000"/>
                </a:solidFill>
                <a:effectLst/>
                <a:latin typeface="Meiryo UI" panose="020B0604030504040204" pitchFamily="50" charset="-128"/>
                <a:ea typeface="Meiryo UI" panose="020B0604030504040204" pitchFamily="50" charset="-128"/>
              </a:rPr>
              <a:t> [0. 1.]</a:t>
            </a:r>
          </a:p>
          <a:p>
            <a:r>
              <a:rPr lang="en-US" altLang="ja-JP" sz="1400" b="0" dirty="0">
                <a:solidFill>
                  <a:srgbClr val="000000"/>
                </a:solidFill>
                <a:effectLst/>
                <a:latin typeface="Meiryo UI" panose="020B0604030504040204" pitchFamily="50" charset="-128"/>
                <a:ea typeface="Meiryo UI" panose="020B0604030504040204" pitchFamily="50" charset="-128"/>
              </a:rPr>
              <a:t> [0. 0.]]</a:t>
            </a:r>
          </a:p>
        </p:txBody>
      </p:sp>
      <p:sp>
        <p:nvSpPr>
          <p:cNvPr id="8" name="正方形/長方形 7">
            <a:extLst>
              <a:ext uri="{FF2B5EF4-FFF2-40B4-BE49-F238E27FC236}">
                <a16:creationId xmlns:a16="http://schemas.microsoft.com/office/drawing/2014/main" id="{4033780F-32F5-D081-0969-2D6131FC9E2D}"/>
              </a:ext>
            </a:extLst>
          </p:cNvPr>
          <p:cNvSpPr/>
          <p:nvPr/>
        </p:nvSpPr>
        <p:spPr bwMode="auto">
          <a:xfrm>
            <a:off x="801690" y="941856"/>
            <a:ext cx="10658473" cy="16527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pandas</a:t>
            </a:r>
            <a:r>
              <a:rPr lang="ja-JP" altLang="en-US" sz="1600" b="1" dirty="0">
                <a:solidFill>
                  <a:schemeClr val="tx1">
                    <a:lumMod val="75000"/>
                    <a:lumOff val="25000"/>
                  </a:schemeClr>
                </a:solidFill>
                <a:latin typeface="+mn-ea"/>
              </a:rPr>
              <a:t>の</a:t>
            </a:r>
            <a:r>
              <a:rPr lang="en-US" altLang="ja-JP" sz="1600" b="1" dirty="0" err="1">
                <a:solidFill>
                  <a:schemeClr val="tx1">
                    <a:lumMod val="75000"/>
                    <a:lumOff val="25000"/>
                  </a:schemeClr>
                </a:solidFill>
                <a:latin typeface="+mn-ea"/>
              </a:rPr>
              <a:t>get_dummies</a:t>
            </a:r>
            <a:r>
              <a:rPr lang="ja-JP" altLang="en-US" sz="1600" b="1" dirty="0">
                <a:solidFill>
                  <a:schemeClr val="tx1">
                    <a:lumMod val="75000"/>
                    <a:lumOff val="25000"/>
                  </a:schemeClr>
                </a:solidFill>
                <a:latin typeface="+mn-ea"/>
              </a:rPr>
              <a:t>メソッドは簡単に用いることができて便利ですが、学習データ・モデル運用時のデータのどちらか一方にしか存在しないカテゴリがある場合に正常に動作しないため、実際の運用を意識した場合には</a:t>
            </a:r>
            <a:r>
              <a:rPr lang="en-US" altLang="ja-JP" sz="1600" b="1" dirty="0" err="1">
                <a:solidFill>
                  <a:schemeClr val="tx1">
                    <a:lumMod val="75000"/>
                    <a:lumOff val="25000"/>
                  </a:schemeClr>
                </a:solidFill>
                <a:latin typeface="+mn-ea"/>
              </a:rPr>
              <a:t>sckilt</a:t>
            </a:r>
            <a:r>
              <a:rPr lang="en-US" altLang="ja-JP" sz="1600" b="1" dirty="0">
                <a:solidFill>
                  <a:schemeClr val="tx1">
                    <a:lumMod val="75000"/>
                    <a:lumOff val="25000"/>
                  </a:schemeClr>
                </a:solidFill>
                <a:latin typeface="+mn-ea"/>
              </a:rPr>
              <a:t>-learn</a:t>
            </a:r>
            <a:r>
              <a:rPr lang="ja-JP" altLang="en-US" sz="1600" b="1" dirty="0">
                <a:solidFill>
                  <a:schemeClr val="tx1">
                    <a:lumMod val="75000"/>
                    <a:lumOff val="25000"/>
                  </a:schemeClr>
                </a:solidFill>
                <a:latin typeface="+mn-ea"/>
              </a:rPr>
              <a:t>の</a:t>
            </a:r>
            <a:r>
              <a:rPr lang="en-US" altLang="ja-JP" sz="1600" b="1" dirty="0" err="1">
                <a:solidFill>
                  <a:schemeClr val="tx1">
                    <a:lumMod val="75000"/>
                    <a:lumOff val="25000"/>
                  </a:schemeClr>
                </a:solidFill>
                <a:latin typeface="+mn-ea"/>
              </a:rPr>
              <a:t>OneHotEncoder</a:t>
            </a:r>
            <a:r>
              <a:rPr lang="ja-JP" altLang="en-US" sz="1600" b="1" dirty="0">
                <a:solidFill>
                  <a:schemeClr val="tx1">
                    <a:lumMod val="75000"/>
                    <a:lumOff val="25000"/>
                  </a:schemeClr>
                </a:solidFill>
                <a:latin typeface="+mn-ea"/>
              </a:rPr>
              <a:t>クラスもよく用いられます。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a:t>
            </a:r>
            <a:r>
              <a:rPr lang="en-US" altLang="ja-JP" sz="1600" b="1" dirty="0" err="1">
                <a:solidFill>
                  <a:schemeClr val="tx1">
                    <a:lumMod val="75000"/>
                    <a:lumOff val="25000"/>
                  </a:schemeClr>
                </a:solidFill>
                <a:latin typeface="+mn-ea"/>
              </a:rPr>
              <a:t>OneHotEncoder</a:t>
            </a:r>
            <a:r>
              <a:rPr lang="ja-JP" altLang="en-US" sz="1600" b="1" dirty="0">
                <a:solidFill>
                  <a:schemeClr val="tx1">
                    <a:lumMod val="75000"/>
                    <a:lumOff val="25000"/>
                  </a:schemeClr>
                </a:solidFill>
                <a:latin typeface="+mn-ea"/>
              </a:rPr>
              <a:t>クラスでは運用時に未知のカテゴリが出てきた際などの動作を指定できます。</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42865850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与えるデータ（特徴量）によりどのように結果が変わるか体験しました。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195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22707648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196</a:t>
            </a:fld>
            <a:endParaRPr lang="en-US" altLang="ja-JP" dirty="0"/>
          </a:p>
        </p:txBody>
      </p:sp>
    </p:spTree>
    <p:extLst>
      <p:ext uri="{BB962C8B-B14F-4D97-AF65-F5344CB8AC3E}">
        <p14:creationId xmlns:p14="http://schemas.microsoft.com/office/powerpoint/2010/main" val="382245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0959427"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35085655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で実装し、ロジスティック回帰において</a:t>
            </a:r>
            <a:br>
              <a:rPr lang="en-US" altLang="ja-JP" sz="2000" b="1" dirty="0">
                <a:solidFill>
                  <a:srgbClr val="F36C37"/>
                </a:solidFill>
              </a:rPr>
            </a:br>
            <a:r>
              <a:rPr lang="ja-JP" altLang="en-US" sz="2000" b="1" dirty="0">
                <a:solidFill>
                  <a:srgbClr val="F36C37"/>
                </a:solidFill>
              </a:rPr>
              <a:t>重要なデータの標準化を行うことによりどのように結果が変化するのか体験します。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198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14867659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3-1.</a:t>
            </a:r>
            <a:r>
              <a:rPr kumimoji="1" lang="ja-JP" altLang="en-US" sz="2800" b="1" spc="300" dirty="0">
                <a:solidFill>
                  <a:schemeClr val="tx1">
                    <a:lumMod val="75000"/>
                    <a:lumOff val="25000"/>
                  </a:schemeClr>
                </a:solidFill>
              </a:rPr>
              <a:t>ロジスティック回帰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7654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12DE04-6B27-4963-8AC7-DEE3BCEC014D}"/>
              </a:ext>
            </a:extLst>
          </p:cNvPr>
          <p:cNvSpPr>
            <a:spLocks noGrp="1"/>
          </p:cNvSpPr>
          <p:nvPr>
            <p:ph type="title" idx="4294967295"/>
          </p:nvPr>
        </p:nvSpPr>
        <p:spPr>
          <a:xfrm>
            <a:off x="666515" y="2842683"/>
            <a:ext cx="8858485" cy="482600"/>
          </a:xfrm>
        </p:spPr>
        <p:txBody>
          <a:bodyPr/>
          <a:lstStyle/>
          <a:p>
            <a:r>
              <a:rPr lang="ja-JP" altLang="en-US" sz="3600" spc="150" dirty="0">
                <a:solidFill>
                  <a:srgbClr val="F36C37"/>
                </a:solidFill>
              </a:rPr>
              <a:t>第</a:t>
            </a:r>
            <a:r>
              <a:rPr lang="en-US" altLang="ja-JP" sz="6000" spc="150" dirty="0">
                <a:solidFill>
                  <a:srgbClr val="F36C37"/>
                </a:solidFill>
              </a:rPr>
              <a:t>0</a:t>
            </a:r>
            <a:r>
              <a:rPr lang="ja-JP" altLang="en-US" sz="3600" spc="150" dirty="0">
                <a:solidFill>
                  <a:srgbClr val="F36C37"/>
                </a:solidFill>
              </a:rPr>
              <a:t>章　はじめに</a:t>
            </a:r>
            <a:endParaRPr kumimoji="1" lang="ja-JP" altLang="en-US" sz="3600" spc="150" dirty="0">
              <a:solidFill>
                <a:srgbClr val="F36C37"/>
              </a:solidFill>
            </a:endParaRPr>
          </a:p>
        </p:txBody>
      </p:sp>
    </p:spTree>
    <p:extLst>
      <p:ext uri="{BB962C8B-B14F-4D97-AF65-F5344CB8AC3E}">
        <p14:creationId xmlns:p14="http://schemas.microsoft.com/office/powerpoint/2010/main" val="276140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教師</a:t>
            </a:r>
            <a:r>
              <a:rPr lang="ja-JP" altLang="en-US" dirty="0"/>
              <a:t>なし学習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20</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サンプルデータからデータの特徴を学習。データの関係性などを分析。</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003026" y="2660377"/>
            <a:ext cx="6262360" cy="1016690"/>
            <a:chOff x="1688391" y="4859498"/>
            <a:chExt cx="6262360" cy="1016690"/>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859498"/>
              <a:ext cx="6262360" cy="1016690"/>
              <a:chOff x="29688" y="3931497"/>
              <a:chExt cx="6262360" cy="1016690"/>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27469"/>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分析データ</a:t>
                </a:r>
                <a:endParaRPr lang="en-US" altLang="ja-JP" sz="1100" b="1" spc="150" dirty="0">
                  <a:solidFill>
                    <a:schemeClr val="tx1">
                      <a:lumMod val="75000"/>
                      <a:lumOff val="25000"/>
                    </a:schemeClr>
                  </a:solidFill>
                  <a:latin typeface="+mj-ea"/>
                  <a:ea typeface="+mj-ea"/>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4190575"/>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305477" y="2704797"/>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分析モデル</a:t>
            </a:r>
            <a:endParaRPr lang="en-US" altLang="ja-JP" sz="1100" b="1" spc="150" dirty="0">
              <a:solidFill>
                <a:schemeClr val="tx1">
                  <a:lumMod val="75000"/>
                  <a:lumOff val="25000"/>
                </a:schemeClr>
              </a:solidFill>
              <a:latin typeface="+mj-ea"/>
              <a:ea typeface="+mj-ea"/>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179273" y="2922857"/>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出力</a:t>
            </a:r>
            <a:r>
              <a:rPr lang="zh-TW" altLang="en-US" sz="1100" b="1" spc="150" dirty="0">
                <a:solidFill>
                  <a:schemeClr val="tx1">
                    <a:lumMod val="75000"/>
                    <a:lumOff val="25000"/>
                  </a:schemeClr>
                </a:solidFill>
                <a:latin typeface="+mj-ea"/>
                <a:ea typeface="+mj-ea"/>
              </a:rPr>
              <a:t>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分析</a:t>
            </a:r>
            <a:r>
              <a:rPr lang="zh-TW" altLang="en-US" sz="1100" b="1" spc="150" dirty="0">
                <a:solidFill>
                  <a:schemeClr val="tx1">
                    <a:lumMod val="75000"/>
                    <a:lumOff val="25000"/>
                  </a:schemeClr>
                </a:solidFill>
                <a:latin typeface="+mj-ea"/>
                <a:ea typeface="+mj-ea"/>
              </a:rPr>
              <a:t>結果</a:t>
            </a:r>
            <a:r>
              <a:rPr lang="en-US" altLang="zh-TW" sz="1100" b="1" spc="150" dirty="0">
                <a:solidFill>
                  <a:schemeClr val="tx1">
                    <a:lumMod val="75000"/>
                    <a:lumOff val="25000"/>
                  </a:schemeClr>
                </a:solidFill>
                <a:latin typeface="+mj-ea"/>
                <a:ea typeface="+mj-ea"/>
              </a:rPr>
              <a:t>)</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教師なし学習の代表的な学習過程を表しています。異なるアプローチをとるアルゴリズムもあります。</a:t>
            </a:r>
            <a:endParaRPr lang="en-US" altLang="ja-JP" sz="1100" b="0" dirty="0"/>
          </a:p>
        </p:txBody>
      </p:sp>
      <p:grpSp>
        <p:nvGrpSpPr>
          <p:cNvPr id="8" name="グループ化 7">
            <a:extLst>
              <a:ext uri="{FF2B5EF4-FFF2-40B4-BE49-F238E27FC236}">
                <a16:creationId xmlns:a16="http://schemas.microsoft.com/office/drawing/2014/main" id="{FF1FE036-6CC1-4776-8278-F282A2F6F871}"/>
              </a:ext>
            </a:extLst>
          </p:cNvPr>
          <p:cNvGrpSpPr/>
          <p:nvPr/>
        </p:nvGrpSpPr>
        <p:grpSpPr>
          <a:xfrm>
            <a:off x="8534558" y="2207806"/>
            <a:ext cx="2102341" cy="1683969"/>
            <a:chOff x="11818005" y="2108232"/>
            <a:chExt cx="2102341" cy="1683969"/>
          </a:xfrm>
        </p:grpSpPr>
        <p:cxnSp>
          <p:nvCxnSpPr>
            <p:cNvPr id="23" name="直線矢印コネクタ 22">
              <a:extLst>
                <a:ext uri="{FF2B5EF4-FFF2-40B4-BE49-F238E27FC236}">
                  <a16:creationId xmlns:a16="http://schemas.microsoft.com/office/drawing/2014/main" id="{E989E670-6C66-4D4E-A475-C51FEE6131B8}"/>
                </a:ext>
              </a:extLst>
            </p:cNvPr>
            <p:cNvCxnSpPr>
              <a:cxnSpLocks/>
            </p:cNvCxnSpPr>
            <p:nvPr/>
          </p:nvCxnSpPr>
          <p:spPr>
            <a:xfrm flipV="1">
              <a:off x="11826833" y="3772864"/>
              <a:ext cx="2093513" cy="19337"/>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2DAD3FE1-B5B9-4C5A-B3D9-FF733AE43B31}"/>
                </a:ext>
              </a:extLst>
            </p:cNvPr>
            <p:cNvCxnSpPr>
              <a:cxnSpLocks/>
            </p:cNvCxnSpPr>
            <p:nvPr/>
          </p:nvCxnSpPr>
          <p:spPr>
            <a:xfrm flipH="1" flipV="1">
              <a:off x="11818005" y="2108232"/>
              <a:ext cx="17656" cy="1674693"/>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 name="楕円 24">
              <a:extLst>
                <a:ext uri="{FF2B5EF4-FFF2-40B4-BE49-F238E27FC236}">
                  <a16:creationId xmlns:a16="http://schemas.microsoft.com/office/drawing/2014/main" id="{B51300E1-5E40-42C3-9C24-5DB45FEDEDFD}"/>
                </a:ext>
              </a:extLst>
            </p:cNvPr>
            <p:cNvSpPr/>
            <p:nvPr/>
          </p:nvSpPr>
          <p:spPr>
            <a:xfrm>
              <a:off x="13381890" y="293406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6" name="楕円 25">
              <a:extLst>
                <a:ext uri="{FF2B5EF4-FFF2-40B4-BE49-F238E27FC236}">
                  <a16:creationId xmlns:a16="http://schemas.microsoft.com/office/drawing/2014/main" id="{E621F966-ECDB-42D9-B12A-E62AA32C411F}"/>
                </a:ext>
              </a:extLst>
            </p:cNvPr>
            <p:cNvSpPr/>
            <p:nvPr/>
          </p:nvSpPr>
          <p:spPr>
            <a:xfrm>
              <a:off x="12292386" y="25994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B7F33CB-5C2D-49DE-99DE-7CA8A0FB7134}"/>
                </a:ext>
              </a:extLst>
            </p:cNvPr>
            <p:cNvSpPr/>
            <p:nvPr/>
          </p:nvSpPr>
          <p:spPr>
            <a:xfrm>
              <a:off x="12171799" y="27208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18ADDA14-F6DE-48C0-9678-4087BBD6C0F4}"/>
                </a:ext>
              </a:extLst>
            </p:cNvPr>
            <p:cNvSpPr/>
            <p:nvPr/>
          </p:nvSpPr>
          <p:spPr>
            <a:xfrm>
              <a:off x="13180763" y="2971549"/>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9" name="楕円 28">
              <a:extLst>
                <a:ext uri="{FF2B5EF4-FFF2-40B4-BE49-F238E27FC236}">
                  <a16:creationId xmlns:a16="http://schemas.microsoft.com/office/drawing/2014/main" id="{C5235172-7AD3-448D-BC4F-D0CAA7934F6E}"/>
                </a:ext>
              </a:extLst>
            </p:cNvPr>
            <p:cNvSpPr/>
            <p:nvPr/>
          </p:nvSpPr>
          <p:spPr>
            <a:xfrm>
              <a:off x="13103741" y="3157804"/>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0" name="楕円 29">
              <a:extLst>
                <a:ext uri="{FF2B5EF4-FFF2-40B4-BE49-F238E27FC236}">
                  <a16:creationId xmlns:a16="http://schemas.microsoft.com/office/drawing/2014/main" id="{B27B7FFE-98F7-42FC-B97F-34292B4C5FD5}"/>
                </a:ext>
              </a:extLst>
            </p:cNvPr>
            <p:cNvSpPr/>
            <p:nvPr/>
          </p:nvSpPr>
          <p:spPr>
            <a:xfrm>
              <a:off x="13304516" y="315743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45248E25-4C1F-4BCA-96B3-A41A0A3E1A1D}"/>
                </a:ext>
              </a:extLst>
            </p:cNvPr>
            <p:cNvSpPr/>
            <p:nvPr/>
          </p:nvSpPr>
          <p:spPr>
            <a:xfrm>
              <a:off x="12481773" y="3263405"/>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2" name="楕円 31">
              <a:extLst>
                <a:ext uri="{FF2B5EF4-FFF2-40B4-BE49-F238E27FC236}">
                  <a16:creationId xmlns:a16="http://schemas.microsoft.com/office/drawing/2014/main" id="{77F2572F-6678-4E0D-9786-89E41520BAAC}"/>
                </a:ext>
              </a:extLst>
            </p:cNvPr>
            <p:cNvSpPr/>
            <p:nvPr/>
          </p:nvSpPr>
          <p:spPr>
            <a:xfrm>
              <a:off x="12469267" y="2703274"/>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6" name="楕円 35">
              <a:extLst>
                <a:ext uri="{FF2B5EF4-FFF2-40B4-BE49-F238E27FC236}">
                  <a16:creationId xmlns:a16="http://schemas.microsoft.com/office/drawing/2014/main" id="{B325E5B7-CBE9-4F1B-8C83-0A5698703287}"/>
                </a:ext>
              </a:extLst>
            </p:cNvPr>
            <p:cNvSpPr/>
            <p:nvPr/>
          </p:nvSpPr>
          <p:spPr>
            <a:xfrm>
              <a:off x="12393943" y="2429026"/>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8" name="楕円 37">
              <a:extLst>
                <a:ext uri="{FF2B5EF4-FFF2-40B4-BE49-F238E27FC236}">
                  <a16:creationId xmlns:a16="http://schemas.microsoft.com/office/drawing/2014/main" id="{4DC390DE-4D0C-4AF7-9EC0-4572C3385ECC}"/>
                </a:ext>
              </a:extLst>
            </p:cNvPr>
            <p:cNvSpPr/>
            <p:nvPr/>
          </p:nvSpPr>
          <p:spPr>
            <a:xfrm>
              <a:off x="12212309" y="2351433"/>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0" name="楕円 39">
              <a:extLst>
                <a:ext uri="{FF2B5EF4-FFF2-40B4-BE49-F238E27FC236}">
                  <a16:creationId xmlns:a16="http://schemas.microsoft.com/office/drawing/2014/main" id="{0302B557-FC84-4AFB-8AD1-60F605554E56}"/>
                </a:ext>
              </a:extLst>
            </p:cNvPr>
            <p:cNvSpPr/>
            <p:nvPr/>
          </p:nvSpPr>
          <p:spPr>
            <a:xfrm>
              <a:off x="12437861" y="3475319"/>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1" name="楕円 40">
              <a:extLst>
                <a:ext uri="{FF2B5EF4-FFF2-40B4-BE49-F238E27FC236}">
                  <a16:creationId xmlns:a16="http://schemas.microsoft.com/office/drawing/2014/main" id="{F4416C92-EE35-4494-A94A-F92A5D9CF06B}"/>
                </a:ext>
              </a:extLst>
            </p:cNvPr>
            <p:cNvSpPr/>
            <p:nvPr/>
          </p:nvSpPr>
          <p:spPr>
            <a:xfrm>
              <a:off x="12304926" y="3275831"/>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2" name="楕円 41">
              <a:extLst>
                <a:ext uri="{FF2B5EF4-FFF2-40B4-BE49-F238E27FC236}">
                  <a16:creationId xmlns:a16="http://schemas.microsoft.com/office/drawing/2014/main" id="{572DAC03-0679-4F2D-A121-E1DC097B8B8D}"/>
                </a:ext>
              </a:extLst>
            </p:cNvPr>
            <p:cNvSpPr/>
            <p:nvPr/>
          </p:nvSpPr>
          <p:spPr>
            <a:xfrm>
              <a:off x="12271341" y="3463346"/>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F368B9F0-6845-4948-AFEC-122350C77A44}"/>
                </a:ext>
              </a:extLst>
            </p:cNvPr>
            <p:cNvSpPr/>
            <p:nvPr/>
          </p:nvSpPr>
          <p:spPr>
            <a:xfrm>
              <a:off x="13180763" y="2816420"/>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楕円 43">
              <a:extLst>
                <a:ext uri="{FF2B5EF4-FFF2-40B4-BE49-F238E27FC236}">
                  <a16:creationId xmlns:a16="http://schemas.microsoft.com/office/drawing/2014/main" id="{9EFB54E5-BCF7-4B33-9EE5-B4C62C2F2588}"/>
                </a:ext>
              </a:extLst>
            </p:cNvPr>
            <p:cNvSpPr/>
            <p:nvPr/>
          </p:nvSpPr>
          <p:spPr>
            <a:xfrm>
              <a:off x="12126961" y="25221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21C3FAB8-5129-4903-8174-E3FDC506D382}"/>
                </a:ext>
              </a:extLst>
            </p:cNvPr>
            <p:cNvSpPr/>
            <p:nvPr/>
          </p:nvSpPr>
          <p:spPr>
            <a:xfrm>
              <a:off x="11888407" y="2272041"/>
              <a:ext cx="822042" cy="690132"/>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6" name="楕円 45">
              <a:extLst>
                <a:ext uri="{FF2B5EF4-FFF2-40B4-BE49-F238E27FC236}">
                  <a16:creationId xmlns:a16="http://schemas.microsoft.com/office/drawing/2014/main" id="{2D8E305C-F557-479D-AA7C-D35943AC1EB3}"/>
                </a:ext>
              </a:extLst>
            </p:cNvPr>
            <p:cNvSpPr/>
            <p:nvPr/>
          </p:nvSpPr>
          <p:spPr>
            <a:xfrm>
              <a:off x="12047016" y="3138119"/>
              <a:ext cx="727617" cy="59627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7" name="楕円 46">
              <a:extLst>
                <a:ext uri="{FF2B5EF4-FFF2-40B4-BE49-F238E27FC236}">
                  <a16:creationId xmlns:a16="http://schemas.microsoft.com/office/drawing/2014/main" id="{0F022E7D-D497-4E33-AD3D-0B5351A6E578}"/>
                </a:ext>
              </a:extLst>
            </p:cNvPr>
            <p:cNvSpPr/>
            <p:nvPr/>
          </p:nvSpPr>
          <p:spPr>
            <a:xfrm>
              <a:off x="12890170" y="2748456"/>
              <a:ext cx="727617" cy="63476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aphicFrame>
        <p:nvGraphicFramePr>
          <p:cNvPr id="3" name="表 2">
            <a:extLst>
              <a:ext uri="{FF2B5EF4-FFF2-40B4-BE49-F238E27FC236}">
                <a16:creationId xmlns:a16="http://schemas.microsoft.com/office/drawing/2014/main" id="{80214653-3D69-A71F-9CFF-5705D17046BA}"/>
              </a:ext>
            </a:extLst>
          </p:cNvPr>
          <p:cNvGraphicFramePr>
            <a:graphicFrameLocks noGrp="1"/>
          </p:cNvGraphicFramePr>
          <p:nvPr>
            <p:extLst>
              <p:ext uri="{D42A27DB-BD31-4B8C-83A1-F6EECF244321}">
                <p14:modId xmlns:p14="http://schemas.microsoft.com/office/powerpoint/2010/main" val="3484000548"/>
              </p:ext>
            </p:extLst>
          </p:nvPr>
        </p:nvGraphicFramePr>
        <p:xfrm>
          <a:off x="1338759" y="3953752"/>
          <a:ext cx="2410881" cy="1320800"/>
        </p:xfrm>
        <a:graphic>
          <a:graphicData uri="http://schemas.openxmlformats.org/drawingml/2006/table">
            <a:tbl>
              <a:tblPr firstRow="1" bandRow="1">
                <a:tableStyleId>{5C22544A-7EE6-4342-B048-85BDC9FD1C3A}</a:tableStyleId>
              </a:tblPr>
              <a:tblGrid>
                <a:gridCol w="835457">
                  <a:extLst>
                    <a:ext uri="{9D8B030D-6E8A-4147-A177-3AD203B41FA5}">
                      <a16:colId xmlns:a16="http://schemas.microsoft.com/office/drawing/2014/main" val="3701237636"/>
                    </a:ext>
                  </a:extLst>
                </a:gridCol>
                <a:gridCol w="835457">
                  <a:extLst>
                    <a:ext uri="{9D8B030D-6E8A-4147-A177-3AD203B41FA5}">
                      <a16:colId xmlns:a16="http://schemas.microsoft.com/office/drawing/2014/main" val="2570128035"/>
                    </a:ext>
                  </a:extLst>
                </a:gridCol>
                <a:gridCol w="739967">
                  <a:extLst>
                    <a:ext uri="{9D8B030D-6E8A-4147-A177-3AD203B41FA5}">
                      <a16:colId xmlns:a16="http://schemas.microsoft.com/office/drawing/2014/main" val="1372817867"/>
                    </a:ext>
                  </a:extLst>
                </a:gridCol>
              </a:tblGrid>
              <a:tr h="370840">
                <a:tc>
                  <a:txBody>
                    <a:bodyPr/>
                    <a:lstStyle/>
                    <a:p>
                      <a:r>
                        <a:rPr kumimoji="1" lang="ja-JP" altLang="en-US" sz="1600"/>
                        <a:t>駅からの距離</a:t>
                      </a:r>
                    </a:p>
                  </a:txBody>
                  <a:tcPr/>
                </a:tc>
                <a:tc>
                  <a:txBody>
                    <a:bodyPr/>
                    <a:lstStyle/>
                    <a:p>
                      <a:r>
                        <a:rPr kumimoji="1" lang="ja-JP" altLang="en-US" sz="1600"/>
                        <a:t>築年数</a:t>
                      </a:r>
                    </a:p>
                  </a:txBody>
                  <a:tcPr/>
                </a:tc>
                <a:tc>
                  <a:txBody>
                    <a:bodyPr/>
                    <a:lstStyle/>
                    <a:p>
                      <a:r>
                        <a:rPr kumimoji="1" lang="ja-JP" altLang="en-US" sz="1600"/>
                        <a:t>広さ</a:t>
                      </a:r>
                    </a:p>
                  </a:txBody>
                  <a:tcPr/>
                </a:tc>
                <a:extLst>
                  <a:ext uri="{0D108BD9-81ED-4DB2-BD59-A6C34878D82A}">
                    <a16:rowId xmlns:a16="http://schemas.microsoft.com/office/drawing/2014/main" val="2282076596"/>
                  </a:ext>
                </a:extLst>
              </a:tr>
              <a:tr h="370840">
                <a:tc>
                  <a:txBody>
                    <a:bodyPr/>
                    <a:lstStyle/>
                    <a:p>
                      <a:r>
                        <a:rPr kumimoji="1" lang="en-US" altLang="ja-JP" sz="1600" dirty="0"/>
                        <a:t>1</a:t>
                      </a:r>
                    </a:p>
                  </a:txBody>
                  <a:tcPr/>
                </a:tc>
                <a:tc>
                  <a:txBody>
                    <a:bodyPr/>
                    <a:lstStyle/>
                    <a:p>
                      <a:r>
                        <a:rPr kumimoji="1" lang="en-US" altLang="ja-JP" sz="1600" dirty="0"/>
                        <a:t>2</a:t>
                      </a:r>
                      <a:endParaRPr kumimoji="1" lang="ja-JP" altLang="en-US" sz="1600"/>
                    </a:p>
                  </a:txBody>
                  <a:tcPr/>
                </a:tc>
                <a:tc>
                  <a:txBody>
                    <a:bodyPr/>
                    <a:lstStyle/>
                    <a:p>
                      <a:r>
                        <a:rPr kumimoji="1" lang="en-US" altLang="ja-JP" sz="1600" dirty="0"/>
                        <a:t>20</a:t>
                      </a:r>
                      <a:endParaRPr kumimoji="1" lang="ja-JP" altLang="en-US" sz="1600"/>
                    </a:p>
                  </a:txBody>
                  <a:tcPr/>
                </a:tc>
                <a:extLst>
                  <a:ext uri="{0D108BD9-81ED-4DB2-BD59-A6C34878D82A}">
                    <a16:rowId xmlns:a16="http://schemas.microsoft.com/office/drawing/2014/main" val="3012344025"/>
                  </a:ext>
                </a:extLst>
              </a:tr>
              <a:tr h="370840">
                <a:tc>
                  <a:txBody>
                    <a:bodyPr/>
                    <a:lstStyle/>
                    <a:p>
                      <a:r>
                        <a:rPr kumimoji="1" lang="en-US" altLang="ja-JP" sz="1600" dirty="0"/>
                        <a:t>0.5</a:t>
                      </a:r>
                      <a:endParaRPr kumimoji="1" lang="ja-JP" altLang="en-US" sz="1600"/>
                    </a:p>
                  </a:txBody>
                  <a:tcPr/>
                </a:tc>
                <a:tc>
                  <a:txBody>
                    <a:bodyPr/>
                    <a:lstStyle/>
                    <a:p>
                      <a:r>
                        <a:rPr kumimoji="1" lang="en-US" altLang="ja-JP" sz="1600" dirty="0"/>
                        <a:t>3</a:t>
                      </a:r>
                      <a:endParaRPr kumimoji="1" lang="ja-JP" altLang="en-US" sz="1600"/>
                    </a:p>
                  </a:txBody>
                  <a:tcPr/>
                </a:tc>
                <a:tc>
                  <a:txBody>
                    <a:bodyPr/>
                    <a:lstStyle/>
                    <a:p>
                      <a:r>
                        <a:rPr kumimoji="1" lang="en-US" altLang="ja-JP" sz="1600" dirty="0"/>
                        <a:t>35</a:t>
                      </a:r>
                      <a:endParaRPr kumimoji="1" lang="ja-JP" altLang="en-US" sz="1600"/>
                    </a:p>
                  </a:txBody>
                  <a:tcPr/>
                </a:tc>
                <a:extLst>
                  <a:ext uri="{0D108BD9-81ED-4DB2-BD59-A6C34878D82A}">
                    <a16:rowId xmlns:a16="http://schemas.microsoft.com/office/drawing/2014/main" val="3250658269"/>
                  </a:ext>
                </a:extLst>
              </a:tr>
            </a:tbl>
          </a:graphicData>
        </a:graphic>
      </p:graphicFrame>
    </p:spTree>
    <p:extLst>
      <p:ext uri="{BB962C8B-B14F-4D97-AF65-F5344CB8AC3E}">
        <p14:creationId xmlns:p14="http://schemas.microsoft.com/office/powerpoint/2010/main" val="12153346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線形回帰を分類に応用したアルゴリズム　ロジスティック回帰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ロジスティック回帰</a:t>
            </a:r>
          </a:p>
          <a:p>
            <a:pPr lvl="1">
              <a:buClr>
                <a:srgbClr val="F36C37"/>
              </a:buClr>
            </a:pPr>
            <a:r>
              <a:rPr lang="ja-JP" altLang="en-US" sz="1400" b="1" dirty="0"/>
              <a:t>線形回帰を応用し、それぞれのカテゴリに分類される確率を求めることでクラスを分類する。</a:t>
            </a:r>
          </a:p>
          <a:p>
            <a:pPr lvl="1">
              <a:buClr>
                <a:srgbClr val="F36C37"/>
              </a:buClr>
            </a:pPr>
            <a:r>
              <a:rPr lang="ja-JP" altLang="en-US" sz="1400" b="1" dirty="0"/>
              <a:t>線形回帰同様に古くから実用的に用いられており、モデルの原理が非常に理解しやすい。</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3-1-1.</a:t>
            </a:r>
            <a:r>
              <a:rPr lang="ja-JP" altLang="en-US" dirty="0"/>
              <a:t>ロジスティック回帰とは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3" name="グループ化 22">
            <a:extLst>
              <a:ext uri="{FF2B5EF4-FFF2-40B4-BE49-F238E27FC236}">
                <a16:creationId xmlns:a16="http://schemas.microsoft.com/office/drawing/2014/main" id="{6FEF44AC-E0CE-4DE5-A940-034EC519CE26}"/>
              </a:ext>
            </a:extLst>
          </p:cNvPr>
          <p:cNvGrpSpPr/>
          <p:nvPr/>
        </p:nvGrpSpPr>
        <p:grpSpPr>
          <a:xfrm>
            <a:off x="3830726" y="2768589"/>
            <a:ext cx="4058759" cy="2705838"/>
            <a:chOff x="265242" y="2289767"/>
            <a:chExt cx="3744203" cy="2496134"/>
          </a:xfrm>
        </p:grpSpPr>
        <p:pic>
          <p:nvPicPr>
            <p:cNvPr id="24" name="図 23">
              <a:extLst>
                <a:ext uri="{FF2B5EF4-FFF2-40B4-BE49-F238E27FC236}">
                  <a16:creationId xmlns:a16="http://schemas.microsoft.com/office/drawing/2014/main" id="{0D6C3D4B-AC1D-434D-BFBE-7C244AC70A77}"/>
                </a:ext>
              </a:extLst>
            </p:cNvPr>
            <p:cNvPicPr>
              <a:picLocks noChangeAspect="1"/>
            </p:cNvPicPr>
            <p:nvPr/>
          </p:nvPicPr>
          <p:blipFill>
            <a:blip r:embed="rId3"/>
            <a:stretch>
              <a:fillRect/>
            </a:stretch>
          </p:blipFill>
          <p:spPr>
            <a:xfrm>
              <a:off x="265242" y="2289767"/>
              <a:ext cx="3744203" cy="2496134"/>
            </a:xfrm>
            <a:prstGeom prst="rect">
              <a:avLst/>
            </a:prstGeom>
          </p:spPr>
        </p:pic>
        <p:sp>
          <p:nvSpPr>
            <p:cNvPr id="25" name="正方形/長方形 24">
              <a:extLst>
                <a:ext uri="{FF2B5EF4-FFF2-40B4-BE49-F238E27FC236}">
                  <a16:creationId xmlns:a16="http://schemas.microsoft.com/office/drawing/2014/main" id="{DEC59B7F-C497-4667-A31C-B9C91C14D8E5}"/>
                </a:ext>
              </a:extLst>
            </p:cNvPr>
            <p:cNvSpPr/>
            <p:nvPr/>
          </p:nvSpPr>
          <p:spPr>
            <a:xfrm>
              <a:off x="2198106" y="2678052"/>
              <a:ext cx="1429557" cy="859744"/>
            </a:xfrm>
            <a:prstGeom prst="rect">
              <a:avLst/>
            </a:prstGeom>
            <a:solidFill>
              <a:schemeClr val="accent5">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78E72E74-7A93-4DDE-A6F1-19682B6F591F}"/>
                </a:ext>
              </a:extLst>
            </p:cNvPr>
            <p:cNvSpPr/>
            <p:nvPr/>
          </p:nvSpPr>
          <p:spPr>
            <a:xfrm>
              <a:off x="744275" y="3537833"/>
              <a:ext cx="1453832" cy="840657"/>
            </a:xfrm>
            <a:prstGeom prst="rect">
              <a:avLst/>
            </a:prstGeom>
            <a:solidFill>
              <a:schemeClr val="accent6">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B1E0BB-D72D-44E9-9720-2893BA422265}"/>
                </a:ext>
              </a:extLst>
            </p:cNvPr>
            <p:cNvSpPr/>
            <p:nvPr/>
          </p:nvSpPr>
          <p:spPr>
            <a:xfrm>
              <a:off x="912272" y="3716660"/>
              <a:ext cx="934871" cy="369332"/>
            </a:xfrm>
            <a:prstGeom prst="rect">
              <a:avLst/>
            </a:prstGeom>
          </p:spPr>
          <p:txBody>
            <a:bodyPr wrap="none">
              <a:spAutoFit/>
            </a:bodyPr>
            <a:lstStyle/>
            <a:p>
              <a:r>
                <a:rPr kumimoji="1" lang="en-US" altLang="ja-JP" dirty="0"/>
                <a:t>0</a:t>
              </a:r>
              <a:r>
                <a:rPr kumimoji="1" lang="ja-JP" altLang="en-US" dirty="0"/>
                <a:t>と判断</a:t>
              </a:r>
              <a:endParaRPr lang="ja-JP" altLang="en-US" dirty="0"/>
            </a:p>
          </p:txBody>
        </p:sp>
        <p:sp>
          <p:nvSpPr>
            <p:cNvPr id="27" name="正方形/長方形 26">
              <a:extLst>
                <a:ext uri="{FF2B5EF4-FFF2-40B4-BE49-F238E27FC236}">
                  <a16:creationId xmlns:a16="http://schemas.microsoft.com/office/drawing/2014/main" id="{4720E80B-A49B-4DFF-9A21-263590FA5A61}"/>
                </a:ext>
              </a:extLst>
            </p:cNvPr>
            <p:cNvSpPr/>
            <p:nvPr/>
          </p:nvSpPr>
          <p:spPr>
            <a:xfrm>
              <a:off x="2487955" y="3008716"/>
              <a:ext cx="934871" cy="369332"/>
            </a:xfrm>
            <a:prstGeom prst="rect">
              <a:avLst/>
            </a:prstGeom>
          </p:spPr>
          <p:txBody>
            <a:bodyPr wrap="none">
              <a:spAutoFit/>
            </a:bodyPr>
            <a:lstStyle/>
            <a:p>
              <a:r>
                <a:rPr kumimoji="1" lang="en-US" altLang="ja-JP" dirty="0"/>
                <a:t>1</a:t>
              </a:r>
              <a:r>
                <a:rPr kumimoji="1" lang="ja-JP" altLang="en-US" dirty="0"/>
                <a:t>と判断</a:t>
              </a:r>
              <a:endParaRPr lang="ja-JP" altLang="en-US" dirty="0"/>
            </a:p>
          </p:txBody>
        </p:sp>
      </p:grpSp>
      <p:sp>
        <p:nvSpPr>
          <p:cNvPr id="30" name="左中かっこ 29">
            <a:extLst>
              <a:ext uri="{FF2B5EF4-FFF2-40B4-BE49-F238E27FC236}">
                <a16:creationId xmlns:a16="http://schemas.microsoft.com/office/drawing/2014/main" id="{9DBDB9AA-6F32-414C-9892-72A65DFC0CD7}"/>
              </a:ext>
            </a:extLst>
          </p:cNvPr>
          <p:cNvSpPr/>
          <p:nvPr/>
        </p:nvSpPr>
        <p:spPr>
          <a:xfrm rot="16200000">
            <a:off x="5866256" y="3872945"/>
            <a:ext cx="87702" cy="3131053"/>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4A9943DA-56FD-48EB-9495-1A34A6A539EE}"/>
              </a:ext>
            </a:extLst>
          </p:cNvPr>
          <p:cNvSpPr/>
          <p:nvPr/>
        </p:nvSpPr>
        <p:spPr>
          <a:xfrm>
            <a:off x="3770892" y="5664386"/>
            <a:ext cx="1199367" cy="369332"/>
          </a:xfrm>
          <a:prstGeom prst="rect">
            <a:avLst/>
          </a:prstGeom>
        </p:spPr>
        <p:txBody>
          <a:bodyPr wrap="none">
            <a:spAutoFit/>
          </a:bodyPr>
          <a:lstStyle/>
          <a:p>
            <a:r>
              <a:rPr lang="ja-JP" altLang="en-US" dirty="0"/>
              <a:t>予測モデル</a:t>
            </a:r>
          </a:p>
        </p:txBody>
      </p:sp>
      <p:pic>
        <p:nvPicPr>
          <p:cNvPr id="32" name="グラフィックス 31" descr="データベース">
            <a:extLst>
              <a:ext uri="{FF2B5EF4-FFF2-40B4-BE49-F238E27FC236}">
                <a16:creationId xmlns:a16="http://schemas.microsoft.com/office/drawing/2014/main" id="{B742FE11-DB8E-4955-B961-AA2A615CCA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9604" y="3547938"/>
            <a:ext cx="914400" cy="914400"/>
          </a:xfrm>
          <a:prstGeom prst="rect">
            <a:avLst/>
          </a:prstGeom>
        </p:spPr>
      </p:pic>
      <p:sp>
        <p:nvSpPr>
          <p:cNvPr id="33" name="矢印: 右 32">
            <a:extLst>
              <a:ext uri="{FF2B5EF4-FFF2-40B4-BE49-F238E27FC236}">
                <a16:creationId xmlns:a16="http://schemas.microsoft.com/office/drawing/2014/main" id="{44BD07E2-27B0-406E-A64F-50DB2B2DBE76}"/>
              </a:ext>
            </a:extLst>
          </p:cNvPr>
          <p:cNvSpPr/>
          <p:nvPr/>
        </p:nvSpPr>
        <p:spPr>
          <a:xfrm>
            <a:off x="3280823"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D7E72500-54D8-414D-82E2-6F9ECA555B03}"/>
              </a:ext>
            </a:extLst>
          </p:cNvPr>
          <p:cNvSpPr/>
          <p:nvPr/>
        </p:nvSpPr>
        <p:spPr>
          <a:xfrm>
            <a:off x="1006806" y="4587456"/>
            <a:ext cx="2852063" cy="830997"/>
          </a:xfrm>
          <a:prstGeom prst="rect">
            <a:avLst/>
          </a:prstGeom>
        </p:spPr>
        <p:txBody>
          <a:bodyPr wrap="none">
            <a:spAutoFit/>
          </a:bodyPr>
          <a:lstStyle/>
          <a:p>
            <a:pPr algn="ctr"/>
            <a:r>
              <a:rPr lang="ja-JP" altLang="en-US" sz="1600" dirty="0"/>
              <a:t>過去の受験生の模試結果を</a:t>
            </a:r>
            <a:endParaRPr lang="en-US" altLang="ja-JP" sz="1600" dirty="0"/>
          </a:p>
          <a:p>
            <a:pPr algn="ctr"/>
            <a:r>
              <a:rPr lang="ja-JP" altLang="en-US" sz="1600" dirty="0"/>
              <a:t>説明変数、合否を目的変数に</a:t>
            </a:r>
            <a:endParaRPr lang="en-US" altLang="ja-JP" sz="1600" dirty="0"/>
          </a:p>
          <a:p>
            <a:pPr algn="ctr"/>
            <a:r>
              <a:rPr lang="ja-JP" altLang="en-US" sz="1600" dirty="0"/>
              <a:t>予測モデルを生成</a:t>
            </a:r>
          </a:p>
        </p:txBody>
      </p:sp>
      <p:sp>
        <p:nvSpPr>
          <p:cNvPr id="35" name="矢印: 右 34">
            <a:extLst>
              <a:ext uri="{FF2B5EF4-FFF2-40B4-BE49-F238E27FC236}">
                <a16:creationId xmlns:a16="http://schemas.microsoft.com/office/drawing/2014/main" id="{60199221-7BB0-4CDC-8062-0E903894D3E4}"/>
              </a:ext>
            </a:extLst>
          </p:cNvPr>
          <p:cNvSpPr/>
          <p:nvPr/>
        </p:nvSpPr>
        <p:spPr>
          <a:xfrm>
            <a:off x="7666459"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769A5C3D-5FBE-41B4-B7A2-1C3EA14698BB}"/>
              </a:ext>
            </a:extLst>
          </p:cNvPr>
          <p:cNvSpPr/>
          <p:nvPr/>
        </p:nvSpPr>
        <p:spPr>
          <a:xfrm>
            <a:off x="8467319" y="4318840"/>
            <a:ext cx="1685077" cy="338554"/>
          </a:xfrm>
          <a:prstGeom prst="rect">
            <a:avLst/>
          </a:prstGeom>
        </p:spPr>
        <p:txBody>
          <a:bodyPr wrap="none">
            <a:spAutoFit/>
          </a:bodyPr>
          <a:lstStyle/>
          <a:p>
            <a:pPr algn="ctr"/>
            <a:r>
              <a:rPr lang="en-US" altLang="ja-JP" sz="1600" dirty="0"/>
              <a:t>(y=1</a:t>
            </a:r>
            <a:r>
              <a:rPr lang="ja-JP" altLang="en-US" sz="1600" dirty="0"/>
              <a:t>である確率</a:t>
            </a:r>
            <a:r>
              <a:rPr lang="en-US" altLang="ja-JP" sz="1600" dirty="0"/>
              <a:t>)</a:t>
            </a:r>
            <a:endParaRPr lang="ja-JP" altLang="en-US" sz="16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F940FE9-C23E-42C8-B35E-B736BC3FD643}"/>
                  </a:ext>
                </a:extLst>
              </p:cNvPr>
              <p:cNvSpPr txBox="1"/>
              <p:nvPr/>
            </p:nvSpPr>
            <p:spPr>
              <a:xfrm>
                <a:off x="4821464" y="5613635"/>
                <a:ext cx="3292905" cy="47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1" i="1">
                              <a:latin typeface="Cambria Math" panose="02040503050406030204" pitchFamily="18" charset="0"/>
                              <a:ea typeface="Cambria Math" panose="02040503050406030204" pitchFamily="18" charset="0"/>
                            </a:rPr>
                          </m:ctrlPr>
                        </m:accPr>
                        <m:e>
                          <m:r>
                            <m:rPr>
                              <m:sty m:val="p"/>
                            </m:rPr>
                            <a:rPr kumimoji="1" lang="en-US" altLang="ja-JP" sz="1600" b="1" i="1">
                              <a:latin typeface="Cambria Math" panose="02040503050406030204" pitchFamily="18" charset="0"/>
                              <a:ea typeface="Cambria Math" panose="02040503050406030204" pitchFamily="18" charset="0"/>
                            </a:rPr>
                            <m:t>y</m:t>
                          </m:r>
                        </m:e>
                      </m:acc>
                      <m:r>
                        <a:rPr kumimoji="1" lang="en-US" altLang="ja-JP" sz="1600" b="0" i="1" smtClean="0">
                          <a:latin typeface="Cambria Math" panose="02040503050406030204" pitchFamily="18" charset="0"/>
                        </a:rPr>
                        <m:t>=</m:t>
                      </m:r>
                      <m:f>
                        <m:fPr>
                          <m:ctrlPr>
                            <a:rPr kumimoji="1" lang="en-US" altLang="ja-JP" sz="1600" i="1" smtClean="0">
                              <a:latin typeface="Cambria Math" panose="02040503050406030204" pitchFamily="18" charset="0"/>
                            </a:rPr>
                          </m:ctrlPr>
                        </m:fPr>
                        <m:num>
                          <m:r>
                            <a:rPr kumimoji="1" lang="en-US" altLang="ja-JP" sz="1600" i="1">
                              <a:latin typeface="Cambria Math" panose="02040503050406030204" pitchFamily="18" charset="0"/>
                            </a:rPr>
                            <m:t>1</m:t>
                          </m:r>
                        </m:num>
                        <m:den>
                          <m:r>
                            <a:rPr kumimoji="1" lang="en-US" altLang="ja-JP" sz="1600" i="1">
                              <a:latin typeface="Cambria Math" panose="02040503050406030204" pitchFamily="18" charset="0"/>
                            </a:rPr>
                            <m:t>1+</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m:t>
                              </m:r>
                              <m:r>
                                <a:rPr kumimoji="1" lang="en-US" altLang="ja-JP" sz="1600" i="1">
                                  <a:latin typeface="Cambria Math" panose="02040503050406030204" pitchFamily="18" charset="0"/>
                                </a:rPr>
                                <m:t>(</m:t>
                              </m:r>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1</m:t>
                                  </m:r>
                                </m:sub>
                              </m:sSub>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i="1">
                                      <a:latin typeface="Cambria Math" panose="02040503050406030204" pitchFamily="18" charset="0"/>
                                    </a:rPr>
                                    <m:t>1</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2</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 </m:t>
                              </m:r>
                              <m:r>
                                <a:rPr kumimoji="1" lang="en-US" altLang="ja-JP" sz="1600" i="1">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 </m:t>
                              </m:r>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𝑛</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𝑛</m:t>
                                  </m:r>
                                </m:sub>
                              </m:sSub>
                              <m:r>
                                <a:rPr kumimoji="1" lang="en-US" altLang="ja-JP" sz="1600" i="1">
                                  <a:latin typeface="Cambria Math" panose="02040503050406030204" pitchFamily="18" charset="0"/>
                                </a:rPr>
                                <m:t>)</m:t>
                              </m:r>
                            </m:sup>
                          </m:sSup>
                        </m:den>
                      </m:f>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EF940FE9-C23E-42C8-B35E-B736BC3FD643}"/>
                  </a:ext>
                </a:extLst>
              </p:cNvPr>
              <p:cNvSpPr txBox="1">
                <a:spLocks noRot="1" noChangeAspect="1" noMove="1" noResize="1" noEditPoints="1" noAdjustHandles="1" noChangeArrowheads="1" noChangeShapeType="1" noTextEdit="1"/>
              </p:cNvSpPr>
              <p:nvPr/>
            </p:nvSpPr>
            <p:spPr>
              <a:xfrm>
                <a:off x="4821464" y="5613635"/>
                <a:ext cx="3292905" cy="470835"/>
              </a:xfrm>
              <a:prstGeom prst="rect">
                <a:avLst/>
              </a:prstGeom>
              <a:blipFill>
                <a:blip r:embed="rId6"/>
                <a:stretch>
                  <a:fillRect/>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558D704B-6B82-455D-92B9-922679C6DEBF}"/>
              </a:ext>
            </a:extLst>
          </p:cNvPr>
          <p:cNvSpPr/>
          <p:nvPr/>
        </p:nvSpPr>
        <p:spPr>
          <a:xfrm>
            <a:off x="8500506" y="3160898"/>
            <a:ext cx="1529586" cy="584775"/>
          </a:xfrm>
          <a:prstGeom prst="rect">
            <a:avLst/>
          </a:prstGeom>
        </p:spPr>
        <p:txBody>
          <a:bodyPr wrap="none">
            <a:spAutoFit/>
          </a:bodyPr>
          <a:lstStyle/>
          <a:p>
            <a:r>
              <a:rPr lang="ja-JP" altLang="en-US" sz="1600" dirty="0"/>
              <a:t>クラス</a:t>
            </a:r>
            <a:r>
              <a:rPr lang="en-US" altLang="ja-JP" sz="1600" dirty="0"/>
              <a:t>1:</a:t>
            </a:r>
            <a:r>
              <a:rPr lang="ja-JP" altLang="en-US" sz="1600" dirty="0"/>
              <a:t> 合格</a:t>
            </a:r>
            <a:endParaRPr lang="en-US" altLang="ja-JP" sz="1600" dirty="0"/>
          </a:p>
          <a:p>
            <a:r>
              <a:rPr lang="ja-JP" altLang="en-US" sz="1600" dirty="0"/>
              <a:t>クラス</a:t>
            </a:r>
            <a:r>
              <a:rPr lang="en-US" altLang="ja-JP" sz="1600" dirty="0"/>
              <a:t>0:</a:t>
            </a:r>
            <a:r>
              <a:rPr lang="ja-JP" altLang="en-US" sz="1600" dirty="0"/>
              <a:t> 不合格</a:t>
            </a:r>
          </a:p>
        </p:txBody>
      </p:sp>
      <p:sp>
        <p:nvSpPr>
          <p:cNvPr id="39" name="正方形/長方形 38">
            <a:extLst>
              <a:ext uri="{FF2B5EF4-FFF2-40B4-BE49-F238E27FC236}">
                <a16:creationId xmlns:a16="http://schemas.microsoft.com/office/drawing/2014/main" id="{050DA118-84FC-436F-9682-F077BC357663}"/>
              </a:ext>
            </a:extLst>
          </p:cNvPr>
          <p:cNvSpPr/>
          <p:nvPr/>
        </p:nvSpPr>
        <p:spPr>
          <a:xfrm>
            <a:off x="8375196" y="3817126"/>
            <a:ext cx="2092239" cy="461665"/>
          </a:xfrm>
          <a:prstGeom prst="rect">
            <a:avLst/>
          </a:prstGeom>
        </p:spPr>
        <p:txBody>
          <a:bodyPr wrap="none">
            <a:spAutoFit/>
          </a:bodyPr>
          <a:lstStyle/>
          <a:p>
            <a:r>
              <a:rPr lang="en-US" altLang="ja-JP" sz="2400" b="1" dirty="0"/>
              <a:t>0.87 (87%)</a:t>
            </a:r>
            <a:endParaRPr lang="ja-JP" altLang="en-US" sz="2400" b="1" dirty="0"/>
          </a:p>
        </p:txBody>
      </p:sp>
      <p:sp>
        <p:nvSpPr>
          <p:cNvPr id="51" name="吹き出し: 四角形 50">
            <a:extLst>
              <a:ext uri="{FF2B5EF4-FFF2-40B4-BE49-F238E27FC236}">
                <a16:creationId xmlns:a16="http://schemas.microsoft.com/office/drawing/2014/main" id="{A7E100BC-A606-4313-BE90-D58FA943A179}"/>
              </a:ext>
            </a:extLst>
          </p:cNvPr>
          <p:cNvSpPr/>
          <p:nvPr/>
        </p:nvSpPr>
        <p:spPr>
          <a:xfrm>
            <a:off x="4458777" y="3251148"/>
            <a:ext cx="1507658" cy="503194"/>
          </a:xfrm>
          <a:prstGeom prst="wedgeRectCallout">
            <a:avLst>
              <a:gd name="adj1" fmla="val 63461"/>
              <a:gd name="adj2" fmla="val -13117"/>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模試の結果から</a:t>
            </a:r>
            <a:endParaRPr kumimoji="1" lang="en-US" altLang="ja-JP" sz="1400" dirty="0">
              <a:solidFill>
                <a:srgbClr val="494949"/>
              </a:solidFill>
            </a:endParaRPr>
          </a:p>
          <a:p>
            <a:pPr algn="ctr"/>
            <a:r>
              <a:rPr kumimoji="1" lang="ja-JP" altLang="en-US" sz="1400" dirty="0">
                <a:solidFill>
                  <a:srgbClr val="494949"/>
                </a:solidFill>
              </a:rPr>
              <a:t>合格率を予測</a:t>
            </a:r>
          </a:p>
        </p:txBody>
      </p:sp>
      <p:sp>
        <p:nvSpPr>
          <p:cNvPr id="3" name="星: 5 pt 2">
            <a:extLst>
              <a:ext uri="{FF2B5EF4-FFF2-40B4-BE49-F238E27FC236}">
                <a16:creationId xmlns:a16="http://schemas.microsoft.com/office/drawing/2014/main" id="{BAACC1F8-F6FD-4866-A6DB-57715DF98C6A}"/>
              </a:ext>
            </a:extLst>
          </p:cNvPr>
          <p:cNvSpPr/>
          <p:nvPr/>
        </p:nvSpPr>
        <p:spPr>
          <a:xfrm>
            <a:off x="6240172" y="3365692"/>
            <a:ext cx="143057" cy="143057"/>
          </a:xfrm>
          <a:prstGeom prst="star5">
            <a:avLst/>
          </a:prstGeom>
          <a:solidFill>
            <a:srgbClr val="F477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20247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201</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課題）検査結果からガンの悪性腫瘍を分類したい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病院では診断を受けた方に対してガンの腫瘍が見つかった場合、腫瘍が悪性か良性かを判断し、悪性の疑いがある場合には精密検査を受けてもらうように促しています。徐々に町の人口は増え始め腫瘍の診断を行う機会も増え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診断結果の数値は多岐にわたっており、どれか一つの数値だけでは一概に判断できないため、ベテランの医師がデータを良くチェックして診察をしていましたが、最近ではそれも追いつかなくなってきました。また、多く精密検査に回しすぎると、検査結果を患者に軽視されてしまうことも問題視されてい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そこで、過去の患者のデータから</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による腫瘍の判定を行い、診断をサポートすることにしました。</a:t>
            </a:r>
            <a:endParaRPr lang="en-US" altLang="ja-JP" sz="1600" b="1" dirty="0">
              <a:solidFill>
                <a:schemeClr val="tx1">
                  <a:lumMod val="75000"/>
                  <a:lumOff val="25000"/>
                </a:schemeClr>
              </a:solidFill>
              <a:latin typeface="+mn-ea"/>
            </a:endParaRPr>
          </a:p>
        </p:txBody>
      </p:sp>
      <p:sp>
        <p:nvSpPr>
          <p:cNvPr id="12" name="テキスト ボックス 11">
            <a:extLst>
              <a:ext uri="{FF2B5EF4-FFF2-40B4-BE49-F238E27FC236}">
                <a16:creationId xmlns:a16="http://schemas.microsoft.com/office/drawing/2014/main" id="{2335F888-B161-4C94-8E3F-34F2EFD52C7D}"/>
              </a:ext>
            </a:extLst>
          </p:cNvPr>
          <p:cNvSpPr txBox="1"/>
          <p:nvPr/>
        </p:nvSpPr>
        <p:spPr>
          <a:xfrm>
            <a:off x="1575795" y="5498415"/>
            <a:ext cx="1129832"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A</a:t>
            </a:r>
            <a:r>
              <a:rPr kumimoji="1" lang="ja-JP" altLang="en-US" sz="1050" b="1" dirty="0">
                <a:solidFill>
                  <a:srgbClr val="494949"/>
                </a:solidFill>
                <a:latin typeface="+mn-ea"/>
              </a:rPr>
              <a:t>値：</a:t>
            </a:r>
            <a:r>
              <a:rPr kumimoji="1" lang="en-US" altLang="ja-JP" sz="1050" b="1" dirty="0">
                <a:solidFill>
                  <a:srgbClr val="494949"/>
                </a:solidFill>
                <a:latin typeface="+mn-ea"/>
              </a:rPr>
              <a:t>100.5</a:t>
            </a:r>
          </a:p>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B</a:t>
            </a:r>
            <a:r>
              <a:rPr kumimoji="1" lang="ja-JP" altLang="en-US" sz="1050" b="1" dirty="0">
                <a:solidFill>
                  <a:srgbClr val="494949"/>
                </a:solidFill>
                <a:latin typeface="+mn-ea"/>
              </a:rPr>
              <a:t>値：</a:t>
            </a:r>
            <a:r>
              <a:rPr kumimoji="1" lang="en-US" altLang="ja-JP" sz="1050" b="1" dirty="0">
                <a:solidFill>
                  <a:srgbClr val="494949"/>
                </a:solidFill>
                <a:latin typeface="+mn-ea"/>
              </a:rPr>
              <a:t>0.35</a:t>
            </a:r>
          </a:p>
          <a:p>
            <a:pPr defTabSz="914400" fontAlgn="base">
              <a:spcBef>
                <a:spcPct val="0"/>
              </a:spcBef>
              <a:spcAft>
                <a:spcPct val="0"/>
              </a:spcAft>
            </a:pPr>
            <a:r>
              <a:rPr kumimoji="1" lang="en-US" altLang="ja-JP" sz="1050" b="1" dirty="0">
                <a:solidFill>
                  <a:srgbClr val="494949"/>
                </a:solidFill>
                <a:latin typeface="+mn-ea"/>
              </a:rPr>
              <a:t>....</a:t>
            </a:r>
            <a:endParaRPr kumimoji="1" lang="ja-JP" altLang="en-US" sz="1050" b="1" dirty="0">
              <a:solidFill>
                <a:srgbClr val="494949"/>
              </a:solidFill>
              <a:latin typeface="+mn-ea"/>
            </a:endParaRP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3455395" y="5498415"/>
            <a:ext cx="1017037"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494949"/>
                </a:solidFill>
                <a:latin typeface="+mn-ea"/>
              </a:rPr>
              <a:t>悪性率</a:t>
            </a:r>
            <a:r>
              <a:rPr kumimoji="1" lang="en-US" altLang="ja-JP" sz="1050" b="1" dirty="0">
                <a:solidFill>
                  <a:srgbClr val="494949"/>
                </a:solidFill>
                <a:latin typeface="+mn-ea"/>
              </a:rPr>
              <a:t>80%</a:t>
            </a:r>
            <a:endParaRPr kumimoji="1" lang="ja-JP" altLang="en-US" sz="1050" b="1" dirty="0">
              <a:solidFill>
                <a:srgbClr val="494949"/>
              </a:solidFill>
              <a:latin typeface="+mn-ea"/>
            </a:endParaRP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2864788" y="492167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自分一人ではもう見切れない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見落としは避けたいから、単純に</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マニュアル化もできない</a:t>
            </a:r>
            <a:r>
              <a:rPr kumimoji="1" lang="en-US" altLang="ja-JP" sz="1400" b="1" dirty="0">
                <a:solidFill>
                  <a:srgbClr val="494949"/>
                </a:solidFill>
                <a:latin typeface="+mn-ea"/>
              </a:rPr>
              <a:t>...</a:t>
            </a:r>
          </a:p>
        </p:txBody>
      </p:sp>
      <p:pic>
        <p:nvPicPr>
          <p:cNvPr id="6" name="図 5">
            <a:extLst>
              <a:ext uri="{FF2B5EF4-FFF2-40B4-BE49-F238E27FC236}">
                <a16:creationId xmlns:a16="http://schemas.microsoft.com/office/drawing/2014/main" id="{7956D73A-D176-406D-B0B2-AAA39734D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532" y="5281423"/>
            <a:ext cx="941816" cy="941816"/>
          </a:xfrm>
          <a:prstGeom prst="rect">
            <a:avLst/>
          </a:prstGeom>
        </p:spPr>
      </p:pic>
      <p:pic>
        <p:nvPicPr>
          <p:cNvPr id="8" name="図 7">
            <a:extLst>
              <a:ext uri="{FF2B5EF4-FFF2-40B4-BE49-F238E27FC236}">
                <a16:creationId xmlns:a16="http://schemas.microsoft.com/office/drawing/2014/main" id="{5479C489-4788-4108-86DB-5D42441FE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89" y="4431143"/>
            <a:ext cx="853251" cy="853251"/>
          </a:xfrm>
          <a:prstGeom prst="rect">
            <a:avLst/>
          </a:prstGeom>
        </p:spPr>
      </p:pic>
      <p:pic>
        <p:nvPicPr>
          <p:cNvPr id="14" name="図 13">
            <a:extLst>
              <a:ext uri="{FF2B5EF4-FFF2-40B4-BE49-F238E27FC236}">
                <a16:creationId xmlns:a16="http://schemas.microsoft.com/office/drawing/2014/main" id="{68E6B30E-DE80-400D-8E48-25547F6B2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8584" y="4431143"/>
            <a:ext cx="809275" cy="809275"/>
          </a:xfrm>
          <a:prstGeom prst="rect">
            <a:avLst/>
          </a:prstGeom>
        </p:spPr>
      </p:pic>
    </p:spTree>
    <p:extLst>
      <p:ext uri="{BB962C8B-B14F-4D97-AF65-F5344CB8AC3E}">
        <p14:creationId xmlns:p14="http://schemas.microsoft.com/office/powerpoint/2010/main" val="40967660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-1-3.</a:t>
            </a:r>
            <a:r>
              <a:rPr lang="ja-JP" altLang="en-US" dirty="0"/>
              <a:t>ロジスティック回帰ハンズオン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ロジスティック回帰のプログラムを実行してみます。</a:t>
            </a:r>
            <a:br>
              <a:rPr lang="en-US" altLang="ja-JP" sz="2000" b="1" dirty="0">
                <a:solidFill>
                  <a:srgbClr val="F36C37"/>
                </a:solidFill>
              </a:rPr>
            </a:br>
            <a:r>
              <a:rPr lang="ja-JP" altLang="en-US" sz="2000" b="1" dirty="0">
                <a:solidFill>
                  <a:srgbClr val="F36C37"/>
                </a:solidFill>
              </a:rPr>
              <a:t>このプログラムでは、ガンの腫瘍を分類するのにロジスティック回帰を</a:t>
            </a:r>
            <a:br>
              <a:rPr lang="en-US" altLang="ja-JP" sz="2000" b="1" dirty="0">
                <a:solidFill>
                  <a:srgbClr val="F36C37"/>
                </a:solidFill>
              </a:rPr>
            </a:br>
            <a:r>
              <a:rPr lang="ja-JP" altLang="en-US" sz="2000" b="1" dirty="0">
                <a:solidFill>
                  <a:srgbClr val="F36C37"/>
                </a:solidFill>
              </a:rPr>
              <a:t>用いて予測するモデルを作成します。</a:t>
            </a:r>
            <a:br>
              <a:rPr lang="en-US" altLang="ja-JP" sz="2000" b="1" dirty="0">
                <a:solidFill>
                  <a:srgbClr val="F36C37"/>
                </a:solidFill>
              </a:rPr>
            </a:br>
            <a:r>
              <a:rPr lang="ja-JP" altLang="en-US" sz="2000" b="1" dirty="0">
                <a:solidFill>
                  <a:srgbClr val="F36C37"/>
                </a:solidFill>
              </a:rPr>
              <a:t>まずは全ての説明変数を使用して予測をしてみます。</a:t>
            </a:r>
            <a:endParaRPr lang="en-US" altLang="ja-JP" sz="2000" b="1" dirty="0">
              <a:solidFill>
                <a:srgbClr val="F36C37"/>
              </a:solidFill>
            </a:endParaRPr>
          </a:p>
        </p:txBody>
      </p:sp>
    </p:spTree>
    <p:extLst>
      <p:ext uri="{BB962C8B-B14F-4D97-AF65-F5344CB8AC3E}">
        <p14:creationId xmlns:p14="http://schemas.microsoft.com/office/powerpoint/2010/main" val="41534380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目的変数：今回は悪性：</a:t>
            </a:r>
            <a:r>
              <a:rPr lang="en-US" altLang="ja-JP" sz="1400" b="1" dirty="0"/>
              <a:t>0</a:t>
            </a:r>
            <a:r>
              <a:rPr lang="ja-JP" altLang="en-US" sz="1400" b="1" dirty="0"/>
              <a:t>、良性：</a:t>
            </a:r>
            <a:r>
              <a:rPr lang="en-US" altLang="ja-JP" sz="1400" b="1" dirty="0"/>
              <a:t>1</a:t>
            </a:r>
            <a:r>
              <a:rPr lang="ja-JP" altLang="en-US" sz="1400" b="1" dirty="0"/>
              <a:t>の</a:t>
            </a:r>
            <a:r>
              <a:rPr lang="en-US" altLang="ja-JP" sz="1400" b="1" dirty="0"/>
              <a:t>2</a:t>
            </a:r>
            <a:r>
              <a:rPr lang="ja-JP" altLang="en-US" sz="1400" b="1" dirty="0"/>
              <a:t>値に分類する</a:t>
            </a:r>
            <a:endParaRPr lang="en-US" altLang="ja-JP" sz="1400" b="1" dirty="0"/>
          </a:p>
          <a:p>
            <a:pPr lvl="1">
              <a:buClr>
                <a:srgbClr val="F36C37"/>
              </a:buClr>
            </a:pPr>
            <a:r>
              <a:rPr lang="ja-JP" altLang="en-US" sz="1400" b="1" dirty="0"/>
              <a:t>説明変数：今回は全て浮動小数点型の数値で与えられているので、ダミー変数化は不要</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5175800"/>
              </p:ext>
            </p:extLst>
          </p:nvPr>
        </p:nvGraphicFramePr>
        <p:xfrm>
          <a:off x="766762" y="2752376"/>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657172"/>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37360" y="4937713"/>
            <a:ext cx="1528354" cy="429815"/>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619812"/>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981981"/>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説明変数（今回は全部使ってみる）</a:t>
            </a:r>
            <a:endParaRPr kumimoji="1" lang="en-US" altLang="ja-JP" b="1" dirty="0">
              <a:solidFill>
                <a:srgbClr val="EB0046"/>
              </a:solidFill>
              <a:latin typeface="+mn-ea"/>
            </a:endParaRPr>
          </a:p>
        </p:txBody>
      </p:sp>
    </p:spTree>
    <p:extLst>
      <p:ext uri="{BB962C8B-B14F-4D97-AF65-F5344CB8AC3E}">
        <p14:creationId xmlns:p14="http://schemas.microsoft.com/office/powerpoint/2010/main" val="35095150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3-1-5.</a:t>
            </a:r>
            <a:r>
              <a:rPr lang="ja-JP" altLang="en-US" dirty="0"/>
              <a:t>分類課題の種類</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204</a:t>
            </a:fld>
            <a:endParaRPr kumimoji="1" lang="ja-JP" altLang="en-US"/>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9" y="974397"/>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分類課題は大きく</a:t>
              </a:r>
              <a:r>
                <a:rPr lang="en-US" altLang="ja-JP" sz="2400" b="1" spc="150" dirty="0">
                  <a:solidFill>
                    <a:schemeClr val="bg1"/>
                  </a:solidFill>
                  <a:latin typeface="+mn-ea"/>
                </a:rPr>
                <a:t>2</a:t>
              </a:r>
              <a:r>
                <a:rPr lang="ja-JP" altLang="en-US" sz="2400" b="1" spc="150" dirty="0">
                  <a:solidFill>
                    <a:schemeClr val="bg1"/>
                  </a:solidFill>
                  <a:latin typeface="+mn-ea"/>
                </a:rPr>
                <a:t>種類</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3"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3" y="2845624"/>
            <a:ext cx="2387499" cy="430887"/>
          </a:xfrm>
          <a:prstGeom prst="rect">
            <a:avLst/>
          </a:prstGeom>
        </p:spPr>
        <p:txBody>
          <a:bodyPr wrap="square">
            <a:spAutoFit/>
          </a:bodyPr>
          <a:lstStyle/>
          <a:p>
            <a:pPr algn="ctr"/>
            <a:r>
              <a:rPr lang="en-US" altLang="ja-JP" sz="2200" b="1" dirty="0">
                <a:solidFill>
                  <a:srgbClr val="E94823"/>
                </a:solidFill>
                <a:latin typeface="+mn-ea"/>
                <a:cs typeface="ヒラギノ角ゴ Pro W6"/>
              </a:rPr>
              <a:t>2</a:t>
            </a:r>
            <a:r>
              <a:rPr lang="ja-JP" altLang="en-US" sz="2200" b="1" dirty="0">
                <a:solidFill>
                  <a:srgbClr val="E94823"/>
                </a:solidFill>
                <a:latin typeface="+mn-ea"/>
                <a:cs typeface="ヒラギノ角ゴ Pro W6"/>
              </a:rPr>
              <a:t>値</a:t>
            </a:r>
            <a:r>
              <a:rPr lang="ja-JP" altLang="en-US" sz="2200" dirty="0">
                <a:solidFill>
                  <a:schemeClr val="tx2">
                    <a:lumMod val="75000"/>
                    <a:lumOff val="25000"/>
                  </a:schemeClr>
                </a:solidFill>
                <a:latin typeface="+mn-ea"/>
                <a:cs typeface="ヒラギノ角ゴ Pro W6"/>
              </a:rPr>
              <a:t>分類</a:t>
            </a: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3" y="3332192"/>
            <a:ext cx="2387499" cy="1738938"/>
          </a:xfrm>
          <a:prstGeom prst="rect">
            <a:avLst/>
          </a:prstGeom>
        </p:spPr>
        <p:txBody>
          <a:bodyPr wrap="square">
            <a:spAutoFit/>
          </a:bodyPr>
          <a:lstStyle/>
          <a:p>
            <a:r>
              <a:rPr lang="ja-JP" altLang="en-US" sz="2000" b="1" dirty="0">
                <a:solidFill>
                  <a:srgbClr val="E94823"/>
                </a:solidFill>
                <a:latin typeface="+mn-ea"/>
                <a:cs typeface="ヒラギノ角ゴ Pro W6"/>
              </a:rPr>
              <a:t>・</a:t>
            </a:r>
            <a:r>
              <a:rPr lang="en-US" altLang="ja-JP" sz="2000" b="1" dirty="0">
                <a:solidFill>
                  <a:srgbClr val="E94823"/>
                </a:solidFill>
                <a:latin typeface="+mn-ea"/>
                <a:cs typeface="ヒラギノ角ゴ Pro W6"/>
              </a:rPr>
              <a:t>0</a:t>
            </a:r>
            <a:r>
              <a:rPr lang="ja-JP" altLang="en-US" sz="2000" b="1" dirty="0">
                <a:solidFill>
                  <a:srgbClr val="E94823"/>
                </a:solidFill>
                <a:latin typeface="+mn-ea"/>
                <a:cs typeface="ヒラギノ角ゴ Pro W6"/>
              </a:rPr>
              <a:t>か</a:t>
            </a:r>
            <a:r>
              <a:rPr lang="en-US" altLang="ja-JP" sz="2000" b="1" dirty="0">
                <a:solidFill>
                  <a:srgbClr val="E94823"/>
                </a:solidFill>
                <a:latin typeface="+mn-ea"/>
                <a:cs typeface="ヒラギノ角ゴ Pro W6"/>
              </a:rPr>
              <a:t>1</a:t>
            </a:r>
            <a:r>
              <a:rPr lang="ja-JP" altLang="en-US" sz="2000" b="1" dirty="0">
                <a:solidFill>
                  <a:srgbClr val="E94823"/>
                </a:solidFill>
                <a:latin typeface="+mn-ea"/>
                <a:cs typeface="ヒラギノ角ゴ Pro W6"/>
              </a:rPr>
              <a:t>かの判別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・合格、不合格</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・陽性、陰性</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・犬か猫かなど</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今回のケースに該当</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2"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2" y="2845624"/>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多値</a:t>
            </a:r>
            <a:r>
              <a:rPr lang="ja-JP" altLang="en-US" sz="2200" dirty="0">
                <a:solidFill>
                  <a:schemeClr val="tx2">
                    <a:lumMod val="75000"/>
                    <a:lumOff val="25000"/>
                  </a:schemeClr>
                </a:solidFill>
                <a:latin typeface="+mn-ea"/>
                <a:cs typeface="ヒラギノ角ゴ Pro W6"/>
              </a:rPr>
              <a:t>分類</a:t>
            </a: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2" y="3332192"/>
            <a:ext cx="2387499" cy="1800493"/>
          </a:xfrm>
          <a:prstGeom prst="rect">
            <a:avLst/>
          </a:prstGeom>
        </p:spPr>
        <p:txBody>
          <a:bodyPr wrap="square">
            <a:spAutoFit/>
          </a:bodyPr>
          <a:lstStyle/>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どのクラスに</a:t>
            </a:r>
            <a:endParaRPr lang="en-US" altLang="ja-JP" b="1" dirty="0">
              <a:solidFill>
                <a:srgbClr val="E94823"/>
              </a:solidFill>
              <a:latin typeface="+mn-ea"/>
              <a:cs typeface="ヒラギノ角ゴ Pro W6"/>
            </a:endParaRPr>
          </a:p>
          <a:p>
            <a:r>
              <a:rPr lang="ja-JP" altLang="en-US" b="1" dirty="0">
                <a:solidFill>
                  <a:srgbClr val="E94823"/>
                </a:solidFill>
                <a:latin typeface="+mn-ea"/>
                <a:cs typeface="ヒラギノ角ゴ Pro W6"/>
              </a:rPr>
              <a:t>　属するかを判定</a:t>
            </a:r>
            <a:endParaRPr lang="en-US" altLang="ja-JP"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種類の判定</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メールの振り分け</a:t>
            </a:r>
            <a:endParaRPr lang="en-US" altLang="ja-JP" sz="2000" b="1" dirty="0">
              <a:solidFill>
                <a:srgbClr val="E94823"/>
              </a:solidFill>
              <a:latin typeface="+mn-ea"/>
              <a:cs typeface="ヒラギノ角ゴ Pro W6"/>
            </a:endParaRPr>
          </a:p>
          <a:p>
            <a:pPr>
              <a:spcBef>
                <a:spcPts val="600"/>
              </a:spcBef>
            </a:pPr>
            <a:r>
              <a:rPr lang="en-US" altLang="ja-JP" sz="28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演習問題で扱います</a:t>
            </a:r>
            <a:endParaRPr lang="ja-JP" altLang="en-US" sz="2000" b="1" dirty="0">
              <a:solidFill>
                <a:schemeClr val="tx2">
                  <a:lumMod val="75000"/>
                  <a:lumOff val="25000"/>
                </a:schemeClr>
              </a:solidFill>
              <a:latin typeface="+mn-ea"/>
              <a:cs typeface="ヒラギノ角ゴ Pro W6"/>
            </a:endParaRPr>
          </a:p>
        </p:txBody>
      </p:sp>
      <p:grpSp>
        <p:nvGrpSpPr>
          <p:cNvPr id="7" name="グループ化 6">
            <a:extLst>
              <a:ext uri="{FF2B5EF4-FFF2-40B4-BE49-F238E27FC236}">
                <a16:creationId xmlns:a16="http://schemas.microsoft.com/office/drawing/2014/main" id="{F236D336-C3D0-46A9-A7EB-8B9DD57286FB}"/>
              </a:ext>
            </a:extLst>
          </p:cNvPr>
          <p:cNvGrpSpPr/>
          <p:nvPr/>
        </p:nvGrpSpPr>
        <p:grpSpPr>
          <a:xfrm>
            <a:off x="3388971" y="3276511"/>
            <a:ext cx="2488348" cy="1916711"/>
            <a:chOff x="2984825" y="3108928"/>
            <a:chExt cx="2929413" cy="2256452"/>
          </a:xfrm>
        </p:grpSpPr>
        <p:sp>
          <p:nvSpPr>
            <p:cNvPr id="31" name="正方形/長方形 30">
              <a:extLst>
                <a:ext uri="{FF2B5EF4-FFF2-40B4-BE49-F238E27FC236}">
                  <a16:creationId xmlns:a16="http://schemas.microsoft.com/office/drawing/2014/main" id="{8825A486-CB33-4BF8-9863-DE554726282F}"/>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64F84CF2-642D-4EAD-BB8C-EEDF3D57953D}"/>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cxnSp>
        <p:nvCxnSpPr>
          <p:cNvPr id="10" name="直線コネクタ 9">
            <a:extLst>
              <a:ext uri="{FF2B5EF4-FFF2-40B4-BE49-F238E27FC236}">
                <a16:creationId xmlns:a16="http://schemas.microsoft.com/office/drawing/2014/main" id="{55084A3C-2784-44A3-A86D-8DFB278CD1F0}"/>
              </a:ext>
            </a:extLst>
          </p:cNvPr>
          <p:cNvCxnSpPr/>
          <p:nvPr/>
        </p:nvCxnSpPr>
        <p:spPr>
          <a:xfrm>
            <a:off x="4059936" y="3529505"/>
            <a:ext cx="969264" cy="1343972"/>
          </a:xfrm>
          <a:prstGeom prst="line">
            <a:avLst/>
          </a:prstGeom>
          <a:ln w="28575">
            <a:solidFill>
              <a:srgbClr val="494949"/>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8" name="グループ化 17">
            <a:extLst>
              <a:ext uri="{FF2B5EF4-FFF2-40B4-BE49-F238E27FC236}">
                <a16:creationId xmlns:a16="http://schemas.microsoft.com/office/drawing/2014/main" id="{22C1E736-57A7-4EE4-8842-4C3C40C9533E}"/>
              </a:ext>
            </a:extLst>
          </p:cNvPr>
          <p:cNvGrpSpPr/>
          <p:nvPr/>
        </p:nvGrpSpPr>
        <p:grpSpPr>
          <a:xfrm>
            <a:off x="4877376" y="3632627"/>
            <a:ext cx="539496" cy="539496"/>
            <a:chOff x="4050792" y="1639431"/>
            <a:chExt cx="539496" cy="539496"/>
          </a:xfrm>
        </p:grpSpPr>
        <p:sp>
          <p:nvSpPr>
            <p:cNvPr id="11" name="楕円 10">
              <a:extLst>
                <a:ext uri="{FF2B5EF4-FFF2-40B4-BE49-F238E27FC236}">
                  <a16:creationId xmlns:a16="http://schemas.microsoft.com/office/drawing/2014/main" id="{8C4F5C05-CEC7-415A-A448-3F02318F23D8}"/>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6F386D13-6B7E-48E1-9522-3863A311827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39" name="グループ化 38">
            <a:extLst>
              <a:ext uri="{FF2B5EF4-FFF2-40B4-BE49-F238E27FC236}">
                <a16:creationId xmlns:a16="http://schemas.microsoft.com/office/drawing/2014/main" id="{6CE87547-EF3E-43EC-AF21-AC1451CDC1F5}"/>
              </a:ext>
            </a:extLst>
          </p:cNvPr>
          <p:cNvGrpSpPr/>
          <p:nvPr/>
        </p:nvGrpSpPr>
        <p:grpSpPr>
          <a:xfrm>
            <a:off x="3622573" y="3860996"/>
            <a:ext cx="539496" cy="539496"/>
            <a:chOff x="4050792" y="1639431"/>
            <a:chExt cx="539496" cy="539496"/>
          </a:xfrm>
          <a:solidFill>
            <a:schemeClr val="tx2">
              <a:lumMod val="50000"/>
              <a:lumOff val="50000"/>
            </a:schemeClr>
          </a:solidFill>
        </p:grpSpPr>
        <p:sp>
          <p:nvSpPr>
            <p:cNvPr id="40" name="楕円 39">
              <a:extLst>
                <a:ext uri="{FF2B5EF4-FFF2-40B4-BE49-F238E27FC236}">
                  <a16:creationId xmlns:a16="http://schemas.microsoft.com/office/drawing/2014/main" id="{88FA6A1A-A383-494F-8B41-F7E4EA8F3144}"/>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F262CC83-93BC-41CD-8EEA-C10878C29B33}"/>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2" name="グループ化 41">
            <a:extLst>
              <a:ext uri="{FF2B5EF4-FFF2-40B4-BE49-F238E27FC236}">
                <a16:creationId xmlns:a16="http://schemas.microsoft.com/office/drawing/2014/main" id="{45CD8E4B-D122-4C0E-A7FF-F3E93605DA01}"/>
              </a:ext>
            </a:extLst>
          </p:cNvPr>
          <p:cNvGrpSpPr/>
          <p:nvPr/>
        </p:nvGrpSpPr>
        <p:grpSpPr>
          <a:xfrm>
            <a:off x="4194976" y="4423275"/>
            <a:ext cx="539496" cy="539496"/>
            <a:chOff x="4050792" y="1639431"/>
            <a:chExt cx="539496" cy="539496"/>
          </a:xfrm>
          <a:solidFill>
            <a:schemeClr val="tx2">
              <a:lumMod val="50000"/>
              <a:lumOff val="50000"/>
            </a:schemeClr>
          </a:solidFill>
        </p:grpSpPr>
        <p:sp>
          <p:nvSpPr>
            <p:cNvPr id="43" name="楕円 42">
              <a:extLst>
                <a:ext uri="{FF2B5EF4-FFF2-40B4-BE49-F238E27FC236}">
                  <a16:creationId xmlns:a16="http://schemas.microsoft.com/office/drawing/2014/main" id="{2E2084E6-C008-4DD3-B3A5-5E490583D4C2}"/>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B3BD18BE-37E8-439E-9EA7-0FB6AB3DBD5A}"/>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5" name="グループ化 44">
            <a:extLst>
              <a:ext uri="{FF2B5EF4-FFF2-40B4-BE49-F238E27FC236}">
                <a16:creationId xmlns:a16="http://schemas.microsoft.com/office/drawing/2014/main" id="{512954D8-B082-4E4F-B5E9-C379B8BD995A}"/>
              </a:ext>
            </a:extLst>
          </p:cNvPr>
          <p:cNvGrpSpPr/>
          <p:nvPr/>
        </p:nvGrpSpPr>
        <p:grpSpPr>
          <a:xfrm>
            <a:off x="8936890" y="3274592"/>
            <a:ext cx="2488348" cy="1916711"/>
            <a:chOff x="2984825" y="3108928"/>
            <a:chExt cx="2929413" cy="2256452"/>
          </a:xfrm>
        </p:grpSpPr>
        <p:sp>
          <p:nvSpPr>
            <p:cNvPr id="46" name="正方形/長方形 45">
              <a:extLst>
                <a:ext uri="{FF2B5EF4-FFF2-40B4-BE49-F238E27FC236}">
                  <a16:creationId xmlns:a16="http://schemas.microsoft.com/office/drawing/2014/main" id="{6DB7D459-70F2-4E47-83E8-E53E9583FFE7}"/>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2635012F-A0C2-4B06-88D7-463B05F32554}"/>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60" name="グループ化 59">
            <a:extLst>
              <a:ext uri="{FF2B5EF4-FFF2-40B4-BE49-F238E27FC236}">
                <a16:creationId xmlns:a16="http://schemas.microsoft.com/office/drawing/2014/main" id="{8C617A7E-E433-437E-B85F-CC19234DE6AC}"/>
              </a:ext>
            </a:extLst>
          </p:cNvPr>
          <p:cNvGrpSpPr/>
          <p:nvPr/>
        </p:nvGrpSpPr>
        <p:grpSpPr>
          <a:xfrm>
            <a:off x="10425295" y="3630708"/>
            <a:ext cx="539496" cy="539496"/>
            <a:chOff x="4050792" y="1639431"/>
            <a:chExt cx="539496" cy="539496"/>
          </a:xfrm>
        </p:grpSpPr>
        <p:sp>
          <p:nvSpPr>
            <p:cNvPr id="61" name="楕円 60">
              <a:extLst>
                <a:ext uri="{FF2B5EF4-FFF2-40B4-BE49-F238E27FC236}">
                  <a16:creationId xmlns:a16="http://schemas.microsoft.com/office/drawing/2014/main" id="{FBC05B0D-04AC-4D5E-9425-201CADEF4B30}"/>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テキスト ボックス 61">
              <a:extLst>
                <a:ext uri="{FF2B5EF4-FFF2-40B4-BE49-F238E27FC236}">
                  <a16:creationId xmlns:a16="http://schemas.microsoft.com/office/drawing/2014/main" id="{F55C0F00-A316-4157-A4AF-B0BAAEB05BA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63" name="グループ化 62">
            <a:extLst>
              <a:ext uri="{FF2B5EF4-FFF2-40B4-BE49-F238E27FC236}">
                <a16:creationId xmlns:a16="http://schemas.microsoft.com/office/drawing/2014/main" id="{82DAE9FB-DF8A-47FF-9993-0AD6A7971FBB}"/>
              </a:ext>
            </a:extLst>
          </p:cNvPr>
          <p:cNvGrpSpPr/>
          <p:nvPr/>
        </p:nvGrpSpPr>
        <p:grpSpPr>
          <a:xfrm>
            <a:off x="9170492" y="3859077"/>
            <a:ext cx="539496" cy="539496"/>
            <a:chOff x="4050792" y="1639431"/>
            <a:chExt cx="539496" cy="539496"/>
          </a:xfrm>
          <a:solidFill>
            <a:schemeClr val="tx2">
              <a:lumMod val="50000"/>
              <a:lumOff val="50000"/>
            </a:schemeClr>
          </a:solidFill>
        </p:grpSpPr>
        <p:sp>
          <p:nvSpPr>
            <p:cNvPr id="64" name="楕円 63">
              <a:extLst>
                <a:ext uri="{FF2B5EF4-FFF2-40B4-BE49-F238E27FC236}">
                  <a16:creationId xmlns:a16="http://schemas.microsoft.com/office/drawing/2014/main" id="{FAB50CC3-D52A-4BD1-9B20-1BC1FF7A6FAA}"/>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テキスト ボックス 64">
              <a:extLst>
                <a:ext uri="{FF2B5EF4-FFF2-40B4-BE49-F238E27FC236}">
                  <a16:creationId xmlns:a16="http://schemas.microsoft.com/office/drawing/2014/main" id="{A27E246B-65C5-42B1-920D-091EE096D109}"/>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66" name="グループ化 65">
            <a:extLst>
              <a:ext uri="{FF2B5EF4-FFF2-40B4-BE49-F238E27FC236}">
                <a16:creationId xmlns:a16="http://schemas.microsoft.com/office/drawing/2014/main" id="{27169C8D-B67A-4E83-B60D-BE4CEA23C314}"/>
              </a:ext>
            </a:extLst>
          </p:cNvPr>
          <p:cNvGrpSpPr/>
          <p:nvPr/>
        </p:nvGrpSpPr>
        <p:grpSpPr>
          <a:xfrm>
            <a:off x="10052348" y="4449508"/>
            <a:ext cx="539496" cy="539496"/>
            <a:chOff x="4050792" y="1639431"/>
            <a:chExt cx="539496" cy="539496"/>
          </a:xfrm>
          <a:solidFill>
            <a:schemeClr val="tx2">
              <a:lumMod val="50000"/>
              <a:lumOff val="50000"/>
            </a:schemeClr>
          </a:solidFill>
        </p:grpSpPr>
        <p:sp>
          <p:nvSpPr>
            <p:cNvPr id="67" name="楕円 66">
              <a:extLst>
                <a:ext uri="{FF2B5EF4-FFF2-40B4-BE49-F238E27FC236}">
                  <a16:creationId xmlns:a16="http://schemas.microsoft.com/office/drawing/2014/main" id="{B5190648-A301-4D39-8D0C-B407FDD9B504}"/>
                </a:ext>
              </a:extLst>
            </p:cNvPr>
            <p:cNvSpPr/>
            <p:nvPr/>
          </p:nvSpPr>
          <p:spPr>
            <a:xfrm>
              <a:off x="4050792" y="1639431"/>
              <a:ext cx="539496" cy="539496"/>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8" name="テキスト ボックス 67">
              <a:extLst>
                <a:ext uri="{FF2B5EF4-FFF2-40B4-BE49-F238E27FC236}">
                  <a16:creationId xmlns:a16="http://schemas.microsoft.com/office/drawing/2014/main" id="{750D82C8-AE93-4549-A171-0E9A0BACA1B6}"/>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C</a:t>
              </a:r>
              <a:endParaRPr kumimoji="1" lang="ja-JP" altLang="en-US" b="1" dirty="0">
                <a:solidFill>
                  <a:schemeClr val="bg1"/>
                </a:solidFill>
                <a:latin typeface="+mn-ea"/>
              </a:endParaRPr>
            </a:p>
          </p:txBody>
        </p:sp>
      </p:grpSp>
      <p:sp>
        <p:nvSpPr>
          <p:cNvPr id="20" name="フリーフォーム: 図形 19">
            <a:extLst>
              <a:ext uri="{FF2B5EF4-FFF2-40B4-BE49-F238E27FC236}">
                <a16:creationId xmlns:a16="http://schemas.microsoft.com/office/drawing/2014/main" id="{DCFFB8A0-16B2-43F5-9CEF-307EBBF11A69}"/>
              </a:ext>
            </a:extLst>
          </p:cNvPr>
          <p:cNvSpPr/>
          <p:nvPr/>
        </p:nvSpPr>
        <p:spPr>
          <a:xfrm>
            <a:off x="9201889" y="3923044"/>
            <a:ext cx="850459" cy="729024"/>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8E540A4A-79E7-4C03-BC4A-53BD7DFD37AC}"/>
              </a:ext>
            </a:extLst>
          </p:cNvPr>
          <p:cNvSpPr/>
          <p:nvPr/>
        </p:nvSpPr>
        <p:spPr>
          <a:xfrm rot="6523648">
            <a:off x="10254059" y="3274781"/>
            <a:ext cx="792243" cy="1453635"/>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B45F097-940C-4070-9FEE-2746F953FA8D}"/>
              </a:ext>
            </a:extLst>
          </p:cNvPr>
          <p:cNvSpPr txBox="1"/>
          <p:nvPr/>
        </p:nvSpPr>
        <p:spPr>
          <a:xfrm>
            <a:off x="3591835" y="2845624"/>
            <a:ext cx="2136822"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2</a:t>
            </a:r>
            <a:r>
              <a:rPr kumimoji="1" lang="ja-JP" altLang="en-US" sz="1600" b="1" dirty="0">
                <a:solidFill>
                  <a:srgbClr val="494949"/>
                </a:solidFill>
                <a:latin typeface="+mn-ea"/>
              </a:rPr>
              <a:t>つに分類</a:t>
            </a:r>
          </a:p>
        </p:txBody>
      </p:sp>
      <p:sp>
        <p:nvSpPr>
          <p:cNvPr id="70" name="テキスト ボックス 69">
            <a:extLst>
              <a:ext uri="{FF2B5EF4-FFF2-40B4-BE49-F238E27FC236}">
                <a16:creationId xmlns:a16="http://schemas.microsoft.com/office/drawing/2014/main" id="{26FCD655-806A-4CF5-A80A-E92BCBF89F43}"/>
              </a:ext>
            </a:extLst>
          </p:cNvPr>
          <p:cNvSpPr txBox="1"/>
          <p:nvPr/>
        </p:nvSpPr>
        <p:spPr>
          <a:xfrm>
            <a:off x="8886972" y="2842421"/>
            <a:ext cx="2479204"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3</a:t>
            </a:r>
            <a:r>
              <a:rPr kumimoji="1" lang="ja-JP" altLang="en-US" sz="1600" b="1" dirty="0">
                <a:solidFill>
                  <a:srgbClr val="494949"/>
                </a:solidFill>
                <a:latin typeface="+mn-ea"/>
              </a:rPr>
              <a:t>つ以上に分類</a:t>
            </a:r>
          </a:p>
        </p:txBody>
      </p:sp>
    </p:spTree>
    <p:extLst>
      <p:ext uri="{BB962C8B-B14F-4D97-AF65-F5344CB8AC3E}">
        <p14:creationId xmlns:p14="http://schemas.microsoft.com/office/powerpoint/2010/main" val="37269546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3-1-6.</a:t>
            </a:r>
            <a:r>
              <a:rPr lang="ja-JP" altLang="en-US" dirty="0"/>
              <a:t>ロジスティック回帰の原理</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205</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16132" y="1558520"/>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線形回帰だと</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目的変数は</a:t>
            </a:r>
            <a:r>
              <a:rPr lang="en-US" altLang="ja-JP" sz="1400" b="1" dirty="0"/>
              <a:t>0</a:t>
            </a:r>
            <a:r>
              <a:rPr lang="ja-JP" altLang="en-US" sz="1400" b="1" dirty="0"/>
              <a:t>か</a:t>
            </a:r>
            <a:r>
              <a:rPr lang="en-US" altLang="ja-JP" sz="1400" b="1" dirty="0"/>
              <a:t>1</a:t>
            </a:r>
            <a:r>
              <a:rPr lang="ja-JP" altLang="en-US" sz="1400" b="1" dirty="0"/>
              <a:t>の範囲に収まらず、</a:t>
            </a:r>
            <a:br>
              <a:rPr lang="en-US" altLang="ja-JP" sz="1400" b="1" dirty="0"/>
            </a:br>
            <a:r>
              <a:rPr lang="ja-JP" altLang="en-US" sz="1400" b="1" dirty="0"/>
              <a:t>確率（尤もらしさ）としてとらえられない</a:t>
            </a:r>
          </a:p>
          <a:p>
            <a:pPr>
              <a:spcBef>
                <a:spcPts val="0"/>
              </a:spcBef>
              <a:spcAft>
                <a:spcPts val="600"/>
              </a:spcAft>
              <a:buClr>
                <a:schemeClr val="tx1">
                  <a:lumMod val="75000"/>
                  <a:lumOff val="25000"/>
                </a:schemeClr>
              </a:buClr>
            </a:pPr>
            <a:r>
              <a:rPr lang="ja-JP" altLang="en-US" sz="1400" b="1" dirty="0"/>
              <a:t>ある程度意味を推察できるものの、分類に適さない</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ロジスティック回帰は線形回帰の結果を確立に変換する</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467668" y="1536165"/>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000" b="1" spc="300" dirty="0">
                <a:solidFill>
                  <a:schemeClr val="bg1"/>
                </a:solidFill>
                <a:latin typeface="+mj-ea"/>
                <a:ea typeface="+mj-ea"/>
              </a:rPr>
              <a:t>ロジスティック回帰だと</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en-US" altLang="ja-JP" sz="1400" b="1" dirty="0"/>
              <a:t>2</a:t>
            </a:r>
            <a:r>
              <a:rPr lang="ja-JP" altLang="en-US" sz="1400" b="1" dirty="0"/>
              <a:t>値分類の場合はシグモイド関数に代入して</a:t>
            </a:r>
            <a:r>
              <a:rPr lang="en-US" altLang="ja-JP" sz="1400" b="1" dirty="0"/>
              <a:t>0</a:t>
            </a:r>
            <a:r>
              <a:rPr lang="ja-JP" altLang="en-US" sz="1400" b="1" dirty="0"/>
              <a:t>～</a:t>
            </a:r>
            <a:r>
              <a:rPr lang="en-US" altLang="ja-JP" sz="1400" b="1" dirty="0"/>
              <a:t>1</a:t>
            </a:r>
            <a:r>
              <a:rPr lang="ja-JP" altLang="en-US" sz="1400" b="1" dirty="0"/>
              <a:t>の範囲に収める</a:t>
            </a:r>
          </a:p>
          <a:p>
            <a:pPr>
              <a:spcBef>
                <a:spcPts val="0"/>
              </a:spcBef>
              <a:spcAft>
                <a:spcPts val="600"/>
              </a:spcAft>
              <a:buClr>
                <a:schemeClr val="tx1">
                  <a:lumMod val="75000"/>
                  <a:lumOff val="25000"/>
                </a:schemeClr>
              </a:buClr>
            </a:pPr>
            <a:r>
              <a:rPr lang="ja-JP" altLang="en-US" sz="1400" b="1" dirty="0"/>
              <a:t>多値分類の場合はソフトマックス関数で</a:t>
            </a:r>
            <a:r>
              <a:rPr lang="en-US" altLang="ja-JP" sz="1400" b="1" dirty="0"/>
              <a:t>One-Hot</a:t>
            </a:r>
            <a:r>
              <a:rPr lang="ja-JP" altLang="en-US" sz="1400" b="1" dirty="0"/>
              <a:t>表現にした</a:t>
            </a:r>
            <a:br>
              <a:rPr lang="en-US" altLang="ja-JP" sz="1400" b="1" dirty="0"/>
            </a:br>
            <a:r>
              <a:rPr lang="ja-JP" altLang="en-US" sz="1400" b="1" dirty="0"/>
              <a:t>目的変数一つ一つの確率を求め最も確率が高いクラスを求める</a:t>
            </a:r>
          </a:p>
        </p:txBody>
      </p:sp>
      <p:graphicFrame>
        <p:nvGraphicFramePr>
          <p:cNvPr id="31" name="グラフ 30">
            <a:extLst>
              <a:ext uri="{FF2B5EF4-FFF2-40B4-BE49-F238E27FC236}">
                <a16:creationId xmlns:a16="http://schemas.microsoft.com/office/drawing/2014/main" id="{9EA93C46-5D56-413A-9D32-937A1BEE668E}"/>
              </a:ext>
            </a:extLst>
          </p:cNvPr>
          <p:cNvGraphicFramePr/>
          <p:nvPr>
            <p:extLst>
              <p:ext uri="{D42A27DB-BD31-4B8C-83A1-F6EECF244321}">
                <p14:modId xmlns:p14="http://schemas.microsoft.com/office/powerpoint/2010/main" val="4060777187"/>
              </p:ext>
            </p:extLst>
          </p:nvPr>
        </p:nvGraphicFramePr>
        <p:xfrm>
          <a:off x="1081035" y="3544049"/>
          <a:ext cx="4345807" cy="2897205"/>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グループ化 4">
            <a:extLst>
              <a:ext uri="{FF2B5EF4-FFF2-40B4-BE49-F238E27FC236}">
                <a16:creationId xmlns:a16="http://schemas.microsoft.com/office/drawing/2014/main" id="{AAC66FDB-C794-4D55-B85F-C4A335245937}"/>
              </a:ext>
            </a:extLst>
          </p:cNvPr>
          <p:cNvGrpSpPr/>
          <p:nvPr/>
        </p:nvGrpSpPr>
        <p:grpSpPr>
          <a:xfrm>
            <a:off x="2489589" y="3088172"/>
            <a:ext cx="3462092" cy="783225"/>
            <a:chOff x="7114357" y="2958437"/>
            <a:chExt cx="3462092" cy="783225"/>
          </a:xfrm>
          <a:solidFill>
            <a:srgbClr val="FFDBCC"/>
          </a:solidFill>
        </p:grpSpPr>
        <p:sp>
          <p:nvSpPr>
            <p:cNvPr id="3" name="正方形/長方形 2">
              <a:extLst>
                <a:ext uri="{FF2B5EF4-FFF2-40B4-BE49-F238E27FC236}">
                  <a16:creationId xmlns:a16="http://schemas.microsoft.com/office/drawing/2014/main" id="{9986378D-24D5-4B5D-8E7B-A10886BFF19E}"/>
                </a:ext>
              </a:extLst>
            </p:cNvPr>
            <p:cNvSpPr/>
            <p:nvPr/>
          </p:nvSpPr>
          <p:spPr>
            <a:xfrm>
              <a:off x="7114357" y="2958437"/>
              <a:ext cx="3462092" cy="7832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14982143-3878-4591-99B1-81E57B40AD81}"/>
                    </a:ext>
                  </a:extLst>
                </p:cNvPr>
                <p:cNvSpPr/>
                <p:nvPr/>
              </p:nvSpPr>
              <p:spPr>
                <a:xfrm>
                  <a:off x="7333943" y="3145828"/>
                  <a:ext cx="3022920" cy="369332"/>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𝑎</m:t>
                            </m:r>
                          </m:e>
                          <m:sub>
                            <m:r>
                              <a:rPr kumimoji="1" lang="en-US" altLang="ja-JP" i="1">
                                <a:solidFill>
                                  <a:srgbClr val="494949"/>
                                </a:solidFill>
                                <a:latin typeface="Cambria Math" panose="02040503050406030204" pitchFamily="18" charset="0"/>
                                <a:ea typeface="Cambria Math" panose="02040503050406030204" pitchFamily="18" charset="0"/>
                              </a:rPr>
                              <m:t>1</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𝑥</m:t>
                            </m:r>
                          </m:e>
                          <m:sub>
                            <m:r>
                              <a:rPr kumimoji="1" lang="en-US" altLang="ja-JP" i="1">
                                <a:solidFill>
                                  <a:srgbClr val="494949"/>
                                </a:solidFill>
                                <a:latin typeface="Cambria Math" panose="02040503050406030204" pitchFamily="18" charset="0"/>
                                <a:ea typeface="Cambria Math" panose="02040503050406030204" pitchFamily="18" charset="0"/>
                              </a:rPr>
                              <m:t>1</m:t>
                            </m:r>
                          </m:sub>
                        </m:sSub>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r>
                          <a:rPr kumimoji="1" lang="en-US" altLang="ja-JP" i="1" smtClean="0">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34" name="正方形/長方形 33">
                  <a:extLst>
                    <a:ext uri="{FF2B5EF4-FFF2-40B4-BE49-F238E27FC236}">
                      <a16:creationId xmlns:a16="http://schemas.microsoft.com/office/drawing/2014/main" id="{14982143-3878-4591-99B1-81E57B40AD81}"/>
                    </a:ext>
                  </a:extLst>
                </p:cNvPr>
                <p:cNvSpPr>
                  <a:spLocks noRot="1" noChangeAspect="1" noMove="1" noResize="1" noEditPoints="1" noAdjustHandles="1" noChangeArrowheads="1" noChangeShapeType="1" noTextEdit="1"/>
                </p:cNvSpPr>
                <p:nvPr/>
              </p:nvSpPr>
              <p:spPr>
                <a:xfrm>
                  <a:off x="7333943" y="3145828"/>
                  <a:ext cx="3022920" cy="369332"/>
                </a:xfrm>
                <a:prstGeom prst="rect">
                  <a:avLst/>
                </a:prstGeom>
                <a:blipFill>
                  <a:blip r:embed="rId5"/>
                  <a:stretch>
                    <a:fillRect t="-4918" b="-8197"/>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FBCAE3A7-2AB8-4DDE-A39C-DD7B987C9E54}"/>
              </a:ext>
            </a:extLst>
          </p:cNvPr>
          <p:cNvGrpSpPr/>
          <p:nvPr/>
        </p:nvGrpSpPr>
        <p:grpSpPr>
          <a:xfrm>
            <a:off x="6625394" y="3598051"/>
            <a:ext cx="2162696" cy="783225"/>
            <a:chOff x="6515666" y="3508033"/>
            <a:chExt cx="2162696" cy="783225"/>
          </a:xfrm>
        </p:grpSpPr>
        <p:sp>
          <p:nvSpPr>
            <p:cNvPr id="37" name="正方形/長方形 36">
              <a:extLst>
                <a:ext uri="{FF2B5EF4-FFF2-40B4-BE49-F238E27FC236}">
                  <a16:creationId xmlns:a16="http://schemas.microsoft.com/office/drawing/2014/main" id="{3B9FB933-B745-4734-92C6-C1821D82478A}"/>
                </a:ext>
              </a:extLst>
            </p:cNvPr>
            <p:cNvSpPr/>
            <p:nvPr/>
          </p:nvSpPr>
          <p:spPr>
            <a:xfrm>
              <a:off x="6515666" y="3508033"/>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EE1A12C-C82B-4A42-8D98-7DCF3ED823E5}"/>
                    </a:ext>
                  </a:extLst>
                </p:cNvPr>
                <p:cNvSpPr txBox="1"/>
                <p:nvPr/>
              </p:nvSpPr>
              <p:spPr>
                <a:xfrm>
                  <a:off x="7063485" y="3608889"/>
                  <a:ext cx="1079761" cy="52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solidFill>
                                  <a:srgbClr val="494949"/>
                                </a:solidFill>
                                <a:latin typeface="Cambria Math" panose="02040503050406030204" pitchFamily="18" charset="0"/>
                              </a:rPr>
                            </m:ctrlPr>
                          </m:fPr>
                          <m:num>
                            <m:r>
                              <a:rPr kumimoji="1" lang="en-US" altLang="ja-JP" i="1">
                                <a:solidFill>
                                  <a:srgbClr val="494949"/>
                                </a:solidFill>
                                <a:latin typeface="Cambria Math" panose="02040503050406030204" pitchFamily="18" charset="0"/>
                              </a:rPr>
                              <m:t>1</m:t>
                            </m:r>
                          </m:num>
                          <m:den>
                            <m:r>
                              <a:rPr kumimoji="1" lang="en-US" altLang="ja-JP" i="1">
                                <a:solidFill>
                                  <a:srgbClr val="494949"/>
                                </a:solidFill>
                                <a:latin typeface="Cambria Math" panose="02040503050406030204" pitchFamily="18" charset="0"/>
                              </a:rPr>
                              <m:t>1+</m:t>
                            </m:r>
                            <m:sSup>
                              <m:sSupPr>
                                <m:ctrlPr>
                                  <a:rPr kumimoji="1" lang="en-US" altLang="ja-JP" i="1">
                                    <a:solidFill>
                                      <a:srgbClr val="494949"/>
                                    </a:solidFill>
                                    <a:latin typeface="Cambria Math" panose="02040503050406030204" pitchFamily="18" charset="0"/>
                                  </a:rPr>
                                </m:ctrlPr>
                              </m:sSupPr>
                              <m:e>
                                <m:r>
                                  <a:rPr kumimoji="1" lang="en-US" altLang="ja-JP" b="0" i="1" smtClean="0">
                                    <a:solidFill>
                                      <a:srgbClr val="494949"/>
                                    </a:solidFill>
                                    <a:latin typeface="Cambria Math" panose="02040503050406030204" pitchFamily="18" charset="0"/>
                                  </a:rPr>
                                  <m:t>𝑒</m:t>
                                </m:r>
                              </m:e>
                              <m:sup>
                                <m:r>
                                  <a:rPr kumimoji="1" lang="en-US" altLang="ja-JP" b="0" i="1" smtClean="0">
                                    <a:solidFill>
                                      <a:srgbClr val="494949"/>
                                    </a:solidFill>
                                    <a:latin typeface="Cambria Math" panose="02040503050406030204" pitchFamily="18" charset="0"/>
                                  </a:rPr>
                                  <m:t>−</m:t>
                                </m:r>
                                <m:r>
                                  <a:rPr kumimoji="1" lang="en-US" altLang="ja-JP" b="0" i="1" smtClean="0">
                                    <a:solidFill>
                                      <a:srgbClr val="494949"/>
                                    </a:solidFill>
                                    <a:latin typeface="Cambria Math" panose="02040503050406030204" pitchFamily="18" charset="0"/>
                                  </a:rPr>
                                  <m:t>𝑥</m:t>
                                </m:r>
                              </m:sup>
                            </m:sSup>
                          </m:den>
                        </m:f>
                      </m:oMath>
                    </m:oMathPara>
                  </a14:m>
                  <a:endParaRPr kumimoji="1" lang="ja-JP" altLang="en-US" dirty="0">
                    <a:solidFill>
                      <a:srgbClr val="494949"/>
                    </a:solidFill>
                  </a:endParaRPr>
                </a:p>
              </p:txBody>
            </p:sp>
          </mc:Choice>
          <mc:Fallback xmlns="">
            <p:sp>
              <p:nvSpPr>
                <p:cNvPr id="32" name="テキスト ボックス 31">
                  <a:extLst>
                    <a:ext uri="{FF2B5EF4-FFF2-40B4-BE49-F238E27FC236}">
                      <a16:creationId xmlns:a16="http://schemas.microsoft.com/office/drawing/2014/main" id="{BEE1A12C-C82B-4A42-8D98-7DCF3ED823E5}"/>
                    </a:ext>
                  </a:extLst>
                </p:cNvPr>
                <p:cNvSpPr txBox="1">
                  <a:spLocks noRot="1" noChangeAspect="1" noMove="1" noResize="1" noEditPoints="1" noAdjustHandles="1" noChangeArrowheads="1" noChangeShapeType="1" noTextEdit="1"/>
                </p:cNvSpPr>
                <p:nvPr/>
              </p:nvSpPr>
              <p:spPr>
                <a:xfrm>
                  <a:off x="7063485" y="3608889"/>
                  <a:ext cx="1079761" cy="525016"/>
                </a:xfrm>
                <a:prstGeom prst="rect">
                  <a:avLst/>
                </a:prstGeom>
                <a:blipFill>
                  <a:blip r:embed="rId6"/>
                  <a:stretch>
                    <a:fillRect/>
                  </a:stretch>
                </a:blipFill>
              </p:spPr>
              <p:txBody>
                <a:bodyPr/>
                <a:lstStyle/>
                <a:p>
                  <a:r>
                    <a:rPr lang="ja-JP" altLang="en-US">
                      <a:noFill/>
                    </a:rPr>
                    <a:t> </a:t>
                  </a:r>
                </a:p>
              </p:txBody>
            </p:sp>
          </mc:Fallback>
        </mc:AlternateContent>
      </p:grpSp>
      <p:grpSp>
        <p:nvGrpSpPr>
          <p:cNvPr id="10" name="グループ化 9">
            <a:extLst>
              <a:ext uri="{FF2B5EF4-FFF2-40B4-BE49-F238E27FC236}">
                <a16:creationId xmlns:a16="http://schemas.microsoft.com/office/drawing/2014/main" id="{4AD6C0C4-14FE-4CE0-ABF3-59C21B724F60}"/>
              </a:ext>
            </a:extLst>
          </p:cNvPr>
          <p:cNvGrpSpPr/>
          <p:nvPr/>
        </p:nvGrpSpPr>
        <p:grpSpPr>
          <a:xfrm>
            <a:off x="6631745" y="5161846"/>
            <a:ext cx="2162696" cy="783225"/>
            <a:chOff x="7535092" y="4936515"/>
            <a:chExt cx="2162696" cy="783225"/>
          </a:xfrm>
        </p:grpSpPr>
        <p:sp>
          <p:nvSpPr>
            <p:cNvPr id="36" name="正方形/長方形 35">
              <a:extLst>
                <a:ext uri="{FF2B5EF4-FFF2-40B4-BE49-F238E27FC236}">
                  <a16:creationId xmlns:a16="http://schemas.microsoft.com/office/drawing/2014/main" id="{93FDF6E6-CD77-4DAA-BF73-0DE19BF62E1E}"/>
                </a:ext>
              </a:extLst>
            </p:cNvPr>
            <p:cNvSpPr/>
            <p:nvPr/>
          </p:nvSpPr>
          <p:spPr>
            <a:xfrm>
              <a:off x="7535092" y="4936515"/>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721FF511-2B1A-48F5-AA09-036CC9719542}"/>
                    </a:ext>
                  </a:extLst>
                </p:cNvPr>
                <p:cNvSpPr txBox="1"/>
                <p:nvPr/>
              </p:nvSpPr>
              <p:spPr>
                <a:xfrm>
                  <a:off x="7535092" y="4992652"/>
                  <a:ext cx="2162696" cy="670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𝑦</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f>
                          <m:fPr>
                            <m:ctrlPr>
                              <a:rPr kumimoji="1" lang="en-US" altLang="ja-JP" i="1" smtClean="0">
                                <a:solidFill>
                                  <a:srgbClr val="494949"/>
                                </a:solidFill>
                                <a:latin typeface="Cambria Math" panose="02040503050406030204" pitchFamily="18" charset="0"/>
                              </a:rPr>
                            </m:ctrlPr>
                          </m:fPr>
                          <m:num>
                            <m:r>
                              <m:rPr>
                                <m:sty m:val="p"/>
                              </m:rPr>
                              <a:rPr kumimoji="1" lang="en-US" altLang="ja-JP" b="0" i="0" smtClean="0">
                                <a:solidFill>
                                  <a:srgbClr val="494949"/>
                                </a:solidFill>
                                <a:latin typeface="Cambria Math" panose="02040503050406030204" pitchFamily="18" charset="0"/>
                              </a:rPr>
                              <m:t>exp</m:t>
                            </m:r>
                            <m:r>
                              <a:rPr kumimoji="1" lang="en-US" altLang="ja-JP" b="0" i="0" smtClean="0">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num>
                          <m:den>
                            <m:nary>
                              <m:naryPr>
                                <m:chr m:val="∑"/>
                                <m:limLoc m:val="undOvr"/>
                                <m:grow m:val="on"/>
                                <m:ctrlPr>
                                  <a:rPr lang="ja-JP" altLang="en-US" i="1">
                                    <a:solidFill>
                                      <a:srgbClr val="494949"/>
                                    </a:solidFill>
                                    <a:latin typeface="Cambria Math" panose="02040503050406030204" pitchFamily="18" charset="0"/>
                                  </a:rPr>
                                </m:ctrlPr>
                              </m:naryPr>
                              <m:sub>
                                <m:r>
                                  <m:rPr>
                                    <m:sty m:val="p"/>
                                    <m:brk/>
                                    <m:aln/>
                                  </m:rPr>
                                  <a:rPr lang="en-US" altLang="ja-JP" b="0" i="0" smtClean="0">
                                    <a:solidFill>
                                      <a:srgbClr val="494949"/>
                                    </a:solidFill>
                                    <a:latin typeface="Cambria Math" panose="02040503050406030204" pitchFamily="18" charset="0"/>
                                  </a:rPr>
                                  <m:t>i</m:t>
                                </m:r>
                                <m:r>
                                  <a:rPr lang="en-US" altLang="ja-JP" b="0" i="0" smtClean="0">
                                    <a:solidFill>
                                      <a:srgbClr val="494949"/>
                                    </a:solidFill>
                                    <a:latin typeface="Cambria Math" panose="02040503050406030204" pitchFamily="18" charset="0"/>
                                  </a:rPr>
                                  <m:t>=1</m:t>
                                </m:r>
                              </m:sub>
                              <m:sup>
                                <m:r>
                                  <a:rPr lang="en-US" altLang="ja-JP" b="0" i="1" smtClean="0">
                                    <a:solidFill>
                                      <a:srgbClr val="494949"/>
                                    </a:solidFill>
                                    <a:latin typeface="Cambria Math" panose="02040503050406030204" pitchFamily="18" charset="0"/>
                                  </a:rPr>
                                  <m:t>𝑛</m:t>
                                </m:r>
                              </m:sup>
                              <m:e>
                                <m:r>
                                  <m:rPr>
                                    <m:sty m:val="p"/>
                                  </m:rPr>
                                  <a:rPr kumimoji="1" lang="en-US" altLang="ja-JP">
                                    <a:solidFill>
                                      <a:srgbClr val="494949"/>
                                    </a:solidFill>
                                    <a:latin typeface="Cambria Math" panose="02040503050406030204" pitchFamily="18" charset="0"/>
                                  </a:rPr>
                                  <m:t>exp</m:t>
                                </m:r>
                                <m:r>
                                  <a:rPr kumimoji="1" lang="en-US" altLang="ja-JP">
                                    <a:solidFill>
                                      <a:srgbClr val="494949"/>
                                    </a:solidFill>
                                    <a:latin typeface="Cambria Math" panose="02040503050406030204" pitchFamily="18" charset="0"/>
                                  </a:rPr>
                                  <m:t> </m:t>
                                </m:r>
                                <m:r>
                                  <a:rPr kumimoji="1" lang="en-US" altLang="ja-JP" i="1">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𝑖</m:t>
                                    </m:r>
                                  </m:sub>
                                </m:sSub>
                                <m:r>
                                  <a:rPr kumimoji="1" lang="en-US" altLang="ja-JP" i="1">
                                    <a:solidFill>
                                      <a:srgbClr val="494949"/>
                                    </a:solidFill>
                                    <a:latin typeface="Cambria Math" panose="02040503050406030204" pitchFamily="18" charset="0"/>
                                  </a:rPr>
                                  <m:t>)</m:t>
                                </m:r>
                              </m:e>
                            </m:nary>
                          </m:den>
                        </m:f>
                      </m:oMath>
                    </m:oMathPara>
                  </a14:m>
                  <a:endParaRPr kumimoji="1" lang="ja-JP" altLang="en-US" dirty="0">
                    <a:solidFill>
                      <a:srgbClr val="494949"/>
                    </a:solidFill>
                  </a:endParaRPr>
                </a:p>
              </p:txBody>
            </p:sp>
          </mc:Choice>
          <mc:Fallback xmlns="">
            <p:sp>
              <p:nvSpPr>
                <p:cNvPr id="33" name="テキスト ボックス 32">
                  <a:extLst>
                    <a:ext uri="{FF2B5EF4-FFF2-40B4-BE49-F238E27FC236}">
                      <a16:creationId xmlns:a16="http://schemas.microsoft.com/office/drawing/2014/main" id="{721FF511-2B1A-48F5-AA09-036CC9719542}"/>
                    </a:ext>
                  </a:extLst>
                </p:cNvPr>
                <p:cNvSpPr txBox="1">
                  <a:spLocks noRot="1" noChangeAspect="1" noMove="1" noResize="1" noEditPoints="1" noAdjustHandles="1" noChangeArrowheads="1" noChangeShapeType="1" noTextEdit="1"/>
                </p:cNvSpPr>
                <p:nvPr/>
              </p:nvSpPr>
              <p:spPr>
                <a:xfrm>
                  <a:off x="7535092" y="4992652"/>
                  <a:ext cx="2162696" cy="670953"/>
                </a:xfrm>
                <a:prstGeom prst="rect">
                  <a:avLst/>
                </a:prstGeom>
                <a:blipFill>
                  <a:blip r:embed="rId7"/>
                  <a:stretch>
                    <a:fillRect/>
                  </a:stretch>
                </a:blipFill>
              </p:spPr>
              <p:txBody>
                <a:bodyPr/>
                <a:lstStyle/>
                <a:p>
                  <a:r>
                    <a:rPr lang="ja-JP" altLang="en-US">
                      <a:noFill/>
                    </a:rPr>
                    <a:t> </a:t>
                  </a:r>
                </a:p>
              </p:txBody>
            </p:sp>
          </mc:Fallback>
        </mc:AlternateContent>
      </p:grpSp>
      <p:sp>
        <p:nvSpPr>
          <p:cNvPr id="41" name="テキスト ボックス 40">
            <a:extLst>
              <a:ext uri="{FF2B5EF4-FFF2-40B4-BE49-F238E27FC236}">
                <a16:creationId xmlns:a16="http://schemas.microsoft.com/office/drawing/2014/main" id="{45DA255E-04E8-4598-893A-1F7B36B842F1}"/>
              </a:ext>
            </a:extLst>
          </p:cNvPr>
          <p:cNvSpPr txBox="1"/>
          <p:nvPr/>
        </p:nvSpPr>
        <p:spPr>
          <a:xfrm>
            <a:off x="6657619" y="4419449"/>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シグモイド関数</a:t>
            </a:r>
          </a:p>
        </p:txBody>
      </p:sp>
      <p:sp>
        <p:nvSpPr>
          <p:cNvPr id="59" name="テキスト ボックス 58">
            <a:extLst>
              <a:ext uri="{FF2B5EF4-FFF2-40B4-BE49-F238E27FC236}">
                <a16:creationId xmlns:a16="http://schemas.microsoft.com/office/drawing/2014/main" id="{8F3C51DA-56FB-404B-BF45-247EC70B0692}"/>
              </a:ext>
            </a:extLst>
          </p:cNvPr>
          <p:cNvSpPr txBox="1"/>
          <p:nvPr/>
        </p:nvSpPr>
        <p:spPr>
          <a:xfrm>
            <a:off x="6657619" y="6001208"/>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ソフトマックス関数</a:t>
            </a:r>
          </a:p>
        </p:txBody>
      </p:sp>
      <p:sp>
        <p:nvSpPr>
          <p:cNvPr id="11" name="楕円 10">
            <a:extLst>
              <a:ext uri="{FF2B5EF4-FFF2-40B4-BE49-F238E27FC236}">
                <a16:creationId xmlns:a16="http://schemas.microsoft.com/office/drawing/2014/main" id="{23C9F705-892E-4A34-8EB2-5F0367FE3367}"/>
              </a:ext>
            </a:extLst>
          </p:cNvPr>
          <p:cNvSpPr/>
          <p:nvPr/>
        </p:nvSpPr>
        <p:spPr>
          <a:xfrm>
            <a:off x="2725479" y="3298931"/>
            <a:ext cx="365760" cy="365760"/>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1" name="楕円 60">
            <a:extLst>
              <a:ext uri="{FF2B5EF4-FFF2-40B4-BE49-F238E27FC236}">
                <a16:creationId xmlns:a16="http://schemas.microsoft.com/office/drawing/2014/main" id="{F0ACE341-09C1-4517-A4A2-E01FD8F4EAA8}"/>
              </a:ext>
            </a:extLst>
          </p:cNvPr>
          <p:cNvSpPr/>
          <p:nvPr/>
        </p:nvSpPr>
        <p:spPr>
          <a:xfrm>
            <a:off x="7890069" y="393892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楕円 61">
            <a:extLst>
              <a:ext uri="{FF2B5EF4-FFF2-40B4-BE49-F238E27FC236}">
                <a16:creationId xmlns:a16="http://schemas.microsoft.com/office/drawing/2014/main" id="{B376FE1D-7AD4-4FC2-8E4F-E178DC7F4541}"/>
              </a:ext>
            </a:extLst>
          </p:cNvPr>
          <p:cNvSpPr/>
          <p:nvPr/>
        </p:nvSpPr>
        <p:spPr>
          <a:xfrm>
            <a:off x="8026590" y="521798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フリーフォーム: 図形 20">
            <a:extLst>
              <a:ext uri="{FF2B5EF4-FFF2-40B4-BE49-F238E27FC236}">
                <a16:creationId xmlns:a16="http://schemas.microsoft.com/office/drawing/2014/main" id="{A8B32716-3675-427B-837F-F514D35112BE}"/>
              </a:ext>
            </a:extLst>
          </p:cNvPr>
          <p:cNvSpPr/>
          <p:nvPr/>
        </p:nvSpPr>
        <p:spPr>
          <a:xfrm>
            <a:off x="2907792" y="3108960"/>
            <a:ext cx="5102352" cy="813816"/>
          </a:xfrm>
          <a:custGeom>
            <a:avLst/>
            <a:gdLst>
              <a:gd name="connsiteX0" fmla="*/ 0 w 5102352"/>
              <a:gd name="connsiteY0" fmla="*/ 173736 h 813816"/>
              <a:gd name="connsiteX1" fmla="*/ 0 w 5102352"/>
              <a:gd name="connsiteY1" fmla="*/ 0 h 813816"/>
              <a:gd name="connsiteX2" fmla="*/ 5102352 w 5102352"/>
              <a:gd name="connsiteY2" fmla="*/ 0 h 813816"/>
              <a:gd name="connsiteX3" fmla="*/ 5102352 w 5102352"/>
              <a:gd name="connsiteY3" fmla="*/ 813816 h 813816"/>
            </a:gdLst>
            <a:ahLst/>
            <a:cxnLst>
              <a:cxn ang="0">
                <a:pos x="connsiteX0" y="connsiteY0"/>
              </a:cxn>
              <a:cxn ang="0">
                <a:pos x="connsiteX1" y="connsiteY1"/>
              </a:cxn>
              <a:cxn ang="0">
                <a:pos x="connsiteX2" y="connsiteY2"/>
              </a:cxn>
              <a:cxn ang="0">
                <a:pos x="connsiteX3" y="connsiteY3"/>
              </a:cxn>
            </a:cxnLst>
            <a:rect l="l" t="t" r="r" b="b"/>
            <a:pathLst>
              <a:path w="5102352" h="813816">
                <a:moveTo>
                  <a:pt x="0" y="173736"/>
                </a:moveTo>
                <a:lnTo>
                  <a:pt x="0" y="0"/>
                </a:lnTo>
                <a:lnTo>
                  <a:pt x="5102352" y="0"/>
                </a:lnTo>
                <a:lnTo>
                  <a:pt x="5102352" y="813816"/>
                </a:lnTo>
              </a:path>
            </a:pathLst>
          </a:custGeom>
          <a:noFill/>
          <a:ln w="28575">
            <a:solidFill>
              <a:srgbClr val="EB0046"/>
            </a:solidFill>
            <a:prstDash val="sysDot"/>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98BFBDF3-6FE8-4D46-A470-7A719BD06DF1}"/>
              </a:ext>
            </a:extLst>
          </p:cNvPr>
          <p:cNvSpPr/>
          <p:nvPr/>
        </p:nvSpPr>
        <p:spPr>
          <a:xfrm>
            <a:off x="6254496" y="3108960"/>
            <a:ext cx="1920240" cy="2093976"/>
          </a:xfrm>
          <a:custGeom>
            <a:avLst/>
            <a:gdLst>
              <a:gd name="connsiteX0" fmla="*/ 0 w 1920240"/>
              <a:gd name="connsiteY0" fmla="*/ 0 h 2093976"/>
              <a:gd name="connsiteX1" fmla="*/ 0 w 1920240"/>
              <a:gd name="connsiteY1" fmla="*/ 1764792 h 2093976"/>
              <a:gd name="connsiteX2" fmla="*/ 1920240 w 1920240"/>
              <a:gd name="connsiteY2" fmla="*/ 1764792 h 2093976"/>
              <a:gd name="connsiteX3" fmla="*/ 1920240 w 1920240"/>
              <a:gd name="connsiteY3" fmla="*/ 2093976 h 2093976"/>
            </a:gdLst>
            <a:ahLst/>
            <a:cxnLst>
              <a:cxn ang="0">
                <a:pos x="connsiteX0" y="connsiteY0"/>
              </a:cxn>
              <a:cxn ang="0">
                <a:pos x="connsiteX1" y="connsiteY1"/>
              </a:cxn>
              <a:cxn ang="0">
                <a:pos x="connsiteX2" y="connsiteY2"/>
              </a:cxn>
              <a:cxn ang="0">
                <a:pos x="connsiteX3" y="connsiteY3"/>
              </a:cxn>
            </a:cxnLst>
            <a:rect l="l" t="t" r="r" b="b"/>
            <a:pathLst>
              <a:path w="1920240" h="2093976">
                <a:moveTo>
                  <a:pt x="0" y="0"/>
                </a:moveTo>
                <a:lnTo>
                  <a:pt x="0" y="1764792"/>
                </a:lnTo>
                <a:lnTo>
                  <a:pt x="1920240" y="1764792"/>
                </a:lnTo>
                <a:lnTo>
                  <a:pt x="1920240" y="2093976"/>
                </a:lnTo>
              </a:path>
            </a:pathLst>
          </a:custGeom>
          <a:noFill/>
          <a:ln w="28575">
            <a:solidFill>
              <a:srgbClr val="EB0046"/>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3ABDC9A-BF14-482D-9F63-FB43295513DE}"/>
              </a:ext>
            </a:extLst>
          </p:cNvPr>
          <p:cNvSpPr/>
          <p:nvPr/>
        </p:nvSpPr>
        <p:spPr>
          <a:xfrm>
            <a:off x="9576655" y="3028940"/>
            <a:ext cx="1848583" cy="338554"/>
          </a:xfrm>
          <a:prstGeom prst="rect">
            <a:avLst/>
          </a:prstGeom>
        </p:spPr>
        <p:txBody>
          <a:bodyPr wrap="none">
            <a:spAutoFit/>
          </a:bodyPr>
          <a:lstStyle/>
          <a:p>
            <a:pPr algn="ctr"/>
            <a:r>
              <a:rPr lang="en-US" altLang="ja-JP" sz="1600" b="1" dirty="0">
                <a:solidFill>
                  <a:srgbClr val="F47746"/>
                </a:solidFill>
              </a:rPr>
              <a:t>0</a:t>
            </a:r>
            <a:r>
              <a:rPr lang="ja-JP" altLang="en-US" sz="1600" b="1" dirty="0">
                <a:solidFill>
                  <a:srgbClr val="F47746"/>
                </a:solidFill>
              </a:rPr>
              <a:t>～</a:t>
            </a:r>
            <a:r>
              <a:rPr lang="en-US" altLang="ja-JP" sz="1600" b="1" dirty="0">
                <a:solidFill>
                  <a:srgbClr val="F47746"/>
                </a:solidFill>
              </a:rPr>
              <a:t>1</a:t>
            </a:r>
            <a:r>
              <a:rPr lang="ja-JP" altLang="en-US" sz="1600" b="1" dirty="0">
                <a:solidFill>
                  <a:srgbClr val="F47746"/>
                </a:solidFill>
              </a:rPr>
              <a:t>の確率へ変換</a:t>
            </a:r>
          </a:p>
        </p:txBody>
      </p:sp>
      <p:graphicFrame>
        <p:nvGraphicFramePr>
          <p:cNvPr id="81" name="グラフ 80">
            <a:extLst>
              <a:ext uri="{FF2B5EF4-FFF2-40B4-BE49-F238E27FC236}">
                <a16:creationId xmlns:a16="http://schemas.microsoft.com/office/drawing/2014/main" id="{7A421890-5418-4B97-840E-CB56D84A6A5F}"/>
              </a:ext>
            </a:extLst>
          </p:cNvPr>
          <p:cNvGraphicFramePr/>
          <p:nvPr>
            <p:extLst>
              <p:ext uri="{D42A27DB-BD31-4B8C-83A1-F6EECF244321}">
                <p14:modId xmlns:p14="http://schemas.microsoft.com/office/powerpoint/2010/main" val="2476847027"/>
              </p:ext>
            </p:extLst>
          </p:nvPr>
        </p:nvGraphicFramePr>
        <p:xfrm>
          <a:off x="9454312" y="3303539"/>
          <a:ext cx="2048883" cy="1582476"/>
        </p:xfrm>
        <a:graphic>
          <a:graphicData uri="http://schemas.openxmlformats.org/drawingml/2006/chart">
            <c:chart xmlns:c="http://schemas.openxmlformats.org/drawingml/2006/chart" xmlns:r="http://schemas.openxmlformats.org/officeDocument/2006/relationships" r:id="rId8"/>
          </a:graphicData>
        </a:graphic>
      </p:graphicFrame>
      <p:pic>
        <p:nvPicPr>
          <p:cNvPr id="82" name="グラフィックス 81">
            <a:extLst>
              <a:ext uri="{FF2B5EF4-FFF2-40B4-BE49-F238E27FC236}">
                <a16:creationId xmlns:a16="http://schemas.microsoft.com/office/drawing/2014/main" id="{B95EC5FB-69DF-43AC-8BC8-9F83DA036C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14134" y="3766942"/>
            <a:ext cx="780856" cy="476250"/>
          </a:xfrm>
          <a:prstGeom prst="rect">
            <a:avLst/>
          </a:prstGeom>
        </p:spPr>
      </p:pic>
      <p:pic>
        <p:nvPicPr>
          <p:cNvPr id="83" name="グラフィックス 82">
            <a:extLst>
              <a:ext uri="{FF2B5EF4-FFF2-40B4-BE49-F238E27FC236}">
                <a16:creationId xmlns:a16="http://schemas.microsoft.com/office/drawing/2014/main" id="{437538DF-6663-4561-945A-7E2D291896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01613" y="5316518"/>
            <a:ext cx="780856" cy="476250"/>
          </a:xfrm>
          <a:prstGeom prst="rect">
            <a:avLst/>
          </a:prstGeom>
        </p:spPr>
      </p:pic>
      <p:sp>
        <p:nvSpPr>
          <p:cNvPr id="84" name="テキスト ボックス 83">
            <a:extLst>
              <a:ext uri="{FF2B5EF4-FFF2-40B4-BE49-F238E27FC236}">
                <a16:creationId xmlns:a16="http://schemas.microsoft.com/office/drawing/2014/main" id="{9A0B6A13-6709-4653-8C24-6C56FCFD05C3}"/>
              </a:ext>
            </a:extLst>
          </p:cNvPr>
          <p:cNvSpPr txBox="1"/>
          <p:nvPr/>
        </p:nvSpPr>
        <p:spPr>
          <a:xfrm>
            <a:off x="6611552" y="3355974"/>
            <a:ext cx="1713178" cy="307777"/>
          </a:xfrm>
          <a:prstGeom prst="rect">
            <a:avLst/>
          </a:prstGeom>
          <a:noFill/>
        </p:spPr>
        <p:txBody>
          <a:bodyPr wrap="square" rtlCol="0">
            <a:spAutoFit/>
          </a:bodyPr>
          <a:lstStyle/>
          <a:p>
            <a:pPr defTabSz="914400" fontAlgn="base">
              <a:spcBef>
                <a:spcPct val="0"/>
              </a:spcBef>
              <a:spcAft>
                <a:spcPct val="0"/>
              </a:spcAft>
            </a:pPr>
            <a:r>
              <a:rPr kumimoji="1" lang="en-US" altLang="ja-JP" sz="1400" b="1" dirty="0">
                <a:solidFill>
                  <a:srgbClr val="494949"/>
                </a:solidFill>
                <a:latin typeface="+mn-ea"/>
              </a:rPr>
              <a:t>2</a:t>
            </a:r>
            <a:r>
              <a:rPr kumimoji="1" lang="ja-JP" altLang="en-US" sz="1400" b="1" dirty="0">
                <a:solidFill>
                  <a:srgbClr val="494949"/>
                </a:solidFill>
                <a:latin typeface="+mn-ea"/>
              </a:rPr>
              <a:t>値分類</a:t>
            </a:r>
          </a:p>
        </p:txBody>
      </p:sp>
      <p:sp>
        <p:nvSpPr>
          <p:cNvPr id="85" name="テキスト ボックス 84">
            <a:extLst>
              <a:ext uri="{FF2B5EF4-FFF2-40B4-BE49-F238E27FC236}">
                <a16:creationId xmlns:a16="http://schemas.microsoft.com/office/drawing/2014/main" id="{737C3AD6-4DF5-4A1A-A1EF-62D4A81F8FDB}"/>
              </a:ext>
            </a:extLst>
          </p:cNvPr>
          <p:cNvSpPr txBox="1"/>
          <p:nvPr/>
        </p:nvSpPr>
        <p:spPr>
          <a:xfrm>
            <a:off x="6621033" y="4887293"/>
            <a:ext cx="1713178"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多値分類</a:t>
            </a:r>
          </a:p>
        </p:txBody>
      </p:sp>
      <p:cxnSp>
        <p:nvCxnSpPr>
          <p:cNvPr id="88" name="直線コネクタ 87">
            <a:extLst>
              <a:ext uri="{FF2B5EF4-FFF2-40B4-BE49-F238E27FC236}">
                <a16:creationId xmlns:a16="http://schemas.microsoft.com/office/drawing/2014/main" id="{49A6299A-77E0-42AE-8920-17EA721F59AE}"/>
              </a:ext>
            </a:extLst>
          </p:cNvPr>
          <p:cNvCxnSpPr>
            <a:cxnSpLocks/>
          </p:cNvCxnSpPr>
          <p:nvPr/>
        </p:nvCxnSpPr>
        <p:spPr>
          <a:xfrm>
            <a:off x="9514791" y="6191614"/>
            <a:ext cx="1910447"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6522F833-582B-43FF-9495-704F5AFF8179}"/>
              </a:ext>
            </a:extLst>
          </p:cNvPr>
          <p:cNvCxnSpPr>
            <a:cxnSpLocks/>
          </p:cNvCxnSpPr>
          <p:nvPr/>
        </p:nvCxnSpPr>
        <p:spPr>
          <a:xfrm flipV="1">
            <a:off x="9581775" y="4949741"/>
            <a:ext cx="0" cy="1338171"/>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9" name="正方形/長方形 98">
            <a:extLst>
              <a:ext uri="{FF2B5EF4-FFF2-40B4-BE49-F238E27FC236}">
                <a16:creationId xmlns:a16="http://schemas.microsoft.com/office/drawing/2014/main" id="{B148DA4F-BB1A-473D-97D4-36707505E92B}"/>
              </a:ext>
            </a:extLst>
          </p:cNvPr>
          <p:cNvSpPr/>
          <p:nvPr/>
        </p:nvSpPr>
        <p:spPr>
          <a:xfrm>
            <a:off x="8972328" y="6191614"/>
            <a:ext cx="3057247" cy="338554"/>
          </a:xfrm>
          <a:prstGeom prst="rect">
            <a:avLst/>
          </a:prstGeom>
        </p:spPr>
        <p:txBody>
          <a:bodyPr wrap="none">
            <a:spAutoFit/>
          </a:bodyPr>
          <a:lstStyle/>
          <a:p>
            <a:pPr algn="ctr"/>
            <a:r>
              <a:rPr lang="ja-JP" altLang="en-US" sz="1600" b="1" dirty="0">
                <a:solidFill>
                  <a:srgbClr val="F47746"/>
                </a:solidFill>
              </a:rPr>
              <a:t>最も確率が高いクラスを求める</a:t>
            </a:r>
          </a:p>
        </p:txBody>
      </p:sp>
      <p:sp>
        <p:nvSpPr>
          <p:cNvPr id="101" name="フリーフォーム: 図形 100">
            <a:extLst>
              <a:ext uri="{FF2B5EF4-FFF2-40B4-BE49-F238E27FC236}">
                <a16:creationId xmlns:a16="http://schemas.microsoft.com/office/drawing/2014/main" id="{4B6831CA-3E3D-4048-905B-F640C9A883E2}"/>
              </a:ext>
            </a:extLst>
          </p:cNvPr>
          <p:cNvSpPr/>
          <p:nvPr/>
        </p:nvSpPr>
        <p:spPr>
          <a:xfrm>
            <a:off x="9683496" y="5328129"/>
            <a:ext cx="475488" cy="780063"/>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図形 101">
            <a:extLst>
              <a:ext uri="{FF2B5EF4-FFF2-40B4-BE49-F238E27FC236}">
                <a16:creationId xmlns:a16="http://schemas.microsoft.com/office/drawing/2014/main" id="{4F89D75F-B3A9-44FD-BE07-967857676E6F}"/>
              </a:ext>
            </a:extLst>
          </p:cNvPr>
          <p:cNvSpPr/>
          <p:nvPr/>
        </p:nvSpPr>
        <p:spPr>
          <a:xfrm>
            <a:off x="9648760" y="5491025"/>
            <a:ext cx="1180580" cy="626312"/>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F36C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図形 102">
            <a:extLst>
              <a:ext uri="{FF2B5EF4-FFF2-40B4-BE49-F238E27FC236}">
                <a16:creationId xmlns:a16="http://schemas.microsoft.com/office/drawing/2014/main" id="{DB15338F-75A2-405A-988A-3F52670F3F32}"/>
              </a:ext>
            </a:extLst>
          </p:cNvPr>
          <p:cNvSpPr/>
          <p:nvPr/>
        </p:nvSpPr>
        <p:spPr>
          <a:xfrm>
            <a:off x="10042006" y="5416748"/>
            <a:ext cx="847524" cy="695138"/>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EB004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図形 103">
            <a:extLst>
              <a:ext uri="{FF2B5EF4-FFF2-40B4-BE49-F238E27FC236}">
                <a16:creationId xmlns:a16="http://schemas.microsoft.com/office/drawing/2014/main" id="{9133F4A5-76BE-405A-AB46-B39E35EDBA93}"/>
              </a:ext>
            </a:extLst>
          </p:cNvPr>
          <p:cNvSpPr/>
          <p:nvPr/>
        </p:nvSpPr>
        <p:spPr>
          <a:xfrm>
            <a:off x="10552230" y="5217426"/>
            <a:ext cx="675680" cy="896481"/>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4949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a:extLst>
              <a:ext uri="{FF2B5EF4-FFF2-40B4-BE49-F238E27FC236}">
                <a16:creationId xmlns:a16="http://schemas.microsoft.com/office/drawing/2014/main" id="{BA636BD5-EF06-4A76-9F44-B3C6EA46EC76}"/>
              </a:ext>
            </a:extLst>
          </p:cNvPr>
          <p:cNvCxnSpPr>
            <a:cxnSpLocks/>
          </p:cNvCxnSpPr>
          <p:nvPr/>
        </p:nvCxnSpPr>
        <p:spPr>
          <a:xfrm>
            <a:off x="10048714" y="5028172"/>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8D8E7E86-85CD-4189-A0B9-F4F517C1CCCB}"/>
              </a:ext>
            </a:extLst>
          </p:cNvPr>
          <p:cNvCxnSpPr>
            <a:cxnSpLocks/>
          </p:cNvCxnSpPr>
          <p:nvPr/>
        </p:nvCxnSpPr>
        <p:spPr>
          <a:xfrm>
            <a:off x="10292554" y="5015980"/>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4CC20242-9CC9-4700-A74D-BAC91AFB4F7E}"/>
              </a:ext>
            </a:extLst>
          </p:cNvPr>
          <p:cNvCxnSpPr>
            <a:cxnSpLocks/>
          </p:cNvCxnSpPr>
          <p:nvPr/>
        </p:nvCxnSpPr>
        <p:spPr>
          <a:xfrm>
            <a:off x="10673554" y="5003788"/>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16" name="フリーフォーム: 図形 115">
            <a:extLst>
              <a:ext uri="{FF2B5EF4-FFF2-40B4-BE49-F238E27FC236}">
                <a16:creationId xmlns:a16="http://schemas.microsoft.com/office/drawing/2014/main" id="{0F80F9E8-A29F-4B06-BED9-AA180A506C15}"/>
              </a:ext>
            </a:extLst>
          </p:cNvPr>
          <p:cNvSpPr/>
          <p:nvPr/>
        </p:nvSpPr>
        <p:spPr>
          <a:xfrm>
            <a:off x="9701784" y="5522976"/>
            <a:ext cx="1371600" cy="630936"/>
          </a:xfrm>
          <a:custGeom>
            <a:avLst/>
            <a:gdLst>
              <a:gd name="connsiteX0" fmla="*/ 0 w 1371600"/>
              <a:gd name="connsiteY0" fmla="*/ 576072 h 630936"/>
              <a:gd name="connsiteX1" fmla="*/ 192024 w 1371600"/>
              <a:gd name="connsiteY1" fmla="*/ 45720 h 630936"/>
              <a:gd name="connsiteX2" fmla="*/ 530352 w 1371600"/>
              <a:gd name="connsiteY2" fmla="*/ 54864 h 630936"/>
              <a:gd name="connsiteX3" fmla="*/ 612648 w 1371600"/>
              <a:gd name="connsiteY3" fmla="*/ 0 h 630936"/>
              <a:gd name="connsiteX4" fmla="*/ 978408 w 1371600"/>
              <a:gd name="connsiteY4" fmla="*/ 128016 h 630936"/>
              <a:gd name="connsiteX5" fmla="*/ 1216152 w 1371600"/>
              <a:gd name="connsiteY5" fmla="*/ 109728 h 630936"/>
              <a:gd name="connsiteX6" fmla="*/ 1371600 w 1371600"/>
              <a:gd name="connsiteY6" fmla="*/ 630936 h 630936"/>
              <a:gd name="connsiteX7" fmla="*/ 0 w 1371600"/>
              <a:gd name="connsiteY7" fmla="*/ 576072 h 63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600" h="630936">
                <a:moveTo>
                  <a:pt x="0" y="576072"/>
                </a:moveTo>
                <a:lnTo>
                  <a:pt x="192024" y="45720"/>
                </a:lnTo>
                <a:lnTo>
                  <a:pt x="530352" y="54864"/>
                </a:lnTo>
                <a:lnTo>
                  <a:pt x="612648" y="0"/>
                </a:lnTo>
                <a:lnTo>
                  <a:pt x="978408" y="128016"/>
                </a:lnTo>
                <a:lnTo>
                  <a:pt x="1216152" y="109728"/>
                </a:lnTo>
                <a:lnTo>
                  <a:pt x="1371600" y="630936"/>
                </a:lnTo>
                <a:lnTo>
                  <a:pt x="0" y="576072"/>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BE4980B0-491F-59B1-C47A-289F6A8A2480}"/>
              </a:ext>
            </a:extLst>
          </p:cNvPr>
          <p:cNvSpPr/>
          <p:nvPr/>
        </p:nvSpPr>
        <p:spPr>
          <a:xfrm>
            <a:off x="7290953" y="6392618"/>
            <a:ext cx="1556836" cy="276999"/>
          </a:xfrm>
          <a:prstGeom prst="rect">
            <a:avLst/>
          </a:prstGeom>
        </p:spPr>
        <p:txBody>
          <a:bodyPr wrap="none">
            <a:spAutoFit/>
          </a:bodyPr>
          <a:lstStyle/>
          <a:p>
            <a:r>
              <a:rPr lang="en-US" altLang="ja-JP" sz="1200" dirty="0">
                <a:solidFill>
                  <a:srgbClr val="494949"/>
                </a:solidFill>
                <a:latin typeface="+mn-ea"/>
              </a:rPr>
              <a:t>※exp</a:t>
            </a:r>
            <a:r>
              <a:rPr lang="ja-JP" altLang="en-US" sz="1200" dirty="0">
                <a:solidFill>
                  <a:srgbClr val="494949"/>
                </a:solidFill>
                <a:latin typeface="+mn-ea"/>
              </a:rPr>
              <a:t> </a:t>
            </a:r>
            <a:r>
              <a:rPr lang="en-US" altLang="ja-JP" sz="1200" dirty="0">
                <a:solidFill>
                  <a:srgbClr val="494949"/>
                </a:solidFill>
                <a:latin typeface="+mn-ea"/>
              </a:rPr>
              <a:t>x</a:t>
            </a:r>
            <a:r>
              <a:rPr lang="ja-JP" altLang="en-US" sz="1200" dirty="0">
                <a:solidFill>
                  <a:srgbClr val="494949"/>
                </a:solidFill>
                <a:latin typeface="+mn-ea"/>
              </a:rPr>
              <a:t> ：</a:t>
            </a:r>
            <a:r>
              <a:rPr lang="en-US" altLang="ja-JP" sz="1200" dirty="0">
                <a:solidFill>
                  <a:srgbClr val="494949"/>
                </a:solidFill>
                <a:latin typeface="+mn-ea"/>
              </a:rPr>
              <a:t>e</a:t>
            </a:r>
            <a:r>
              <a:rPr lang="en-US" altLang="ja-JP" sz="1200" baseline="30000" dirty="0">
                <a:solidFill>
                  <a:srgbClr val="494949"/>
                </a:solidFill>
                <a:latin typeface="+mn-ea"/>
              </a:rPr>
              <a:t>x</a:t>
            </a:r>
            <a:r>
              <a:rPr lang="ja-JP" altLang="en-US" sz="1200" dirty="0">
                <a:solidFill>
                  <a:srgbClr val="494949"/>
                </a:solidFill>
                <a:latin typeface="+mn-ea"/>
              </a:rPr>
              <a:t>と同意</a:t>
            </a:r>
            <a:endParaRPr lang="en-US" altLang="ja-JP" sz="1200" dirty="0">
              <a:solidFill>
                <a:srgbClr val="494949"/>
              </a:solidFill>
              <a:latin typeface="+mn-ea"/>
            </a:endParaRPr>
          </a:p>
        </p:txBody>
      </p:sp>
    </p:spTree>
    <p:extLst>
      <p:ext uri="{BB962C8B-B14F-4D97-AF65-F5344CB8AC3E}">
        <p14:creationId xmlns:p14="http://schemas.microsoft.com/office/powerpoint/2010/main" val="10658219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3-1-7.</a:t>
            </a:r>
            <a:r>
              <a:rPr lang="ja-JP" altLang="en-US" dirty="0"/>
              <a:t>分類の評価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206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327471"/>
            <a:ext cx="8640762" cy="1466850"/>
          </a:xfrm>
        </p:spPr>
        <p:txBody>
          <a:bodyPr>
            <a:normAutofit/>
          </a:bodyPr>
          <a:lstStyle/>
          <a:p>
            <a:pPr>
              <a:buClr>
                <a:srgbClr val="F36C37"/>
              </a:buClr>
            </a:pPr>
            <a:r>
              <a:rPr lang="ja-JP" altLang="en-US" sz="2000" b="1" dirty="0"/>
              <a:t>分類においては</a:t>
            </a:r>
            <a:r>
              <a:rPr lang="ja-JP" altLang="en-US" sz="2000" b="1" dirty="0">
                <a:solidFill>
                  <a:srgbClr val="F47746"/>
                </a:solidFill>
              </a:rPr>
              <a:t>正解率</a:t>
            </a:r>
            <a:r>
              <a:rPr lang="ja-JP" altLang="en-US" sz="2000" b="1" dirty="0"/>
              <a:t>は重要な評価指標の一つ</a:t>
            </a:r>
          </a:p>
          <a:p>
            <a:pPr>
              <a:buClr>
                <a:srgbClr val="F36C37"/>
              </a:buClr>
            </a:pPr>
            <a:r>
              <a:rPr lang="en-US" altLang="ja-JP" sz="2000" b="1" dirty="0"/>
              <a:t>0</a:t>
            </a:r>
            <a:r>
              <a:rPr lang="ja-JP" altLang="en-US" sz="2000" b="1" dirty="0"/>
              <a:t>～</a:t>
            </a:r>
            <a:r>
              <a:rPr lang="en-US" altLang="ja-JP" sz="2000" b="1" dirty="0"/>
              <a:t>1</a:t>
            </a:r>
            <a:r>
              <a:rPr lang="ja-JP" altLang="en-US" sz="2000" b="1" dirty="0"/>
              <a:t>の範囲で分類の正解率を表す</a:t>
            </a:r>
          </a:p>
          <a:p>
            <a:pPr>
              <a:buClr>
                <a:srgbClr val="F36C37"/>
              </a:buClr>
            </a:pPr>
            <a:r>
              <a:rPr lang="ja-JP" altLang="en-US" sz="2000" b="1" dirty="0"/>
              <a:t>正解率が高くても目的に適さない場合がある為注意（後述）</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正解率（</a:t>
              </a:r>
              <a:r>
                <a:rPr lang="en-US" altLang="ja-JP" sz="2400" b="1" spc="150" dirty="0">
                  <a:solidFill>
                    <a:schemeClr val="bg1"/>
                  </a:solidFill>
                  <a:latin typeface="+mn-ea"/>
                </a:rPr>
                <a:t>Accuracy</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82880"/>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分類で用いられる主な</a:t>
            </a:r>
            <a:r>
              <a:rPr lang="ja-JP" altLang="en-US" sz="2000" spc="0" dirty="0">
                <a:solidFill>
                  <a:srgbClr val="F36C37"/>
                </a:solidFill>
              </a:rPr>
              <a:t>評価指標</a:t>
            </a:r>
            <a:r>
              <a:rPr lang="ja-JP" altLang="en-US" sz="2000" spc="0" dirty="0">
                <a:solidFill>
                  <a:srgbClr val="494949"/>
                </a:solidFill>
              </a:rPr>
              <a:t>として</a:t>
            </a:r>
            <a:r>
              <a:rPr lang="ja-JP" altLang="en-US" sz="2000" spc="0" dirty="0">
                <a:solidFill>
                  <a:srgbClr val="F36C37"/>
                </a:solidFill>
              </a:rPr>
              <a:t>正解率（</a:t>
            </a:r>
            <a:r>
              <a:rPr lang="en-US" altLang="ja-JP" sz="2000" spc="0" dirty="0">
                <a:solidFill>
                  <a:srgbClr val="F36C37"/>
                </a:solidFill>
              </a:rPr>
              <a:t>Accuracy</a:t>
            </a:r>
            <a:r>
              <a:rPr lang="ja-JP" altLang="en-US" sz="2000" spc="0" dirty="0">
                <a:solidFill>
                  <a:srgbClr val="F36C37"/>
                </a:solidFill>
              </a:rPr>
              <a:t>）</a:t>
            </a:r>
            <a:r>
              <a:rPr lang="ja-JP" altLang="en-US" sz="2000" spc="0" dirty="0">
                <a:solidFill>
                  <a:schemeClr val="tx1">
                    <a:lumMod val="75000"/>
                    <a:lumOff val="25000"/>
                  </a:schemeClr>
                </a:solidFill>
              </a:rPr>
              <a:t>があります。これは、単純に</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予測結果が正解と一致した割合を計算したものです。</a:t>
            </a:r>
          </a:p>
        </p:txBody>
      </p:sp>
    </p:spTree>
    <p:extLst>
      <p:ext uri="{BB962C8B-B14F-4D97-AF65-F5344CB8AC3E}">
        <p14:creationId xmlns:p14="http://schemas.microsoft.com/office/powerpoint/2010/main" val="26756538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bg2">
                    <a:lumMod val="75000"/>
                  </a:schemeClr>
                </a:solidFill>
              </a:rPr>
              <a:t>3-1</a:t>
            </a:r>
            <a:r>
              <a:rPr kumimoji="1" lang="en-US" altLang="ja-JP" sz="2800" b="1" spc="300" dirty="0">
                <a:solidFill>
                  <a:srgbClr val="BFBFBF"/>
                </a:solidFill>
              </a:rPr>
              <a:t>.</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a:t>
            </a:r>
            <a:r>
              <a:rPr lang="ja-JP" altLang="en-US" sz="2800" b="1" spc="300">
                <a:solidFill>
                  <a:srgbClr val="BFBFBF"/>
                </a:solidFill>
              </a:rPr>
              <a:t>モデルの改良</a:t>
            </a:r>
            <a:endParaRPr lang="en-US" altLang="ja-JP" sz="2800" b="1" spc="300" dirty="0">
              <a:solidFill>
                <a:srgbClr val="BFBFBF"/>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33629857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ロジスティック回帰を実装する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のロジスティック回帰モデル</a:t>
            </a:r>
          </a:p>
          <a:p>
            <a:pPr lvl="1">
              <a:buClr>
                <a:srgbClr val="F36C37"/>
              </a:buClr>
            </a:pPr>
            <a:r>
              <a:rPr lang="en-US" altLang="ja-JP" sz="1400" b="1" dirty="0"/>
              <a:t>scikit-learn</a:t>
            </a:r>
            <a:r>
              <a:rPr lang="ja-JP" altLang="en-US" sz="1400" b="1" dirty="0"/>
              <a:t>の</a:t>
            </a:r>
            <a:r>
              <a:rPr lang="en-US" altLang="ja-JP" sz="1400" b="1" dirty="0" err="1"/>
              <a:t>linear_model.LogisticRegression</a:t>
            </a:r>
            <a:r>
              <a:rPr lang="ja-JP" altLang="en-US" sz="1400" b="1" dirty="0"/>
              <a:t>クラスでロジスティック回帰モデルを実装できる</a:t>
            </a:r>
            <a:endParaRPr lang="en-US" altLang="ja-JP" sz="1400" b="1" dirty="0"/>
          </a:p>
          <a:p>
            <a:pPr lvl="1">
              <a:buClr>
                <a:srgbClr val="F36C37"/>
              </a:buClr>
            </a:pPr>
            <a:r>
              <a:rPr lang="ja-JP" altLang="en-US" sz="1400" b="1" dirty="0"/>
              <a:t>線形回帰同様に学習、評価に使う各種のメソッドがあらかじめ用意されている</a:t>
            </a:r>
            <a:endParaRPr lang="en-US" altLang="ja-JP" sz="1400" b="1" dirty="0"/>
          </a:p>
          <a:p>
            <a:pPr lvl="1">
              <a:buClr>
                <a:srgbClr val="F36C37"/>
              </a:buClr>
            </a:pPr>
            <a:r>
              <a:rPr lang="ja-JP" altLang="en-US" sz="1400" b="1" dirty="0"/>
              <a:t>使い方は回帰モデルの線形回帰と同じだが、</a:t>
            </a:r>
            <a:r>
              <a:rPr lang="en-US" altLang="ja-JP" sz="1400" b="1" dirty="0"/>
              <a:t>score</a:t>
            </a:r>
            <a:r>
              <a:rPr lang="ja-JP" altLang="en-US" sz="1400" b="1" dirty="0"/>
              <a:t>メソッドは決定係数ではなく正解率（</a:t>
            </a:r>
            <a:r>
              <a:rPr lang="en-US" altLang="ja-JP" sz="1400" b="1" dirty="0"/>
              <a:t>Accuracy</a:t>
            </a:r>
            <a:r>
              <a:rPr lang="ja-JP" altLang="en-US" sz="1400" b="1" dirty="0"/>
              <a:t>）が</a:t>
            </a:r>
            <a:br>
              <a:rPr lang="en-US" altLang="ja-JP" sz="1400" b="1" dirty="0"/>
            </a:br>
            <a:r>
              <a:rPr lang="ja-JP" altLang="en-US" sz="1400" b="1" dirty="0"/>
              <a:t>結果として返されるなど、分類用のメソッドになっている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-2-1.</a:t>
            </a:r>
            <a:r>
              <a:rPr lang="ja-JP" altLang="en-US" dirty="0"/>
              <a:t>ロジスティック</a:t>
            </a:r>
            <a:r>
              <a:rPr kumimoji="1" lang="ja-JP" altLang="en-US" dirty="0"/>
              <a:t>回帰をプログラミングする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LogisticRegression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err="1">
                <a:solidFill>
                  <a:srgbClr val="000000"/>
                </a:solidFill>
                <a:effectLst/>
                <a:latin typeface="Meiryo UI" panose="020B0604030504040204" pitchFamily="50" charset="-128"/>
                <a:ea typeface="Meiryo UI" panose="020B0604030504040204" pitchFamily="50" charset="-128"/>
              </a:rPr>
              <a:t>LogisticRegression</a:t>
            </a:r>
            <a:r>
              <a:rPr lang="en-US" altLang="ja-JP"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max_iter</a:t>
            </a:r>
            <a:r>
              <a:rPr lang="en-US" altLang="ja-JP" sz="1400" dirty="0">
                <a:latin typeface="Meiryo UI" panose="020B0604030504040204" pitchFamily="50" charset="-128"/>
                <a:ea typeface="Meiryo UI" panose="020B0604030504040204" pitchFamily="50" charset="-128"/>
              </a:rPr>
              <a:t>=2500)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523220"/>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分類確率を出力するには</a:t>
            </a:r>
            <a:r>
              <a:rPr kumimoji="1" lang="en-US" altLang="ja-JP" sz="1400" dirty="0">
                <a:solidFill>
                  <a:srgbClr val="494949"/>
                </a:solidFill>
                <a:latin typeface="+mn-ea"/>
              </a:rPr>
              <a:t>predict_proba</a:t>
            </a:r>
            <a:r>
              <a:rPr kumimoji="1" lang="ja-JP" altLang="en-US" sz="1400" dirty="0">
                <a:solidFill>
                  <a:srgbClr val="494949"/>
                </a:solidFill>
                <a:latin typeface="+mn-ea"/>
              </a:rPr>
              <a:t>メソッドを使用します。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40945525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2722559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強化</a:t>
            </a:r>
            <a:r>
              <a:rPr lang="ja-JP" altLang="en-US" dirty="0"/>
              <a:t>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21</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7" y="814642"/>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「価値」を最大化する「行動」を学習</a:t>
            </a:r>
            <a:endParaRPr lang="en-US" altLang="ja-JP" sz="2200" dirty="0"/>
          </a:p>
          <a:p>
            <a:r>
              <a:rPr lang="ja-JP" altLang="en-US" sz="2200" dirty="0"/>
              <a:t>現在の状態を観測し、最適な行動を実行</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845391" y="1676942"/>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77" idx="3"/>
          </p:cNvCxnSpPr>
          <p:nvPr/>
        </p:nvCxnSpPr>
        <p:spPr>
          <a:xfrm rot="5400000" flipH="1" flipV="1">
            <a:off x="5741080" y="3170343"/>
            <a:ext cx="2464577" cy="460599"/>
          </a:xfrm>
          <a:prstGeom prst="bentConnector4">
            <a:avLst>
              <a:gd name="adj1" fmla="val 154"/>
              <a:gd name="adj2" fmla="val 5239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正方形/長方形 71">
            <a:extLst>
              <a:ext uri="{FF2B5EF4-FFF2-40B4-BE49-F238E27FC236}">
                <a16:creationId xmlns:a16="http://schemas.microsoft.com/office/drawing/2014/main" id="{AC56CEE8-EA81-4273-B74E-6471BC66AE3C}"/>
              </a:ext>
            </a:extLst>
          </p:cNvPr>
          <p:cNvSpPr/>
          <p:nvPr/>
        </p:nvSpPr>
        <p:spPr>
          <a:xfrm>
            <a:off x="8283305" y="3127516"/>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8627223" y="3141474"/>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行動</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(Action)</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4980984" y="1921134"/>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モデル更新</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強化学習の代表的な学習過程を表しています。異なるアプローチをとるアルゴリズムもあります。</a:t>
            </a:r>
            <a:endParaRPr lang="en-US" altLang="ja-JP" sz="1100" b="0" dirty="0"/>
          </a:p>
        </p:txBody>
      </p:sp>
      <p:pic>
        <p:nvPicPr>
          <p:cNvPr id="36" name="図 35">
            <a:extLst>
              <a:ext uri="{FF2B5EF4-FFF2-40B4-BE49-F238E27FC236}">
                <a16:creationId xmlns:a16="http://schemas.microsoft.com/office/drawing/2014/main" id="{114F876B-185E-41FC-9950-5451C3D12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583" y="4129411"/>
            <a:ext cx="1017037" cy="1017037"/>
          </a:xfrm>
          <a:prstGeom prst="rect">
            <a:avLst/>
          </a:prstGeom>
        </p:spPr>
      </p:pic>
      <p:sp>
        <p:nvSpPr>
          <p:cNvPr id="40" name="正方形/長方形 39">
            <a:extLst>
              <a:ext uri="{FF2B5EF4-FFF2-40B4-BE49-F238E27FC236}">
                <a16:creationId xmlns:a16="http://schemas.microsoft.com/office/drawing/2014/main" id="{6A20A742-0391-4554-B74B-E8BD0A391BC7}"/>
              </a:ext>
            </a:extLst>
          </p:cNvPr>
          <p:cNvSpPr/>
          <p:nvPr/>
        </p:nvSpPr>
        <p:spPr>
          <a:xfrm>
            <a:off x="5394024" y="5210942"/>
            <a:ext cx="1220153"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エージェント</a:t>
            </a:r>
            <a:endParaRPr lang="en-US" altLang="ja-JP" sz="1100" b="1" spc="150" dirty="0">
              <a:solidFill>
                <a:schemeClr val="tx1">
                  <a:lumMod val="75000"/>
                  <a:lumOff val="25000"/>
                </a:schemeClr>
              </a:solidFill>
              <a:latin typeface="+mj-ea"/>
              <a:ea typeface="+mj-ea"/>
            </a:endParaRPr>
          </a:p>
        </p:txBody>
      </p:sp>
      <p:cxnSp>
        <p:nvCxnSpPr>
          <p:cNvPr id="46" name="コネクタ: カギ線 45">
            <a:extLst>
              <a:ext uri="{FF2B5EF4-FFF2-40B4-BE49-F238E27FC236}">
                <a16:creationId xmlns:a16="http://schemas.microsoft.com/office/drawing/2014/main" id="{D4115C5F-CD1F-4556-BBDA-6646E454356F}"/>
              </a:ext>
            </a:extLst>
          </p:cNvPr>
          <p:cNvCxnSpPr>
            <a:cxnSpLocks/>
          </p:cNvCxnSpPr>
          <p:nvPr/>
        </p:nvCxnSpPr>
        <p:spPr>
          <a:xfrm rot="10800000" flipH="1" flipV="1">
            <a:off x="4980984" y="2111202"/>
            <a:ext cx="284150" cy="2754479"/>
          </a:xfrm>
          <a:prstGeom prst="bentConnector4">
            <a:avLst>
              <a:gd name="adj1" fmla="val -1012335"/>
              <a:gd name="adj2" fmla="val 100133"/>
            </a:avLst>
          </a:prstGeom>
          <a:ln w="38100">
            <a:solidFill>
              <a:srgbClr val="5694D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0" name="コネクタ: カギ線 49">
            <a:extLst>
              <a:ext uri="{FF2B5EF4-FFF2-40B4-BE49-F238E27FC236}">
                <a16:creationId xmlns:a16="http://schemas.microsoft.com/office/drawing/2014/main" id="{5368FCC6-946E-48B9-AE4F-62B8BC9A267B}"/>
              </a:ext>
            </a:extLst>
          </p:cNvPr>
          <p:cNvCxnSpPr>
            <a:cxnSpLocks/>
          </p:cNvCxnSpPr>
          <p:nvPr/>
        </p:nvCxnSpPr>
        <p:spPr>
          <a:xfrm rot="10800000" flipH="1" flipV="1">
            <a:off x="4980982" y="2334243"/>
            <a:ext cx="270724" cy="2384597"/>
          </a:xfrm>
          <a:prstGeom prst="bentConnector4">
            <a:avLst>
              <a:gd name="adj1" fmla="val -650893"/>
              <a:gd name="adj2" fmla="val 100321"/>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4" name="正方形/長方形 83">
            <a:extLst>
              <a:ext uri="{FF2B5EF4-FFF2-40B4-BE49-F238E27FC236}">
                <a16:creationId xmlns:a16="http://schemas.microsoft.com/office/drawing/2014/main" id="{CAB2F0C5-6060-43C6-82B8-A2C544912991}"/>
              </a:ext>
            </a:extLst>
          </p:cNvPr>
          <p:cNvSpPr/>
          <p:nvPr/>
        </p:nvSpPr>
        <p:spPr>
          <a:xfrm>
            <a:off x="1224637" y="2598537"/>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5" name="正方形/長方形 84">
            <a:extLst>
              <a:ext uri="{FF2B5EF4-FFF2-40B4-BE49-F238E27FC236}">
                <a16:creationId xmlns:a16="http://schemas.microsoft.com/office/drawing/2014/main" id="{7072CFE5-8093-48C7-A104-F8EBA655BDC5}"/>
              </a:ext>
            </a:extLst>
          </p:cNvPr>
          <p:cNvSpPr/>
          <p:nvPr/>
        </p:nvSpPr>
        <p:spPr>
          <a:xfrm>
            <a:off x="1568555" y="2612495"/>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状態</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(State)</a:t>
            </a:r>
          </a:p>
        </p:txBody>
      </p:sp>
      <p:sp>
        <p:nvSpPr>
          <p:cNvPr id="86" name="正方形/長方形 85">
            <a:extLst>
              <a:ext uri="{FF2B5EF4-FFF2-40B4-BE49-F238E27FC236}">
                <a16:creationId xmlns:a16="http://schemas.microsoft.com/office/drawing/2014/main" id="{A6B07788-9A3D-4CD1-A04D-3B19051B1976}"/>
              </a:ext>
            </a:extLst>
          </p:cNvPr>
          <p:cNvSpPr/>
          <p:nvPr/>
        </p:nvSpPr>
        <p:spPr>
          <a:xfrm>
            <a:off x="2325703" y="3566624"/>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75C63DBA-E8B2-48C5-BD98-675D9A037582}"/>
              </a:ext>
            </a:extLst>
          </p:cNvPr>
          <p:cNvSpPr/>
          <p:nvPr/>
        </p:nvSpPr>
        <p:spPr>
          <a:xfrm>
            <a:off x="2669621" y="358058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報酬</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(Reward)</a:t>
            </a:r>
          </a:p>
        </p:txBody>
      </p:sp>
    </p:spTree>
    <p:extLst>
      <p:ext uri="{BB962C8B-B14F-4D97-AF65-F5344CB8AC3E}">
        <p14:creationId xmlns:p14="http://schemas.microsoft.com/office/powerpoint/2010/main" val="20669736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3</a:t>
            </a:r>
            <a:r>
              <a:rPr kumimoji="1" lang="en-US" altLang="ja-JP" dirty="0"/>
              <a:t>-3-1.</a:t>
            </a:r>
            <a:r>
              <a:rPr lang="ja-JP" altLang="en-US" dirty="0"/>
              <a:t>ロジスティック回帰の結果を振り返る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ロジスティック回帰を用いて腫瘍が悪性か良性か予測することができました。</a:t>
            </a:r>
            <a:br>
              <a:rPr lang="en-US" altLang="ja-JP" sz="2000" b="1" dirty="0">
                <a:solidFill>
                  <a:srgbClr val="F36C37"/>
                </a:solidFill>
              </a:rPr>
            </a:br>
            <a:r>
              <a:rPr lang="ja-JP" altLang="en-US" sz="2000" b="1" dirty="0">
                <a:solidFill>
                  <a:srgbClr val="F36C37"/>
                </a:solidFill>
              </a:rPr>
              <a:t>既に高い精度のようにも見えますが、病気の診断であることもありさらに精度を</a:t>
            </a:r>
            <a:br>
              <a:rPr lang="en-US" altLang="ja-JP" sz="2000" b="1" dirty="0">
                <a:solidFill>
                  <a:srgbClr val="F36C37"/>
                </a:solidFill>
              </a:rPr>
            </a:br>
            <a:r>
              <a:rPr lang="ja-JP" altLang="en-US" sz="2000" b="1" dirty="0">
                <a:solidFill>
                  <a:srgbClr val="F36C37"/>
                </a:solidFill>
              </a:rPr>
              <a:t>改良する必要があります。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そこで、さらに工夫を加えることでロジスティック回帰モデルを改良していきます。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210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標準化を用いてデータのスケールを調整する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正解率以外の評価指標を確認する</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精度はできる限り上げたい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どれくらい誤診するのかな？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精度が高ければよいのか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7" name="図 16">
            <a:extLst>
              <a:ext uri="{FF2B5EF4-FFF2-40B4-BE49-F238E27FC236}">
                <a16:creationId xmlns:a16="http://schemas.microsoft.com/office/drawing/2014/main" id="{5879AFCC-85E3-42BF-AF84-3221195E8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729" y="5281423"/>
            <a:ext cx="941816" cy="941816"/>
          </a:xfrm>
          <a:prstGeom prst="rect">
            <a:avLst/>
          </a:prstGeom>
        </p:spPr>
      </p:pic>
    </p:spTree>
    <p:extLst>
      <p:ext uri="{BB962C8B-B14F-4D97-AF65-F5344CB8AC3E}">
        <p14:creationId xmlns:p14="http://schemas.microsoft.com/office/powerpoint/2010/main" val="3278874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-3-2.</a:t>
            </a:r>
            <a:r>
              <a:rPr kumimoji="1" lang="ja-JP" altLang="en-US" dirty="0"/>
              <a:t>ロジスティック回帰ハンズオン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標準化、正解率以外の評価指標をプログラムで実行してみます。</a:t>
            </a:r>
            <a:br>
              <a:rPr lang="en-US" altLang="ja-JP" sz="2000" b="1" dirty="0">
                <a:solidFill>
                  <a:srgbClr val="F36C37"/>
                </a:solidFill>
              </a:rPr>
            </a:br>
            <a:r>
              <a:rPr lang="ja-JP" altLang="en-US" sz="2000" b="1" dirty="0">
                <a:solidFill>
                  <a:srgbClr val="F36C37"/>
                </a:solidFill>
              </a:rPr>
              <a:t>このプログラムでは、引き続きガンの腫瘍分類を、</a:t>
            </a:r>
            <a:br>
              <a:rPr lang="en-US" altLang="ja-JP" sz="2000" b="1" dirty="0">
                <a:solidFill>
                  <a:srgbClr val="F36C37"/>
                </a:solidFill>
              </a:rPr>
            </a:br>
            <a:r>
              <a:rPr lang="ja-JP" altLang="en-US" sz="2000" b="1" dirty="0">
                <a:solidFill>
                  <a:srgbClr val="F36C37"/>
                </a:solidFill>
              </a:rPr>
              <a:t>ロジスティック回帰を用いて予測するモデルを作成します。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Tree>
    <p:extLst>
      <p:ext uri="{BB962C8B-B14F-4D97-AF65-F5344CB8AC3E}">
        <p14:creationId xmlns:p14="http://schemas.microsoft.com/office/powerpoint/2010/main" val="509916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3-3-3.</a:t>
            </a:r>
            <a:r>
              <a:rPr lang="ja-JP" altLang="en-US" dirty="0"/>
              <a:t>データのスケール</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212</a:t>
            </a:fld>
            <a:endParaRPr kumimoji="1" lang="ja-JP" altLang="en-US"/>
          </a:p>
        </p:txBody>
      </p:sp>
      <p:sp>
        <p:nvSpPr>
          <p:cNvPr id="15" name="四角形: 角を丸くする 14">
            <a:extLst>
              <a:ext uri="{FF2B5EF4-FFF2-40B4-BE49-F238E27FC236}">
                <a16:creationId xmlns:a16="http://schemas.microsoft.com/office/drawing/2014/main" id="{E0D91A23-E498-4F9C-9AC7-EBF9A42B6BEF}"/>
              </a:ext>
            </a:extLst>
          </p:cNvPr>
          <p:cNvSpPr/>
          <p:nvPr/>
        </p:nvSpPr>
        <p:spPr bwMode="auto">
          <a:xfrm>
            <a:off x="766762" y="1260153"/>
            <a:ext cx="10658475" cy="2968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6" name="グループ化 15">
            <a:extLst>
              <a:ext uri="{FF2B5EF4-FFF2-40B4-BE49-F238E27FC236}">
                <a16:creationId xmlns:a16="http://schemas.microsoft.com/office/drawing/2014/main" id="{6FE6C1EE-7C85-4555-BD47-35177A716061}"/>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32C71502-68C6-4AD9-ACA7-CEE77C0B8D98}"/>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EBF1DAA4-392E-4BDC-A280-7C4D6D2F986F}"/>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データのスケールが与える影響</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5C727F91-15ED-486C-AA65-54EF6F121C07}"/>
              </a:ext>
            </a:extLst>
          </p:cNvPr>
          <p:cNvSpPr txBox="1"/>
          <p:nvPr/>
        </p:nvSpPr>
        <p:spPr>
          <a:xfrm>
            <a:off x="1186003" y="1558775"/>
            <a:ext cx="10239234" cy="259070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1700" spc="0" dirty="0">
                <a:solidFill>
                  <a:schemeClr val="tx1">
                    <a:lumMod val="75000"/>
                    <a:lumOff val="25000"/>
                  </a:schemeClr>
                </a:solidFill>
              </a:rPr>
              <a:t>scikit-learn</a:t>
            </a:r>
            <a:r>
              <a:rPr lang="ja-JP" altLang="en-US" sz="1700" spc="0" dirty="0">
                <a:solidFill>
                  <a:schemeClr val="tx1">
                    <a:lumMod val="75000"/>
                    <a:lumOff val="25000"/>
                  </a:schemeClr>
                </a:solidFill>
              </a:rPr>
              <a:t>のロジスティック回帰の裏側では、実は純粋な線形回帰が用いられているわけではありません。使われているのは線形回帰を改良したモデルで、</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正則化（リッジ回帰）という説明変数が与える影響を調整する仕組みが備わっています。</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正則化は傾きが小さくあまり重要ではなさそうな説明変数の影響を小さく調整するため、訓練データに過剰に適合することを防いでより汎用的な予測ができるようにしてくれます。</a:t>
            </a:r>
            <a:endParaRPr lang="en-US" altLang="ja-JP" sz="1700" spc="0" dirty="0">
              <a:solidFill>
                <a:schemeClr val="tx1">
                  <a:lumMod val="75000"/>
                  <a:lumOff val="25000"/>
                </a:schemeClr>
              </a:solidFill>
            </a:endParaRPr>
          </a:p>
          <a:p>
            <a:endParaRPr lang="en-US" altLang="ja-JP" sz="1700" spc="0" dirty="0">
              <a:solidFill>
                <a:schemeClr val="tx1">
                  <a:lumMod val="75000"/>
                  <a:lumOff val="25000"/>
                </a:schemeClr>
              </a:solidFill>
            </a:endParaRPr>
          </a:p>
          <a:p>
            <a:r>
              <a:rPr lang="ja-JP" altLang="en-US" sz="1700" spc="0" dirty="0">
                <a:solidFill>
                  <a:schemeClr val="tx1">
                    <a:lumMod val="75000"/>
                    <a:lumOff val="25000"/>
                  </a:schemeClr>
                </a:solidFill>
              </a:rPr>
              <a:t>しかし、</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正則化を有効に働かせるためには</a:t>
            </a:r>
            <a:r>
              <a:rPr lang="ja-JP" altLang="en-US" sz="1700" spc="0" dirty="0">
                <a:solidFill>
                  <a:srgbClr val="F36C37"/>
                </a:solidFill>
              </a:rPr>
              <a:t>データのスケール（データのとる範囲）がそろっている必要があります</a:t>
            </a:r>
            <a:r>
              <a:rPr lang="ja-JP" altLang="en-US" sz="1700" spc="0" dirty="0">
                <a:solidFill>
                  <a:schemeClr val="tx1">
                    <a:lumMod val="75000"/>
                    <a:lumOff val="25000"/>
                  </a:schemeClr>
                </a:solidFill>
              </a:rPr>
              <a:t>。先ほどのデータをもう一度見てみましょう。スケールが大きく異なっていませんか？</a:t>
            </a:r>
            <a:endParaRPr lang="en-US" altLang="ja-JP" sz="1700" spc="0" dirty="0">
              <a:solidFill>
                <a:schemeClr val="tx1">
                  <a:lumMod val="75000"/>
                  <a:lumOff val="25000"/>
                </a:schemeClr>
              </a:solidFill>
            </a:endParaRPr>
          </a:p>
        </p:txBody>
      </p:sp>
      <p:graphicFrame>
        <p:nvGraphicFramePr>
          <p:cNvPr id="20" name="表 7">
            <a:extLst>
              <a:ext uri="{FF2B5EF4-FFF2-40B4-BE49-F238E27FC236}">
                <a16:creationId xmlns:a16="http://schemas.microsoft.com/office/drawing/2014/main" id="{900AFC3A-9FD2-4E96-9EEA-113EB15670B4}"/>
              </a:ext>
            </a:extLst>
          </p:cNvPr>
          <p:cNvGraphicFramePr>
            <a:graphicFrameLocks noGrp="1"/>
          </p:cNvGraphicFramePr>
          <p:nvPr>
            <p:extLst>
              <p:ext uri="{D42A27DB-BD31-4B8C-83A1-F6EECF244321}">
                <p14:modId xmlns:p14="http://schemas.microsoft.com/office/powerpoint/2010/main" val="548036334"/>
              </p:ext>
            </p:extLst>
          </p:nvPr>
        </p:nvGraphicFramePr>
        <p:xfrm>
          <a:off x="766762" y="4343583"/>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Tree>
    <p:extLst>
      <p:ext uri="{BB962C8B-B14F-4D97-AF65-F5344CB8AC3E}">
        <p14:creationId xmlns:p14="http://schemas.microsoft.com/office/powerpoint/2010/main" val="10853183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55485"/>
            <a:ext cx="10386245" cy="10495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a:t>
            </a:r>
          </a:p>
          <a:p>
            <a:pPr lvl="1">
              <a:buClr>
                <a:srgbClr val="F36C37"/>
              </a:buClr>
            </a:pPr>
            <a:r>
              <a:rPr lang="ja-JP" altLang="en-US" sz="1400" b="1" dirty="0"/>
              <a:t>データを平均が</a:t>
            </a:r>
            <a:r>
              <a:rPr lang="en-US" altLang="ja-JP" sz="1400" b="1" dirty="0"/>
              <a:t>0</a:t>
            </a:r>
            <a:r>
              <a:rPr lang="ja-JP" altLang="en-US" sz="1400" b="1" dirty="0"/>
              <a:t>、標準偏差</a:t>
            </a:r>
            <a:r>
              <a:rPr lang="en-US" altLang="ja-JP" sz="1400" b="1" dirty="0"/>
              <a:t>(</a:t>
            </a:r>
            <a:r>
              <a:rPr lang="ja-JP" altLang="en-US" sz="1400" b="1" dirty="0"/>
              <a:t>データのばらつき具合</a:t>
            </a:r>
            <a:r>
              <a:rPr lang="en-US" altLang="ja-JP" sz="1400" b="1" dirty="0"/>
              <a:t>)</a:t>
            </a:r>
            <a:r>
              <a:rPr lang="ja-JP" altLang="en-US" sz="1400" b="1" dirty="0"/>
              <a:t>が</a:t>
            </a:r>
            <a:r>
              <a:rPr lang="en-US" altLang="ja-JP" sz="1400" b="1" dirty="0"/>
              <a:t>1</a:t>
            </a:r>
            <a:r>
              <a:rPr lang="ja-JP" altLang="en-US" sz="1400" b="1" dirty="0"/>
              <a:t>になるように調整する</a:t>
            </a:r>
            <a:endParaRPr lang="en-US" altLang="ja-JP" sz="1400" b="1" dirty="0"/>
          </a:p>
          <a:p>
            <a:pPr lvl="1">
              <a:buClr>
                <a:srgbClr val="F36C37"/>
              </a:buClr>
            </a:pPr>
            <a:r>
              <a:rPr lang="ja-JP" altLang="en-US" sz="1400" b="1" dirty="0"/>
              <a:t>スケールを揃える為の方法として良く利用される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3-3-4.</a:t>
            </a:r>
            <a:r>
              <a:rPr lang="ja-JP" altLang="en-US" dirty="0"/>
              <a:t>データの標準化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213</a:t>
            </a:fld>
            <a:endParaRPr kumimoji="1" lang="ja-JP" altLang="en-US"/>
          </a:p>
        </p:txBody>
      </p:sp>
      <p:graphicFrame>
        <p:nvGraphicFramePr>
          <p:cNvPr id="14" name="表 7">
            <a:extLst>
              <a:ext uri="{FF2B5EF4-FFF2-40B4-BE49-F238E27FC236}">
                <a16:creationId xmlns:a16="http://schemas.microsoft.com/office/drawing/2014/main" id="{98047097-CC3E-4B62-8F55-90308D440669}"/>
              </a:ext>
            </a:extLst>
          </p:cNvPr>
          <p:cNvGraphicFramePr>
            <a:graphicFrameLocks noGrp="1"/>
          </p:cNvGraphicFramePr>
          <p:nvPr>
            <p:extLst>
              <p:ext uri="{D42A27DB-BD31-4B8C-83A1-F6EECF244321}">
                <p14:modId xmlns:p14="http://schemas.microsoft.com/office/powerpoint/2010/main" val="862040312"/>
              </p:ext>
            </p:extLst>
          </p:nvPr>
        </p:nvGraphicFramePr>
        <p:xfrm>
          <a:off x="766760" y="226811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57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graphicFrame>
        <p:nvGraphicFramePr>
          <p:cNvPr id="22" name="表 7">
            <a:extLst>
              <a:ext uri="{FF2B5EF4-FFF2-40B4-BE49-F238E27FC236}">
                <a16:creationId xmlns:a16="http://schemas.microsoft.com/office/drawing/2014/main" id="{B70F8F79-9E47-442E-B5A6-F9C6E4378574}"/>
              </a:ext>
            </a:extLst>
          </p:cNvPr>
          <p:cNvGraphicFramePr>
            <a:graphicFrameLocks noGrp="1"/>
          </p:cNvGraphicFramePr>
          <p:nvPr>
            <p:extLst>
              <p:ext uri="{D42A27DB-BD31-4B8C-83A1-F6EECF244321}">
                <p14:modId xmlns:p14="http://schemas.microsoft.com/office/powerpoint/2010/main" val="2036268390"/>
              </p:ext>
            </p:extLst>
          </p:nvPr>
        </p:nvGraphicFramePr>
        <p:xfrm>
          <a:off x="766760" y="448282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39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1.097</a:t>
                      </a:r>
                    </a:p>
                  </a:txBody>
                  <a:tcPr anchor="ctr"/>
                </a:tc>
                <a:tc>
                  <a:txBody>
                    <a:bodyPr/>
                    <a:lstStyle/>
                    <a:p>
                      <a:pPr algn="r"/>
                      <a:r>
                        <a:rPr lang="en-US" altLang="ja-JP" sz="1100" b="1" dirty="0">
                          <a:solidFill>
                            <a:srgbClr val="EB0046"/>
                          </a:solidFill>
                          <a:effectLst/>
                        </a:rPr>
                        <a:t>-2.073</a:t>
                      </a:r>
                    </a:p>
                  </a:txBody>
                  <a:tcPr anchor="ctr"/>
                </a:tc>
                <a:tc>
                  <a:txBody>
                    <a:bodyPr/>
                    <a:lstStyle/>
                    <a:p>
                      <a:pPr algn="r"/>
                      <a:r>
                        <a:rPr lang="en-US" altLang="ja-JP" sz="1100" b="1" dirty="0">
                          <a:solidFill>
                            <a:srgbClr val="EB0046"/>
                          </a:solidFill>
                          <a:effectLst/>
                        </a:rPr>
                        <a:t>1.269</a:t>
                      </a:r>
                    </a:p>
                  </a:txBody>
                  <a:tcPr anchor="ctr"/>
                </a:tc>
                <a:tc>
                  <a:txBody>
                    <a:bodyPr/>
                    <a:lstStyle/>
                    <a:p>
                      <a:pPr algn="r"/>
                      <a:r>
                        <a:rPr lang="en-US" altLang="ja-JP" sz="1100" b="1" dirty="0">
                          <a:solidFill>
                            <a:srgbClr val="EB0046"/>
                          </a:solidFill>
                          <a:effectLst/>
                        </a:rPr>
                        <a:t>0.984</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2.296</a:t>
                      </a:r>
                    </a:p>
                  </a:txBody>
                  <a:tcPr anchor="ctr"/>
                </a:tc>
                <a:tc>
                  <a:txBody>
                    <a:bodyPr/>
                    <a:lstStyle/>
                    <a:p>
                      <a:pPr algn="r"/>
                      <a:r>
                        <a:rPr lang="en-US" altLang="ja-JP" sz="1100" b="1" dirty="0">
                          <a:solidFill>
                            <a:srgbClr val="EB0046"/>
                          </a:solidFill>
                          <a:effectLst/>
                        </a:rPr>
                        <a:t>2.750</a:t>
                      </a:r>
                    </a:p>
                  </a:txBody>
                  <a:tcPr anchor="ctr"/>
                </a:tc>
                <a:tc>
                  <a:txBody>
                    <a:bodyPr/>
                    <a:lstStyle/>
                    <a:p>
                      <a:pPr algn="r"/>
                      <a:r>
                        <a:rPr lang="en-US" altLang="ja-JP" sz="1100" b="1" dirty="0">
                          <a:solidFill>
                            <a:srgbClr val="EB0046"/>
                          </a:solidFill>
                          <a:effectLst/>
                        </a:rPr>
                        <a:t>1.937</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1.82982</a:t>
                      </a:r>
                    </a:p>
                  </a:txBody>
                  <a:tcPr anchor="ctr"/>
                </a:tc>
                <a:tc>
                  <a:txBody>
                    <a:bodyPr/>
                    <a:lstStyle/>
                    <a:p>
                      <a:pPr algn="r"/>
                      <a:r>
                        <a:rPr lang="en-US" altLang="ja-JP" sz="1100" b="1" dirty="0">
                          <a:solidFill>
                            <a:srgbClr val="EB0046"/>
                          </a:solidFill>
                          <a:effectLst/>
                        </a:rPr>
                        <a:t>-0.35363</a:t>
                      </a:r>
                    </a:p>
                  </a:txBody>
                  <a:tcPr anchor="ctr"/>
                </a:tc>
                <a:tc>
                  <a:txBody>
                    <a:bodyPr/>
                    <a:lstStyle/>
                    <a:p>
                      <a:pPr algn="r"/>
                      <a:r>
                        <a:rPr lang="en-US" altLang="ja-JP" sz="1100" b="1" dirty="0">
                          <a:solidFill>
                            <a:srgbClr val="EB0046"/>
                          </a:solidFill>
                          <a:effectLst/>
                        </a:rPr>
                        <a:t>1.68595</a:t>
                      </a:r>
                    </a:p>
                  </a:txBody>
                  <a:tcPr anchor="ctr"/>
                </a:tc>
                <a:tc>
                  <a:txBody>
                    <a:bodyPr/>
                    <a:lstStyle/>
                    <a:p>
                      <a:pPr algn="r"/>
                      <a:r>
                        <a:rPr lang="en-US" altLang="ja-JP" sz="1100" b="1" dirty="0">
                          <a:solidFill>
                            <a:srgbClr val="EB0046"/>
                          </a:solidFill>
                          <a:effectLst/>
                        </a:rPr>
                        <a:t>1.90871</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1.087</a:t>
                      </a:r>
                    </a:p>
                  </a:txBody>
                  <a:tcPr anchor="ctr"/>
                </a:tc>
                <a:tc>
                  <a:txBody>
                    <a:bodyPr/>
                    <a:lstStyle/>
                    <a:p>
                      <a:pPr algn="r"/>
                      <a:r>
                        <a:rPr lang="en-US" altLang="ja-JP" sz="1100" b="1" dirty="0">
                          <a:solidFill>
                            <a:srgbClr val="EB0046"/>
                          </a:solidFill>
                          <a:effectLst/>
                        </a:rPr>
                        <a:t>-0.243</a:t>
                      </a:r>
                    </a:p>
                  </a:txBody>
                  <a:tcPr anchor="ctr"/>
                </a:tc>
                <a:tc>
                  <a:txBody>
                    <a:bodyPr/>
                    <a:lstStyle/>
                    <a:p>
                      <a:pPr algn="r"/>
                      <a:r>
                        <a:rPr lang="en-US" altLang="ja-JP" sz="1100" b="1" dirty="0">
                          <a:solidFill>
                            <a:srgbClr val="EB0046"/>
                          </a:solidFill>
                          <a:effectLst/>
                        </a:rPr>
                        <a:t>0.281</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solidFill>
                            <a:srgbClr val="EB0046"/>
                          </a:solidFill>
                          <a:effectLst/>
                        </a:rPr>
                        <a:t>1.57989</a:t>
                      </a:r>
                    </a:p>
                  </a:txBody>
                  <a:tcPr anchor="ctr"/>
                </a:tc>
                <a:tc>
                  <a:txBody>
                    <a:bodyPr/>
                    <a:lstStyle/>
                    <a:p>
                      <a:pPr algn="r"/>
                      <a:r>
                        <a:rPr lang="en-US" altLang="ja-JP" sz="1100" b="1">
                          <a:solidFill>
                            <a:srgbClr val="EB0046"/>
                          </a:solidFill>
                          <a:effectLst/>
                        </a:rPr>
                        <a:t>0.45619</a:t>
                      </a:r>
                    </a:p>
                  </a:txBody>
                  <a:tcPr anchor="ctr"/>
                </a:tc>
                <a:tc>
                  <a:txBody>
                    <a:bodyPr/>
                    <a:lstStyle/>
                    <a:p>
                      <a:pPr algn="r"/>
                      <a:r>
                        <a:rPr lang="en-US" altLang="ja-JP" sz="1100" b="1">
                          <a:solidFill>
                            <a:srgbClr val="EB0046"/>
                          </a:solidFill>
                          <a:effectLst/>
                        </a:rPr>
                        <a:t>1.56650</a:t>
                      </a:r>
                    </a:p>
                  </a:txBody>
                  <a:tcPr anchor="ctr"/>
                </a:tc>
                <a:tc>
                  <a:txBody>
                    <a:bodyPr/>
                    <a:lstStyle/>
                    <a:p>
                      <a:pPr algn="r"/>
                      <a:r>
                        <a:rPr lang="en-US" altLang="ja-JP" sz="1100" b="1" dirty="0">
                          <a:solidFill>
                            <a:srgbClr val="EB0046"/>
                          </a:solidFill>
                          <a:effectLst/>
                        </a:rPr>
                        <a:t>1.55888</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1.955</a:t>
                      </a:r>
                    </a:p>
                  </a:txBody>
                  <a:tcPr anchor="ctr"/>
                </a:tc>
                <a:tc>
                  <a:txBody>
                    <a:bodyPr/>
                    <a:lstStyle/>
                    <a:p>
                      <a:pPr algn="r"/>
                      <a:r>
                        <a:rPr lang="en-US" altLang="ja-JP" sz="1100" b="1" dirty="0">
                          <a:solidFill>
                            <a:srgbClr val="EB0046"/>
                          </a:solidFill>
                          <a:effectLst/>
                        </a:rPr>
                        <a:t>1.152</a:t>
                      </a:r>
                    </a:p>
                  </a:txBody>
                  <a:tcPr anchor="ctr"/>
                </a:tc>
                <a:tc>
                  <a:txBody>
                    <a:bodyPr/>
                    <a:lstStyle/>
                    <a:p>
                      <a:pPr algn="r"/>
                      <a:r>
                        <a:rPr lang="en-US" altLang="ja-JP" sz="1100" b="1" dirty="0">
                          <a:solidFill>
                            <a:srgbClr val="EB0046"/>
                          </a:solidFill>
                          <a:effectLst/>
                        </a:rPr>
                        <a:t>0.201</a:t>
                      </a:r>
                    </a:p>
                  </a:txBody>
                  <a:tcPr anchor="ctr"/>
                </a:tc>
                <a:extLst>
                  <a:ext uri="{0D108BD9-81ED-4DB2-BD59-A6C34878D82A}">
                    <a16:rowId xmlns:a16="http://schemas.microsoft.com/office/drawing/2014/main" val="1332891417"/>
                  </a:ext>
                </a:extLst>
              </a:tr>
            </a:tbl>
          </a:graphicData>
        </a:graphic>
      </p:graphicFrame>
      <p:pic>
        <p:nvPicPr>
          <p:cNvPr id="23" name="グラフィックス 22">
            <a:extLst>
              <a:ext uri="{FF2B5EF4-FFF2-40B4-BE49-F238E27FC236}">
                <a16:creationId xmlns:a16="http://schemas.microsoft.com/office/drawing/2014/main" id="{AADE4286-EBB9-42CF-9475-134CC795E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5570" y="4067650"/>
            <a:ext cx="780856" cy="398781"/>
          </a:xfrm>
          <a:prstGeom prst="rect">
            <a:avLst/>
          </a:prstGeom>
        </p:spPr>
      </p:pic>
      <p:sp>
        <p:nvSpPr>
          <p:cNvPr id="3" name="テキスト ボックス 2">
            <a:extLst>
              <a:ext uri="{FF2B5EF4-FFF2-40B4-BE49-F238E27FC236}">
                <a16:creationId xmlns:a16="http://schemas.microsoft.com/office/drawing/2014/main" id="{E9197394-8979-43BC-84EE-4F619A35EF86}"/>
              </a:ext>
            </a:extLst>
          </p:cNvPr>
          <p:cNvSpPr txBox="1"/>
          <p:nvPr/>
        </p:nvSpPr>
        <p:spPr>
          <a:xfrm>
            <a:off x="6585438" y="4067650"/>
            <a:ext cx="1019908" cy="340641"/>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EB0046"/>
                </a:solidFill>
                <a:latin typeface="+mn-ea"/>
              </a:rPr>
              <a:t>標準化</a:t>
            </a:r>
          </a:p>
        </p:txBody>
      </p:sp>
    </p:spTree>
    <p:extLst>
      <p:ext uri="{BB962C8B-B14F-4D97-AF65-F5344CB8AC3E}">
        <p14:creationId xmlns:p14="http://schemas.microsoft.com/office/powerpoint/2010/main" val="18473493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3-3-5.</a:t>
            </a:r>
            <a:r>
              <a:rPr lang="ja-JP" altLang="en-US" dirty="0"/>
              <a:t>標準化の計算</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214</a:t>
            </a:fld>
            <a:endParaRPr kumimoji="1" lang="ja-JP" altLang="en-US"/>
          </a:p>
        </p:txBody>
      </p:sp>
      <p:sp>
        <p:nvSpPr>
          <p:cNvPr id="25" name="正方形/長方形 24">
            <a:extLst>
              <a:ext uri="{FF2B5EF4-FFF2-40B4-BE49-F238E27FC236}">
                <a16:creationId xmlns:a16="http://schemas.microsoft.com/office/drawing/2014/main" id="{0F882BEC-918E-4CCA-A300-FE31AA15F9F8}"/>
              </a:ext>
            </a:extLst>
          </p:cNvPr>
          <p:cNvSpPr/>
          <p:nvPr/>
        </p:nvSpPr>
        <p:spPr>
          <a:xfrm>
            <a:off x="1459882" y="952777"/>
            <a:ext cx="9121629" cy="3878842"/>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BA9DC6F-FCFD-4EF3-921A-646550A9A6E3}"/>
                  </a:ext>
                </a:extLst>
              </p:cNvPr>
              <p:cNvSpPr txBox="1"/>
              <p:nvPr/>
            </p:nvSpPr>
            <p:spPr>
              <a:xfrm>
                <a:off x="2349255" y="2034739"/>
                <a:ext cx="3243469" cy="397353"/>
              </a:xfrm>
              <a:prstGeom prst="rect">
                <a:avLst/>
              </a:prstGeom>
              <a:noFill/>
            </p:spPr>
            <p:txBody>
              <a:bodyPr wrap="square" lIns="0" tIns="0" rIns="0" bIns="0" rtlCol="0">
                <a:spAutoFit/>
              </a:bodyPr>
              <a:lstStyle/>
              <a:p>
                <a:r>
                  <a:rPr kumimoji="1" lang="ja-JP" altLang="en-US" dirty="0">
                    <a:solidFill>
                      <a:srgbClr val="494949"/>
                    </a:solidFill>
                  </a:rPr>
                  <a:t>平均</a:t>
                </a:r>
                <a14:m>
                  <m:oMath xmlns:m="http://schemas.openxmlformats.org/officeDocument/2006/math">
                    <m:r>
                      <a:rPr kumimoji="1" lang="en-US" altLang="ja-JP" b="0" i="0" smtClean="0">
                        <a:solidFill>
                          <a:srgbClr val="494949"/>
                        </a:solidFill>
                        <a:latin typeface="Cambria Math" panose="02040503050406030204" pitchFamily="18" charset="0"/>
                      </a:rPr>
                      <m:t> = </m:t>
                    </m:r>
                    <m:f>
                      <m:fPr>
                        <m:ctrlPr>
                          <a:rPr kumimoji="1" lang="en-US" altLang="ja-JP" i="1" smtClean="0">
                            <a:solidFill>
                              <a:srgbClr val="494949"/>
                            </a:solidFill>
                            <a:latin typeface="Cambria Math" panose="02040503050406030204" pitchFamily="18" charset="0"/>
                          </a:rPr>
                        </m:ctrlPr>
                      </m:fPr>
                      <m:num>
                        <m:r>
                          <a:rPr kumimoji="1" lang="en-US" altLang="ja-JP" b="0" i="1" smtClean="0">
                            <a:solidFill>
                              <a:srgbClr val="494949"/>
                            </a:solidFill>
                            <a:latin typeface="Cambria Math" panose="02040503050406030204" pitchFamily="18" charset="0"/>
                          </a:rPr>
                          <m:t>9</m:t>
                        </m:r>
                        <m:r>
                          <a:rPr kumimoji="1" lang="en-US" altLang="ja-JP" i="1">
                            <a:solidFill>
                              <a:srgbClr val="494949"/>
                            </a:solidFill>
                            <a:latin typeface="Cambria Math" panose="02040503050406030204" pitchFamily="18" charset="0"/>
                          </a:rPr>
                          <m:t>0 +</m:t>
                        </m:r>
                        <m:r>
                          <a:rPr kumimoji="1" lang="en-US" altLang="ja-JP" b="0" i="1" smtClean="0">
                            <a:solidFill>
                              <a:srgbClr val="494949"/>
                            </a:solidFill>
                            <a:latin typeface="Cambria Math" panose="02040503050406030204" pitchFamily="18" charset="0"/>
                          </a:rPr>
                          <m:t>80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40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60</m:t>
                        </m:r>
                        <m:r>
                          <a:rPr kumimoji="1" lang="en-US" altLang="ja-JP" i="1">
                            <a:solidFill>
                              <a:srgbClr val="494949"/>
                            </a:solidFill>
                            <a:latin typeface="Cambria Math" panose="02040503050406030204" pitchFamily="18" charset="0"/>
                          </a:rPr>
                          <m:t> + 90</m:t>
                        </m:r>
                      </m:num>
                      <m:den>
                        <m:r>
                          <a:rPr kumimoji="1" lang="en-US" altLang="ja-JP" b="0" i="1" smtClean="0">
                            <a:solidFill>
                              <a:srgbClr val="494949"/>
                            </a:solidFill>
                            <a:latin typeface="Cambria Math" panose="02040503050406030204" pitchFamily="18" charset="0"/>
                          </a:rPr>
                          <m:t>5</m:t>
                        </m:r>
                      </m:den>
                    </m:f>
                  </m:oMath>
                </a14:m>
                <a:r>
                  <a:rPr kumimoji="1" lang="en-US" altLang="ja-JP" dirty="0">
                    <a:solidFill>
                      <a:srgbClr val="494949"/>
                    </a:solidFill>
                  </a:rPr>
                  <a:t> = 72</a:t>
                </a:r>
                <a:endParaRPr kumimoji="1" lang="ja-JP" altLang="en-US" dirty="0">
                  <a:solidFill>
                    <a:srgbClr val="494949"/>
                  </a:solidFill>
                </a:endParaRPr>
              </a:p>
            </p:txBody>
          </p:sp>
        </mc:Choice>
        <mc:Fallback xmlns="">
          <p:sp>
            <p:nvSpPr>
              <p:cNvPr id="26" name="テキスト ボックス 25">
                <a:extLst>
                  <a:ext uri="{FF2B5EF4-FFF2-40B4-BE49-F238E27FC236}">
                    <a16:creationId xmlns:a16="http://schemas.microsoft.com/office/drawing/2014/main" id="{1BA9DC6F-FCFD-4EF3-921A-646550A9A6E3}"/>
                  </a:ext>
                </a:extLst>
              </p:cNvPr>
              <p:cNvSpPr txBox="1">
                <a:spLocks noRot="1" noChangeAspect="1" noMove="1" noResize="1" noEditPoints="1" noAdjustHandles="1" noChangeArrowheads="1" noChangeShapeType="1" noTextEdit="1"/>
              </p:cNvSpPr>
              <p:nvPr/>
            </p:nvSpPr>
            <p:spPr>
              <a:xfrm>
                <a:off x="2349255" y="2034739"/>
                <a:ext cx="3243469" cy="397353"/>
              </a:xfrm>
              <a:prstGeom prst="rect">
                <a:avLst/>
              </a:prstGeom>
              <a:blipFill>
                <a:blip r:embed="rId3"/>
                <a:stretch>
                  <a:fillRect l="-4323" t="-6154" b="-26154"/>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1B90394A-CAD9-4418-A11C-D79B257791A2}"/>
              </a:ext>
            </a:extLst>
          </p:cNvPr>
          <p:cNvSpPr txBox="1"/>
          <p:nvPr/>
        </p:nvSpPr>
        <p:spPr>
          <a:xfrm>
            <a:off x="2048967" y="1528968"/>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例）</a:t>
            </a:r>
            <a:r>
              <a:rPr kumimoji="1" lang="en-US" altLang="ja-JP" sz="1400" b="1" dirty="0">
                <a:solidFill>
                  <a:srgbClr val="494949"/>
                </a:solidFill>
                <a:latin typeface="+mn-ea"/>
              </a:rPr>
              <a:t>[90, 80, 40, 60, 90]</a:t>
            </a:r>
            <a:r>
              <a:rPr kumimoji="1" lang="ja-JP" altLang="en-US" sz="1400" b="1" dirty="0">
                <a:solidFill>
                  <a:srgbClr val="494949"/>
                </a:solidFill>
                <a:latin typeface="+mn-ea"/>
              </a:rPr>
              <a:t> という</a:t>
            </a:r>
            <a:r>
              <a:rPr kumimoji="1" lang="en-US" altLang="ja-JP" sz="1400" b="1" dirty="0">
                <a:solidFill>
                  <a:srgbClr val="494949"/>
                </a:solidFill>
                <a:latin typeface="+mn-ea"/>
              </a:rPr>
              <a:t>5</a:t>
            </a:r>
            <a:r>
              <a:rPr kumimoji="1" lang="ja-JP" altLang="en-US" sz="1400" b="1" dirty="0">
                <a:solidFill>
                  <a:srgbClr val="494949"/>
                </a:solidFill>
                <a:latin typeface="+mn-ea"/>
              </a:rPr>
              <a:t>つのデータを標準化してみる</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10503A9-2CC8-475A-A01A-FF4DAAB37828}"/>
                  </a:ext>
                </a:extLst>
              </p:cNvPr>
              <p:cNvSpPr txBox="1"/>
              <p:nvPr/>
            </p:nvSpPr>
            <p:spPr>
              <a:xfrm>
                <a:off x="2349255" y="2506882"/>
                <a:ext cx="6834281" cy="563680"/>
              </a:xfrm>
              <a:prstGeom prst="rect">
                <a:avLst/>
              </a:prstGeom>
              <a:noFill/>
            </p:spPr>
            <p:txBody>
              <a:bodyPr wrap="square" lIns="0" tIns="0" rIns="0" bIns="0" rtlCol="0">
                <a:spAutoFit/>
              </a:bodyPr>
              <a:lstStyle/>
              <a:p>
                <a:r>
                  <a:rPr kumimoji="1" lang="ja-JP" altLang="en-US" dirty="0">
                    <a:solidFill>
                      <a:srgbClr val="494949"/>
                    </a:solidFill>
                  </a:rPr>
                  <a:t>標準偏差</a:t>
                </a:r>
                <a14:m>
                  <m:oMath xmlns:m="http://schemas.openxmlformats.org/officeDocument/2006/math">
                    <m:r>
                      <a:rPr kumimoji="1" lang="en-US" altLang="ja-JP" b="0" i="0" smtClean="0">
                        <a:solidFill>
                          <a:srgbClr val="494949"/>
                        </a:solidFill>
                        <a:latin typeface="Cambria Math" panose="02040503050406030204" pitchFamily="18" charset="0"/>
                      </a:rPr>
                      <m:t> = </m:t>
                    </m:r>
                    <m:rad>
                      <m:radPr>
                        <m:degHide m:val="on"/>
                        <m:ctrlPr>
                          <a:rPr kumimoji="1" lang="en-US" altLang="ja-JP" b="0" i="1" smtClean="0">
                            <a:solidFill>
                              <a:srgbClr val="494949"/>
                            </a:solidFill>
                            <a:latin typeface="Cambria Math" panose="02040503050406030204" pitchFamily="18" charset="0"/>
                          </a:rPr>
                        </m:ctrlPr>
                      </m:radPr>
                      <m:deg/>
                      <m:e>
                        <m:f>
                          <m:fPr>
                            <m:ctrlPr>
                              <a:rPr kumimoji="1" lang="en-US" altLang="ja-JP" i="1">
                                <a:solidFill>
                                  <a:srgbClr val="494949"/>
                                </a:solidFill>
                                <a:latin typeface="Cambria Math" panose="02040503050406030204" pitchFamily="18" charset="0"/>
                              </a:rPr>
                            </m:ctrlPr>
                          </m:fPr>
                          <m:num>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80−72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40−72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60−72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num>
                          <m:den>
                            <m:r>
                              <a:rPr kumimoji="1" lang="en-US" altLang="ja-JP" i="1">
                                <a:solidFill>
                                  <a:srgbClr val="494949"/>
                                </a:solidFill>
                                <a:latin typeface="Cambria Math" panose="02040503050406030204" pitchFamily="18" charset="0"/>
                              </a:rPr>
                              <m:t>5</m:t>
                            </m:r>
                          </m:den>
                        </m:f>
                      </m:e>
                    </m:rad>
                  </m:oMath>
                </a14:m>
                <a:r>
                  <a:rPr kumimoji="1" lang="en-US" altLang="ja-JP" dirty="0">
                    <a:solidFill>
                      <a:srgbClr val="494949"/>
                    </a:solidFill>
                  </a:rPr>
                  <a:t> = 19.39</a:t>
                </a:r>
                <a:endParaRPr kumimoji="1" lang="ja-JP" altLang="en-US" dirty="0">
                  <a:solidFill>
                    <a:srgbClr val="494949"/>
                  </a:solidFill>
                </a:endParaRPr>
              </a:p>
            </p:txBody>
          </p:sp>
        </mc:Choice>
        <mc:Fallback xmlns="">
          <p:sp>
            <p:nvSpPr>
              <p:cNvPr id="31" name="テキスト ボックス 30">
                <a:extLst>
                  <a:ext uri="{FF2B5EF4-FFF2-40B4-BE49-F238E27FC236}">
                    <a16:creationId xmlns:a16="http://schemas.microsoft.com/office/drawing/2014/main" id="{F10503A9-2CC8-475A-A01A-FF4DAAB37828}"/>
                  </a:ext>
                </a:extLst>
              </p:cNvPr>
              <p:cNvSpPr txBox="1">
                <a:spLocks noRot="1" noChangeAspect="1" noMove="1" noResize="1" noEditPoints="1" noAdjustHandles="1" noChangeArrowheads="1" noChangeShapeType="1" noTextEdit="1"/>
              </p:cNvSpPr>
              <p:nvPr/>
            </p:nvSpPr>
            <p:spPr>
              <a:xfrm>
                <a:off x="2349255" y="2506882"/>
                <a:ext cx="6834281" cy="563680"/>
              </a:xfrm>
              <a:prstGeom prst="rect">
                <a:avLst/>
              </a:prstGeom>
              <a:blipFill>
                <a:blip r:embed="rId4"/>
                <a:stretch>
                  <a:fillRect l="-2052" b="-967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35C0713B-277A-4F7E-BCF9-09F7A23AFD22}"/>
              </a:ext>
            </a:extLst>
          </p:cNvPr>
          <p:cNvSpPr txBox="1"/>
          <p:nvPr/>
        </p:nvSpPr>
        <p:spPr>
          <a:xfrm>
            <a:off x="2270125" y="3243097"/>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それぞれに対して、平均を引いて標準偏差で割る</a:t>
            </a:r>
            <a:endParaRPr kumimoji="1" lang="en-US" altLang="ja-JP" sz="1400" b="1" dirty="0">
              <a:solidFill>
                <a:srgbClr val="494949"/>
              </a:solidFill>
              <a:latin typeface="+mn-ea"/>
            </a:endParaRPr>
          </a:p>
        </p:txBody>
      </p:sp>
      <p:sp>
        <p:nvSpPr>
          <p:cNvPr id="34" name="テキスト ボックス 33">
            <a:extLst>
              <a:ext uri="{FF2B5EF4-FFF2-40B4-BE49-F238E27FC236}">
                <a16:creationId xmlns:a16="http://schemas.microsoft.com/office/drawing/2014/main" id="{677A9669-0C6F-4489-B44C-DDEEE3C92895}"/>
              </a:ext>
            </a:extLst>
          </p:cNvPr>
          <p:cNvSpPr txBox="1"/>
          <p:nvPr/>
        </p:nvSpPr>
        <p:spPr>
          <a:xfrm>
            <a:off x="2270125" y="4308318"/>
            <a:ext cx="4583450"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標準化後の値　</a:t>
            </a:r>
            <a:r>
              <a:rPr kumimoji="1" lang="en-US" altLang="ja-JP" sz="1400" b="1" dirty="0">
                <a:solidFill>
                  <a:srgbClr val="494949"/>
                </a:solidFill>
                <a:latin typeface="+mn-ea"/>
              </a:rPr>
              <a:t>[0.92, 0.41, -1.65, -0.62, 0.92]</a:t>
            </a:r>
            <a:endParaRPr kumimoji="1" lang="ja-JP" altLang="en-US" sz="1400" b="1" dirty="0">
              <a:solidFill>
                <a:srgbClr val="494949"/>
              </a:solidFill>
              <a:latin typeface="+mn-ea"/>
            </a:endParaRPr>
          </a:p>
        </p:txBody>
      </p:sp>
      <p:sp>
        <p:nvSpPr>
          <p:cNvPr id="10" name="テキスト ボックス 9">
            <a:extLst>
              <a:ext uri="{FF2B5EF4-FFF2-40B4-BE49-F238E27FC236}">
                <a16:creationId xmlns:a16="http://schemas.microsoft.com/office/drawing/2014/main" id="{ABE6905F-557B-47AA-BC8E-B6B7CDFF70C1}"/>
              </a:ext>
            </a:extLst>
          </p:cNvPr>
          <p:cNvSpPr txBox="1"/>
          <p:nvPr/>
        </p:nvSpPr>
        <p:spPr>
          <a:xfrm>
            <a:off x="1524255" y="1057354"/>
            <a:ext cx="2757289"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標準化の計算例</a:t>
            </a:r>
            <a:endParaRPr lang="en-US" altLang="ja-JP" sz="1400" b="1" dirty="0">
              <a:solidFill>
                <a:srgbClr val="494949"/>
              </a:solidFill>
            </a:endParaRPr>
          </a:p>
        </p:txBody>
      </p:sp>
      <p:sp>
        <p:nvSpPr>
          <p:cNvPr id="12" name="正方形/長方形 11">
            <a:extLst>
              <a:ext uri="{FF2B5EF4-FFF2-40B4-BE49-F238E27FC236}">
                <a16:creationId xmlns:a16="http://schemas.microsoft.com/office/drawing/2014/main" id="{B8482123-801F-4152-8593-0E6A83173923}"/>
              </a:ext>
            </a:extLst>
          </p:cNvPr>
          <p:cNvSpPr/>
          <p:nvPr/>
        </p:nvSpPr>
        <p:spPr bwMode="auto">
          <a:xfrm>
            <a:off x="1459882" y="4989193"/>
            <a:ext cx="9121629" cy="141158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endParaRPr lang="en-US" altLang="ja-JP" sz="1400" b="0" dirty="0">
              <a:solidFill>
                <a:srgbClr val="000000"/>
              </a:solidFill>
              <a:effectLst/>
              <a:latin typeface="+mn-ea"/>
            </a:endParaRPr>
          </a:p>
          <a:p>
            <a:endParaRPr lang="en-US" altLang="ja-JP" sz="1400" dirty="0">
              <a:solidFill>
                <a:srgbClr val="000000"/>
              </a:solidFill>
              <a:latin typeface="+mn-ea"/>
            </a:endParaRPr>
          </a:p>
          <a:p>
            <a:r>
              <a:rPr lang="fr-FR" altLang="ja-JP" sz="1400" b="0" dirty="0">
                <a:solidFill>
                  <a:srgbClr val="000000"/>
                </a:solidFill>
                <a:effectLst/>
                <a:latin typeface="+mn-ea"/>
              </a:rPr>
              <a:t>train_x_mean = train_x.mean()</a:t>
            </a:r>
            <a:r>
              <a:rPr lang="en-US" altLang="ja-JP" sz="1400" b="0" dirty="0">
                <a:solidFill>
                  <a:srgbClr val="000000"/>
                </a:solidFill>
                <a:effectLst/>
                <a:latin typeface="+mn-ea"/>
              </a:rPr>
              <a:t>				</a:t>
            </a:r>
            <a:r>
              <a:rPr lang="en-US" altLang="ja-JP" sz="1400" b="0" dirty="0">
                <a:solidFill>
                  <a:srgbClr val="00879E"/>
                </a:solidFill>
                <a:effectLst/>
                <a:latin typeface="+mn-ea"/>
              </a:rPr>
              <a:t>#</a:t>
            </a:r>
            <a:r>
              <a:rPr lang="ja-JP" altLang="en-US" sz="1400" dirty="0">
                <a:solidFill>
                  <a:srgbClr val="00879E"/>
                </a:solidFill>
                <a:latin typeface="+mn-ea"/>
              </a:rPr>
              <a:t> </a:t>
            </a:r>
            <a:r>
              <a:rPr lang="ja-JP" altLang="en-US" sz="1400" b="0" dirty="0">
                <a:solidFill>
                  <a:srgbClr val="00879E"/>
                </a:solidFill>
                <a:effectLst/>
                <a:latin typeface="+mn-ea"/>
              </a:rPr>
              <a:t>訓練データ説明変数の各列の平均を計算する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train_x_std = train_x.std()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訓練データ説明変数の各列の標準偏差を計算する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train_x_scaled = (train_x - train_x_mean) / 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訓練データの標準化を行う</a:t>
            </a:r>
            <a:endParaRPr lang="en-US" altLang="ja-JP" sz="1400" b="0" dirty="0">
              <a:solidFill>
                <a:srgbClr val="00879E"/>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検証データの標準化を行う</a:t>
            </a:r>
            <a:endParaRPr lang="en-US" altLang="ja-JP" sz="1400" b="0" dirty="0">
              <a:solidFill>
                <a:srgbClr val="00879E"/>
              </a:solidFill>
              <a:effectLst/>
              <a:latin typeface="+mn-ea"/>
            </a:endParaRPr>
          </a:p>
        </p:txBody>
      </p:sp>
      <p:sp>
        <p:nvSpPr>
          <p:cNvPr id="13" name="テキスト ボックス 12">
            <a:extLst>
              <a:ext uri="{FF2B5EF4-FFF2-40B4-BE49-F238E27FC236}">
                <a16:creationId xmlns:a16="http://schemas.microsoft.com/office/drawing/2014/main" id="{68491DDE-22FF-4148-933A-185587FDACA3}"/>
              </a:ext>
            </a:extLst>
          </p:cNvPr>
          <p:cNvSpPr txBox="1"/>
          <p:nvPr/>
        </p:nvSpPr>
        <p:spPr>
          <a:xfrm>
            <a:off x="1524254" y="5034336"/>
            <a:ext cx="7017318"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b="1" dirty="0">
                <a:solidFill>
                  <a:srgbClr val="494949"/>
                </a:solidFill>
              </a:rPr>
              <a:t>pandas</a:t>
            </a:r>
            <a:r>
              <a:rPr lang="ja-JP" altLang="en-US" sz="1800" b="1" dirty="0">
                <a:solidFill>
                  <a:srgbClr val="494949"/>
                </a:solidFill>
              </a:rPr>
              <a:t>の</a:t>
            </a:r>
            <a:r>
              <a:rPr lang="en-US" altLang="ja-JP" sz="1800" b="1" dirty="0" err="1">
                <a:solidFill>
                  <a:srgbClr val="494949"/>
                </a:solidFill>
              </a:rPr>
              <a:t>DataFrame</a:t>
            </a:r>
            <a:r>
              <a:rPr lang="ja-JP" altLang="en-US" sz="1800" b="1" dirty="0">
                <a:solidFill>
                  <a:srgbClr val="494949"/>
                </a:solidFill>
              </a:rPr>
              <a:t>型で計算をする場合</a:t>
            </a:r>
            <a:endParaRPr lang="en-US" altLang="ja-JP" sz="1400" b="1" dirty="0">
              <a:solidFill>
                <a:srgbClr val="494949"/>
              </a:solidFill>
            </a:endParaRPr>
          </a:p>
        </p:txBody>
      </p:sp>
      <p:sp>
        <p:nvSpPr>
          <p:cNvPr id="14" name="テキスト ボックス 13">
            <a:extLst>
              <a:ext uri="{FF2B5EF4-FFF2-40B4-BE49-F238E27FC236}">
                <a16:creationId xmlns:a16="http://schemas.microsoft.com/office/drawing/2014/main" id="{CD1B318F-B508-41C9-8772-5EEA715F043C}"/>
              </a:ext>
            </a:extLst>
          </p:cNvPr>
          <p:cNvSpPr txBox="1"/>
          <p:nvPr/>
        </p:nvSpPr>
        <p:spPr>
          <a:xfrm>
            <a:off x="2349255" y="3649176"/>
            <a:ext cx="7223370" cy="523220"/>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r>
              <a:rPr kumimoji="1" lang="ja-JP" altLang="en-US" sz="1400" dirty="0">
                <a:solidFill>
                  <a:srgbClr val="494949"/>
                </a:solidFill>
                <a:latin typeface="Cambria Math" panose="02040503050406030204" pitchFamily="18" charset="0"/>
              </a:rPr>
              <a:t>、 </a:t>
            </a:r>
            <a:r>
              <a:rPr kumimoji="1" lang="en-US" altLang="ja-JP" sz="1400" dirty="0">
                <a:solidFill>
                  <a:srgbClr val="494949"/>
                </a:solidFill>
                <a:latin typeface="Cambria Math" panose="02040503050406030204" pitchFamily="18" charset="0"/>
                <a:ea typeface="Cambria Math" panose="02040503050406030204" pitchFamily="18" charset="0"/>
              </a:rPr>
              <a:t>(80 - 72) / 19.39 = 0.41</a:t>
            </a:r>
            <a:r>
              <a:rPr kumimoji="1" lang="ja-JP" altLang="en-US" sz="1400" dirty="0">
                <a:solidFill>
                  <a:srgbClr val="494949"/>
                </a:solidFill>
                <a:latin typeface="Cambria Math" panose="02040503050406030204" pitchFamily="18" charset="0"/>
                <a:ea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(40 - 72) / 19.39 = -1.65</a:t>
            </a:r>
          </a:p>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(60 - 72) / 19.39  = -0.62</a:t>
            </a:r>
            <a:r>
              <a:rPr kumimoji="1" lang="ja-JP" altLang="en-US" sz="1400" dirty="0">
                <a:solidFill>
                  <a:srgbClr val="494949"/>
                </a:solidFill>
                <a:latin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p>
        </p:txBody>
      </p:sp>
    </p:spTree>
    <p:extLst>
      <p:ext uri="{BB962C8B-B14F-4D97-AF65-F5344CB8AC3E}">
        <p14:creationId xmlns:p14="http://schemas.microsoft.com/office/powerpoint/2010/main" val="16911325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1026607" y="969124"/>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a:t>
            </a:r>
            <a:r>
              <a:rPr lang="en-US" altLang="ja-JP" sz="1800" dirty="0" err="1"/>
              <a:t>StandardScaler</a:t>
            </a:r>
            <a:r>
              <a:rPr lang="ja-JP" altLang="en-US" sz="1800" dirty="0"/>
              <a:t>クラス</a:t>
            </a:r>
          </a:p>
          <a:p>
            <a:pPr lvl="1">
              <a:buClr>
                <a:srgbClr val="F36C37"/>
              </a:buClr>
            </a:pPr>
            <a:r>
              <a:rPr lang="ja-JP" altLang="en-US" sz="1400" b="1" dirty="0"/>
              <a:t>標準化の計算を簡単に行うことができるクラス</a:t>
            </a:r>
            <a:endParaRPr lang="en-US" altLang="ja-JP" sz="1400" b="1" dirty="0"/>
          </a:p>
          <a:p>
            <a:pPr lvl="1">
              <a:buClr>
                <a:srgbClr val="F36C37"/>
              </a:buClr>
            </a:pPr>
            <a:r>
              <a:rPr lang="ja-JP" altLang="en-US" sz="1400" b="1" dirty="0"/>
              <a:t>変換後の値は</a:t>
            </a:r>
            <a:r>
              <a:rPr lang="en-US" altLang="ja-JP" sz="1400" b="1" dirty="0" err="1"/>
              <a:t>numpy</a:t>
            </a:r>
            <a:r>
              <a:rPr lang="ja-JP" altLang="en-US" sz="1400" b="1" dirty="0"/>
              <a:t>配列になるため、</a:t>
            </a:r>
            <a:r>
              <a:rPr lang="en-US" altLang="ja-JP" sz="1400" b="1" dirty="0" err="1"/>
              <a:t>DataFrame</a:t>
            </a:r>
            <a:r>
              <a:rPr lang="ja-JP" altLang="en-US" sz="1400" b="1" dirty="0"/>
              <a:t>でデータを確認したい場合は変換を行う必要がある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err="1"/>
              <a:t>StandardScaler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496457"/>
            <a:ext cx="10658473" cy="3904325"/>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 </a:t>
            </a:r>
            <a:r>
              <a:rPr lang="en-US" altLang="ja-JP" sz="1400" b="0" dirty="0" err="1">
                <a:solidFill>
                  <a:srgbClr val="494949"/>
                </a:solidFill>
                <a:effectLst/>
                <a:latin typeface="Meiryo UI" panose="020B0604030504040204" pitchFamily="50" charset="-128"/>
                <a:ea typeface="Meiryo UI" panose="020B0604030504040204" pitchFamily="50" charset="-128"/>
              </a:rPr>
              <a:t>sklearn.preprocessing</a:t>
            </a:r>
            <a:r>
              <a:rPr lang="en-US" altLang="ja-JP" sz="1400" b="0" dirty="0">
                <a:solidFill>
                  <a:srgbClr val="494949"/>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import </a:t>
            </a:r>
            <a:r>
              <a:rPr lang="en-US" altLang="ja-JP" sz="1400" b="0" dirty="0" err="1">
                <a:solidFill>
                  <a:srgbClr val="494949"/>
                </a:solidFill>
                <a:effectLst/>
                <a:latin typeface="Meiryo UI" panose="020B0604030504040204" pitchFamily="50" charset="-128"/>
                <a:ea typeface="Meiryo UI" panose="020B0604030504040204" pitchFamily="50" charset="-128"/>
              </a:rPr>
              <a:t>StandardScaler</a:t>
            </a:r>
            <a:endParaRPr lang="en-US" altLang="ja-JP" sz="1400" b="0" dirty="0">
              <a:solidFill>
                <a:srgbClr val="494949"/>
              </a:solidFill>
              <a:effectLst/>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en-US" altLang="ja-JP" sz="1400" b="0" dirty="0" err="1">
                <a:solidFill>
                  <a:srgbClr val="00879E"/>
                </a:solidFill>
                <a:effectLst/>
                <a:latin typeface="+mn-ea"/>
              </a:rPr>
              <a:t>StandardScaler</a:t>
            </a:r>
            <a:r>
              <a:rPr lang="ja-JP" altLang="en-US" sz="1400" b="0" dirty="0">
                <a:solidFill>
                  <a:srgbClr val="00879E"/>
                </a:solidFill>
                <a:effectLst/>
                <a:latin typeface="+mn-ea"/>
              </a:rPr>
              <a:t>クラスをインスタンス化</a:t>
            </a:r>
            <a:endParaRPr lang="en-US" altLang="ja-JP" sz="1400" b="0" dirty="0">
              <a:solidFill>
                <a:srgbClr val="00879E"/>
              </a:solidFill>
              <a:effectLst/>
              <a:latin typeface="+mn-ea"/>
            </a:endParaRPr>
          </a:p>
          <a:p>
            <a:r>
              <a:rPr lang="en-US" altLang="ja-JP" sz="1400" b="0" dirty="0">
                <a:solidFill>
                  <a:srgbClr val="000000"/>
                </a:solidFill>
                <a:effectLst/>
                <a:latin typeface="+mn-ea"/>
              </a:rPr>
              <a:t>scaler = </a:t>
            </a:r>
            <a:r>
              <a:rPr lang="en-US" altLang="ja-JP" sz="1400" b="0" dirty="0" err="1">
                <a:solidFill>
                  <a:srgbClr val="000000"/>
                </a:solidFill>
                <a:effectLst/>
                <a:latin typeface="+mn-ea"/>
              </a:rPr>
              <a:t>StandardScaler</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訓練データへ</a:t>
            </a:r>
            <a:r>
              <a:rPr lang="en-US" altLang="ja-JP" sz="1400" b="0" dirty="0">
                <a:solidFill>
                  <a:srgbClr val="00879E"/>
                </a:solidFill>
                <a:effectLst/>
                <a:latin typeface="+mn-ea"/>
              </a:rPr>
              <a:t>fit</a:t>
            </a:r>
            <a:r>
              <a:rPr lang="ja-JP" altLang="en-US" sz="1400" b="0" dirty="0">
                <a:solidFill>
                  <a:srgbClr val="00879E"/>
                </a:solidFill>
                <a:effectLst/>
                <a:latin typeface="+mn-ea"/>
              </a:rPr>
              <a:t>メソッドを使用して標準化を計算</a:t>
            </a:r>
            <a:endParaRPr lang="en-US" altLang="ja-JP" sz="1400" b="0" dirty="0">
              <a:solidFill>
                <a:srgbClr val="000000"/>
              </a:solidFill>
              <a:effectLst/>
              <a:latin typeface="+mn-ea"/>
            </a:endParaRPr>
          </a:p>
          <a:p>
            <a:r>
              <a:rPr lang="en-US" altLang="ja-JP" sz="1400" b="0" dirty="0" err="1">
                <a:solidFill>
                  <a:srgbClr val="000000"/>
                </a:solidFill>
                <a:effectLst/>
                <a:latin typeface="+mn-ea"/>
              </a:rPr>
              <a:t>scaler.fit</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訓練データを標準化</a:t>
            </a:r>
            <a:endParaRPr lang="en-US" altLang="ja-JP" sz="1400" dirty="0">
              <a:solidFill>
                <a:srgbClr val="000000"/>
              </a:solidFill>
              <a:latin typeface="+mn-ea"/>
            </a:endParaRP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検証データを標準化</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endParaRPr lang="en-US" altLang="ja-JP" sz="1400" dirty="0">
              <a:solidFill>
                <a:srgbClr val="00879E"/>
              </a:solidFill>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ja-JP" altLang="en-US" sz="1400" dirty="0">
                <a:solidFill>
                  <a:srgbClr val="00879E"/>
                </a:solidFill>
                <a:latin typeface="+mn-ea"/>
              </a:rPr>
              <a:t>標準化したデータを元に戻す場合</a:t>
            </a:r>
            <a:endParaRPr lang="en-US" altLang="ja-JP" sz="1400" dirty="0">
              <a:solidFill>
                <a:srgbClr val="00879E"/>
              </a:solidFill>
              <a:latin typeface="+mn-ea"/>
            </a:endParaRPr>
          </a:p>
          <a:p>
            <a:r>
              <a:rPr lang="fr-FR" altLang="ja-JP" sz="1400" b="0" dirty="0">
                <a:solidFill>
                  <a:srgbClr val="000000"/>
                </a:solidFill>
                <a:effectLst/>
                <a:latin typeface="+mn-ea"/>
              </a:rPr>
              <a:t>train_x_inverse = scaler.inverse_transform(train_x_scaled)</a:t>
            </a:r>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9076349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スケールをそろえる必要があるモデル</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3-3-6.</a:t>
            </a:r>
            <a:r>
              <a:rPr lang="ja-JP" altLang="en-US" dirty="0"/>
              <a:t>スケールをそろえる必要があるケースについて</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216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正則化を利用している線形回帰、ロジスティック回帰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ディープラーニング</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サポートベクターマシン　など</a:t>
            </a:r>
            <a:br>
              <a:rPr lang="en-US" altLang="ja-JP" sz="2000" b="1" dirty="0">
                <a:solidFill>
                  <a:srgbClr val="494949"/>
                </a:solidFill>
              </a:rPr>
            </a:br>
            <a:r>
              <a:rPr lang="en-US" altLang="ja-JP" sz="2000" b="1" dirty="0">
                <a:solidFill>
                  <a:srgbClr val="494949"/>
                </a:solidFill>
              </a:rPr>
              <a:t>※ </a:t>
            </a:r>
            <a:r>
              <a:rPr lang="ja-JP" altLang="en-US" sz="2000" b="1" dirty="0">
                <a:solidFill>
                  <a:srgbClr val="494949"/>
                </a:solidFill>
              </a:rPr>
              <a:t>後述する決定木系のモデルは値の大小のみが関係ある為、基本的にスケールが無関係</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133010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標準化：平均が</a:t>
            </a:r>
            <a:r>
              <a:rPr lang="en-US" altLang="ja-JP" sz="2000" b="1" dirty="0"/>
              <a:t>0</a:t>
            </a:r>
            <a:r>
              <a:rPr lang="ja-JP" altLang="en-US" sz="2000" b="1" dirty="0"/>
              <a:t>、標準偏差が</a:t>
            </a:r>
            <a:r>
              <a:rPr lang="en-US" altLang="ja-JP" sz="2000" b="1" dirty="0"/>
              <a:t>1</a:t>
            </a:r>
            <a:r>
              <a:rPr lang="ja-JP" altLang="en-US" sz="2000" b="1" dirty="0"/>
              <a:t>になるようにする。値の範囲が不明な場合に有効</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正規化：</a:t>
            </a:r>
            <a:r>
              <a:rPr lang="en-US" altLang="ja-JP" sz="2000" b="1" dirty="0"/>
              <a:t>0</a:t>
            </a:r>
            <a:r>
              <a:rPr lang="ja-JP" altLang="en-US" sz="2000" b="1" dirty="0"/>
              <a:t>～</a:t>
            </a:r>
            <a:r>
              <a:rPr lang="en-US" altLang="ja-JP" sz="2000" b="1" dirty="0"/>
              <a:t>1</a:t>
            </a:r>
            <a:r>
              <a:rPr lang="ja-JP" altLang="en-US" sz="2000" b="1" dirty="0"/>
              <a:t>の範囲に収まるようにする。値の範囲が分かっている場合に有効</a:t>
            </a:r>
            <a:br>
              <a:rPr lang="en-US" altLang="ja-JP" sz="2000" b="1" dirty="0"/>
            </a:br>
            <a:r>
              <a:rPr lang="ja-JP" altLang="en-US" sz="2000" b="1" dirty="0"/>
              <a:t>各値から最小値を引いて最大値で割ることで変換できる。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スケールのそろえ方の種類</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spTree>
    <p:extLst>
      <p:ext uri="{BB962C8B-B14F-4D97-AF65-F5344CB8AC3E}">
        <p14:creationId xmlns:p14="http://schemas.microsoft.com/office/powerpoint/2010/main" val="15761117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四角形: 角を丸くする 27">
            <a:extLst>
              <a:ext uri="{FF2B5EF4-FFF2-40B4-BE49-F238E27FC236}">
                <a16:creationId xmlns:a16="http://schemas.microsoft.com/office/drawing/2014/main" id="{27EC5F39-DB70-40DD-B0F2-D5C2036D344E}"/>
              </a:ext>
            </a:extLst>
          </p:cNvPr>
          <p:cNvSpPr>
            <a:spLocks noChangeArrowheads="1"/>
          </p:cNvSpPr>
          <p:nvPr/>
        </p:nvSpPr>
        <p:spPr bwMode="auto">
          <a:xfrm>
            <a:off x="6607176" y="1765415"/>
            <a:ext cx="4821237" cy="2638425"/>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 name="タイトル 1">
            <a:extLst>
              <a:ext uri="{FF2B5EF4-FFF2-40B4-BE49-F238E27FC236}">
                <a16:creationId xmlns:a16="http://schemas.microsoft.com/office/drawing/2014/main" id="{7816D187-C973-4434-8198-91916E1100C2}"/>
              </a:ext>
            </a:extLst>
          </p:cNvPr>
          <p:cNvSpPr>
            <a:spLocks noGrp="1"/>
          </p:cNvSpPr>
          <p:nvPr>
            <p:ph type="title"/>
          </p:nvPr>
        </p:nvSpPr>
        <p:spPr>
          <a:xfrm>
            <a:off x="368300" y="366713"/>
            <a:ext cx="11455400" cy="482600"/>
          </a:xfrm>
        </p:spPr>
        <p:txBody>
          <a:bodyPr/>
          <a:lstStyle/>
          <a:p>
            <a:pPr>
              <a:defRPr/>
            </a:pPr>
            <a:r>
              <a:rPr lang="en-US" altLang="ja-JP" dirty="0"/>
              <a:t>3-3-7.</a:t>
            </a:r>
            <a:r>
              <a:rPr lang="ja-JP" altLang="en-US" dirty="0"/>
              <a:t> スケーリングの注意</a:t>
            </a:r>
          </a:p>
        </p:txBody>
      </p:sp>
      <p:sp>
        <p:nvSpPr>
          <p:cNvPr id="4" name="スライド番号プレースホルダー 3">
            <a:extLst>
              <a:ext uri="{FF2B5EF4-FFF2-40B4-BE49-F238E27FC236}">
                <a16:creationId xmlns:a16="http://schemas.microsoft.com/office/drawing/2014/main" id="{3174EF77-7AA3-4DEF-AB95-C6946868485A}"/>
              </a:ext>
            </a:extLst>
          </p:cNvPr>
          <p:cNvSpPr>
            <a:spLocks noGrp="1"/>
          </p:cNvSpPr>
          <p:nvPr>
            <p:ph type="sldNum" sz="quarter" idx="10"/>
          </p:nvPr>
        </p:nvSpPr>
        <p:spPr/>
        <p:txBody>
          <a:bodyPr/>
          <a:lstStyle/>
          <a:p>
            <a:pPr>
              <a:defRPr/>
            </a:pPr>
            <a:fld id="{65EF625D-B339-4D40-B39A-7B93B9EEBDEF}" type="slidenum">
              <a:rPr lang="ja-JP" altLang="en-US" smtClean="0"/>
              <a:pPr>
                <a:defRPr/>
              </a:pPr>
              <a:t>217</a:t>
            </a:fld>
            <a:endParaRPr lang="ja-JP" altLang="en-US"/>
          </a:p>
        </p:txBody>
      </p:sp>
      <p:sp>
        <p:nvSpPr>
          <p:cNvPr id="18437" name="四角形: 角を丸くする 24">
            <a:extLst>
              <a:ext uri="{FF2B5EF4-FFF2-40B4-BE49-F238E27FC236}">
                <a16:creationId xmlns:a16="http://schemas.microsoft.com/office/drawing/2014/main" id="{34CBF456-49FA-4C90-AA20-C073A36C18B9}"/>
              </a:ext>
            </a:extLst>
          </p:cNvPr>
          <p:cNvSpPr>
            <a:spLocks noChangeArrowheads="1"/>
          </p:cNvSpPr>
          <p:nvPr/>
        </p:nvSpPr>
        <p:spPr bwMode="auto">
          <a:xfrm>
            <a:off x="1281906" y="5065166"/>
            <a:ext cx="9628187" cy="1435577"/>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7" name="正方形/長方形 26">
            <a:extLst>
              <a:ext uri="{FF2B5EF4-FFF2-40B4-BE49-F238E27FC236}">
                <a16:creationId xmlns:a16="http://schemas.microsoft.com/office/drawing/2014/main" id="{AE7023CF-DD40-4DF6-8A5D-22F2A0CFE831}"/>
              </a:ext>
            </a:extLst>
          </p:cNvPr>
          <p:cNvSpPr/>
          <p:nvPr/>
        </p:nvSpPr>
        <p:spPr>
          <a:xfrm>
            <a:off x="1455269" y="5177305"/>
            <a:ext cx="9281459" cy="1323439"/>
          </a:xfrm>
          <a:prstGeom prst="rect">
            <a:avLst/>
          </a:prstGeom>
        </p:spPr>
        <p:txBody>
          <a:bodyPr wrap="square">
            <a:spAutoFit/>
          </a:bodyPr>
          <a:lstStyle/>
          <a:p>
            <a:pPr>
              <a:defRPr/>
            </a:pPr>
            <a:r>
              <a:rPr lang="ja-JP" altLang="en-US" sz="1600" b="1" spc="300" dirty="0">
                <a:solidFill>
                  <a:srgbClr val="F36C37"/>
                </a:solidFill>
                <a:latin typeface="+mn-ea"/>
              </a:rPr>
              <a:t>一見して標準化はこんなことして大丈夫かな？とも思えますが、データの範囲を縮小しただけなのでデータの特徴は変わらず、互いの関係性がスケールに左右されなくなるのでとらえやすくなります。</a:t>
            </a:r>
            <a:endParaRPr lang="en-US" altLang="ja-JP" sz="1600" b="1" spc="300" dirty="0">
              <a:solidFill>
                <a:srgbClr val="F36C37"/>
              </a:solidFill>
              <a:latin typeface="+mn-ea"/>
            </a:endParaRPr>
          </a:p>
          <a:p>
            <a:pPr>
              <a:defRPr/>
            </a:pPr>
            <a:r>
              <a:rPr lang="en-US" altLang="ja-JP" sz="1600" b="1" spc="300" dirty="0">
                <a:solidFill>
                  <a:srgbClr val="F36C37"/>
                </a:solidFill>
                <a:latin typeface="+mn-ea"/>
              </a:rPr>
              <a:t>※</a:t>
            </a:r>
            <a:r>
              <a:rPr lang="ja-JP" altLang="en-US" sz="1600" b="1" spc="300" dirty="0">
                <a:solidFill>
                  <a:srgbClr val="F36C37"/>
                </a:solidFill>
                <a:latin typeface="+mn-ea"/>
              </a:rPr>
              <a:t>回帰の場合は目的変数も標準化し、予測するときは逆算してもとに戻すというこ</a:t>
            </a:r>
            <a:endParaRPr lang="en-US" altLang="ja-JP" sz="1600" b="1" spc="300" dirty="0">
              <a:solidFill>
                <a:srgbClr val="F36C37"/>
              </a:solidFill>
              <a:latin typeface="+mn-ea"/>
            </a:endParaRPr>
          </a:p>
          <a:p>
            <a:pPr>
              <a:defRPr/>
            </a:pPr>
            <a:r>
              <a:rPr lang="ja-JP" altLang="en-US" sz="1600" b="1" spc="300" dirty="0">
                <a:solidFill>
                  <a:srgbClr val="F36C37"/>
                </a:solidFill>
                <a:latin typeface="+mn-ea"/>
              </a:rPr>
              <a:t>　とをやることが多いです。</a:t>
            </a:r>
            <a:endParaRPr lang="en-US" altLang="ja-JP" sz="1600" b="1" spc="300" dirty="0">
              <a:solidFill>
                <a:srgbClr val="F36C37"/>
              </a:solidFill>
              <a:latin typeface="+mn-ea"/>
            </a:endParaRPr>
          </a:p>
        </p:txBody>
      </p:sp>
      <p:sp>
        <p:nvSpPr>
          <p:cNvPr id="18438" name="四角形: 角を丸くする 27">
            <a:extLst>
              <a:ext uri="{FF2B5EF4-FFF2-40B4-BE49-F238E27FC236}">
                <a16:creationId xmlns:a16="http://schemas.microsoft.com/office/drawing/2014/main" id="{383FF2A2-B0E1-4BC4-9153-929FE38B9E4E}"/>
              </a:ext>
            </a:extLst>
          </p:cNvPr>
          <p:cNvSpPr>
            <a:spLocks noChangeArrowheads="1"/>
          </p:cNvSpPr>
          <p:nvPr/>
        </p:nvSpPr>
        <p:spPr bwMode="auto">
          <a:xfrm>
            <a:off x="766763" y="1765415"/>
            <a:ext cx="4826000" cy="2603500"/>
          </a:xfrm>
          <a:prstGeom prst="roundRect">
            <a:avLst>
              <a:gd name="adj" fmla="val 4380"/>
            </a:avLst>
          </a:prstGeom>
          <a:solidFill>
            <a:schemeClr val="bg1">
              <a:lumMod val="95000"/>
            </a:schemeClr>
          </a:solidFill>
          <a:ln w="19050" algn="ctr">
            <a:solidFill>
              <a:srgbClr val="BFBFBF"/>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defRPr/>
            </a:pPr>
            <a:endParaRPr lang="ja-JP" altLang="en-US" sz="2400">
              <a:solidFill>
                <a:schemeClr val="bg1"/>
              </a:solidFill>
              <a:latin typeface="Calibri" panose="020F0502020204030204" pitchFamily="34" charset="0"/>
            </a:endParaRPr>
          </a:p>
        </p:txBody>
      </p:sp>
      <p:grpSp>
        <p:nvGrpSpPr>
          <p:cNvPr id="18440" name="グループ化 28">
            <a:extLst>
              <a:ext uri="{FF2B5EF4-FFF2-40B4-BE49-F238E27FC236}">
                <a16:creationId xmlns:a16="http://schemas.microsoft.com/office/drawing/2014/main" id="{38F920F2-D09D-4A12-BD1B-217D13F5E028}"/>
              </a:ext>
            </a:extLst>
          </p:cNvPr>
          <p:cNvGrpSpPr>
            <a:grpSpLocks/>
          </p:cNvGrpSpPr>
          <p:nvPr/>
        </p:nvGrpSpPr>
        <p:grpSpPr bwMode="auto">
          <a:xfrm>
            <a:off x="6833498" y="1560017"/>
            <a:ext cx="4389234" cy="460899"/>
            <a:chOff x="2154608" y="3539394"/>
            <a:chExt cx="6825505" cy="419027"/>
          </a:xfrm>
        </p:grpSpPr>
        <p:sp>
          <p:nvSpPr>
            <p:cNvPr id="30" name="四角形: 角を丸くする 29">
              <a:extLst>
                <a:ext uri="{FF2B5EF4-FFF2-40B4-BE49-F238E27FC236}">
                  <a16:creationId xmlns:a16="http://schemas.microsoft.com/office/drawing/2014/main" id="{CBF05540-ABB9-4C4E-93FE-FC6EFC7CFC58}"/>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1" name="正方形/長方形 30">
              <a:extLst>
                <a:ext uri="{FF2B5EF4-FFF2-40B4-BE49-F238E27FC236}">
                  <a16:creationId xmlns:a16="http://schemas.microsoft.com/office/drawing/2014/main" id="{2D0426C8-3DA3-4C0C-A4BA-E844F14FC0A1}"/>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訓練データだけで計算する</a:t>
              </a:r>
              <a:endParaRPr lang="en-US" altLang="ja-JP" sz="2000" b="1" spc="150" dirty="0">
                <a:solidFill>
                  <a:schemeClr val="bg1"/>
                </a:solidFill>
                <a:latin typeface="+mn-ea"/>
              </a:endParaRPr>
            </a:p>
          </p:txBody>
        </p:sp>
      </p:grpSp>
      <p:sp>
        <p:nvSpPr>
          <p:cNvPr id="32" name="テキスト ボックス 31">
            <a:extLst>
              <a:ext uri="{FF2B5EF4-FFF2-40B4-BE49-F238E27FC236}">
                <a16:creationId xmlns:a16="http://schemas.microsoft.com/office/drawing/2014/main" id="{E72C9E75-2563-4406-9258-BEE9F8F61005}"/>
              </a:ext>
            </a:extLst>
          </p:cNvPr>
          <p:cNvSpPr txBox="1"/>
          <p:nvPr/>
        </p:nvSpPr>
        <p:spPr>
          <a:xfrm>
            <a:off x="779523" y="2024304"/>
            <a:ext cx="4827587" cy="2148280"/>
          </a:xfrm>
          <a:prstGeom prst="rect">
            <a:avLst/>
          </a:prstGeom>
          <a:noFill/>
          <a:ln w="19050" algn="ctr">
            <a:noFill/>
            <a:prstDash val="dash"/>
            <a:round/>
            <a:headEnd/>
            <a:tailEnd/>
          </a:ln>
          <a:effectLst/>
        </p:spPr>
        <p:txBody>
          <a:bodyPr anchor="ctr">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検証データに対しても平均と標準偏差を求めて、標準化してしまったり、検証データも含めて標準化の計算をしてしまう。</a:t>
            </a:r>
            <a:endParaRPr lang="en-US" altLang="ja-JP" sz="1600" spc="0" dirty="0">
              <a:solidFill>
                <a:schemeClr val="tx1">
                  <a:lumMod val="75000"/>
                  <a:lumOff val="25000"/>
                </a:schemeClr>
              </a:solidFill>
            </a:endParaRPr>
          </a:p>
          <a:p>
            <a:pPr>
              <a:defRPr/>
            </a:pPr>
            <a:endParaRPr lang="en-US" altLang="ja-JP" sz="1600" spc="0" dirty="0">
              <a:solidFill>
                <a:schemeClr val="tx1">
                  <a:lumMod val="75000"/>
                  <a:lumOff val="25000"/>
                </a:schemeClr>
              </a:solidFill>
            </a:endParaRPr>
          </a:p>
          <a:p>
            <a:pPr>
              <a:defRPr/>
            </a:pPr>
            <a:r>
              <a:rPr lang="ja-JP" altLang="en-US" sz="1600" spc="0" dirty="0">
                <a:solidFill>
                  <a:schemeClr val="tx1">
                    <a:lumMod val="75000"/>
                    <a:lumOff val="25000"/>
                  </a:schemeClr>
                </a:solidFill>
              </a:rPr>
              <a:t>よく考えると未知のデータの平均を求めてから予測を行うというのは不可能であり、計算が一緒でないのでデータの意味が変わってしまう。</a:t>
            </a:r>
            <a:endParaRPr lang="en-US" altLang="ja-JP" sz="1600" spc="0" dirty="0">
              <a:solidFill>
                <a:schemeClr val="tx1">
                  <a:lumMod val="75000"/>
                  <a:lumOff val="25000"/>
                </a:schemeClr>
              </a:solidFill>
            </a:endParaRPr>
          </a:p>
        </p:txBody>
      </p:sp>
      <p:pic>
        <p:nvPicPr>
          <p:cNvPr id="18443" name="グラフィックス 34">
            <a:extLst>
              <a:ext uri="{FF2B5EF4-FFF2-40B4-BE49-F238E27FC236}">
                <a16:creationId xmlns:a16="http://schemas.microsoft.com/office/drawing/2014/main" id="{AC2C3E0A-F761-4DD7-9245-ADCB34933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461" y="4401762"/>
            <a:ext cx="823912"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a:extLst>
              <a:ext uri="{FF2B5EF4-FFF2-40B4-BE49-F238E27FC236}">
                <a16:creationId xmlns:a16="http://schemas.microsoft.com/office/drawing/2014/main" id="{90FB8EB5-9209-4185-B0FE-740D9D1115ED}"/>
              </a:ext>
            </a:extLst>
          </p:cNvPr>
          <p:cNvSpPr txBox="1"/>
          <p:nvPr/>
        </p:nvSpPr>
        <p:spPr>
          <a:xfrm>
            <a:off x="6607177" y="2394065"/>
            <a:ext cx="4818062"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訓練データも検証データも同じ計算で標準化をするからこそ、標準化をしてもデータの意味が変わらず、正しい予測が可能。</a:t>
            </a:r>
            <a:endParaRPr lang="en-US" altLang="ja-JP" sz="1600" spc="0" dirty="0">
              <a:solidFill>
                <a:schemeClr val="tx1">
                  <a:lumMod val="75000"/>
                  <a:lumOff val="25000"/>
                </a:schemeClr>
              </a:solidFill>
            </a:endParaRPr>
          </a:p>
        </p:txBody>
      </p:sp>
      <p:grpSp>
        <p:nvGrpSpPr>
          <p:cNvPr id="18" name="グループ化 28">
            <a:extLst>
              <a:ext uri="{FF2B5EF4-FFF2-40B4-BE49-F238E27FC236}">
                <a16:creationId xmlns:a16="http://schemas.microsoft.com/office/drawing/2014/main" id="{35FAB1CE-1BA8-4653-8EF3-E878EAA526AB}"/>
              </a:ext>
            </a:extLst>
          </p:cNvPr>
          <p:cNvGrpSpPr>
            <a:grpSpLocks/>
          </p:cNvGrpSpPr>
          <p:nvPr/>
        </p:nvGrpSpPr>
        <p:grpSpPr bwMode="auto">
          <a:xfrm>
            <a:off x="969268" y="1545564"/>
            <a:ext cx="4448096" cy="441749"/>
            <a:chOff x="2173519" y="3082434"/>
            <a:chExt cx="6825505" cy="401953"/>
          </a:xfrm>
          <a:solidFill>
            <a:schemeClr val="bg1">
              <a:lumMod val="65000"/>
            </a:schemeClr>
          </a:solidFill>
        </p:grpSpPr>
        <p:sp>
          <p:nvSpPr>
            <p:cNvPr id="19" name="四角形: 角を丸くする 18">
              <a:extLst>
                <a:ext uri="{FF2B5EF4-FFF2-40B4-BE49-F238E27FC236}">
                  <a16:creationId xmlns:a16="http://schemas.microsoft.com/office/drawing/2014/main" id="{7237CEB6-9DAA-445E-851E-2C2B5EB15270}"/>
                </a:ext>
              </a:extLst>
            </p:cNvPr>
            <p:cNvSpPr/>
            <p:nvPr/>
          </p:nvSpPr>
          <p:spPr bwMode="auto">
            <a:xfrm>
              <a:off x="2173519" y="3082434"/>
              <a:ext cx="6825505" cy="394345"/>
            </a:xfrm>
            <a:prstGeom prst="roundRect">
              <a:avLst>
                <a:gd name="adj" fmla="val 50000"/>
              </a:avLst>
            </a:prstGeom>
            <a:grp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20" name="正方形/長方形 19">
              <a:extLst>
                <a:ext uri="{FF2B5EF4-FFF2-40B4-BE49-F238E27FC236}">
                  <a16:creationId xmlns:a16="http://schemas.microsoft.com/office/drawing/2014/main" id="{D88C596B-89B6-454C-9E5A-E648EE0FB48C}"/>
                </a:ext>
              </a:extLst>
            </p:cNvPr>
            <p:cNvSpPr/>
            <p:nvPr/>
          </p:nvSpPr>
          <p:spPr>
            <a:xfrm>
              <a:off x="3981210" y="3118209"/>
              <a:ext cx="3127189" cy="366178"/>
            </a:xfrm>
            <a:prstGeom prst="rect">
              <a:avLst/>
            </a:prstGeom>
            <a:grp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間違えがちなこと</a:t>
              </a:r>
              <a:endParaRPr lang="en-US" altLang="ja-JP" sz="2000" b="1" spc="150" dirty="0">
                <a:solidFill>
                  <a:schemeClr val="bg1"/>
                </a:solidFill>
                <a:latin typeface="+mn-ea"/>
              </a:endParaRPr>
            </a:p>
          </p:txBody>
        </p:sp>
      </p:grpSp>
      <p:pic>
        <p:nvPicPr>
          <p:cNvPr id="18446" name="図 20" descr="記号, シャツ, 挿絵 が含まれている画像&#10;&#10;自動的に生成された説明">
            <a:extLst>
              <a:ext uri="{FF2B5EF4-FFF2-40B4-BE49-F238E27FC236}">
                <a16:creationId xmlns:a16="http://schemas.microsoft.com/office/drawing/2014/main" id="{C83C4609-A819-4C1C-8CF6-503F150A1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493" y="3158849"/>
            <a:ext cx="126365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テキスト ボックス 20">
            <a:extLst>
              <a:ext uri="{FF2B5EF4-FFF2-40B4-BE49-F238E27FC236}">
                <a16:creationId xmlns:a16="http://schemas.microsoft.com/office/drawing/2014/main" id="{9A9B68BE-E43E-4949-B1DF-409A52654410}"/>
              </a:ext>
            </a:extLst>
          </p:cNvPr>
          <p:cNvSpPr txBox="1"/>
          <p:nvPr/>
        </p:nvSpPr>
        <p:spPr>
          <a:xfrm>
            <a:off x="725596" y="945990"/>
            <a:ext cx="10699642"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u="sng" dirty="0">
                <a:solidFill>
                  <a:srgbClr val="EB0046"/>
                </a:solidFill>
              </a:rPr>
              <a:t>スケーリングをするときは、検証データも訓練データの平均と標準偏差で標準化する</a:t>
            </a:r>
            <a:endParaRPr lang="en-US" altLang="ja-JP" u="sng" dirty="0">
              <a:solidFill>
                <a:srgbClr val="EB0046"/>
              </a:solidFill>
            </a:endParaRPr>
          </a:p>
        </p:txBody>
      </p:sp>
    </p:spTree>
    <p:extLst>
      <p:ext uri="{BB962C8B-B14F-4D97-AF65-F5344CB8AC3E}">
        <p14:creationId xmlns:p14="http://schemas.microsoft.com/office/powerpoint/2010/main" val="32349487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3-3-8.</a:t>
            </a:r>
            <a:r>
              <a:rPr lang="ja-JP" altLang="en-US" dirty="0"/>
              <a:t>正解率以外の評価指標を確認する①</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218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075794" y="2597360"/>
            <a:ext cx="9905798" cy="639352"/>
          </a:xfrm>
        </p:spPr>
        <p:txBody>
          <a:bodyPr>
            <a:normAutofit/>
          </a:bodyPr>
          <a:lstStyle/>
          <a:p>
            <a:pPr>
              <a:buClr>
                <a:srgbClr val="F36C37"/>
              </a:buClr>
            </a:pPr>
            <a:r>
              <a:rPr lang="ja-JP" altLang="en-US" sz="1600" b="1" dirty="0"/>
              <a:t>♂と♀を見分けたい。♀は</a:t>
            </a:r>
            <a:r>
              <a:rPr lang="en-US" altLang="ja-JP" sz="1600" b="1" dirty="0"/>
              <a:t>1/8</a:t>
            </a:r>
            <a:r>
              <a:rPr lang="ja-JP" altLang="en-US" sz="1600" b="1" dirty="0"/>
              <a:t>の割合でしか産まれない</a:t>
            </a:r>
            <a:endParaRPr lang="en-US" altLang="ja-JP" sz="1600" b="1" dirty="0"/>
          </a:p>
          <a:p>
            <a:pPr>
              <a:buClr>
                <a:srgbClr val="F36C37"/>
              </a:buClr>
            </a:pPr>
            <a:r>
              <a:rPr lang="ja-JP" altLang="en-US" sz="1600" b="1" dirty="0"/>
              <a:t>体の長さ、重さなどから見分けるモデルを作成し、正解率を計算すると</a:t>
            </a:r>
            <a:r>
              <a:rPr lang="en-US" altLang="ja-JP" sz="1600" b="1" dirty="0"/>
              <a:t>87.5%</a:t>
            </a:r>
            <a:r>
              <a:rPr lang="ja-JP" altLang="en-US" sz="1600" b="1" dirty="0"/>
              <a:t>だった</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123686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分類は正解率だけでは一概に評価できない</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186003" y="1640942"/>
            <a:ext cx="10239234" cy="74328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分類の場合は意図したとおりの予測ができているのか、正解率だけで判断するのは危険な場合があります。例えば以下のようなケースでは、正解率は高く出ますが、全く予測はできていません。</a:t>
            </a:r>
            <a:endParaRPr lang="en-US" altLang="ja-JP" sz="1800" spc="0" dirty="0">
              <a:solidFill>
                <a:schemeClr val="tx1">
                  <a:lumMod val="75000"/>
                  <a:lumOff val="25000"/>
                </a:schemeClr>
              </a:solidFill>
            </a:endParaRPr>
          </a:p>
        </p:txBody>
      </p:sp>
      <p:grpSp>
        <p:nvGrpSpPr>
          <p:cNvPr id="21" name="グループ化 20">
            <a:extLst>
              <a:ext uri="{FF2B5EF4-FFF2-40B4-BE49-F238E27FC236}">
                <a16:creationId xmlns:a16="http://schemas.microsoft.com/office/drawing/2014/main" id="{D0425C4A-E962-4350-9D96-56C844A5EE3E}"/>
              </a:ext>
            </a:extLst>
          </p:cNvPr>
          <p:cNvGrpSpPr/>
          <p:nvPr/>
        </p:nvGrpSpPr>
        <p:grpSpPr>
          <a:xfrm>
            <a:off x="1594617" y="3200306"/>
            <a:ext cx="9042282" cy="947727"/>
            <a:chOff x="1403088" y="3497022"/>
            <a:chExt cx="9042282" cy="947727"/>
          </a:xfrm>
        </p:grpSpPr>
        <p:pic>
          <p:nvPicPr>
            <p:cNvPr id="12" name="図 11">
              <a:extLst>
                <a:ext uri="{FF2B5EF4-FFF2-40B4-BE49-F238E27FC236}">
                  <a16:creationId xmlns:a16="http://schemas.microsoft.com/office/drawing/2014/main" id="{1876B2CD-D418-4884-BE60-6354640AA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9" name="図 18">
              <a:extLst>
                <a:ext uri="{FF2B5EF4-FFF2-40B4-BE49-F238E27FC236}">
                  <a16:creationId xmlns:a16="http://schemas.microsoft.com/office/drawing/2014/main" id="{2A9464F7-3D5D-455B-BC89-E7098DB60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43" name="図 42">
              <a:extLst>
                <a:ext uri="{FF2B5EF4-FFF2-40B4-BE49-F238E27FC236}">
                  <a16:creationId xmlns:a16="http://schemas.microsoft.com/office/drawing/2014/main" id="{15E601C6-E601-42CD-A93A-8FEDE59A1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44" name="図 43">
              <a:extLst>
                <a:ext uri="{FF2B5EF4-FFF2-40B4-BE49-F238E27FC236}">
                  <a16:creationId xmlns:a16="http://schemas.microsoft.com/office/drawing/2014/main" id="{3E666B4B-DC0E-4538-9A83-61DE92412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45" name="図 44">
              <a:extLst>
                <a:ext uri="{FF2B5EF4-FFF2-40B4-BE49-F238E27FC236}">
                  <a16:creationId xmlns:a16="http://schemas.microsoft.com/office/drawing/2014/main" id="{91BAB6ED-B797-44F9-A7DB-F98A1A75C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46" name="図 45">
              <a:extLst>
                <a:ext uri="{FF2B5EF4-FFF2-40B4-BE49-F238E27FC236}">
                  <a16:creationId xmlns:a16="http://schemas.microsoft.com/office/drawing/2014/main" id="{6F38F9D0-703D-40E2-94AF-98024E76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47" name="図 46">
              <a:extLst>
                <a:ext uri="{FF2B5EF4-FFF2-40B4-BE49-F238E27FC236}">
                  <a16:creationId xmlns:a16="http://schemas.microsoft.com/office/drawing/2014/main" id="{25A3C62E-F974-48FD-BD3C-1147331C3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48" name="図 47">
              <a:extLst>
                <a:ext uri="{FF2B5EF4-FFF2-40B4-BE49-F238E27FC236}">
                  <a16:creationId xmlns:a16="http://schemas.microsoft.com/office/drawing/2014/main" id="{B580A9BD-5170-45D7-BD48-BB4ACAC4F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grpSp>
        <p:nvGrpSpPr>
          <p:cNvPr id="22" name="グループ化 21">
            <a:extLst>
              <a:ext uri="{FF2B5EF4-FFF2-40B4-BE49-F238E27FC236}">
                <a16:creationId xmlns:a16="http://schemas.microsoft.com/office/drawing/2014/main" id="{20708EB4-B69E-4D36-ADBD-563342967525}"/>
              </a:ext>
            </a:extLst>
          </p:cNvPr>
          <p:cNvGrpSpPr/>
          <p:nvPr/>
        </p:nvGrpSpPr>
        <p:grpSpPr>
          <a:xfrm>
            <a:off x="1281906" y="4264272"/>
            <a:ext cx="9628187" cy="2088149"/>
            <a:chOff x="1281906" y="4264272"/>
            <a:chExt cx="9628187" cy="2088149"/>
          </a:xfrm>
        </p:grpSpPr>
        <p:sp>
          <p:nvSpPr>
            <p:cNvPr id="51" name="四角形: 角を丸くする 24">
              <a:extLst>
                <a:ext uri="{FF2B5EF4-FFF2-40B4-BE49-F238E27FC236}">
                  <a16:creationId xmlns:a16="http://schemas.microsoft.com/office/drawing/2014/main" id="{98E75F0F-D6F4-4201-8A7E-1411589E1A93}"/>
                </a:ext>
              </a:extLst>
            </p:cNvPr>
            <p:cNvSpPr>
              <a:spLocks noChangeArrowheads="1"/>
            </p:cNvSpPr>
            <p:nvPr/>
          </p:nvSpPr>
          <p:spPr bwMode="auto">
            <a:xfrm>
              <a:off x="1281906" y="5376339"/>
              <a:ext cx="9628187" cy="976082"/>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spcBef>
                  <a:spcPct val="0"/>
                </a:spcBef>
                <a:buClrTx/>
                <a:buFontTx/>
                <a:buNone/>
              </a:pPr>
              <a:endParaRPr lang="ja-JP" altLang="en-US" sz="1800" dirty="0">
                <a:solidFill>
                  <a:schemeClr val="bg1"/>
                </a:solidFill>
                <a:latin typeface="Calibri" panose="020F0502020204030204" pitchFamily="34" charset="0"/>
              </a:endParaRPr>
            </a:p>
          </p:txBody>
        </p:sp>
        <p:sp>
          <p:nvSpPr>
            <p:cNvPr id="60" name="正方形/長方形 59">
              <a:extLst>
                <a:ext uri="{FF2B5EF4-FFF2-40B4-BE49-F238E27FC236}">
                  <a16:creationId xmlns:a16="http://schemas.microsoft.com/office/drawing/2014/main" id="{53100DBC-17A9-4A69-90DE-032731EEB2DA}"/>
                </a:ext>
              </a:extLst>
            </p:cNvPr>
            <p:cNvSpPr/>
            <p:nvPr/>
          </p:nvSpPr>
          <p:spPr>
            <a:xfrm>
              <a:off x="2719028" y="4919833"/>
              <a:ext cx="6759919" cy="400110"/>
            </a:xfrm>
            <a:prstGeom prst="rect">
              <a:avLst/>
            </a:prstGeom>
          </p:spPr>
          <p:txBody>
            <a:bodyPr wrap="square">
              <a:spAutoFit/>
            </a:bodyPr>
            <a:lstStyle/>
            <a:p>
              <a:pPr algn="ctr">
                <a:defRPr/>
              </a:pPr>
              <a:r>
                <a:rPr lang="ja-JP" altLang="en-US" sz="2000" b="1" u="sng" spc="300" dirty="0">
                  <a:solidFill>
                    <a:srgbClr val="F36C37"/>
                  </a:solidFill>
                  <a:latin typeface="+mn-ea"/>
                </a:rPr>
                <a:t>予測結果を確認すると全部♂だと判定していた</a:t>
              </a:r>
              <a:r>
                <a:rPr lang="en-US" altLang="ja-JP" sz="2000" b="1" u="sng" spc="300" dirty="0">
                  <a:solidFill>
                    <a:srgbClr val="F36C37"/>
                  </a:solidFill>
                  <a:latin typeface="+mn-ea"/>
                </a:rPr>
                <a:t>...</a:t>
              </a:r>
            </a:p>
          </p:txBody>
        </p:sp>
        <p:pic>
          <p:nvPicPr>
            <p:cNvPr id="61" name="グラフィックス 34">
              <a:extLst>
                <a:ext uri="{FF2B5EF4-FFF2-40B4-BE49-F238E27FC236}">
                  <a16:creationId xmlns:a16="http://schemas.microsoft.com/office/drawing/2014/main" id="{F662401A-907A-46FC-A9FC-124F7772E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461" y="4264272"/>
              <a:ext cx="823912" cy="55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正方形/長方形 61">
              <a:extLst>
                <a:ext uri="{FF2B5EF4-FFF2-40B4-BE49-F238E27FC236}">
                  <a16:creationId xmlns:a16="http://schemas.microsoft.com/office/drawing/2014/main" id="{8A802288-24E2-40C3-9223-10D976DF96CF}"/>
                </a:ext>
              </a:extLst>
            </p:cNvPr>
            <p:cNvSpPr/>
            <p:nvPr/>
          </p:nvSpPr>
          <p:spPr>
            <a:xfrm>
              <a:off x="1691329" y="5453652"/>
              <a:ext cx="9042282" cy="830997"/>
            </a:xfrm>
            <a:prstGeom prst="rect">
              <a:avLst/>
            </a:prstGeom>
          </p:spPr>
          <p:txBody>
            <a:bodyPr wrap="square">
              <a:spAutoFit/>
            </a:bodyPr>
            <a:lstStyle/>
            <a:p>
              <a:pPr>
                <a:defRPr/>
              </a:pPr>
              <a:r>
                <a:rPr lang="ja-JP" altLang="en-US" sz="1600" b="1" spc="300" dirty="0">
                  <a:solidFill>
                    <a:srgbClr val="494949"/>
                  </a:solidFill>
                  <a:latin typeface="+mn-ea"/>
                </a:rPr>
                <a:t>このようにサンプル数に偏りのあるデータを不均衡データといいます。</a:t>
              </a:r>
              <a:endParaRPr lang="en-US" altLang="ja-JP" sz="1600" b="1" spc="300" dirty="0">
                <a:solidFill>
                  <a:srgbClr val="494949"/>
                </a:solidFill>
                <a:latin typeface="+mn-ea"/>
              </a:endParaRPr>
            </a:p>
            <a:p>
              <a:pPr>
                <a:defRPr/>
              </a:pPr>
              <a:r>
                <a:rPr lang="ja-JP" altLang="en-US" sz="1600" b="1" spc="300" dirty="0">
                  <a:solidFill>
                    <a:srgbClr val="494949"/>
                  </a:solidFill>
                  <a:latin typeface="+mn-ea"/>
                </a:rPr>
                <a:t>実際の課題には多くの不均衡データがあり、例えば不良品の検知などではほとんどが良品なので、不良品のデータが極端に少なかったりします。</a:t>
              </a:r>
              <a:endParaRPr lang="en-US" altLang="ja-JP" sz="1600" b="1" spc="300" dirty="0">
                <a:solidFill>
                  <a:srgbClr val="494949"/>
                </a:solidFill>
                <a:latin typeface="+mn-ea"/>
              </a:endParaRPr>
            </a:p>
          </p:txBody>
        </p:sp>
      </p:grpSp>
    </p:spTree>
    <p:extLst>
      <p:ext uri="{BB962C8B-B14F-4D97-AF65-F5344CB8AC3E}">
        <p14:creationId xmlns:p14="http://schemas.microsoft.com/office/powerpoint/2010/main" val="35201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en-US" altLang="ja-JP" dirty="0"/>
              <a:t>3-3-9.</a:t>
            </a:r>
            <a:r>
              <a:rPr lang="ja-JP" altLang="en-US" dirty="0"/>
              <a:t>正解率以外の評価指標を確認する②</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219</a:t>
            </a:fld>
            <a:endParaRPr kumimoji="1" lang="ja-JP" altLang="en-US"/>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195530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1772413"/>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適合率（</a:t>
              </a:r>
              <a:r>
                <a:rPr lang="en-US" altLang="ja-JP" sz="2000" b="1" spc="150" dirty="0">
                  <a:solidFill>
                    <a:schemeClr val="bg1"/>
                  </a:solidFill>
                  <a:latin typeface="+mn-ea"/>
                </a:rPr>
                <a:t>Precision</a:t>
              </a:r>
              <a:r>
                <a:rPr lang="ja-JP" altLang="en-US" sz="2000" b="1" spc="150" dirty="0">
                  <a:solidFill>
                    <a:schemeClr val="bg1"/>
                  </a:solidFill>
                  <a:latin typeface="+mn-ea"/>
                </a:rPr>
                <a:t>）</a:t>
              </a:r>
            </a:p>
          </p:txBody>
        </p:sp>
      </p:grpSp>
      <p:sp>
        <p:nvSpPr>
          <p:cNvPr id="39" name="テキスト ボックス 38">
            <a:extLst>
              <a:ext uri="{FF2B5EF4-FFF2-40B4-BE49-F238E27FC236}">
                <a16:creationId xmlns:a16="http://schemas.microsoft.com/office/drawing/2014/main" id="{91244413-8088-49DC-9579-1A682C9D5A7B}"/>
              </a:ext>
            </a:extLst>
          </p:cNvPr>
          <p:cNvSpPr txBox="1"/>
          <p:nvPr/>
        </p:nvSpPr>
        <p:spPr>
          <a:xfrm>
            <a:off x="757353" y="958512"/>
            <a:ext cx="10658473"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こういった不均衡なデータに対して、分類の予測精度を確認する方法として以下のような評価指標が良く用いられます。正解率と</a:t>
            </a:r>
            <a:r>
              <a:rPr lang="en-US" altLang="ja-JP" sz="1600" dirty="0"/>
              <a:t>F</a:t>
            </a:r>
            <a:r>
              <a:rPr lang="ja-JP" altLang="en-US" sz="1600" dirty="0"/>
              <a:t>値両方が高いというのが一つの指標になります。</a:t>
            </a:r>
            <a:endParaRPr lang="en-US" altLang="ja-JP" sz="1600" dirty="0"/>
          </a:p>
        </p:txBody>
      </p:sp>
      <p:sp>
        <p:nvSpPr>
          <p:cNvPr id="40" name="テキスト ボックス 39">
            <a:extLst>
              <a:ext uri="{FF2B5EF4-FFF2-40B4-BE49-F238E27FC236}">
                <a16:creationId xmlns:a16="http://schemas.microsoft.com/office/drawing/2014/main" id="{B2C5F025-C3DE-4B14-AB4C-746FEB79DB1A}"/>
              </a:ext>
            </a:extLst>
          </p:cNvPr>
          <p:cNvSpPr txBox="1"/>
          <p:nvPr/>
        </p:nvSpPr>
        <p:spPr>
          <a:xfrm>
            <a:off x="1916723" y="5720355"/>
            <a:ext cx="9508515"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全て確認できる</a:t>
            </a:r>
            <a:r>
              <a:rPr lang="en-US" altLang="ja-JP" sz="1600" dirty="0">
                <a:solidFill>
                  <a:srgbClr val="F36C37"/>
                </a:solidFill>
              </a:rPr>
              <a:t>scikit-learn</a:t>
            </a:r>
            <a:r>
              <a:rPr lang="ja-JP" altLang="en-US" sz="1600" dirty="0">
                <a:solidFill>
                  <a:srgbClr val="F36C37"/>
                </a:solidFill>
              </a:rPr>
              <a:t>の</a:t>
            </a:r>
            <a:r>
              <a:rPr lang="en-US" altLang="ja-JP" sz="1600" dirty="0" err="1">
                <a:solidFill>
                  <a:srgbClr val="F36C37"/>
                </a:solidFill>
              </a:rPr>
              <a:t>classification_report</a:t>
            </a:r>
            <a:r>
              <a:rPr lang="ja-JP" altLang="en-US" sz="1600" dirty="0"/>
              <a:t>メソッドが便利です。</a:t>
            </a:r>
            <a:endParaRPr lang="en-US" altLang="ja-JP" sz="1600" dirty="0"/>
          </a:p>
          <a:p>
            <a:pPr algn="l">
              <a:lnSpc>
                <a:spcPct val="130000"/>
              </a:lnSpc>
            </a:pPr>
            <a:r>
              <a:rPr lang="en-US" altLang="ja-JP" sz="1600" dirty="0"/>
              <a:t>※ </a:t>
            </a:r>
            <a:r>
              <a:rPr lang="ja-JP" altLang="en-US" sz="1600" dirty="0"/>
              <a:t>その他にも混同行列、</a:t>
            </a:r>
            <a:r>
              <a:rPr lang="en-US" altLang="ja-JP" sz="1600" dirty="0"/>
              <a:t>AUC</a:t>
            </a:r>
            <a:r>
              <a:rPr lang="ja-JP" altLang="en-US" sz="1600" dirty="0"/>
              <a:t>（</a:t>
            </a:r>
            <a:r>
              <a:rPr lang="en-US" altLang="ja-JP" sz="1600" dirty="0"/>
              <a:t>ROC</a:t>
            </a:r>
            <a:r>
              <a:rPr lang="ja-JP" altLang="en-US" sz="1600" dirty="0"/>
              <a:t>曲線、</a:t>
            </a:r>
            <a:r>
              <a:rPr lang="en-US" altLang="ja-JP" sz="1600" dirty="0"/>
              <a:t>PR</a:t>
            </a:r>
            <a:r>
              <a:rPr lang="ja-JP" altLang="en-US" sz="1600" dirty="0"/>
              <a:t>曲線）などもよく用いられます。</a:t>
            </a:r>
          </a:p>
        </p:txBody>
      </p:sp>
      <p:sp>
        <p:nvSpPr>
          <p:cNvPr id="41" name="四角形: 角を丸くする 40">
            <a:extLst>
              <a:ext uri="{FF2B5EF4-FFF2-40B4-BE49-F238E27FC236}">
                <a16:creationId xmlns:a16="http://schemas.microsoft.com/office/drawing/2014/main" id="{8A817A4B-2362-40DF-A6D6-A441448B110A}"/>
              </a:ext>
            </a:extLst>
          </p:cNvPr>
          <p:cNvSpPr/>
          <p:nvPr/>
        </p:nvSpPr>
        <p:spPr bwMode="auto">
          <a:xfrm>
            <a:off x="766763" y="337625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2" name="グループ化 41">
            <a:extLst>
              <a:ext uri="{FF2B5EF4-FFF2-40B4-BE49-F238E27FC236}">
                <a16:creationId xmlns:a16="http://schemas.microsoft.com/office/drawing/2014/main" id="{E1C129D8-3F55-4A77-8048-58A72C22069B}"/>
              </a:ext>
            </a:extLst>
          </p:cNvPr>
          <p:cNvGrpSpPr/>
          <p:nvPr/>
        </p:nvGrpSpPr>
        <p:grpSpPr>
          <a:xfrm>
            <a:off x="2683248" y="3193363"/>
            <a:ext cx="6825504" cy="426124"/>
            <a:chOff x="2154608" y="3539394"/>
            <a:chExt cx="6825505" cy="426124"/>
          </a:xfrm>
        </p:grpSpPr>
        <p:sp>
          <p:nvSpPr>
            <p:cNvPr id="43" name="四角形: 角を丸くする 42">
              <a:extLst>
                <a:ext uri="{FF2B5EF4-FFF2-40B4-BE49-F238E27FC236}">
                  <a16:creationId xmlns:a16="http://schemas.microsoft.com/office/drawing/2014/main" id="{0A6DF4B6-17A7-489A-A422-CFFEB1180E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4" name="正方形/長方形 43">
              <a:extLst>
                <a:ext uri="{FF2B5EF4-FFF2-40B4-BE49-F238E27FC236}">
                  <a16:creationId xmlns:a16="http://schemas.microsoft.com/office/drawing/2014/main" id="{C7822AA5-CFA2-42B9-AF07-3A744305DF0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再現率（</a:t>
              </a:r>
              <a:r>
                <a:rPr lang="en-US" altLang="ja-JP" sz="2000" b="1" spc="150" dirty="0">
                  <a:solidFill>
                    <a:schemeClr val="bg1"/>
                  </a:solidFill>
                  <a:latin typeface="+mn-ea"/>
                </a:rPr>
                <a:t>Recall</a:t>
              </a:r>
              <a:r>
                <a:rPr lang="ja-JP" altLang="en-US" sz="2000" b="1" spc="150" dirty="0">
                  <a:solidFill>
                    <a:schemeClr val="bg1"/>
                  </a:solidFill>
                  <a:latin typeface="+mn-ea"/>
                </a:rPr>
                <a:t>）</a:t>
              </a:r>
            </a:p>
          </p:txBody>
        </p:sp>
      </p:grpSp>
      <p:sp>
        <p:nvSpPr>
          <p:cNvPr id="45" name="四角形: 角を丸くする 44">
            <a:extLst>
              <a:ext uri="{FF2B5EF4-FFF2-40B4-BE49-F238E27FC236}">
                <a16:creationId xmlns:a16="http://schemas.microsoft.com/office/drawing/2014/main" id="{5D6450D0-5C72-4562-8A49-F05E797B90D2}"/>
              </a:ext>
            </a:extLst>
          </p:cNvPr>
          <p:cNvSpPr/>
          <p:nvPr/>
        </p:nvSpPr>
        <p:spPr bwMode="auto">
          <a:xfrm>
            <a:off x="766763" y="4715370"/>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6" name="グループ化 45">
            <a:extLst>
              <a:ext uri="{FF2B5EF4-FFF2-40B4-BE49-F238E27FC236}">
                <a16:creationId xmlns:a16="http://schemas.microsoft.com/office/drawing/2014/main" id="{A976F03A-5B37-401C-BA52-01F6B0670260}"/>
              </a:ext>
            </a:extLst>
          </p:cNvPr>
          <p:cNvGrpSpPr/>
          <p:nvPr/>
        </p:nvGrpSpPr>
        <p:grpSpPr>
          <a:xfrm>
            <a:off x="2683248" y="4532479"/>
            <a:ext cx="6825504" cy="426124"/>
            <a:chOff x="2154608" y="3539394"/>
            <a:chExt cx="6825505" cy="426124"/>
          </a:xfrm>
        </p:grpSpPr>
        <p:sp>
          <p:nvSpPr>
            <p:cNvPr id="50" name="四角形: 角を丸くする 49">
              <a:extLst>
                <a:ext uri="{FF2B5EF4-FFF2-40B4-BE49-F238E27FC236}">
                  <a16:creationId xmlns:a16="http://schemas.microsoft.com/office/drawing/2014/main" id="{5D12F978-89B6-4A91-82F5-B13C2CA29EB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51" name="正方形/長方形 50">
              <a:extLst>
                <a:ext uri="{FF2B5EF4-FFF2-40B4-BE49-F238E27FC236}">
                  <a16:creationId xmlns:a16="http://schemas.microsoft.com/office/drawing/2014/main" id="{7972D301-0017-4EC4-8951-6C890752A95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F</a:t>
              </a:r>
              <a:r>
                <a:rPr lang="ja-JP" altLang="en-US" sz="2000" b="1" spc="150" dirty="0">
                  <a:solidFill>
                    <a:schemeClr val="bg1"/>
                  </a:solidFill>
                  <a:latin typeface="+mn-ea"/>
                </a:rPr>
                <a:t>値（</a:t>
              </a:r>
              <a:r>
                <a:rPr lang="en-US" altLang="ja-JP" sz="2000" b="1" spc="150" dirty="0">
                  <a:solidFill>
                    <a:schemeClr val="bg1"/>
                  </a:solidFill>
                  <a:latin typeface="+mn-ea"/>
                </a:rPr>
                <a:t>F1-score</a:t>
              </a:r>
              <a:r>
                <a:rPr lang="ja-JP" altLang="en-US" sz="2000" b="1" spc="150" dirty="0">
                  <a:solidFill>
                    <a:schemeClr val="bg1"/>
                  </a:solidFill>
                  <a:latin typeface="+mn-ea"/>
                </a:rPr>
                <a:t>）</a:t>
              </a:r>
            </a:p>
          </p:txBody>
        </p:sp>
      </p:grpSp>
      <p:sp>
        <p:nvSpPr>
          <p:cNvPr id="5" name="テキスト ボックス 4">
            <a:extLst>
              <a:ext uri="{FF2B5EF4-FFF2-40B4-BE49-F238E27FC236}">
                <a16:creationId xmlns:a16="http://schemas.microsoft.com/office/drawing/2014/main" id="{822A5D6D-82FF-43E9-A4AE-AAE9ACDE0B71}"/>
              </a:ext>
            </a:extLst>
          </p:cNvPr>
          <p:cNvSpPr txBox="1"/>
          <p:nvPr/>
        </p:nvSpPr>
        <p:spPr>
          <a:xfrm>
            <a:off x="1262185" y="2164375"/>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sz="1600" b="1" dirty="0">
                <a:solidFill>
                  <a:srgbClr val="EB0046"/>
                </a:solidFill>
                <a:latin typeface="+mn-ea"/>
              </a:rPr>
              <a:t>正と予測したものが、どれだけ正しかったか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高いほど無駄うちが少ないといえる（無駄に正と判定していない）</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precision_score</a:t>
            </a:r>
            <a:r>
              <a:rPr kumimoji="1" lang="ja-JP" altLang="en-US" sz="1600" b="1" dirty="0">
                <a:solidFill>
                  <a:schemeClr val="tx1">
                    <a:lumMod val="75000"/>
                    <a:lumOff val="25000"/>
                  </a:schemeClr>
                </a:solidFill>
                <a:latin typeface="+mn-ea"/>
              </a:rPr>
              <a:t>メソッドで確認できる</a:t>
            </a:r>
          </a:p>
        </p:txBody>
      </p:sp>
      <p:sp>
        <p:nvSpPr>
          <p:cNvPr id="52" name="テキスト ボックス 51">
            <a:extLst>
              <a:ext uri="{FF2B5EF4-FFF2-40B4-BE49-F238E27FC236}">
                <a16:creationId xmlns:a16="http://schemas.microsoft.com/office/drawing/2014/main" id="{EFEA60CB-8CA2-46BB-B8D5-8E7221ADFBAB}"/>
              </a:ext>
            </a:extLst>
          </p:cNvPr>
          <p:cNvSpPr txBox="1"/>
          <p:nvPr/>
        </p:nvSpPr>
        <p:spPr>
          <a:xfrm>
            <a:off x="1262185" y="3597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実際に正であったもののうち、どれだけ正と予測できたか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高いほど取りこぼしがが少ないといえる（正のものを見落としていない）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recall_score</a:t>
            </a:r>
            <a:r>
              <a:rPr kumimoji="1" lang="ja-JP" altLang="en-US" sz="1600" b="1" dirty="0">
                <a:solidFill>
                  <a:schemeClr val="tx1">
                    <a:lumMod val="75000"/>
                    <a:lumOff val="25000"/>
                  </a:schemeClr>
                </a:solidFill>
                <a:latin typeface="+mn-ea"/>
              </a:rPr>
              <a:t>メソッドで確認できる</a:t>
            </a:r>
          </a:p>
        </p:txBody>
      </p:sp>
      <p:sp>
        <p:nvSpPr>
          <p:cNvPr id="53" name="テキスト ボックス 52">
            <a:extLst>
              <a:ext uri="{FF2B5EF4-FFF2-40B4-BE49-F238E27FC236}">
                <a16:creationId xmlns:a16="http://schemas.microsoft.com/office/drawing/2014/main" id="{3E5D752F-701B-422C-91A3-AA3D4FD0A760}"/>
              </a:ext>
            </a:extLst>
          </p:cNvPr>
          <p:cNvSpPr txBox="1"/>
          <p:nvPr/>
        </p:nvSpPr>
        <p:spPr>
          <a:xfrm>
            <a:off x="1262185" y="4920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適合率と再現率の調和平均</a:t>
            </a:r>
            <a:r>
              <a:rPr kumimoji="1" lang="ja-JP" altLang="en-US" sz="1600" b="1" dirty="0">
                <a:solidFill>
                  <a:schemeClr val="tx1">
                    <a:lumMod val="75000"/>
                    <a:lumOff val="25000"/>
                  </a:schemeClr>
                </a:solidFill>
                <a:latin typeface="+mn-ea"/>
              </a:rPr>
              <a:t>（両方を加味した評価）</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適合率と再現率両方が高いと高くなり、片方でも低いと低くなる。</a:t>
            </a:r>
            <a:r>
              <a:rPr kumimoji="1" lang="en-US" altLang="ja-JP" sz="1600" b="1" dirty="0">
                <a:solidFill>
                  <a:schemeClr val="tx1">
                    <a:lumMod val="75000"/>
                    <a:lumOff val="25000"/>
                  </a:schemeClr>
                </a:solidFill>
                <a:latin typeface="+mn-ea"/>
              </a:rPr>
              <a:t>F</a:t>
            </a:r>
            <a:r>
              <a:rPr kumimoji="1" lang="ja-JP" altLang="en-US" sz="1600" b="1" dirty="0">
                <a:solidFill>
                  <a:schemeClr val="tx1">
                    <a:lumMod val="75000"/>
                    <a:lumOff val="25000"/>
                  </a:schemeClr>
                </a:solidFill>
                <a:latin typeface="+mn-ea"/>
              </a:rPr>
              <a:t>値が高い</a:t>
            </a:r>
            <a:r>
              <a:rPr kumimoji="1" lang="en-US" altLang="ja-JP" sz="1600" b="1" dirty="0">
                <a:solidFill>
                  <a:schemeClr val="tx1">
                    <a:lumMod val="75000"/>
                    <a:lumOff val="25000"/>
                  </a:schemeClr>
                </a:solidFill>
                <a:latin typeface="+mn-ea"/>
              </a:rPr>
              <a:t>=</a:t>
            </a:r>
            <a:r>
              <a:rPr kumimoji="1" lang="ja-JP" altLang="en-US" sz="1600" b="1" dirty="0">
                <a:solidFill>
                  <a:schemeClr val="tx1">
                    <a:lumMod val="75000"/>
                    <a:lumOff val="25000"/>
                  </a:schemeClr>
                </a:solidFill>
                <a:latin typeface="+mn-ea"/>
              </a:rPr>
              <a:t>適合率も再現率も高い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f1_score</a:t>
            </a:r>
            <a:r>
              <a:rPr kumimoji="1" lang="ja-JP" altLang="en-US" sz="1600" b="1" dirty="0">
                <a:solidFill>
                  <a:schemeClr val="tx1">
                    <a:lumMod val="75000"/>
                    <a:lumOff val="25000"/>
                  </a:schemeClr>
                </a:solidFill>
                <a:latin typeface="+mn-ea"/>
              </a:rPr>
              <a:t>メソッドで確認できる</a:t>
            </a:r>
          </a:p>
        </p:txBody>
      </p:sp>
    </p:spTree>
    <p:extLst>
      <p:ext uri="{BB962C8B-B14F-4D97-AF65-F5344CB8AC3E}">
        <p14:creationId xmlns:p14="http://schemas.microsoft.com/office/powerpoint/2010/main" val="52655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グラフィックス 20">
            <a:extLst>
              <a:ext uri="{FF2B5EF4-FFF2-40B4-BE49-F238E27FC236}">
                <a16:creationId xmlns:a16="http://schemas.microsoft.com/office/drawing/2014/main" id="{9974BA2A-ECE6-45E0-8A1D-33428DCFE5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440" y="3852126"/>
            <a:ext cx="2400300" cy="438523"/>
          </a:xfrm>
          <a:prstGeom prst="rect">
            <a:avLst/>
          </a:prstGeom>
        </p:spPr>
      </p:pic>
      <p:sp>
        <p:nvSpPr>
          <p:cNvPr id="2" name="タイトル 1">
            <a:extLst>
              <a:ext uri="{FF2B5EF4-FFF2-40B4-BE49-F238E27FC236}">
                <a16:creationId xmlns:a16="http://schemas.microsoft.com/office/drawing/2014/main" id="{BAA49F3C-FB10-4B53-8DB9-FEF14083429A}"/>
              </a:ext>
            </a:extLst>
          </p:cNvPr>
          <p:cNvSpPr>
            <a:spLocks noGrp="1"/>
          </p:cNvSpPr>
          <p:nvPr>
            <p:ph type="title"/>
          </p:nvPr>
        </p:nvSpPr>
        <p:spPr/>
        <p:txBody>
          <a:bodyPr/>
          <a:lstStyle/>
          <a:p>
            <a:r>
              <a:rPr lang="ja-JP" altLang="en-US"/>
              <a:t>強化</a:t>
            </a:r>
            <a:r>
              <a:rPr lang="ja-JP" altLang="en-US" dirty="0"/>
              <a:t>学習で対応できる課題</a:t>
            </a:r>
            <a:endParaRPr kumimoji="1" lang="ja-JP" altLang="en-US" b="1" dirty="0"/>
          </a:p>
        </p:txBody>
      </p:sp>
      <p:sp>
        <p:nvSpPr>
          <p:cNvPr id="4" name="スライド番号プレースホルダー 3">
            <a:extLst>
              <a:ext uri="{FF2B5EF4-FFF2-40B4-BE49-F238E27FC236}">
                <a16:creationId xmlns:a16="http://schemas.microsoft.com/office/drawing/2014/main" id="{90522B09-04DC-47F6-8B75-900B6E8B3306}"/>
              </a:ext>
            </a:extLst>
          </p:cNvPr>
          <p:cNvSpPr>
            <a:spLocks noGrp="1"/>
          </p:cNvSpPr>
          <p:nvPr>
            <p:ph type="sldNum" sz="quarter" idx="10"/>
          </p:nvPr>
        </p:nvSpPr>
        <p:spPr/>
        <p:txBody>
          <a:bodyPr/>
          <a:lstStyle/>
          <a:p>
            <a:fld id="{46BB8D49-91AB-4BE8-B7F4-8EAFE2BF815D}" type="slidenum">
              <a:rPr kumimoji="1" lang="ja-JP" altLang="en-US" smtClean="0"/>
              <a:pPr/>
              <a:t>22</a:t>
            </a:fld>
            <a:endParaRPr kumimoji="1" lang="ja-JP" altLang="en-US"/>
          </a:p>
        </p:txBody>
      </p:sp>
      <p:cxnSp>
        <p:nvCxnSpPr>
          <p:cNvPr id="16" name="直線矢印コネクタ 15">
            <a:extLst>
              <a:ext uri="{FF2B5EF4-FFF2-40B4-BE49-F238E27FC236}">
                <a16:creationId xmlns:a16="http://schemas.microsoft.com/office/drawing/2014/main" id="{4D58CC7B-F109-40EF-B6B1-3301F3C7607E}"/>
              </a:ext>
            </a:extLst>
          </p:cNvPr>
          <p:cNvCxnSpPr>
            <a:cxnSpLocks/>
          </p:cNvCxnSpPr>
          <p:nvPr/>
        </p:nvCxnSpPr>
        <p:spPr>
          <a:xfrm>
            <a:off x="2426429" y="4071387"/>
            <a:ext cx="1456333" cy="0"/>
          </a:xfrm>
          <a:prstGeom prst="straightConnector1">
            <a:avLst/>
          </a:prstGeom>
          <a:ln w="38100" cap="rnd">
            <a:solidFill>
              <a:schemeClr val="tx1"/>
            </a:solidFill>
            <a:prstDash val="sysDot"/>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正方形/長方形 19">
            <a:extLst>
              <a:ext uri="{FF2B5EF4-FFF2-40B4-BE49-F238E27FC236}">
                <a16:creationId xmlns:a16="http://schemas.microsoft.com/office/drawing/2014/main" id="{12EF7AAC-10C9-4F19-8C95-22C04CC5A586}"/>
              </a:ext>
            </a:extLst>
          </p:cNvPr>
          <p:cNvSpPr/>
          <p:nvPr/>
        </p:nvSpPr>
        <p:spPr>
          <a:xfrm>
            <a:off x="2794973" y="3699399"/>
            <a:ext cx="697627" cy="830997"/>
          </a:xfrm>
          <a:prstGeom prst="rect">
            <a:avLst/>
          </a:prstGeom>
        </p:spPr>
        <p:txBody>
          <a:bodyPr wrap="none">
            <a:spAutoFit/>
          </a:bodyPr>
          <a:lstStyle/>
          <a:p>
            <a:r>
              <a:rPr lang="en-US" altLang="ja-JP" sz="4800" b="1" dirty="0">
                <a:solidFill>
                  <a:srgbClr val="FF0000"/>
                </a:solidFill>
                <a:latin typeface="メイリオ" panose="020B0604030504040204" pitchFamily="50" charset="-128"/>
                <a:ea typeface="メイリオ" panose="020B0604030504040204" pitchFamily="50" charset="-128"/>
              </a:rPr>
              <a:t>×</a:t>
            </a:r>
            <a:endParaRPr lang="ja-JP" altLang="en-US" sz="4800" b="1" dirty="0">
              <a:solidFill>
                <a:srgbClr val="FF0000"/>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39FD717F-F434-47F7-96E3-112D75737386}"/>
              </a:ext>
            </a:extLst>
          </p:cNvPr>
          <p:cNvSpPr/>
          <p:nvPr/>
        </p:nvSpPr>
        <p:spPr>
          <a:xfrm>
            <a:off x="8948885" y="3987941"/>
            <a:ext cx="364124" cy="364124"/>
          </a:xfrm>
          <a:prstGeom prst="ellips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二等辺三角形 43">
            <a:extLst>
              <a:ext uri="{FF2B5EF4-FFF2-40B4-BE49-F238E27FC236}">
                <a16:creationId xmlns:a16="http://schemas.microsoft.com/office/drawing/2014/main" id="{C0AA5A38-D7B6-4CD0-8ED3-C15975A101BE}"/>
              </a:ext>
            </a:extLst>
          </p:cNvPr>
          <p:cNvSpPr/>
          <p:nvPr/>
        </p:nvSpPr>
        <p:spPr>
          <a:xfrm>
            <a:off x="9465165" y="3988673"/>
            <a:ext cx="421535" cy="363392"/>
          </a:xfrm>
          <a:prstGeom prst="triangl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3072CA7F-A459-43E9-BEB6-419DFBA3C406}"/>
              </a:ext>
            </a:extLst>
          </p:cNvPr>
          <p:cNvSpPr/>
          <p:nvPr/>
        </p:nvSpPr>
        <p:spPr>
          <a:xfrm>
            <a:off x="8432606" y="3987940"/>
            <a:ext cx="364125" cy="364125"/>
          </a:xfrm>
          <a:prstGeom prst="rect">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08" name="グラフィックス 107" descr="衛星放送用パラボラアンテナ">
            <a:extLst>
              <a:ext uri="{FF2B5EF4-FFF2-40B4-BE49-F238E27FC236}">
                <a16:creationId xmlns:a16="http://schemas.microsoft.com/office/drawing/2014/main" id="{6D27F7BF-BD8B-4F99-BED4-ECAA883A41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6576" y="5771682"/>
            <a:ext cx="624506" cy="624506"/>
          </a:xfrm>
          <a:prstGeom prst="rect">
            <a:avLst/>
          </a:prstGeom>
        </p:spPr>
      </p:pic>
      <p:pic>
        <p:nvPicPr>
          <p:cNvPr id="110" name="グラフィックス 109" descr="無線ルーター">
            <a:extLst>
              <a:ext uri="{FF2B5EF4-FFF2-40B4-BE49-F238E27FC236}">
                <a16:creationId xmlns:a16="http://schemas.microsoft.com/office/drawing/2014/main" id="{C42D91E5-D6B3-417A-A90B-55E4B185A1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8638" y="5565852"/>
            <a:ext cx="914400" cy="914400"/>
          </a:xfrm>
          <a:prstGeom prst="rect">
            <a:avLst/>
          </a:prstGeom>
          <a:effectLst>
            <a:glow rad="101600">
              <a:srgbClr val="00879E">
                <a:alpha val="18000"/>
              </a:srgbClr>
            </a:glow>
          </a:effectLst>
        </p:spPr>
      </p:pic>
      <p:pic>
        <p:nvPicPr>
          <p:cNvPr id="118" name="グラフィックス 117" descr="衛星放送用パラボラアンテナ">
            <a:extLst>
              <a:ext uri="{FF2B5EF4-FFF2-40B4-BE49-F238E27FC236}">
                <a16:creationId xmlns:a16="http://schemas.microsoft.com/office/drawing/2014/main" id="{BD7B6732-6792-4EBF-B8FF-FDA4DFA874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63894" y="5771682"/>
            <a:ext cx="624506" cy="624506"/>
          </a:xfrm>
          <a:prstGeom prst="rect">
            <a:avLst/>
          </a:prstGeom>
        </p:spPr>
      </p:pic>
      <p:sp>
        <p:nvSpPr>
          <p:cNvPr id="37" name="四角形: 角を丸くする 36">
            <a:extLst>
              <a:ext uri="{FF2B5EF4-FFF2-40B4-BE49-F238E27FC236}">
                <a16:creationId xmlns:a16="http://schemas.microsoft.com/office/drawing/2014/main" id="{23A58EF5-4960-4708-8AB1-3C4455DD12BB}"/>
              </a:ext>
            </a:extLst>
          </p:cNvPr>
          <p:cNvSpPr/>
          <p:nvPr/>
        </p:nvSpPr>
        <p:spPr bwMode="auto">
          <a:xfrm>
            <a:off x="746465" y="13534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zh-TW" altLang="en-US" sz="2000" b="1" dirty="0">
                <a:solidFill>
                  <a:srgbClr val="F36C37"/>
                </a:solidFill>
                <a:latin typeface="+mj-ea"/>
                <a:ea typeface="+mj-ea"/>
              </a:rPr>
              <a:t>自動制御、戦略強化</a:t>
            </a:r>
          </a:p>
        </p:txBody>
      </p:sp>
      <p:sp>
        <p:nvSpPr>
          <p:cNvPr id="38" name="テキスト ボックス 37">
            <a:extLst>
              <a:ext uri="{FF2B5EF4-FFF2-40B4-BE49-F238E27FC236}">
                <a16:creationId xmlns:a16="http://schemas.microsoft.com/office/drawing/2014/main" id="{AED472C6-1C94-4ACC-8CD0-3A9A6C0A1FFB}"/>
              </a:ext>
            </a:extLst>
          </p:cNvPr>
          <p:cNvSpPr txBox="1"/>
          <p:nvPr/>
        </p:nvSpPr>
        <p:spPr>
          <a:xfrm>
            <a:off x="1038991" y="1899915"/>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自動運転、ロボット制御、ゲーム対戦強化、バランス調整など</a:t>
            </a:r>
          </a:p>
        </p:txBody>
      </p:sp>
      <p:sp>
        <p:nvSpPr>
          <p:cNvPr id="50" name="四角形: 角を丸くする 49">
            <a:extLst>
              <a:ext uri="{FF2B5EF4-FFF2-40B4-BE49-F238E27FC236}">
                <a16:creationId xmlns:a16="http://schemas.microsoft.com/office/drawing/2014/main" id="{F404E8F3-FF6A-4C3E-86AC-E63D61065898}"/>
              </a:ext>
            </a:extLst>
          </p:cNvPr>
          <p:cNvSpPr/>
          <p:nvPr/>
        </p:nvSpPr>
        <p:spPr>
          <a:xfrm>
            <a:off x="7300624" y="2511119"/>
            <a:ext cx="254342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形状の異なるものを扱う</a:t>
            </a:r>
          </a:p>
        </p:txBody>
      </p:sp>
      <p:cxnSp>
        <p:nvCxnSpPr>
          <p:cNvPr id="7" name="直線コネクタ 6">
            <a:extLst>
              <a:ext uri="{FF2B5EF4-FFF2-40B4-BE49-F238E27FC236}">
                <a16:creationId xmlns:a16="http://schemas.microsoft.com/office/drawing/2014/main" id="{D353D1CA-D478-4167-A9F5-6239A95883C9}"/>
              </a:ext>
            </a:extLst>
          </p:cNvPr>
          <p:cNvCxnSpPr>
            <a:cxnSpLocks/>
          </p:cNvCxnSpPr>
          <p:nvPr/>
        </p:nvCxnSpPr>
        <p:spPr>
          <a:xfrm>
            <a:off x="933450" y="4633653"/>
            <a:ext cx="10229850" cy="0"/>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A8AA01D7-DB58-4887-8754-EB23B40DEC53}"/>
              </a:ext>
            </a:extLst>
          </p:cNvPr>
          <p:cNvCxnSpPr>
            <a:cxnSpLocks/>
          </p:cNvCxnSpPr>
          <p:nvPr/>
        </p:nvCxnSpPr>
        <p:spPr>
          <a:xfrm>
            <a:off x="6048375" y="2517512"/>
            <a:ext cx="0" cy="3990408"/>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5" name="四角形: 角を丸くする 54">
            <a:extLst>
              <a:ext uri="{FF2B5EF4-FFF2-40B4-BE49-F238E27FC236}">
                <a16:creationId xmlns:a16="http://schemas.microsoft.com/office/drawing/2014/main" id="{B8795589-66F6-49E4-9EAF-A156FEB99ADE}"/>
              </a:ext>
            </a:extLst>
          </p:cNvPr>
          <p:cNvSpPr/>
          <p:nvPr/>
        </p:nvSpPr>
        <p:spPr>
          <a:xfrm>
            <a:off x="3508347" y="5339091"/>
            <a:ext cx="173719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ゲーム対戦強化</a:t>
            </a:r>
          </a:p>
        </p:txBody>
      </p:sp>
      <p:pic>
        <p:nvPicPr>
          <p:cNvPr id="56" name="図 55" descr="車 が含まれている画像&#10;&#10;自動的に生成された説明">
            <a:extLst>
              <a:ext uri="{FF2B5EF4-FFF2-40B4-BE49-F238E27FC236}">
                <a16:creationId xmlns:a16="http://schemas.microsoft.com/office/drawing/2014/main" id="{8625684C-D003-4D42-8D1B-1B693ACB38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073" y="3668537"/>
            <a:ext cx="1282031" cy="475954"/>
          </a:xfrm>
          <a:prstGeom prst="rect">
            <a:avLst/>
          </a:prstGeom>
        </p:spPr>
      </p:pic>
      <p:grpSp>
        <p:nvGrpSpPr>
          <p:cNvPr id="32" name="グループ化 31">
            <a:extLst>
              <a:ext uri="{FF2B5EF4-FFF2-40B4-BE49-F238E27FC236}">
                <a16:creationId xmlns:a16="http://schemas.microsoft.com/office/drawing/2014/main" id="{A41CC79A-4D19-47F0-A26D-BD743B63F7FB}"/>
              </a:ext>
            </a:extLst>
          </p:cNvPr>
          <p:cNvGrpSpPr/>
          <p:nvPr/>
        </p:nvGrpSpPr>
        <p:grpSpPr>
          <a:xfrm>
            <a:off x="3775485" y="3480050"/>
            <a:ext cx="914400" cy="1017401"/>
            <a:chOff x="3866754" y="2856260"/>
            <a:chExt cx="914400" cy="1017401"/>
          </a:xfrm>
        </p:grpSpPr>
        <p:pic>
          <p:nvPicPr>
            <p:cNvPr id="10" name="グラフィックス 9" descr="1 人の親と子供">
              <a:extLst>
                <a:ext uri="{FF2B5EF4-FFF2-40B4-BE49-F238E27FC236}">
                  <a16:creationId xmlns:a16="http://schemas.microsoft.com/office/drawing/2014/main" id="{746C7B4A-CDCA-4F66-9086-9FD8EB400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66754" y="2903309"/>
              <a:ext cx="914400" cy="914400"/>
            </a:xfrm>
            <a:prstGeom prst="rect">
              <a:avLst/>
            </a:prstGeom>
          </p:spPr>
        </p:pic>
        <p:grpSp>
          <p:nvGrpSpPr>
            <p:cNvPr id="25" name="グループ化 24">
              <a:extLst>
                <a:ext uri="{FF2B5EF4-FFF2-40B4-BE49-F238E27FC236}">
                  <a16:creationId xmlns:a16="http://schemas.microsoft.com/office/drawing/2014/main" id="{124BE19B-45C2-4FE4-B640-CA62601B6C53}"/>
                </a:ext>
              </a:extLst>
            </p:cNvPr>
            <p:cNvGrpSpPr/>
            <p:nvPr/>
          </p:nvGrpSpPr>
          <p:grpSpPr>
            <a:xfrm>
              <a:off x="3932743" y="2856260"/>
              <a:ext cx="716448" cy="1017401"/>
              <a:chOff x="20637" y="2819932"/>
              <a:chExt cx="716448" cy="1017401"/>
            </a:xfrm>
          </p:grpSpPr>
          <p:pic>
            <p:nvPicPr>
              <p:cNvPr id="24" name="グラフィックス 23">
                <a:extLst>
                  <a:ext uri="{FF2B5EF4-FFF2-40B4-BE49-F238E27FC236}">
                    <a16:creationId xmlns:a16="http://schemas.microsoft.com/office/drawing/2014/main" id="{3A4DEBBF-E11D-4F09-AECD-8D4E0D468D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637" y="3622399"/>
                <a:ext cx="716448" cy="214934"/>
              </a:xfrm>
              <a:prstGeom prst="rect">
                <a:avLst/>
              </a:prstGeom>
            </p:spPr>
          </p:pic>
          <p:pic>
            <p:nvPicPr>
              <p:cNvPr id="61" name="グラフィックス 60">
                <a:extLst>
                  <a:ext uri="{FF2B5EF4-FFF2-40B4-BE49-F238E27FC236}">
                    <a16:creationId xmlns:a16="http://schemas.microsoft.com/office/drawing/2014/main" id="{7D9062B9-A3B7-493A-8EBF-523385FE54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20637" y="2819932"/>
                <a:ext cx="716448" cy="214934"/>
              </a:xfrm>
              <a:prstGeom prst="rect">
                <a:avLst/>
              </a:prstGeom>
            </p:spPr>
          </p:pic>
        </p:grpSp>
      </p:grpSp>
      <p:sp>
        <p:nvSpPr>
          <p:cNvPr id="63" name="四角形: 角を丸くする 62">
            <a:extLst>
              <a:ext uri="{FF2B5EF4-FFF2-40B4-BE49-F238E27FC236}">
                <a16:creationId xmlns:a16="http://schemas.microsoft.com/office/drawing/2014/main" id="{A4C906DF-0F4B-44F8-840A-BC101B5B0D57}"/>
              </a:ext>
            </a:extLst>
          </p:cNvPr>
          <p:cNvSpPr/>
          <p:nvPr/>
        </p:nvSpPr>
        <p:spPr>
          <a:xfrm>
            <a:off x="2356718" y="2529344"/>
            <a:ext cx="210200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最適な行動を実行</a:t>
            </a:r>
          </a:p>
        </p:txBody>
      </p:sp>
      <p:grpSp>
        <p:nvGrpSpPr>
          <p:cNvPr id="31" name="グループ化 30">
            <a:extLst>
              <a:ext uri="{FF2B5EF4-FFF2-40B4-BE49-F238E27FC236}">
                <a16:creationId xmlns:a16="http://schemas.microsoft.com/office/drawing/2014/main" id="{3DC511FD-F0DB-4EF2-9C31-7621D8B0923C}"/>
              </a:ext>
            </a:extLst>
          </p:cNvPr>
          <p:cNvGrpSpPr/>
          <p:nvPr/>
        </p:nvGrpSpPr>
        <p:grpSpPr>
          <a:xfrm>
            <a:off x="4955933" y="3574711"/>
            <a:ext cx="879262" cy="697611"/>
            <a:chOff x="4767425" y="3019393"/>
            <a:chExt cx="879262" cy="697611"/>
          </a:xfrm>
        </p:grpSpPr>
        <p:sp>
          <p:nvSpPr>
            <p:cNvPr id="30" name="楕円 29">
              <a:extLst>
                <a:ext uri="{FF2B5EF4-FFF2-40B4-BE49-F238E27FC236}">
                  <a16:creationId xmlns:a16="http://schemas.microsoft.com/office/drawing/2014/main" id="{2FDC7CFA-7132-430E-9616-71808A75A178}"/>
                </a:ext>
              </a:extLst>
            </p:cNvPr>
            <p:cNvSpPr/>
            <p:nvPr/>
          </p:nvSpPr>
          <p:spPr>
            <a:xfrm>
              <a:off x="4767425" y="3402157"/>
              <a:ext cx="879262" cy="3148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9" name="グラフィックス 28">
              <a:extLst>
                <a:ext uri="{FF2B5EF4-FFF2-40B4-BE49-F238E27FC236}">
                  <a16:creationId xmlns:a16="http://schemas.microsoft.com/office/drawing/2014/main" id="{9F5BE0AA-DEB2-4D18-8483-5A0A20F7CB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11508" y="3019393"/>
              <a:ext cx="526686" cy="526686"/>
            </a:xfrm>
            <a:prstGeom prst="rect">
              <a:avLst/>
            </a:prstGeom>
          </p:spPr>
        </p:pic>
      </p:grpSp>
      <p:pic>
        <p:nvPicPr>
          <p:cNvPr id="36" name="図 35" descr="アイコン&#10;&#10;自動的に生成された説明">
            <a:extLst>
              <a:ext uri="{FF2B5EF4-FFF2-40B4-BE49-F238E27FC236}">
                <a16:creationId xmlns:a16="http://schemas.microsoft.com/office/drawing/2014/main" id="{4C4CA769-1FF1-45AF-8C3C-EED098E6C5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29405" y="3420648"/>
            <a:ext cx="260163" cy="232078"/>
          </a:xfrm>
          <a:prstGeom prst="rect">
            <a:avLst/>
          </a:prstGeom>
        </p:spPr>
      </p:pic>
      <p:pic>
        <p:nvPicPr>
          <p:cNvPr id="54" name="図 53" descr="ダイアグラム&#10;&#10;自動的に生成された説明">
            <a:extLst>
              <a:ext uri="{FF2B5EF4-FFF2-40B4-BE49-F238E27FC236}">
                <a16:creationId xmlns:a16="http://schemas.microsoft.com/office/drawing/2014/main" id="{802D4F30-4F68-4F3A-94E6-6480D51F0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73506" y="4891727"/>
            <a:ext cx="1277623" cy="1616193"/>
          </a:xfrm>
          <a:prstGeom prst="rect">
            <a:avLst/>
          </a:prstGeom>
        </p:spPr>
      </p:pic>
      <p:sp>
        <p:nvSpPr>
          <p:cNvPr id="79" name="四角形: 角を丸くする 78">
            <a:extLst>
              <a:ext uri="{FF2B5EF4-FFF2-40B4-BE49-F238E27FC236}">
                <a16:creationId xmlns:a16="http://schemas.microsoft.com/office/drawing/2014/main" id="{545E9B1C-22E9-42D2-ADD9-74CE5D312745}"/>
              </a:ext>
            </a:extLst>
          </p:cNvPr>
          <p:cNvSpPr/>
          <p:nvPr/>
        </p:nvSpPr>
        <p:spPr>
          <a:xfrm>
            <a:off x="6879688" y="4867376"/>
            <a:ext cx="3385294"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利用者数に応じた電波出力制御</a:t>
            </a:r>
          </a:p>
        </p:txBody>
      </p:sp>
      <p:pic>
        <p:nvPicPr>
          <p:cNvPr id="58" name="図 57">
            <a:extLst>
              <a:ext uri="{FF2B5EF4-FFF2-40B4-BE49-F238E27FC236}">
                <a16:creationId xmlns:a16="http://schemas.microsoft.com/office/drawing/2014/main" id="{D7703AC9-29B0-4636-9FC1-C0B8520114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09299" y="3317626"/>
            <a:ext cx="969101" cy="1070856"/>
          </a:xfrm>
          <a:prstGeom prst="rect">
            <a:avLst/>
          </a:prstGeom>
        </p:spPr>
      </p:pic>
      <p:pic>
        <p:nvPicPr>
          <p:cNvPr id="59" name="図 58">
            <a:extLst>
              <a:ext uri="{FF2B5EF4-FFF2-40B4-BE49-F238E27FC236}">
                <a16:creationId xmlns:a16="http://schemas.microsoft.com/office/drawing/2014/main" id="{4FA6E148-C334-456E-AB2E-E4D18F464E6E}"/>
              </a:ext>
            </a:extLst>
          </p:cNvPr>
          <p:cNvPicPr>
            <a:picLocks noChangeAspect="1"/>
          </p:cNvPicPr>
          <p:nvPr/>
        </p:nvPicPr>
        <p:blipFill>
          <a:blip r:embed="rId19"/>
          <a:stretch>
            <a:fillRect/>
          </a:stretch>
        </p:blipFill>
        <p:spPr>
          <a:xfrm>
            <a:off x="2096708" y="2817710"/>
            <a:ext cx="3109229" cy="999831"/>
          </a:xfrm>
          <a:prstGeom prst="rect">
            <a:avLst/>
          </a:prstGeom>
        </p:spPr>
      </p:pic>
      <p:sp>
        <p:nvSpPr>
          <p:cNvPr id="35" name="テキスト ボックス 34">
            <a:extLst>
              <a:ext uri="{FF2B5EF4-FFF2-40B4-BE49-F238E27FC236}">
                <a16:creationId xmlns:a16="http://schemas.microsoft.com/office/drawing/2014/main" id="{6AE950CA-1383-4560-9A6C-DF4B55B102B3}"/>
              </a:ext>
            </a:extLst>
          </p:cNvPr>
          <p:cNvSpPr txBox="1"/>
          <p:nvPr/>
        </p:nvSpPr>
        <p:spPr>
          <a:xfrm>
            <a:off x="495758" y="850521"/>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強化学習は設定された報酬をもとに最適な行動を学ぶ手法です。</a:t>
            </a:r>
            <a:endParaRPr lang="en-US" altLang="ja-JP" sz="2200" dirty="0"/>
          </a:p>
        </p:txBody>
      </p:sp>
    </p:spTree>
    <p:extLst>
      <p:ext uri="{BB962C8B-B14F-4D97-AF65-F5344CB8AC3E}">
        <p14:creationId xmlns:p14="http://schemas.microsoft.com/office/powerpoint/2010/main" val="37236041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3-3-10.</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sklearn.linear_model </a:t>
            </a:r>
            <a:r>
              <a:rPr lang="en-US" altLang="ja-JP" sz="1400" b="0" dirty="0">
                <a:solidFill>
                  <a:srgbClr val="AF00DB"/>
                </a:solidFill>
                <a:effectLst/>
                <a:latin typeface="+mn-ea"/>
              </a:rPr>
              <a:t>import</a:t>
            </a:r>
            <a:r>
              <a:rPr lang="en-US" altLang="ja-JP" sz="1400" b="0" dirty="0">
                <a:solidFill>
                  <a:srgbClr val="000000"/>
                </a:solidFill>
                <a:effectLst/>
                <a:latin typeface="+mn-ea"/>
              </a:rPr>
              <a:t> LogisticRegression</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sklearn.metrics </a:t>
            </a:r>
            <a:r>
              <a:rPr lang="en-US" altLang="ja-JP" sz="1400" b="0" dirty="0">
                <a:solidFill>
                  <a:srgbClr val="AF00DB"/>
                </a:solidFill>
                <a:effectLst/>
                <a:latin typeface="+mn-ea"/>
              </a:rPr>
              <a:t>import</a:t>
            </a:r>
            <a:r>
              <a:rPr lang="en-US" altLang="ja-JP" sz="1400" b="0" dirty="0">
                <a:solidFill>
                  <a:srgbClr val="000000"/>
                </a:solidFill>
                <a:effectLst/>
                <a:latin typeface="+mn-ea"/>
              </a:rPr>
              <a:t> classification_report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err="1">
                <a:solidFill>
                  <a:srgbClr val="000000"/>
                </a:solidFill>
                <a:effectLst/>
                <a:latin typeface="+mn-ea"/>
              </a:rPr>
              <a:t>df_cancer</a:t>
            </a:r>
            <a:r>
              <a:rPr lang="en-US" altLang="ja-JP" sz="1400" b="0" dirty="0">
                <a:solidFill>
                  <a:srgbClr val="000000"/>
                </a:solidFill>
                <a:effectLst/>
                <a:latin typeface="+mn-ea"/>
              </a:rPr>
              <a:t> = </a:t>
            </a:r>
            <a:r>
              <a:rPr lang="en-US" altLang="ja-JP" sz="1400" b="0" dirty="0" err="1">
                <a:solidFill>
                  <a:srgbClr val="000000"/>
                </a:solidFill>
                <a:effectLst/>
                <a:latin typeface="+mn-ea"/>
              </a:rPr>
              <a:t>pd.read_csv</a:t>
            </a:r>
            <a:r>
              <a:rPr lang="en-US" altLang="ja-JP" sz="1400" b="0" dirty="0">
                <a:solidFill>
                  <a:srgbClr val="000000"/>
                </a:solidFill>
                <a:effectLst/>
                <a:latin typeface="+mn-ea"/>
              </a:rPr>
              <a:t>(</a:t>
            </a:r>
            <a:r>
              <a:rPr lang="en-US" altLang="ja-JP" sz="1400" b="0" dirty="0">
                <a:solidFill>
                  <a:srgbClr val="AC2F2F"/>
                </a:solidFill>
                <a:effectLst/>
                <a:latin typeface="+mn-ea"/>
              </a:rPr>
              <a:t>"/content/drive/</a:t>
            </a:r>
            <a:r>
              <a:rPr lang="en-US" altLang="ja-JP" sz="1400" b="0" dirty="0" err="1">
                <a:solidFill>
                  <a:srgbClr val="AC2F2F"/>
                </a:solidFill>
                <a:effectLst/>
                <a:latin typeface="+mn-ea"/>
              </a:rPr>
              <a:t>MyDrive</a:t>
            </a:r>
            <a:r>
              <a:rPr lang="en-US" altLang="ja-JP" sz="1400" b="0" dirty="0">
                <a:solidFill>
                  <a:srgbClr val="AC2F2F"/>
                </a:solidFill>
                <a:effectLst/>
                <a:latin typeface="+mn-ea"/>
              </a:rPr>
              <a:t>/</a:t>
            </a:r>
            <a:r>
              <a:rPr lang="en-US" altLang="ja-JP" sz="1400" b="0" dirty="0" err="1">
                <a:solidFill>
                  <a:srgbClr val="AC2F2F"/>
                </a:solidFill>
                <a:effectLst/>
                <a:latin typeface="+mn-ea"/>
              </a:rPr>
              <a:t>mlho</a:t>
            </a:r>
            <a:r>
              <a:rPr lang="en-US" altLang="ja-JP" sz="1400" b="0" dirty="0">
                <a:solidFill>
                  <a:srgbClr val="AC2F2F"/>
                </a:solidFill>
                <a:effectLst/>
                <a:latin typeface="+mn-ea"/>
              </a:rPr>
              <a:t>/data/cancer.csv"</a:t>
            </a:r>
            <a:r>
              <a:rPr lang="en-US" altLang="ja-JP" sz="1400" b="0" dirty="0">
                <a:solidFill>
                  <a:srgbClr val="000000"/>
                </a:solidFill>
                <a:effectLst/>
                <a:latin typeface="+mn-ea"/>
              </a:rPr>
              <a:t>)</a:t>
            </a:r>
          </a:p>
          <a:p>
            <a:r>
              <a:rPr lang="en-US" altLang="ja-JP" sz="1400" b="0" dirty="0">
                <a:solidFill>
                  <a:srgbClr val="000000"/>
                </a:solidFill>
                <a:effectLst/>
                <a:latin typeface="+mn-ea"/>
              </a:rPr>
              <a:t>x = </a:t>
            </a:r>
            <a:r>
              <a:rPr lang="en-US" altLang="ja-JP" sz="1400" b="0" dirty="0" err="1">
                <a:solidFill>
                  <a:srgbClr val="000000"/>
                </a:solidFill>
                <a:effectLst/>
                <a:latin typeface="+mn-ea"/>
              </a:rPr>
              <a:t>df_cancer.drop</a:t>
            </a:r>
            <a:r>
              <a:rPr lang="en-US" altLang="ja-JP" sz="1400" b="0" dirty="0">
                <a:solidFill>
                  <a:srgbClr val="000000"/>
                </a:solidFill>
                <a:effectLst/>
                <a:latin typeface="+mn-ea"/>
              </a:rPr>
              <a:t>(columns=</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a:solidFill>
                  <a:srgbClr val="000000"/>
                </a:solidFill>
                <a:effectLst/>
                <a:latin typeface="+mn-ea"/>
              </a:rPr>
              <a:t>y = </a:t>
            </a:r>
            <a:r>
              <a:rPr lang="en-US" altLang="ja-JP" sz="1400" b="0" dirty="0" err="1">
                <a:solidFill>
                  <a:srgbClr val="000000"/>
                </a:solidFill>
                <a:effectLst/>
                <a:latin typeface="+mn-ea"/>
              </a:rPr>
              <a:t>df_cancer</a:t>
            </a:r>
            <a:r>
              <a:rPr lang="en-US" altLang="ja-JP" sz="1400" b="0" dirty="0">
                <a:solidFill>
                  <a:srgbClr val="000000"/>
                </a:solidFill>
                <a:effectLst/>
                <a:latin typeface="+mn-ea"/>
              </a:rPr>
              <a:t>[</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3</a:t>
            </a:r>
            <a:r>
              <a:rPr lang="en-US" altLang="ja-JP" sz="1400" b="0" dirty="0">
                <a:solidFill>
                  <a:srgbClr val="000000"/>
                </a:solidFill>
                <a:effectLst/>
                <a:latin typeface="+mn-ea"/>
              </a:rPr>
              <a:t>, stratify=y)</a:t>
            </a:r>
          </a:p>
          <a:p>
            <a:r>
              <a:rPr lang="en-US" altLang="ja-JP" sz="1400" b="0" dirty="0">
                <a:solidFill>
                  <a:srgbClr val="008000"/>
                </a:solidFill>
                <a:effectLst/>
                <a:latin typeface="+mn-ea"/>
              </a:rPr>
              <a:t>## </a:t>
            </a:r>
            <a:r>
              <a:rPr lang="ja-JP" altLang="en-US" sz="1400" b="0" dirty="0">
                <a:solidFill>
                  <a:srgbClr val="008000"/>
                </a:solidFill>
                <a:effectLst/>
                <a:latin typeface="+mn-ea"/>
              </a:rPr>
              <a:t>標準化</a:t>
            </a:r>
            <a:endParaRPr lang="ja-JP" altLang="en-US" sz="1400" b="0" dirty="0">
              <a:solidFill>
                <a:srgbClr val="000000"/>
              </a:solidFill>
              <a:effectLst/>
              <a:latin typeface="+mn-ea"/>
            </a:endParaRPr>
          </a:p>
          <a:p>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train_x.mean</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train_x_std</a:t>
            </a:r>
            <a:r>
              <a:rPr lang="en-US" altLang="ja-JP" sz="1400" b="0" dirty="0">
                <a:solidFill>
                  <a:srgbClr val="000000"/>
                </a:solidFill>
                <a:effectLst/>
                <a:latin typeface="+mn-ea"/>
              </a:rPr>
              <a:t> = </a:t>
            </a:r>
            <a:r>
              <a:rPr lang="en-US" altLang="ja-JP" sz="1400" b="0" dirty="0" err="1">
                <a:solidFill>
                  <a:srgbClr val="000000"/>
                </a:solidFill>
                <a:effectLst/>
                <a:latin typeface="+mn-ea"/>
              </a:rPr>
              <a:t>train_x.std</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train_x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LogisticRegression</a:t>
            </a:r>
            <a:r>
              <a:rPr lang="en-US" altLang="ja-JP" sz="1400" b="0" dirty="0">
                <a:solidFill>
                  <a:srgbClr val="000000"/>
                </a:solidFill>
                <a:effectLst/>
                <a:latin typeface="+mn-ea"/>
              </a:rPr>
              <a:t>(</a:t>
            </a:r>
            <a:r>
              <a:rPr lang="en-US" altLang="ja-JP" sz="1400" b="0" dirty="0" err="1">
                <a:solidFill>
                  <a:srgbClr val="000000"/>
                </a:solidFill>
                <a:effectLst/>
                <a:latin typeface="+mn-ea"/>
              </a:rPr>
              <a:t>max_iter</a:t>
            </a:r>
            <a:r>
              <a:rPr lang="en-US" altLang="ja-JP" sz="1400" b="0" dirty="0">
                <a:solidFill>
                  <a:srgbClr val="000000"/>
                </a:solidFill>
                <a:effectLst/>
                <a:latin typeface="+mn-ea"/>
              </a:rPr>
              <a:t>=</a:t>
            </a:r>
            <a:r>
              <a:rPr lang="en-US" altLang="ja-JP" sz="1400" b="0" dirty="0">
                <a:solidFill>
                  <a:srgbClr val="09885A"/>
                </a:solidFill>
                <a:effectLst/>
                <a:latin typeface="+mn-ea"/>
              </a:rPr>
              <a:t>2500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model.fit(train_x_scaled, 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000000"/>
                </a:solidFill>
                <a:effectLst/>
                <a:latin typeface="+mn-ea"/>
              </a:rPr>
              <a:t>prediction = model.predict(val_x_scaled)</a:t>
            </a:r>
          </a:p>
          <a:p>
            <a:r>
              <a:rPr lang="en-US" altLang="ja-JP" sz="1400" b="0" dirty="0">
                <a:solidFill>
                  <a:srgbClr val="795E26"/>
                </a:solidFill>
                <a:effectLst/>
                <a:latin typeface="+mn-ea"/>
              </a:rPr>
              <a:t>print</a:t>
            </a:r>
            <a:r>
              <a:rPr lang="en-US" altLang="ja-JP" sz="1400" b="0" dirty="0">
                <a:solidFill>
                  <a:srgbClr val="000000"/>
                </a:solidFill>
                <a:effectLst/>
                <a:latin typeface="+mn-ea"/>
              </a:rPr>
              <a:t>(classification_report(val_y, prediction))</a:t>
            </a:r>
          </a:p>
        </p:txBody>
      </p:sp>
    </p:spTree>
    <p:extLst>
      <p:ext uri="{BB962C8B-B14F-4D97-AF65-F5344CB8AC3E}">
        <p14:creationId xmlns:p14="http://schemas.microsoft.com/office/powerpoint/2010/main" val="407809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221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標準化によるロジスティック回帰モデルの改良</a:t>
            </a:r>
            <a:endParaRPr lang="en-US" altLang="ja-JP" sz="2800" b="1" spc="300" dirty="0">
              <a:solidFill>
                <a:srgbClr val="BFBFBF"/>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34298969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3-4-1.</a:t>
            </a:r>
            <a:r>
              <a:rPr lang="ja-JP" altLang="en-US" dirty="0"/>
              <a:t> 演習</a:t>
            </a:r>
            <a:r>
              <a:rPr lang="en-US" altLang="ja-JP" dirty="0"/>
              <a:t>2</a:t>
            </a:r>
            <a:r>
              <a:rPr lang="ja-JP" altLang="en-US" dirty="0"/>
              <a:t>：ロジスティック回帰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3-2.(</a:t>
            </a:r>
            <a:r>
              <a:rPr lang="ja-JP" altLang="en-US" sz="2200" dirty="0"/>
              <a:t>演習</a:t>
            </a:r>
            <a:r>
              <a:rPr lang="en-US" altLang="ja-JP" sz="2200" dirty="0"/>
              <a:t>)</a:t>
            </a:r>
            <a:r>
              <a:rPr lang="ja-JP" altLang="en-US" sz="2200" dirty="0"/>
              <a:t>ロジスティック回帰によるアヤメの分類</a:t>
            </a:r>
            <a:r>
              <a:rPr lang="en-US" altLang="ja-JP" sz="2200" dirty="0"/>
              <a:t>.ipynb </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ロジスティック回帰を用いて、アヤメの品種分類を予測するモデルを作成します。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腫瘍の判別と違い多値分類ですが、多くの工程は同じです。</a:t>
            </a:r>
            <a:br>
              <a:rPr lang="en-US" altLang="ja-JP" sz="2000" b="1" dirty="0">
                <a:solidFill>
                  <a:srgbClr val="F36C37"/>
                </a:solidFill>
              </a:rPr>
            </a:br>
            <a:r>
              <a:rPr lang="ja-JP" altLang="en-US" sz="2000" b="1" dirty="0">
                <a:solidFill>
                  <a:srgbClr val="F36C37"/>
                </a:solidFill>
              </a:rPr>
              <a:t>講義の中で扱ったようにまずは標準化を行わず予測を行い、次に標準化を行って、</a:t>
            </a:r>
            <a:br>
              <a:rPr lang="en-US" altLang="ja-JP" sz="2000" b="1" dirty="0">
                <a:solidFill>
                  <a:srgbClr val="F36C37"/>
                </a:solidFill>
              </a:rPr>
            </a:br>
            <a:r>
              <a:rPr lang="ja-JP" altLang="en-US" sz="2000" b="1" dirty="0">
                <a:solidFill>
                  <a:srgbClr val="F36C37"/>
                </a:solidFill>
              </a:rPr>
              <a:t>正解率以外の指標も確認してみましょう。</a:t>
            </a:r>
            <a:br>
              <a:rPr lang="en-US" altLang="ja-JP" sz="2000" b="1" dirty="0">
                <a:solidFill>
                  <a:srgbClr val="F36C37"/>
                </a:solidFill>
              </a:rPr>
            </a:b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598E2C7D-DA98-425C-A519-82CB5883ECCB}"/>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729924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07CF-7198-4E0E-999F-AC68CD922E5F}"/>
              </a:ext>
            </a:extLst>
          </p:cNvPr>
          <p:cNvSpPr>
            <a:spLocks noGrp="1"/>
          </p:cNvSpPr>
          <p:nvPr>
            <p:ph type="title"/>
          </p:nvPr>
        </p:nvSpPr>
        <p:spPr/>
        <p:txBody>
          <a:bodyPr/>
          <a:lstStyle/>
          <a:p>
            <a:r>
              <a:rPr kumimoji="1" lang="ja-JP" altLang="en-US" dirty="0"/>
              <a:t>（参考）</a:t>
            </a:r>
            <a:r>
              <a:rPr kumimoji="1" lang="en-US" altLang="ja-JP" dirty="0"/>
              <a:t>iris</a:t>
            </a:r>
            <a:r>
              <a:rPr kumimoji="1" lang="ja-JP" altLang="en-US" dirty="0"/>
              <a:t>データセット</a:t>
            </a:r>
          </a:p>
        </p:txBody>
      </p:sp>
      <p:sp>
        <p:nvSpPr>
          <p:cNvPr id="3" name="スライド番号プレースホルダー 2">
            <a:extLst>
              <a:ext uri="{FF2B5EF4-FFF2-40B4-BE49-F238E27FC236}">
                <a16:creationId xmlns:a16="http://schemas.microsoft.com/office/drawing/2014/main" id="{E05A44D9-9F5D-4BF5-A689-94B23CC014D9}"/>
              </a:ext>
            </a:extLst>
          </p:cNvPr>
          <p:cNvSpPr>
            <a:spLocks noGrp="1"/>
          </p:cNvSpPr>
          <p:nvPr>
            <p:ph type="sldNum" sz="quarter" idx="10"/>
          </p:nvPr>
        </p:nvSpPr>
        <p:spPr/>
        <p:txBody>
          <a:bodyPr/>
          <a:lstStyle/>
          <a:p>
            <a:fld id="{5D750650-B10A-47BF-93C2-E1678438B37A}" type="slidenum">
              <a:rPr lang="en-US" altLang="ja-JP" smtClean="0"/>
              <a:pPr/>
              <a:t>223</a:t>
            </a:fld>
            <a:endParaRPr lang="en-US" altLang="ja-JP" dirty="0"/>
          </a:p>
        </p:txBody>
      </p:sp>
      <p:grpSp>
        <p:nvGrpSpPr>
          <p:cNvPr id="4" name="グループ化 3">
            <a:extLst>
              <a:ext uri="{FF2B5EF4-FFF2-40B4-BE49-F238E27FC236}">
                <a16:creationId xmlns:a16="http://schemas.microsoft.com/office/drawing/2014/main" id="{0D4AD95E-3C9A-47A3-9506-83193A0414A7}"/>
              </a:ext>
            </a:extLst>
          </p:cNvPr>
          <p:cNvGrpSpPr/>
          <p:nvPr/>
        </p:nvGrpSpPr>
        <p:grpSpPr>
          <a:xfrm>
            <a:off x="1692943" y="1096405"/>
            <a:ext cx="3072487" cy="2332596"/>
            <a:chOff x="6866930" y="802812"/>
            <a:chExt cx="2095500" cy="1590879"/>
          </a:xfrm>
        </p:grpSpPr>
        <p:pic>
          <p:nvPicPr>
            <p:cNvPr id="5" name="Picture 6" descr="https://upload.wikimedia.org/wikipedia/commons/thumb/4/41/Iris_versicolor_3.jpg/220px-Iris_versicolor_3.jpg">
              <a:extLst>
                <a:ext uri="{FF2B5EF4-FFF2-40B4-BE49-F238E27FC236}">
                  <a16:creationId xmlns:a16="http://schemas.microsoft.com/office/drawing/2014/main" id="{17CCD00D-BE60-480E-BF26-2F84A64E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077C471F-59B2-4829-A9BC-6AB7AA76A491}"/>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A98AD7C6-1578-4C31-86CE-8DBB2077E36C}"/>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8" name="正方形/長方形 7">
              <a:extLst>
                <a:ext uri="{FF2B5EF4-FFF2-40B4-BE49-F238E27FC236}">
                  <a16:creationId xmlns:a16="http://schemas.microsoft.com/office/drawing/2014/main" id="{05852BB6-6B2C-4450-82D0-6DC4CF218EED}"/>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9" name="直線矢印コネクタ 8">
              <a:extLst>
                <a:ext uri="{FF2B5EF4-FFF2-40B4-BE49-F238E27FC236}">
                  <a16:creationId xmlns:a16="http://schemas.microsoft.com/office/drawing/2014/main" id="{E700C4C2-7295-463A-920D-5B868F4581D4}"/>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a:extLst>
                <a:ext uri="{FF2B5EF4-FFF2-40B4-BE49-F238E27FC236}">
                  <a16:creationId xmlns:a16="http://schemas.microsoft.com/office/drawing/2014/main" id="{E8C691CB-881F-4408-9408-DA2B43F5DB9D}"/>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直線矢印コネクタ 10">
              <a:extLst>
                <a:ext uri="{FF2B5EF4-FFF2-40B4-BE49-F238E27FC236}">
                  <a16:creationId xmlns:a16="http://schemas.microsoft.com/office/drawing/2014/main" id="{A5275002-3D7F-48F2-A340-FACC14F71994}"/>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3" name="Picture 4" descr="https://upload.wikimedia.org/wikipedia/commons/thumb/5/56/Kosaciec_szczecinkowaty_Iris_setosa.jpg/220px-Kosaciec_szczecinkowaty_Iris_setosa.jpg">
            <a:extLst>
              <a:ext uri="{FF2B5EF4-FFF2-40B4-BE49-F238E27FC236}">
                <a16:creationId xmlns:a16="http://schemas.microsoft.com/office/drawing/2014/main" id="{5ABA195A-137C-4D46-A4A7-3D46B3037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88" y="1334218"/>
            <a:ext cx="1519782" cy="202407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C77ACFD9-E503-48EC-A76C-FAAA585A2ABE}"/>
              </a:ext>
            </a:extLst>
          </p:cNvPr>
          <p:cNvSpPr/>
          <p:nvPr/>
        </p:nvSpPr>
        <p:spPr>
          <a:xfrm>
            <a:off x="5612768" y="3363757"/>
            <a:ext cx="702986" cy="261610"/>
          </a:xfrm>
          <a:prstGeom prst="rect">
            <a:avLst/>
          </a:prstGeom>
        </p:spPr>
        <p:txBody>
          <a:bodyPr wrap="square">
            <a:spAutoFit/>
          </a:bodyPr>
          <a:lstStyle/>
          <a:p>
            <a:pPr algn="ctr"/>
            <a:r>
              <a:rPr lang="en-US" altLang="ja-JP" sz="1050" b="1" dirty="0"/>
              <a:t>Setosa</a:t>
            </a:r>
          </a:p>
        </p:txBody>
      </p:sp>
      <p:pic>
        <p:nvPicPr>
          <p:cNvPr id="16" name="Picture 6" descr="https://upload.wikimedia.org/wikipedia/commons/thumb/4/41/Iris_versicolor_3.jpg/220px-Iris_versicolor_3.jpg">
            <a:extLst>
              <a:ext uri="{FF2B5EF4-FFF2-40B4-BE49-F238E27FC236}">
                <a16:creationId xmlns:a16="http://schemas.microsoft.com/office/drawing/2014/main" id="{4BFC41C8-FD73-407D-A5B1-EEC8133C4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106" y="1783489"/>
            <a:ext cx="2099732" cy="1574799"/>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C60262E6-5A8D-415A-B300-7536BC51D4A7}"/>
              </a:ext>
            </a:extLst>
          </p:cNvPr>
          <p:cNvSpPr/>
          <p:nvPr/>
        </p:nvSpPr>
        <p:spPr>
          <a:xfrm>
            <a:off x="7617222" y="3372755"/>
            <a:ext cx="843501" cy="253916"/>
          </a:xfrm>
          <a:prstGeom prst="rect">
            <a:avLst/>
          </a:prstGeom>
        </p:spPr>
        <p:txBody>
          <a:bodyPr wrap="none">
            <a:spAutoFit/>
          </a:bodyPr>
          <a:lstStyle/>
          <a:p>
            <a:pPr algn="ctr"/>
            <a:r>
              <a:rPr lang="en-US" altLang="ja-JP" sz="1050" b="1" dirty="0"/>
              <a:t>Versicolor</a:t>
            </a:r>
          </a:p>
        </p:txBody>
      </p:sp>
      <p:pic>
        <p:nvPicPr>
          <p:cNvPr id="19" name="Picture 8" descr="https://upload.wikimedia.org/wikipedia/commons/thumb/9/9f/Iris_virginica.jpg/220px-Iris_virginica.jpg">
            <a:extLst>
              <a:ext uri="{FF2B5EF4-FFF2-40B4-BE49-F238E27FC236}">
                <a16:creationId xmlns:a16="http://schemas.microsoft.com/office/drawing/2014/main" id="{ABE11D81-414C-4550-9E52-441F1A7FC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0080" y="1783489"/>
            <a:ext cx="1935508" cy="1574799"/>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9D6E4524-5C5A-48E7-B44F-B0F97204524A}"/>
              </a:ext>
            </a:extLst>
          </p:cNvPr>
          <p:cNvSpPr/>
          <p:nvPr/>
        </p:nvSpPr>
        <p:spPr>
          <a:xfrm>
            <a:off x="10091769" y="3372755"/>
            <a:ext cx="752130" cy="253916"/>
          </a:xfrm>
          <a:prstGeom prst="rect">
            <a:avLst/>
          </a:prstGeom>
        </p:spPr>
        <p:txBody>
          <a:bodyPr wrap="none">
            <a:spAutoFit/>
          </a:bodyPr>
          <a:lstStyle/>
          <a:p>
            <a:pPr algn="ctr"/>
            <a:r>
              <a:rPr lang="en-US" altLang="ja-JP" sz="1050" b="1" dirty="0"/>
              <a:t>Virginica</a:t>
            </a:r>
            <a:endParaRPr lang="ja-JP" altLang="en-US" sz="1050" b="1" dirty="0"/>
          </a:p>
        </p:txBody>
      </p:sp>
      <p:sp>
        <p:nvSpPr>
          <p:cNvPr id="23" name="テキスト ボックス 22">
            <a:extLst>
              <a:ext uri="{FF2B5EF4-FFF2-40B4-BE49-F238E27FC236}">
                <a16:creationId xmlns:a16="http://schemas.microsoft.com/office/drawing/2014/main" id="{DCEA506C-3017-4CBB-ADD8-8A46897DD60E}"/>
              </a:ext>
            </a:extLst>
          </p:cNvPr>
          <p:cNvSpPr txBox="1"/>
          <p:nvPr/>
        </p:nvSpPr>
        <p:spPr>
          <a:xfrm>
            <a:off x="7314201" y="1462038"/>
            <a:ext cx="4371758" cy="261610"/>
          </a:xfrm>
          <a:prstGeom prst="rect">
            <a:avLst/>
          </a:prstGeom>
          <a:noFill/>
        </p:spPr>
        <p:txBody>
          <a:bodyPr wrap="square">
            <a:spAutoFit/>
          </a:bodyPr>
          <a:lstStyle/>
          <a:p>
            <a:r>
              <a:rPr lang="ja-JP" altLang="en-US" sz="1050" dirty="0"/>
              <a:t>出展：</a:t>
            </a:r>
            <a:r>
              <a:rPr lang="en-US" altLang="ja-JP" sz="1050" dirty="0"/>
              <a:t>Wikipedia </a:t>
            </a:r>
            <a:r>
              <a:rPr lang="ja-JP" altLang="en-US" sz="1050" dirty="0"/>
              <a:t>https://en.wikipedia.org/wiki/Iris_flower_data_set</a:t>
            </a:r>
          </a:p>
        </p:txBody>
      </p:sp>
      <p:sp>
        <p:nvSpPr>
          <p:cNvPr id="24" name="正方形/長方形 23">
            <a:extLst>
              <a:ext uri="{FF2B5EF4-FFF2-40B4-BE49-F238E27FC236}">
                <a16:creationId xmlns:a16="http://schemas.microsoft.com/office/drawing/2014/main" id="{E80ACC1C-FFA9-44AE-9456-0D9183EB8D01}"/>
              </a:ext>
            </a:extLst>
          </p:cNvPr>
          <p:cNvSpPr/>
          <p:nvPr/>
        </p:nvSpPr>
        <p:spPr>
          <a:xfrm>
            <a:off x="6196109" y="3751265"/>
            <a:ext cx="4972540" cy="2677656"/>
          </a:xfrm>
          <a:prstGeom prst="rect">
            <a:avLst/>
          </a:prstGeom>
          <a:solidFill>
            <a:schemeClr val="tx2">
              <a:lumMod val="10000"/>
              <a:lumOff val="90000"/>
            </a:schemeClr>
          </a:solidFill>
        </p:spPr>
        <p:txBody>
          <a:bodyPr wrap="square">
            <a:spAutoFit/>
          </a:bodyPr>
          <a:lstStyle/>
          <a:p>
            <a:r>
              <a:rPr lang="ja-JP" altLang="en-US" sz="1400" b="1" dirty="0"/>
              <a:t>サンプル数</a:t>
            </a:r>
            <a:r>
              <a:rPr lang="en-US" altLang="ja-JP" sz="1400" b="1" dirty="0"/>
              <a:t>150</a:t>
            </a:r>
            <a:r>
              <a:rPr lang="ja-JP" altLang="en-US" sz="1400" b="1" dirty="0"/>
              <a:t>（</a:t>
            </a:r>
            <a:r>
              <a:rPr lang="en-US" altLang="ja-JP" sz="1400" b="1" dirty="0"/>
              <a:t>Setosa:50,</a:t>
            </a:r>
            <a:r>
              <a:rPr lang="ja-JP" altLang="en-US" sz="1400" b="1" dirty="0"/>
              <a:t> </a:t>
            </a:r>
            <a:r>
              <a:rPr lang="en-US" altLang="ja-JP" sz="1400" b="1" dirty="0"/>
              <a:t>Versicolor:50,</a:t>
            </a:r>
            <a:r>
              <a:rPr lang="ja-JP" altLang="en-US" sz="1400" b="1" dirty="0"/>
              <a:t> </a:t>
            </a:r>
            <a:r>
              <a:rPr lang="en-US" altLang="ja-JP" sz="1400" b="1" dirty="0"/>
              <a:t>Virginica:50</a:t>
            </a:r>
            <a:r>
              <a:rPr lang="ja-JP" altLang="en-US" sz="1400" b="1" dirty="0"/>
              <a:t>）</a:t>
            </a:r>
            <a:endParaRPr lang="en-US" altLang="ja-JP" sz="1400" b="1" dirty="0"/>
          </a:p>
          <a:p>
            <a:endParaRPr lang="en-US" altLang="ja-JP" sz="1400" b="1" dirty="0"/>
          </a:p>
          <a:p>
            <a:r>
              <a:rPr lang="ja-JP" altLang="en-US" sz="1400" b="1" dirty="0"/>
              <a:t>説明変数</a:t>
            </a:r>
            <a:r>
              <a:rPr lang="en-US" altLang="ja-JP" sz="1400" b="1" dirty="0"/>
              <a:t>(</a:t>
            </a:r>
            <a:r>
              <a:rPr lang="ja-JP" altLang="en-US" sz="1400" b="1" dirty="0"/>
              <a:t>要素数</a:t>
            </a:r>
            <a:r>
              <a:rPr lang="en-US" altLang="ja-JP" sz="1400" b="1" dirty="0"/>
              <a:t>:</a:t>
            </a:r>
            <a:r>
              <a:rPr lang="ja-JP" altLang="en-US" sz="1400" b="1" dirty="0"/>
              <a:t> </a:t>
            </a:r>
            <a:r>
              <a:rPr lang="en-US" altLang="ja-JP" sz="1400" b="1" dirty="0"/>
              <a:t>4)</a:t>
            </a:r>
          </a:p>
          <a:p>
            <a:r>
              <a:rPr lang="ja-JP" altLang="en-US" sz="1400" b="1" dirty="0"/>
              <a:t>・</a:t>
            </a:r>
            <a:r>
              <a:rPr lang="en-US" altLang="ja-JP" sz="1400" b="1" dirty="0"/>
              <a:t>petal length(</a:t>
            </a:r>
            <a:r>
              <a:rPr lang="ja-JP" altLang="en-US" sz="1400" b="1" dirty="0"/>
              <a:t>花弁の長さ</a:t>
            </a:r>
            <a:r>
              <a:rPr lang="en-US" altLang="ja-JP" sz="1400" b="1" dirty="0"/>
              <a:t>)</a:t>
            </a:r>
          </a:p>
          <a:p>
            <a:r>
              <a:rPr lang="ja-JP" altLang="en-US" sz="1400" b="1" dirty="0"/>
              <a:t>・</a:t>
            </a:r>
            <a:r>
              <a:rPr lang="en-US" altLang="ja-JP" sz="1400" b="1" dirty="0"/>
              <a:t>petal width(</a:t>
            </a:r>
            <a:r>
              <a:rPr lang="ja-JP" altLang="en-US" sz="1400" b="1" dirty="0"/>
              <a:t>花弁の幅</a:t>
            </a:r>
            <a:r>
              <a:rPr lang="en-US" altLang="ja-JP" sz="1400" b="1" dirty="0"/>
              <a:t>)</a:t>
            </a:r>
          </a:p>
          <a:p>
            <a:r>
              <a:rPr lang="ja-JP" altLang="en-US" sz="1400" b="1" dirty="0"/>
              <a:t>・</a:t>
            </a:r>
            <a:r>
              <a:rPr lang="en-US" altLang="ja-JP" sz="1400" b="1" dirty="0"/>
              <a:t>sepal length(</a:t>
            </a:r>
            <a:r>
              <a:rPr lang="ja-JP" altLang="en-US" sz="1400" b="1" dirty="0" err="1"/>
              <a:t>がく</a:t>
            </a:r>
            <a:r>
              <a:rPr lang="ja-JP" altLang="en-US" sz="1400" b="1" dirty="0"/>
              <a:t>片の長さ</a:t>
            </a:r>
            <a:r>
              <a:rPr lang="en-US" altLang="ja-JP" sz="1400" b="1" dirty="0"/>
              <a:t>)</a:t>
            </a:r>
          </a:p>
          <a:p>
            <a:r>
              <a:rPr lang="ja-JP" altLang="en-US" sz="1400" b="1" dirty="0"/>
              <a:t>・</a:t>
            </a:r>
            <a:r>
              <a:rPr lang="en-US" altLang="ja-JP" sz="1400" b="1" dirty="0"/>
              <a:t>sepal width(</a:t>
            </a:r>
            <a:r>
              <a:rPr lang="ja-JP" altLang="en-US" sz="1400" b="1" dirty="0"/>
              <a:t>がく片の幅</a:t>
            </a:r>
            <a:r>
              <a:rPr lang="en-US" altLang="ja-JP" sz="1400" b="1" dirty="0"/>
              <a:t>)</a:t>
            </a:r>
          </a:p>
          <a:p>
            <a:endParaRPr lang="en-US" altLang="ja-JP" sz="1400" b="1" dirty="0"/>
          </a:p>
          <a:p>
            <a:r>
              <a:rPr lang="ja-JP" altLang="en-US" sz="1400" b="1" dirty="0"/>
              <a:t>目的変数のラベル</a:t>
            </a:r>
            <a:r>
              <a:rPr lang="en-US" altLang="ja-JP" sz="1400" b="1" dirty="0"/>
              <a:t>(3</a:t>
            </a:r>
            <a:r>
              <a:rPr lang="ja-JP" altLang="en-US" sz="1400" b="1" dirty="0"/>
              <a:t>種類</a:t>
            </a:r>
            <a:r>
              <a:rPr lang="en-US" altLang="ja-JP" sz="1400" b="1" dirty="0"/>
              <a:t>)</a:t>
            </a:r>
          </a:p>
          <a:p>
            <a:r>
              <a:rPr lang="ja-JP" altLang="en-US" sz="1400" b="1" dirty="0"/>
              <a:t>・</a:t>
            </a:r>
            <a:r>
              <a:rPr lang="en-US" altLang="ja-JP" sz="1400" b="1" dirty="0"/>
              <a:t>Setosa</a:t>
            </a:r>
          </a:p>
          <a:p>
            <a:r>
              <a:rPr lang="ja-JP" altLang="en-US" sz="1400" b="1" dirty="0"/>
              <a:t>・</a:t>
            </a:r>
            <a:r>
              <a:rPr lang="en-US" altLang="ja-JP" sz="1400" b="1" dirty="0"/>
              <a:t>Versicolor</a:t>
            </a:r>
          </a:p>
          <a:p>
            <a:r>
              <a:rPr lang="ja-JP" altLang="en-US" sz="1400" b="1" dirty="0"/>
              <a:t>・</a:t>
            </a:r>
            <a:r>
              <a:rPr lang="en-US" altLang="ja-JP" sz="1400" b="1" dirty="0"/>
              <a:t>Virginica</a:t>
            </a:r>
          </a:p>
        </p:txBody>
      </p:sp>
      <p:sp>
        <p:nvSpPr>
          <p:cNvPr id="27" name="四角形: 角を丸くする 27">
            <a:extLst>
              <a:ext uri="{FF2B5EF4-FFF2-40B4-BE49-F238E27FC236}">
                <a16:creationId xmlns:a16="http://schemas.microsoft.com/office/drawing/2014/main" id="{4349114F-0713-4838-92FC-2E4CA80546DA}"/>
              </a:ext>
            </a:extLst>
          </p:cNvPr>
          <p:cNvSpPr>
            <a:spLocks noChangeArrowheads="1"/>
          </p:cNvSpPr>
          <p:nvPr/>
        </p:nvSpPr>
        <p:spPr bwMode="auto">
          <a:xfrm>
            <a:off x="544299" y="3832288"/>
            <a:ext cx="4821237" cy="2568363"/>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grpSp>
        <p:nvGrpSpPr>
          <p:cNvPr id="28" name="グループ化 28">
            <a:extLst>
              <a:ext uri="{FF2B5EF4-FFF2-40B4-BE49-F238E27FC236}">
                <a16:creationId xmlns:a16="http://schemas.microsoft.com/office/drawing/2014/main" id="{58E3FD69-57C3-4FBF-B6C5-22DFE04849AF}"/>
              </a:ext>
            </a:extLst>
          </p:cNvPr>
          <p:cNvGrpSpPr>
            <a:grpSpLocks/>
          </p:cNvGrpSpPr>
          <p:nvPr/>
        </p:nvGrpSpPr>
        <p:grpSpPr bwMode="auto">
          <a:xfrm>
            <a:off x="1023351" y="3604059"/>
            <a:ext cx="3854388" cy="460899"/>
            <a:chOff x="2154608" y="3539394"/>
            <a:chExt cx="6825505" cy="419027"/>
          </a:xfrm>
        </p:grpSpPr>
        <p:sp>
          <p:nvSpPr>
            <p:cNvPr id="29" name="四角形: 角を丸くする 28">
              <a:extLst>
                <a:ext uri="{FF2B5EF4-FFF2-40B4-BE49-F238E27FC236}">
                  <a16:creationId xmlns:a16="http://schemas.microsoft.com/office/drawing/2014/main" id="{F174F860-30F4-45C1-B4A5-2CA254737C25}"/>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0" name="正方形/長方形 29">
              <a:extLst>
                <a:ext uri="{FF2B5EF4-FFF2-40B4-BE49-F238E27FC236}">
                  <a16:creationId xmlns:a16="http://schemas.microsoft.com/office/drawing/2014/main" id="{58984700-DF9B-4970-9832-A06D6D233079}"/>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en-US" altLang="ja-JP" sz="2000" b="1" spc="150" dirty="0">
                  <a:solidFill>
                    <a:schemeClr val="bg1"/>
                  </a:solidFill>
                  <a:latin typeface="+mn-ea"/>
                </a:rPr>
                <a:t>iris</a:t>
              </a:r>
              <a:r>
                <a:rPr lang="ja-JP" altLang="en-US" sz="2000" b="1" spc="150" dirty="0">
                  <a:solidFill>
                    <a:schemeClr val="bg1"/>
                  </a:solidFill>
                  <a:latin typeface="+mn-ea"/>
                </a:rPr>
                <a:t>データセットとは</a:t>
              </a:r>
              <a:endParaRPr lang="en-US" altLang="ja-JP" sz="2000" b="1" spc="150" dirty="0">
                <a:solidFill>
                  <a:schemeClr val="bg1"/>
                </a:solidFill>
                <a:latin typeface="+mn-ea"/>
              </a:endParaRPr>
            </a:p>
          </p:txBody>
        </p:sp>
      </p:grpSp>
      <p:sp>
        <p:nvSpPr>
          <p:cNvPr id="31" name="テキスト ボックス 30">
            <a:extLst>
              <a:ext uri="{FF2B5EF4-FFF2-40B4-BE49-F238E27FC236}">
                <a16:creationId xmlns:a16="http://schemas.microsoft.com/office/drawing/2014/main" id="{3D8F621F-8B3E-4116-928D-F4C10C15C702}"/>
              </a:ext>
            </a:extLst>
          </p:cNvPr>
          <p:cNvSpPr txBox="1"/>
          <p:nvPr/>
        </p:nvSpPr>
        <p:spPr>
          <a:xfrm>
            <a:off x="699303" y="4473757"/>
            <a:ext cx="4502485"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機械学習の多値分類のサンプルとして非常によく用いられるデータセットです。</a:t>
            </a:r>
            <a:r>
              <a:rPr lang="en-US" altLang="ja-JP" sz="1600" spc="0" dirty="0">
                <a:solidFill>
                  <a:schemeClr val="tx1">
                    <a:lumMod val="75000"/>
                    <a:lumOff val="25000"/>
                  </a:schemeClr>
                </a:solidFill>
              </a:rPr>
              <a:t>scikit-learn</a:t>
            </a:r>
            <a:r>
              <a:rPr lang="ja-JP" altLang="en-US" sz="1600" spc="0" dirty="0">
                <a:solidFill>
                  <a:schemeClr val="tx1">
                    <a:lumMod val="75000"/>
                    <a:lumOff val="25000"/>
                  </a:schemeClr>
                </a:solidFill>
              </a:rPr>
              <a:t>などのライブラリから簡単にデータをダウンロードするライブラリが用意されており、機械学習の練習をしたりライブラリを試したりという用途によく利用されます。</a:t>
            </a:r>
            <a:endParaRPr lang="en-US" altLang="ja-JP" sz="1600" spc="0" dirty="0">
              <a:solidFill>
                <a:schemeClr val="tx1">
                  <a:lumMod val="75000"/>
                  <a:lumOff val="25000"/>
                </a:schemeClr>
              </a:solidFill>
            </a:endParaRPr>
          </a:p>
        </p:txBody>
      </p:sp>
    </p:spTree>
    <p:extLst>
      <p:ext uri="{BB962C8B-B14F-4D97-AF65-F5344CB8AC3E}">
        <p14:creationId xmlns:p14="http://schemas.microsoft.com/office/powerpoint/2010/main" val="26390974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（参考）演習結果についての考察</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224</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標準化の効果があまり出なかった？</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41444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先ほど行ったアヤメの分類では標準化をする前と後でほとんど結果が変わらなかった、あるいはわずかに悪化したということもあると思います。原因として考えられるのは、このデータはもともとスケールがほとんどそろっているからということが考えられ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また、すべてで</a:t>
            </a:r>
            <a:r>
              <a:rPr lang="en-US" altLang="ja-JP" sz="1600" b="1" dirty="0">
                <a:solidFill>
                  <a:schemeClr val="tx1">
                    <a:lumMod val="75000"/>
                    <a:lumOff val="25000"/>
                  </a:schemeClr>
                </a:solidFill>
                <a:latin typeface="+mn-ea"/>
              </a:rPr>
              <a:t>150</a:t>
            </a:r>
            <a:r>
              <a:rPr lang="ja-JP" altLang="en-US" sz="1600" b="1" dirty="0">
                <a:solidFill>
                  <a:schemeClr val="tx1">
                    <a:lumMod val="75000"/>
                    <a:lumOff val="25000"/>
                  </a:schemeClr>
                </a:solidFill>
                <a:latin typeface="+mn-ea"/>
              </a:rPr>
              <a:t>件のデータしかないため、訓練データ</a:t>
            </a:r>
            <a:r>
              <a:rPr lang="en-US" altLang="ja-JP" sz="1600" b="1" dirty="0">
                <a:solidFill>
                  <a:schemeClr val="tx1">
                    <a:lumMod val="75000"/>
                    <a:lumOff val="25000"/>
                  </a:schemeClr>
                </a:solidFill>
                <a:latin typeface="+mn-ea"/>
              </a:rPr>
              <a:t>70%</a:t>
            </a:r>
            <a:r>
              <a:rPr lang="ja-JP" altLang="en-US" sz="1600" b="1" dirty="0">
                <a:solidFill>
                  <a:schemeClr val="tx1">
                    <a:lumMod val="75000"/>
                    <a:lumOff val="25000"/>
                  </a:schemeClr>
                </a:solidFill>
                <a:latin typeface="+mn-ea"/>
              </a:rPr>
              <a:t>、検証データ</a:t>
            </a:r>
            <a:r>
              <a:rPr lang="en-US" altLang="ja-JP" sz="1600" b="1" dirty="0">
                <a:solidFill>
                  <a:schemeClr val="tx1">
                    <a:lumMod val="75000"/>
                    <a:lumOff val="25000"/>
                  </a:schemeClr>
                </a:solidFill>
                <a:latin typeface="+mn-ea"/>
              </a:rPr>
              <a:t>30%</a:t>
            </a:r>
            <a:r>
              <a:rPr lang="ja-JP" altLang="en-US" sz="1600" b="1" dirty="0">
                <a:solidFill>
                  <a:schemeClr val="tx1">
                    <a:lumMod val="75000"/>
                    <a:lumOff val="25000"/>
                  </a:schemeClr>
                </a:solidFill>
                <a:latin typeface="+mn-ea"/>
              </a:rPr>
              <a:t>に分けると訓練データ</a:t>
            </a:r>
            <a:r>
              <a:rPr lang="en-US" altLang="ja-JP" sz="1600" b="1" dirty="0">
                <a:solidFill>
                  <a:schemeClr val="tx1">
                    <a:lumMod val="75000"/>
                    <a:lumOff val="25000"/>
                  </a:schemeClr>
                </a:solidFill>
                <a:latin typeface="+mn-ea"/>
              </a:rPr>
              <a:t>105</a:t>
            </a:r>
            <a:r>
              <a:rPr lang="ja-JP" altLang="en-US" sz="1600" b="1" dirty="0">
                <a:solidFill>
                  <a:schemeClr val="tx1">
                    <a:lumMod val="75000"/>
                    <a:lumOff val="25000"/>
                  </a:schemeClr>
                </a:solidFill>
                <a:latin typeface="+mn-ea"/>
              </a:rPr>
              <a:t>件、検証データ</a:t>
            </a:r>
            <a:r>
              <a:rPr lang="en-US" altLang="ja-JP" sz="1600" b="1" dirty="0">
                <a:solidFill>
                  <a:schemeClr val="tx1">
                    <a:lumMod val="75000"/>
                    <a:lumOff val="25000"/>
                  </a:schemeClr>
                </a:solidFill>
                <a:latin typeface="+mn-ea"/>
              </a:rPr>
              <a:t>45</a:t>
            </a:r>
            <a:r>
              <a:rPr lang="ja-JP" altLang="en-US" sz="1600" b="1" dirty="0">
                <a:solidFill>
                  <a:schemeClr val="tx1">
                    <a:lumMod val="75000"/>
                    <a:lumOff val="25000"/>
                  </a:schemeClr>
                </a:solidFill>
                <a:latin typeface="+mn-ea"/>
              </a:rPr>
              <a:t>件となります。検証データでは一つの予測結果で正解率が</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以上変わる為、数</a:t>
            </a:r>
            <a:r>
              <a:rPr lang="en-US" altLang="ja-JP" sz="1600" b="1" dirty="0">
                <a:solidFill>
                  <a:schemeClr val="tx1">
                    <a:lumMod val="75000"/>
                    <a:lumOff val="25000"/>
                  </a:schemeClr>
                </a:solidFill>
                <a:latin typeface="+mn-ea"/>
              </a:rPr>
              <a:t>%</a:t>
            </a:r>
            <a:r>
              <a:rPr lang="ja-JP" altLang="en-US" sz="1600" b="1" dirty="0">
                <a:solidFill>
                  <a:schemeClr val="tx1">
                    <a:lumMod val="75000"/>
                    <a:lumOff val="25000"/>
                  </a:schemeClr>
                </a:solidFill>
                <a:latin typeface="+mn-ea"/>
              </a:rPr>
              <a:t>の差が一概に良いとも悪いとも言いづらいところがあります。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検討方法としては外したデータがどんなものなのかを確認してみることが役立つこともあります。例えば、外したデータが明らかに特殊なデータであった場合は、逆に当てている方が、たまたまであったり、偏った予測をしていると考えることもできます。数値だけにこだわらず、知識や経験を活かして分析してみるのもまた大事なことです。</a:t>
            </a:r>
          </a:p>
        </p:txBody>
      </p:sp>
      <p:pic>
        <p:nvPicPr>
          <p:cNvPr id="7" name="図 6">
            <a:extLst>
              <a:ext uri="{FF2B5EF4-FFF2-40B4-BE49-F238E27FC236}">
                <a16:creationId xmlns:a16="http://schemas.microsoft.com/office/drawing/2014/main" id="{DAC75D61-72C3-434F-966C-412192157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427" y="4174216"/>
            <a:ext cx="2225990" cy="2225990"/>
          </a:xfrm>
          <a:prstGeom prst="rect">
            <a:avLst/>
          </a:prstGeom>
        </p:spPr>
      </p:pic>
    </p:spTree>
    <p:extLst>
      <p:ext uri="{BB962C8B-B14F-4D97-AF65-F5344CB8AC3E}">
        <p14:creationId xmlns:p14="http://schemas.microsoft.com/office/powerpoint/2010/main" val="30420532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1" y="150775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利点（線形回帰と同じ）</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（参考）ロジスティック</a:t>
            </a:r>
            <a:r>
              <a:rPr kumimoji="1" lang="ja-JP" altLang="en-US" dirty="0"/>
              <a:t>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225</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71" y="4092408"/>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欠点（線形回帰と同じ）</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000" b="1" dirty="0"/>
              <a:t>線形回帰を応用し、分類確率を求めることでクラスを分類する</a:t>
            </a:r>
            <a:r>
              <a:rPr lang="ja-JP" altLang="en-US" dirty="0"/>
              <a:t>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38308355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で実装し、データの標準化によりどのように結果が変化するのか、分類正解率以外の指標の重要性について学びました。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226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6739479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a:t>
            </a:r>
            <a:r>
              <a:rPr lang="ja-JP" altLang="en-US" sz="3600" spc="150" dirty="0">
                <a:solidFill>
                  <a:srgbClr val="F36C37"/>
                </a:solidFill>
              </a:rPr>
              <a:t>　</a:t>
            </a:r>
            <a:r>
              <a:rPr lang="ja-JP" altLang="en-US" sz="3400" spc="150" dirty="0">
                <a:solidFill>
                  <a:srgbClr val="F36C37"/>
                </a:solidFill>
              </a:rPr>
              <a:t>決定木・ランダムフォレスト </a:t>
            </a:r>
            <a:r>
              <a:rPr lang="en-US" altLang="ja-JP" sz="2400" spc="150" dirty="0">
                <a:solidFill>
                  <a:srgbClr val="F36C37"/>
                </a:solidFill>
              </a:rPr>
              <a:t>- scikit-learn -</a:t>
            </a:r>
            <a:endParaRPr lang="ja-JP" altLang="en-US" sz="3000" spc="150" dirty="0">
              <a:solidFill>
                <a:srgbClr val="F36C37"/>
              </a:solidFill>
            </a:endParaRPr>
          </a:p>
        </p:txBody>
      </p:sp>
    </p:spTree>
    <p:extLst>
      <p:ext uri="{BB962C8B-B14F-4D97-AF65-F5344CB8AC3E}">
        <p14:creationId xmlns:p14="http://schemas.microsoft.com/office/powerpoint/2010/main" val="13358916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980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この章では、代表的な機械学習手法の一つである決定木・ランダムフォレスト</a:t>
            </a:r>
            <a:br>
              <a:rPr lang="en-US" altLang="ja-JP" sz="2000" b="1" dirty="0">
                <a:solidFill>
                  <a:srgbClr val="F36C37"/>
                </a:solidFill>
              </a:rPr>
            </a:br>
            <a:r>
              <a:rPr lang="ja-JP" altLang="en-US" sz="2000" b="1" dirty="0">
                <a:solidFill>
                  <a:srgbClr val="F36C37"/>
                </a:solidFill>
              </a:rPr>
              <a:t>について学びます。決定木をベースとした機械学習手法は実際にもよく用いられ、</a:t>
            </a:r>
            <a:br>
              <a:rPr lang="en-US" altLang="ja-JP" sz="2000" b="1" dirty="0">
                <a:solidFill>
                  <a:srgbClr val="F36C37"/>
                </a:solidFill>
              </a:rPr>
            </a:br>
            <a:r>
              <a:rPr lang="ja-JP" altLang="en-US" sz="2000" b="1" dirty="0">
                <a:solidFill>
                  <a:srgbClr val="F36C37"/>
                </a:solidFill>
              </a:rPr>
              <a:t>線形回帰とも異なる特性を持っています。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228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41385475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229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chemeClr val="tx1">
                    <a:lumMod val="75000"/>
                    <a:lumOff val="25000"/>
                  </a:schemeClr>
                </a:solidFill>
              </a:rPr>
              <a:t>4-1.</a:t>
            </a:r>
            <a:r>
              <a:rPr kumimoji="1" lang="ja-JP" altLang="en-US" sz="2100" b="1" spc="300" dirty="0">
                <a:solidFill>
                  <a:schemeClr val="tx1">
                    <a:lumMod val="75000"/>
                    <a:lumOff val="25000"/>
                  </a:schemeClr>
                </a:solidFill>
              </a:rPr>
              <a:t>決定木</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4-6.</a:t>
            </a:r>
            <a:r>
              <a:rPr lang="ja-JP" altLang="en-US" sz="2100" b="1" spc="300" dirty="0">
                <a:solidFill>
                  <a:schemeClr val="tx1">
                    <a:lumMod val="75000"/>
                    <a:lumOff val="25000"/>
                  </a:schemeClr>
                </a:solidFill>
              </a:rPr>
              <a:t>ランダムフォレストの実装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4-7.</a:t>
            </a:r>
            <a:r>
              <a:rPr lang="ja-JP" altLang="en-US" sz="2100" b="1" spc="300" dirty="0">
                <a:solidFill>
                  <a:schemeClr val="tx1">
                    <a:lumMod val="75000"/>
                    <a:lumOff val="25000"/>
                  </a:schemeClr>
                </a:solidFill>
              </a:rPr>
              <a:t>ランダムフォレストのパラメータチューニング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9950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lang="en-US" dirty="0">
              <a:solidFill>
                <a:srgbClr val="F36C37"/>
              </a:solidFill>
            </a:endParaRPr>
          </a:p>
          <a:p>
            <a:pPr>
              <a:spcBef>
                <a:spcPts val="0"/>
              </a:spcBef>
              <a:buFont typeface="Wingdings" pitchFamily="2" charset="2"/>
              <a:buChar char="ü"/>
            </a:pPr>
            <a:r>
              <a:rPr lang="en-US" b="1" dirty="0">
                <a:solidFill>
                  <a:srgbClr val="F36C37"/>
                </a:solidFill>
              </a:rPr>
              <a:t>AI </a:t>
            </a:r>
            <a:r>
              <a:rPr lang="en-US" b="1" dirty="0" err="1">
                <a:solidFill>
                  <a:srgbClr val="F36C37"/>
                </a:solidFill>
              </a:rPr>
              <a:t>への誤認識</a:t>
            </a:r>
            <a:endParaRPr lang="en-US" b="1"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177800" indent="0">
              <a:buNone/>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4" name="スライド番号プレースホルダー 2">
            <a:extLst>
              <a:ext uri="{FF2B5EF4-FFF2-40B4-BE49-F238E27FC236}">
                <a16:creationId xmlns:a16="http://schemas.microsoft.com/office/drawing/2014/main" id="{0967BA6D-BAAE-ABF6-3E5C-11CA920D2D39}"/>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23</a:t>
            </a:fld>
            <a:endParaRPr lang="en-US" altLang="ja-JP" dirty="0"/>
          </a:p>
        </p:txBody>
      </p:sp>
    </p:spTree>
    <p:extLst>
      <p:ext uri="{BB962C8B-B14F-4D97-AF65-F5344CB8AC3E}">
        <p14:creationId xmlns:p14="http://schemas.microsoft.com/office/powerpoint/2010/main" val="29844668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集団を質問により分割していく木構造モデル　決定木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a:t>
            </a:r>
          </a:p>
          <a:p>
            <a:pPr lvl="1">
              <a:buClr>
                <a:srgbClr val="F36C37"/>
              </a:buClr>
            </a:pPr>
            <a:r>
              <a:rPr lang="ja-JP" altLang="en-US" sz="1400" b="1" dirty="0"/>
              <a:t>ある値より大きいか小さいかで答えられる質問で階層的に構成した木構造を学習。</a:t>
            </a:r>
          </a:p>
          <a:p>
            <a:pPr lvl="1">
              <a:buClr>
                <a:srgbClr val="F36C37"/>
              </a:buClr>
            </a:pPr>
            <a:r>
              <a:rPr lang="ja-JP" altLang="en-US" sz="1400" b="1" dirty="0"/>
              <a:t>質問は正解に最も早くたどり着けるように、よくデータを分割できる説明変数と閾値の組を計算する。</a:t>
            </a:r>
            <a:endParaRPr lang="en-US" altLang="ja-JP" sz="1400" b="1" dirty="0"/>
          </a:p>
          <a:p>
            <a:pPr lvl="1">
              <a:buClr>
                <a:srgbClr val="F36C37"/>
              </a:buClr>
            </a:pPr>
            <a:r>
              <a:rPr lang="ja-JP" altLang="en-US" sz="1400" b="1" dirty="0"/>
              <a:t>値の大小のみでルールを作る為、標準化などでスケールをそろえる必要がない。</a:t>
            </a:r>
            <a:endParaRPr lang="en-US" altLang="ja-JP" sz="1400" b="1" dirty="0"/>
          </a:p>
          <a:p>
            <a:pPr lvl="1">
              <a:buClr>
                <a:srgbClr val="F36C37"/>
              </a:buClr>
            </a:pPr>
            <a:r>
              <a:rPr lang="ja-JP" altLang="en-US" sz="1400" b="1" dirty="0"/>
              <a:t>木構造や説明変数の重要度を可視化できるため、非常に解釈性が高い。</a:t>
            </a:r>
            <a:endParaRPr lang="en-US" altLang="ja-JP" sz="1400" b="1" dirty="0"/>
          </a:p>
          <a:p>
            <a:pPr lvl="1">
              <a:buClr>
                <a:srgbClr val="F36C37"/>
              </a:buClr>
            </a:pPr>
            <a:r>
              <a:rPr lang="ja-JP" altLang="en-US" sz="1400" b="1" dirty="0"/>
              <a:t>回帰にも分類にも用いることができる。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4-1-1.</a:t>
            </a:r>
            <a:r>
              <a:rPr lang="ja-JP" altLang="en-US" dirty="0"/>
              <a:t>決定木とは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71" name="表 70">
            <a:extLst>
              <a:ext uri="{FF2B5EF4-FFF2-40B4-BE49-F238E27FC236}">
                <a16:creationId xmlns:a16="http://schemas.microsoft.com/office/drawing/2014/main" id="{05350A0D-0C66-4BC9-AC39-2364B93AED5B}"/>
              </a:ext>
            </a:extLst>
          </p:cNvPr>
          <p:cNvGraphicFramePr>
            <a:graphicFrameLocks noGrp="1"/>
          </p:cNvGraphicFramePr>
          <p:nvPr>
            <p:extLst>
              <p:ext uri="{D42A27DB-BD31-4B8C-83A1-F6EECF244321}">
                <p14:modId xmlns:p14="http://schemas.microsoft.com/office/powerpoint/2010/main" val="1125762863"/>
              </p:ext>
            </p:extLst>
          </p:nvPr>
        </p:nvGraphicFramePr>
        <p:xfrm>
          <a:off x="1294013" y="3523903"/>
          <a:ext cx="2910586" cy="2689030"/>
        </p:xfrm>
        <a:graphic>
          <a:graphicData uri="http://schemas.openxmlformats.org/drawingml/2006/table">
            <a:tbl>
              <a:tblPr firstRow="1" bandRow="1">
                <a:tableStyleId>{5C22544A-7EE6-4342-B048-85BDC9FD1C3A}</a:tableStyleId>
              </a:tblPr>
              <a:tblGrid>
                <a:gridCol w="658655">
                  <a:extLst>
                    <a:ext uri="{9D8B030D-6E8A-4147-A177-3AD203B41FA5}">
                      <a16:colId xmlns:a16="http://schemas.microsoft.com/office/drawing/2014/main" val="3991005223"/>
                    </a:ext>
                  </a:extLst>
                </a:gridCol>
                <a:gridCol w="863599">
                  <a:extLst>
                    <a:ext uri="{9D8B030D-6E8A-4147-A177-3AD203B41FA5}">
                      <a16:colId xmlns:a16="http://schemas.microsoft.com/office/drawing/2014/main" val="1672017677"/>
                    </a:ext>
                  </a:extLst>
                </a:gridCol>
                <a:gridCol w="524733">
                  <a:extLst>
                    <a:ext uri="{9D8B030D-6E8A-4147-A177-3AD203B41FA5}">
                      <a16:colId xmlns:a16="http://schemas.microsoft.com/office/drawing/2014/main" val="3013296438"/>
                    </a:ext>
                  </a:extLst>
                </a:gridCol>
                <a:gridCol w="863599">
                  <a:extLst>
                    <a:ext uri="{9D8B030D-6E8A-4147-A177-3AD203B41FA5}">
                      <a16:colId xmlns:a16="http://schemas.microsoft.com/office/drawing/2014/main" val="4208408925"/>
                    </a:ext>
                  </a:extLst>
                </a:gridCol>
              </a:tblGrid>
              <a:tr h="298640">
                <a:tc>
                  <a:txBody>
                    <a:bodyPr/>
                    <a:lstStyle/>
                    <a:p>
                      <a:pPr algn="ctr" fontAlgn="t"/>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gridSpan="2">
                  <a:txBody>
                    <a:bodyPr/>
                    <a:lstStyle/>
                    <a:p>
                      <a:pPr algn="ctr" rtl="0" fontAlgn="ctr"/>
                      <a:r>
                        <a:rPr lang="ja-JP" altLang="en-US" sz="1200" b="1" u="none" strike="noStrike" dirty="0">
                          <a:solidFill>
                            <a:srgbClr val="FFFFFF"/>
                          </a:solidFill>
                          <a:effectLst/>
                        </a:rPr>
                        <a:t>説明変数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hMerge="1">
                  <a:txBody>
                    <a:bodyPr/>
                    <a:lstStyle/>
                    <a:p>
                      <a:pPr algn="ctr" rtl="0" fontAlgn="ct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solidFill>
                            <a:srgbClr val="FFFFFF"/>
                          </a:solidFill>
                          <a:effectLst/>
                        </a:rPr>
                        <a:t>目的変数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28987852"/>
                  </a:ext>
                </a:extLst>
              </a:tr>
              <a:tr h="298640">
                <a:tc>
                  <a:txBody>
                    <a:bodyPr/>
                    <a:lstStyle/>
                    <a:p>
                      <a:pPr algn="ctr" fontAlgn="t"/>
                      <a:r>
                        <a:rPr lang="ja-JP" altLang="en-US" sz="1200" b="1" u="none" strike="noStrike" dirty="0">
                          <a:effectLst/>
                        </a:rPr>
                        <a:t>来訪者</a:t>
                      </a:r>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a:txBody>
                    <a:bodyPr/>
                    <a:lstStyle/>
                    <a:p>
                      <a:pPr algn="ctr" rtl="0" fontAlgn="ctr"/>
                      <a:r>
                        <a:rPr lang="ja-JP" altLang="en-US" sz="1200" b="1" u="none" strike="noStrike" dirty="0">
                          <a:effectLst/>
                        </a:rPr>
                        <a:t>自己資金</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年齢</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結果</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54914867"/>
                  </a:ext>
                </a:extLst>
              </a:tr>
              <a:tr h="299910">
                <a:tc>
                  <a:txBody>
                    <a:bodyPr/>
                    <a:lstStyle/>
                    <a:p>
                      <a:pPr algn="ctr" rtl="0" fontAlgn="ctr"/>
                      <a:r>
                        <a:rPr lang="en-US" altLang="ja-JP" sz="1200" b="0" u="none" strike="noStrike" dirty="0">
                          <a:solidFill>
                            <a:srgbClr val="000000"/>
                          </a:solidFill>
                          <a:effectLst/>
                        </a:rPr>
                        <a:t>1</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33</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a:effectLst/>
                        </a:rPr>
                        <a:t>購入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450226741"/>
                  </a:ext>
                </a:extLst>
              </a:tr>
              <a:tr h="298640">
                <a:tc>
                  <a:txBody>
                    <a:bodyPr/>
                    <a:lstStyle/>
                    <a:p>
                      <a:pPr algn="ctr" rtl="0" fontAlgn="ctr"/>
                      <a:r>
                        <a:rPr lang="en-US" altLang="ja-JP" sz="1200" b="0" u="none" strike="noStrike" dirty="0">
                          <a:solidFill>
                            <a:srgbClr val="000000"/>
                          </a:solidFill>
                          <a:effectLst/>
                        </a:rPr>
                        <a:t>2</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34</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0" u="none" strike="noStrike" dirty="0">
                          <a:solidFill>
                            <a:srgbClr val="000000"/>
                          </a:solidFill>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117467273"/>
                  </a:ext>
                </a:extLst>
              </a:tr>
              <a:tr h="298640">
                <a:tc>
                  <a:txBody>
                    <a:bodyPr/>
                    <a:lstStyle/>
                    <a:p>
                      <a:pPr algn="ctr" rtl="0" fontAlgn="ctr"/>
                      <a:r>
                        <a:rPr lang="en-US" altLang="ja-JP" sz="1200" b="0" u="none" strike="noStrike" dirty="0">
                          <a:solidFill>
                            <a:srgbClr val="000000"/>
                          </a:solidFill>
                          <a:effectLst/>
                        </a:rPr>
                        <a:t>3</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150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31</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763595615"/>
                  </a:ext>
                </a:extLst>
              </a:tr>
              <a:tr h="298640">
                <a:tc>
                  <a:txBody>
                    <a:bodyPr/>
                    <a:lstStyle/>
                    <a:p>
                      <a:pPr algn="ctr" rtl="0" fontAlgn="ctr"/>
                      <a:r>
                        <a:rPr lang="en-US" altLang="ja-JP" sz="1200" b="0" u="none" strike="noStrike" dirty="0">
                          <a:solidFill>
                            <a:srgbClr val="000000"/>
                          </a:solidFill>
                          <a:effectLst/>
                        </a:rPr>
                        <a:t>4</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500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24</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237624901"/>
                  </a:ext>
                </a:extLst>
              </a:tr>
              <a:tr h="298640">
                <a:tc>
                  <a:txBody>
                    <a:bodyPr/>
                    <a:lstStyle/>
                    <a:p>
                      <a:pPr algn="ctr" rtl="0" fontAlgn="ctr"/>
                      <a:r>
                        <a:rPr lang="en-US" altLang="ja-JP" sz="1200" b="0" u="none" strike="noStrike" dirty="0">
                          <a:solidFill>
                            <a:srgbClr val="000000"/>
                          </a:solidFill>
                          <a:effectLst/>
                        </a:rPr>
                        <a:t>5</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250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658667872"/>
                  </a:ext>
                </a:extLst>
              </a:tr>
              <a:tr h="298640">
                <a:tc>
                  <a:txBody>
                    <a:bodyPr/>
                    <a:lstStyle/>
                    <a:p>
                      <a:pPr algn="ctr" rtl="0" fontAlgn="ctr"/>
                      <a:r>
                        <a:rPr lang="ja-JP" altLang="en-US" sz="1200" u="none" strike="noStrike" dirty="0">
                          <a:effectLst/>
                        </a:rPr>
                        <a:t>・・・</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134992054"/>
                  </a:ext>
                </a:extLst>
              </a:tr>
              <a:tr h="298640">
                <a:tc>
                  <a:txBody>
                    <a:bodyPr/>
                    <a:lstStyle/>
                    <a:p>
                      <a:pPr algn="ctr" rtl="0" fontAlgn="ctr"/>
                      <a:r>
                        <a:rPr lang="en-US" sz="1200" b="0" u="none" strike="noStrike" dirty="0">
                          <a:solidFill>
                            <a:srgbClr val="000000"/>
                          </a:solidFill>
                          <a:effectLst/>
                        </a:rPr>
                        <a:t>N</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537940734"/>
                  </a:ext>
                </a:extLst>
              </a:tr>
            </a:tbl>
          </a:graphicData>
        </a:graphic>
      </p:graphicFrame>
      <p:sp>
        <p:nvSpPr>
          <p:cNvPr id="72" name="正方形/長方形 71">
            <a:extLst>
              <a:ext uri="{FF2B5EF4-FFF2-40B4-BE49-F238E27FC236}">
                <a16:creationId xmlns:a16="http://schemas.microsoft.com/office/drawing/2014/main" id="{5A694CB3-E272-49C5-8E11-12BA90AE3AE9}"/>
              </a:ext>
            </a:extLst>
          </p:cNvPr>
          <p:cNvSpPr/>
          <p:nvPr/>
        </p:nvSpPr>
        <p:spPr>
          <a:xfrm>
            <a:off x="863758" y="3145497"/>
            <a:ext cx="2518638" cy="307777"/>
          </a:xfrm>
          <a:prstGeom prst="rect">
            <a:avLst/>
          </a:prstGeom>
        </p:spPr>
        <p:txBody>
          <a:bodyPr wrap="none">
            <a:spAutoFit/>
          </a:bodyPr>
          <a:lstStyle/>
          <a:p>
            <a:r>
              <a:rPr lang="ja-JP" altLang="en-US" sz="1400" b="1" u="sng" dirty="0">
                <a:solidFill>
                  <a:srgbClr val="F36C37"/>
                </a:solidFill>
                <a:latin typeface="Hiragino Kaku Gothic Pro"/>
              </a:rPr>
              <a:t>最終的に購入する？しない？</a:t>
            </a:r>
            <a:endParaRPr lang="ja-JP" altLang="en-US" sz="1400" b="1" u="sng" dirty="0">
              <a:solidFill>
                <a:srgbClr val="F36C37"/>
              </a:solidFill>
            </a:endParaRPr>
          </a:p>
        </p:txBody>
      </p:sp>
      <p:grpSp>
        <p:nvGrpSpPr>
          <p:cNvPr id="9" name="グループ化 8">
            <a:extLst>
              <a:ext uri="{FF2B5EF4-FFF2-40B4-BE49-F238E27FC236}">
                <a16:creationId xmlns:a16="http://schemas.microsoft.com/office/drawing/2014/main" id="{36A614F3-B3B2-4E33-8FB9-73818531B2E1}"/>
              </a:ext>
            </a:extLst>
          </p:cNvPr>
          <p:cNvGrpSpPr/>
          <p:nvPr/>
        </p:nvGrpSpPr>
        <p:grpSpPr>
          <a:xfrm>
            <a:off x="6216600" y="3451747"/>
            <a:ext cx="1030276" cy="536904"/>
            <a:chOff x="5019800" y="3252581"/>
            <a:chExt cx="1353257" cy="705218"/>
          </a:xfrm>
        </p:grpSpPr>
        <p:sp>
          <p:nvSpPr>
            <p:cNvPr id="4" name="四角形: 角を丸くする 3">
              <a:extLst>
                <a:ext uri="{FF2B5EF4-FFF2-40B4-BE49-F238E27FC236}">
                  <a16:creationId xmlns:a16="http://schemas.microsoft.com/office/drawing/2014/main" id="{3FDB0E65-26FF-4130-A779-F47E803108FE}"/>
                </a:ext>
              </a:extLst>
            </p:cNvPr>
            <p:cNvSpPr/>
            <p:nvPr/>
          </p:nvSpPr>
          <p:spPr>
            <a:xfrm>
              <a:off x="5019800" y="3252581"/>
              <a:ext cx="1353257" cy="705218"/>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F4ACFF0B-1C92-48C8-AE63-62722E1AF913}"/>
                </a:ext>
              </a:extLst>
            </p:cNvPr>
            <p:cNvSpPr/>
            <p:nvPr/>
          </p:nvSpPr>
          <p:spPr>
            <a:xfrm>
              <a:off x="5638818" y="3314059"/>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楕円 28">
              <a:extLst>
                <a:ext uri="{FF2B5EF4-FFF2-40B4-BE49-F238E27FC236}">
                  <a16:creationId xmlns:a16="http://schemas.microsoft.com/office/drawing/2014/main" id="{29B4A5C3-AFE9-47B7-9223-4D4C5B0D1702}"/>
                </a:ext>
              </a:extLst>
            </p:cNvPr>
            <p:cNvSpPr/>
            <p:nvPr/>
          </p:nvSpPr>
          <p:spPr>
            <a:xfrm>
              <a:off x="5241699" y="3344546"/>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3" name="楕円 72">
              <a:extLst>
                <a:ext uri="{FF2B5EF4-FFF2-40B4-BE49-F238E27FC236}">
                  <a16:creationId xmlns:a16="http://schemas.microsoft.com/office/drawing/2014/main" id="{4F4F8558-E485-42EE-8391-93344BD7E09A}"/>
                </a:ext>
              </a:extLst>
            </p:cNvPr>
            <p:cNvSpPr/>
            <p:nvPr/>
          </p:nvSpPr>
          <p:spPr>
            <a:xfrm>
              <a:off x="5403311" y="3682613"/>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4" name="楕円 73">
              <a:extLst>
                <a:ext uri="{FF2B5EF4-FFF2-40B4-BE49-F238E27FC236}">
                  <a16:creationId xmlns:a16="http://schemas.microsoft.com/office/drawing/2014/main" id="{C9AFE6EA-ECED-4378-88BD-4363A85F33E9}"/>
                </a:ext>
              </a:extLst>
            </p:cNvPr>
            <p:cNvSpPr/>
            <p:nvPr/>
          </p:nvSpPr>
          <p:spPr>
            <a:xfrm>
              <a:off x="5665305" y="3608491"/>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5" name="楕円 74">
              <a:extLst>
                <a:ext uri="{FF2B5EF4-FFF2-40B4-BE49-F238E27FC236}">
                  <a16:creationId xmlns:a16="http://schemas.microsoft.com/office/drawing/2014/main" id="{D246D7E1-FBB8-4B6F-9406-5886B226CCE0}"/>
                </a:ext>
              </a:extLst>
            </p:cNvPr>
            <p:cNvSpPr/>
            <p:nvPr/>
          </p:nvSpPr>
          <p:spPr>
            <a:xfrm>
              <a:off x="5834979" y="344060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6" name="楕円 75">
              <a:extLst>
                <a:ext uri="{FF2B5EF4-FFF2-40B4-BE49-F238E27FC236}">
                  <a16:creationId xmlns:a16="http://schemas.microsoft.com/office/drawing/2014/main" id="{38469197-7AEC-4EBF-AA4F-B6FB3D9188EF}"/>
                </a:ext>
              </a:extLst>
            </p:cNvPr>
            <p:cNvSpPr/>
            <p:nvPr/>
          </p:nvSpPr>
          <p:spPr>
            <a:xfrm>
              <a:off x="5423619" y="345129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7" name="楕円 76">
              <a:extLst>
                <a:ext uri="{FF2B5EF4-FFF2-40B4-BE49-F238E27FC236}">
                  <a16:creationId xmlns:a16="http://schemas.microsoft.com/office/drawing/2014/main" id="{46AFBD4A-0EE7-4C69-880B-F4EACCF1A238}"/>
                </a:ext>
              </a:extLst>
            </p:cNvPr>
            <p:cNvSpPr/>
            <p:nvPr/>
          </p:nvSpPr>
          <p:spPr>
            <a:xfrm>
              <a:off x="5818299" y="3735598"/>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8" name="楕円 77">
              <a:extLst>
                <a:ext uri="{FF2B5EF4-FFF2-40B4-BE49-F238E27FC236}">
                  <a16:creationId xmlns:a16="http://schemas.microsoft.com/office/drawing/2014/main" id="{E15F2E86-9E15-4895-9FEF-0BCE8F21045A}"/>
                </a:ext>
              </a:extLst>
            </p:cNvPr>
            <p:cNvSpPr/>
            <p:nvPr/>
          </p:nvSpPr>
          <p:spPr>
            <a:xfrm>
              <a:off x="5185330" y="3727372"/>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9" name="楕円 78">
              <a:extLst>
                <a:ext uri="{FF2B5EF4-FFF2-40B4-BE49-F238E27FC236}">
                  <a16:creationId xmlns:a16="http://schemas.microsoft.com/office/drawing/2014/main" id="{8A3AAB0B-BD0B-4895-9D9F-0DA9D25E8100}"/>
                </a:ext>
              </a:extLst>
            </p:cNvPr>
            <p:cNvSpPr/>
            <p:nvPr/>
          </p:nvSpPr>
          <p:spPr>
            <a:xfrm>
              <a:off x="6025202" y="3601778"/>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楕円 79">
              <a:extLst>
                <a:ext uri="{FF2B5EF4-FFF2-40B4-BE49-F238E27FC236}">
                  <a16:creationId xmlns:a16="http://schemas.microsoft.com/office/drawing/2014/main" id="{E4ED23E4-5EF2-4FCF-9D88-3A3EB467EAC1}"/>
                </a:ext>
              </a:extLst>
            </p:cNvPr>
            <p:cNvSpPr/>
            <p:nvPr/>
          </p:nvSpPr>
          <p:spPr>
            <a:xfrm>
              <a:off x="6072868" y="3349829"/>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42" name="四角形: 角を丸くする 141">
            <a:extLst>
              <a:ext uri="{FF2B5EF4-FFF2-40B4-BE49-F238E27FC236}">
                <a16:creationId xmlns:a16="http://schemas.microsoft.com/office/drawing/2014/main" id="{ED3D4E36-2621-4132-B5D4-CE4595B061BA}"/>
              </a:ext>
            </a:extLst>
          </p:cNvPr>
          <p:cNvSpPr/>
          <p:nvPr/>
        </p:nvSpPr>
        <p:spPr>
          <a:xfrm>
            <a:off x="5016458"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3" name="楕円 142">
            <a:extLst>
              <a:ext uri="{FF2B5EF4-FFF2-40B4-BE49-F238E27FC236}">
                <a16:creationId xmlns:a16="http://schemas.microsoft.com/office/drawing/2014/main" id="{02487EBF-1190-44AE-8C5E-7101ECABB495}"/>
              </a:ext>
            </a:extLst>
          </p:cNvPr>
          <p:cNvSpPr/>
          <p:nvPr/>
        </p:nvSpPr>
        <p:spPr>
          <a:xfrm>
            <a:off x="5487735" y="456159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楕円 146">
            <a:extLst>
              <a:ext uri="{FF2B5EF4-FFF2-40B4-BE49-F238E27FC236}">
                <a16:creationId xmlns:a16="http://schemas.microsoft.com/office/drawing/2014/main" id="{E4AAA9D3-2A91-4857-8BAF-B9D8A720A0AF}"/>
              </a:ext>
            </a:extLst>
          </p:cNvPr>
          <p:cNvSpPr/>
          <p:nvPr/>
        </p:nvSpPr>
        <p:spPr>
          <a:xfrm>
            <a:off x="5637079" y="465793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8" name="楕円 147">
            <a:extLst>
              <a:ext uri="{FF2B5EF4-FFF2-40B4-BE49-F238E27FC236}">
                <a16:creationId xmlns:a16="http://schemas.microsoft.com/office/drawing/2014/main" id="{A6AD6E03-42E6-4D2B-BC4C-0B41B734F7E5}"/>
              </a:ext>
            </a:extLst>
          </p:cNvPr>
          <p:cNvSpPr/>
          <p:nvPr/>
        </p:nvSpPr>
        <p:spPr>
          <a:xfrm>
            <a:off x="5323898" y="466607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4" name="四角形: 角を丸くする 153">
            <a:extLst>
              <a:ext uri="{FF2B5EF4-FFF2-40B4-BE49-F238E27FC236}">
                <a16:creationId xmlns:a16="http://schemas.microsoft.com/office/drawing/2014/main" id="{F57EC622-A948-4F1F-92FF-C350373D76E7}"/>
              </a:ext>
            </a:extLst>
          </p:cNvPr>
          <p:cNvSpPr/>
          <p:nvPr/>
        </p:nvSpPr>
        <p:spPr>
          <a:xfrm>
            <a:off x="7495632"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7" name="楕円 156">
            <a:extLst>
              <a:ext uri="{FF2B5EF4-FFF2-40B4-BE49-F238E27FC236}">
                <a16:creationId xmlns:a16="http://schemas.microsoft.com/office/drawing/2014/main" id="{6DAFD1E4-7D80-4F28-8274-568CD2920CB3}"/>
              </a:ext>
            </a:extLst>
          </p:cNvPr>
          <p:cNvSpPr/>
          <p:nvPr/>
        </p:nvSpPr>
        <p:spPr>
          <a:xfrm>
            <a:off x="7787611" y="484218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8" name="楕円 157">
            <a:extLst>
              <a:ext uri="{FF2B5EF4-FFF2-40B4-BE49-F238E27FC236}">
                <a16:creationId xmlns:a16="http://schemas.microsoft.com/office/drawing/2014/main" id="{69C3AE5B-1363-40A6-90FA-D37D2FC559CA}"/>
              </a:ext>
            </a:extLst>
          </p:cNvPr>
          <p:cNvSpPr/>
          <p:nvPr/>
        </p:nvSpPr>
        <p:spPr>
          <a:xfrm>
            <a:off x="7987075" y="4785758"/>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1" name="楕円 160">
            <a:extLst>
              <a:ext uri="{FF2B5EF4-FFF2-40B4-BE49-F238E27FC236}">
                <a16:creationId xmlns:a16="http://schemas.microsoft.com/office/drawing/2014/main" id="{E784DDDF-B8AD-42C5-9508-BEB7876F7B42}"/>
              </a:ext>
            </a:extLst>
          </p:cNvPr>
          <p:cNvSpPr/>
          <p:nvPr/>
        </p:nvSpPr>
        <p:spPr>
          <a:xfrm>
            <a:off x="8103554" y="4882529"/>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2" name="楕円 161">
            <a:extLst>
              <a:ext uri="{FF2B5EF4-FFF2-40B4-BE49-F238E27FC236}">
                <a16:creationId xmlns:a16="http://schemas.microsoft.com/office/drawing/2014/main" id="{3032C107-8C1B-4768-84B1-44440028653A}"/>
              </a:ext>
            </a:extLst>
          </p:cNvPr>
          <p:cNvSpPr/>
          <p:nvPr/>
        </p:nvSpPr>
        <p:spPr>
          <a:xfrm>
            <a:off x="7621655" y="487626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3" name="楕円 162">
            <a:extLst>
              <a:ext uri="{FF2B5EF4-FFF2-40B4-BE49-F238E27FC236}">
                <a16:creationId xmlns:a16="http://schemas.microsoft.com/office/drawing/2014/main" id="{1673F9B8-CB7F-46B6-B678-459685FC4E37}"/>
              </a:ext>
            </a:extLst>
          </p:cNvPr>
          <p:cNvSpPr/>
          <p:nvPr/>
        </p:nvSpPr>
        <p:spPr>
          <a:xfrm>
            <a:off x="8261075" y="478064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4" name="楕円 163">
            <a:extLst>
              <a:ext uri="{FF2B5EF4-FFF2-40B4-BE49-F238E27FC236}">
                <a16:creationId xmlns:a16="http://schemas.microsoft.com/office/drawing/2014/main" id="{5F0A10E0-68AE-47FD-8261-EF5DA0F3E441}"/>
              </a:ext>
            </a:extLst>
          </p:cNvPr>
          <p:cNvSpPr/>
          <p:nvPr/>
        </p:nvSpPr>
        <p:spPr>
          <a:xfrm>
            <a:off x="8297365" y="4588831"/>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6" name="四角形: 角を丸くする 165">
            <a:extLst>
              <a:ext uri="{FF2B5EF4-FFF2-40B4-BE49-F238E27FC236}">
                <a16:creationId xmlns:a16="http://schemas.microsoft.com/office/drawing/2014/main" id="{B595D35C-BC84-4419-9281-291DBE6733A2}"/>
              </a:ext>
            </a:extLst>
          </p:cNvPr>
          <p:cNvSpPr/>
          <p:nvPr/>
        </p:nvSpPr>
        <p:spPr>
          <a:xfrm>
            <a:off x="6309384"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3" name="楕円 172">
            <a:extLst>
              <a:ext uri="{FF2B5EF4-FFF2-40B4-BE49-F238E27FC236}">
                <a16:creationId xmlns:a16="http://schemas.microsoft.com/office/drawing/2014/main" id="{B3FC2CD7-3ABE-43BE-8073-7A9461678695}"/>
              </a:ext>
            </a:extLst>
          </p:cNvPr>
          <p:cNvSpPr/>
          <p:nvPr/>
        </p:nvSpPr>
        <p:spPr>
          <a:xfrm>
            <a:off x="6917306" y="6038227"/>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4" name="楕円 173">
            <a:extLst>
              <a:ext uri="{FF2B5EF4-FFF2-40B4-BE49-F238E27FC236}">
                <a16:creationId xmlns:a16="http://schemas.microsoft.com/office/drawing/2014/main" id="{BC0E0E8A-F896-404D-BD2A-2048DAD5BF9B}"/>
              </a:ext>
            </a:extLst>
          </p:cNvPr>
          <p:cNvSpPr/>
          <p:nvPr/>
        </p:nvSpPr>
        <p:spPr>
          <a:xfrm>
            <a:off x="6435407" y="6031964"/>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8" name="四角形: 角を丸くする 177">
            <a:extLst>
              <a:ext uri="{FF2B5EF4-FFF2-40B4-BE49-F238E27FC236}">
                <a16:creationId xmlns:a16="http://schemas.microsoft.com/office/drawing/2014/main" id="{F61D4280-0192-41A0-A789-705D12775DC8}"/>
              </a:ext>
            </a:extLst>
          </p:cNvPr>
          <p:cNvSpPr/>
          <p:nvPr/>
        </p:nvSpPr>
        <p:spPr>
          <a:xfrm>
            <a:off x="8788558"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1" name="楕円 180">
            <a:extLst>
              <a:ext uri="{FF2B5EF4-FFF2-40B4-BE49-F238E27FC236}">
                <a16:creationId xmlns:a16="http://schemas.microsoft.com/office/drawing/2014/main" id="{62A2DE2D-7D5B-4BFA-81C3-FE711831F719}"/>
              </a:ext>
            </a:extLst>
          </p:cNvPr>
          <p:cNvSpPr/>
          <p:nvPr/>
        </p:nvSpPr>
        <p:spPr>
          <a:xfrm>
            <a:off x="9080537" y="599788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2" name="楕円 181">
            <a:extLst>
              <a:ext uri="{FF2B5EF4-FFF2-40B4-BE49-F238E27FC236}">
                <a16:creationId xmlns:a16="http://schemas.microsoft.com/office/drawing/2014/main" id="{C8F95EEF-0131-4232-A101-5DAF344AB084}"/>
              </a:ext>
            </a:extLst>
          </p:cNvPr>
          <p:cNvSpPr/>
          <p:nvPr/>
        </p:nvSpPr>
        <p:spPr>
          <a:xfrm>
            <a:off x="9280001" y="594145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7" name="楕円 186">
            <a:extLst>
              <a:ext uri="{FF2B5EF4-FFF2-40B4-BE49-F238E27FC236}">
                <a16:creationId xmlns:a16="http://schemas.microsoft.com/office/drawing/2014/main" id="{48AA92C2-9C95-4ED3-8CEB-8F74B097D4BA}"/>
              </a:ext>
            </a:extLst>
          </p:cNvPr>
          <p:cNvSpPr/>
          <p:nvPr/>
        </p:nvSpPr>
        <p:spPr>
          <a:xfrm>
            <a:off x="9554001" y="5936345"/>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8" name="楕円 187">
            <a:extLst>
              <a:ext uri="{FF2B5EF4-FFF2-40B4-BE49-F238E27FC236}">
                <a16:creationId xmlns:a16="http://schemas.microsoft.com/office/drawing/2014/main" id="{F06CAEEE-718A-4069-B9F1-648391B9DFAE}"/>
              </a:ext>
            </a:extLst>
          </p:cNvPr>
          <p:cNvSpPr/>
          <p:nvPr/>
        </p:nvSpPr>
        <p:spPr>
          <a:xfrm>
            <a:off x="9590291" y="574452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 name="コネクタ: 曲線 10">
            <a:extLst>
              <a:ext uri="{FF2B5EF4-FFF2-40B4-BE49-F238E27FC236}">
                <a16:creationId xmlns:a16="http://schemas.microsoft.com/office/drawing/2014/main" id="{B969769D-F12B-4D9D-9570-EB183E7EF16D}"/>
              </a:ext>
            </a:extLst>
          </p:cNvPr>
          <p:cNvCxnSpPr>
            <a:stCxn id="4" idx="2"/>
            <a:endCxn id="142" idx="0"/>
          </p:cNvCxnSpPr>
          <p:nvPr/>
        </p:nvCxnSpPr>
        <p:spPr>
          <a:xfrm rot="5400000">
            <a:off x="5868596" y="3651651"/>
            <a:ext cx="526142" cy="1200142"/>
          </a:xfrm>
          <a:prstGeom prst="curvedConnector3">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コネクタ: 曲線 188">
            <a:extLst>
              <a:ext uri="{FF2B5EF4-FFF2-40B4-BE49-F238E27FC236}">
                <a16:creationId xmlns:a16="http://schemas.microsoft.com/office/drawing/2014/main" id="{28F7A480-4707-4E52-93C9-193C8CF35269}"/>
              </a:ext>
            </a:extLst>
          </p:cNvPr>
          <p:cNvCxnSpPr>
            <a:cxnSpLocks/>
            <a:stCxn id="4" idx="2"/>
            <a:endCxn id="154" idx="0"/>
          </p:cNvCxnSpPr>
          <p:nvPr/>
        </p:nvCxnSpPr>
        <p:spPr>
          <a:xfrm rot="16200000" flipH="1">
            <a:off x="7108183" y="3612206"/>
            <a:ext cx="526142" cy="1279032"/>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コネクタ: 曲線 189">
            <a:extLst>
              <a:ext uri="{FF2B5EF4-FFF2-40B4-BE49-F238E27FC236}">
                <a16:creationId xmlns:a16="http://schemas.microsoft.com/office/drawing/2014/main" id="{9AF45D2A-5EDD-4C11-A067-7E40D48D15B0}"/>
              </a:ext>
            </a:extLst>
          </p:cNvPr>
          <p:cNvCxnSpPr>
            <a:cxnSpLocks/>
            <a:stCxn id="166" idx="0"/>
            <a:endCxn id="154" idx="2"/>
          </p:cNvCxnSpPr>
          <p:nvPr/>
        </p:nvCxnSpPr>
        <p:spPr>
          <a:xfrm rot="5400000" flipH="1" flipV="1">
            <a:off x="7108249" y="4767970"/>
            <a:ext cx="618794" cy="1186248"/>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5F7DDF6E-5CFC-46C9-9375-4B4E2975AB4A}"/>
              </a:ext>
            </a:extLst>
          </p:cNvPr>
          <p:cNvCxnSpPr>
            <a:cxnSpLocks/>
            <a:stCxn id="178" idx="0"/>
            <a:endCxn id="154" idx="2"/>
          </p:cNvCxnSpPr>
          <p:nvPr/>
        </p:nvCxnSpPr>
        <p:spPr>
          <a:xfrm rot="16200000" flipV="1">
            <a:off x="8347836" y="4714631"/>
            <a:ext cx="618794" cy="1292926"/>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2" name="正方形/長方形 191">
            <a:extLst>
              <a:ext uri="{FF2B5EF4-FFF2-40B4-BE49-F238E27FC236}">
                <a16:creationId xmlns:a16="http://schemas.microsoft.com/office/drawing/2014/main" id="{4C12F64E-573B-464B-8294-E4732E9D0323}"/>
              </a:ext>
            </a:extLst>
          </p:cNvPr>
          <p:cNvSpPr/>
          <p:nvPr/>
        </p:nvSpPr>
        <p:spPr>
          <a:xfrm>
            <a:off x="4767702"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歳未満</a:t>
            </a:r>
            <a:endParaRPr lang="ja-JP" altLang="en-US" sz="1400" dirty="0"/>
          </a:p>
        </p:txBody>
      </p:sp>
      <p:sp>
        <p:nvSpPr>
          <p:cNvPr id="193" name="正方形/長方形 192">
            <a:extLst>
              <a:ext uri="{FF2B5EF4-FFF2-40B4-BE49-F238E27FC236}">
                <a16:creationId xmlns:a16="http://schemas.microsoft.com/office/drawing/2014/main" id="{1E292EEA-4808-4C48-9D4C-401E66506188}"/>
              </a:ext>
            </a:extLst>
          </p:cNvPr>
          <p:cNvSpPr/>
          <p:nvPr/>
        </p:nvSpPr>
        <p:spPr>
          <a:xfrm>
            <a:off x="7489416"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歳以上</a:t>
            </a:r>
            <a:endParaRPr lang="ja-JP" altLang="en-US" sz="1400" dirty="0"/>
          </a:p>
        </p:txBody>
      </p:sp>
      <p:sp>
        <p:nvSpPr>
          <p:cNvPr id="194" name="正方形/長方形 193">
            <a:extLst>
              <a:ext uri="{FF2B5EF4-FFF2-40B4-BE49-F238E27FC236}">
                <a16:creationId xmlns:a16="http://schemas.microsoft.com/office/drawing/2014/main" id="{69A87D9D-D733-4241-A68F-618CA3A6DEE9}"/>
              </a:ext>
            </a:extLst>
          </p:cNvPr>
          <p:cNvSpPr/>
          <p:nvPr/>
        </p:nvSpPr>
        <p:spPr>
          <a:xfrm>
            <a:off x="4826573" y="5284194"/>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万円未満</a:t>
            </a:r>
            <a:endParaRPr lang="ja-JP" altLang="en-US" sz="1400" dirty="0"/>
          </a:p>
        </p:txBody>
      </p:sp>
      <p:sp>
        <p:nvSpPr>
          <p:cNvPr id="195" name="正方形/長方形 194">
            <a:extLst>
              <a:ext uri="{FF2B5EF4-FFF2-40B4-BE49-F238E27FC236}">
                <a16:creationId xmlns:a16="http://schemas.microsoft.com/office/drawing/2014/main" id="{9C372F1C-693B-4CD9-B761-7E1ED58C91F6}"/>
              </a:ext>
            </a:extLst>
          </p:cNvPr>
          <p:cNvSpPr/>
          <p:nvPr/>
        </p:nvSpPr>
        <p:spPr>
          <a:xfrm>
            <a:off x="9296143" y="5284193"/>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万円以上</a:t>
            </a:r>
            <a:endParaRPr lang="ja-JP" altLang="en-US" sz="1400" dirty="0"/>
          </a:p>
        </p:txBody>
      </p:sp>
      <p:sp>
        <p:nvSpPr>
          <p:cNvPr id="196" name="楕円 195">
            <a:extLst>
              <a:ext uri="{FF2B5EF4-FFF2-40B4-BE49-F238E27FC236}">
                <a16:creationId xmlns:a16="http://schemas.microsoft.com/office/drawing/2014/main" id="{FD4183D1-7272-4661-91AF-099700FFA336}"/>
              </a:ext>
            </a:extLst>
          </p:cNvPr>
          <p:cNvSpPr/>
          <p:nvPr/>
        </p:nvSpPr>
        <p:spPr>
          <a:xfrm>
            <a:off x="7717543" y="457583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7" name="楕円 196">
            <a:extLst>
              <a:ext uri="{FF2B5EF4-FFF2-40B4-BE49-F238E27FC236}">
                <a16:creationId xmlns:a16="http://schemas.microsoft.com/office/drawing/2014/main" id="{E1AB6A90-B99E-4D2F-8AA9-56B9BD853968}"/>
              </a:ext>
            </a:extLst>
          </p:cNvPr>
          <p:cNvSpPr/>
          <p:nvPr/>
        </p:nvSpPr>
        <p:spPr>
          <a:xfrm>
            <a:off x="9025611" y="574461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楕円 2">
            <a:extLst>
              <a:ext uri="{FF2B5EF4-FFF2-40B4-BE49-F238E27FC236}">
                <a16:creationId xmlns:a16="http://schemas.microsoft.com/office/drawing/2014/main" id="{09C69283-2B39-20D2-3413-998768E80EB7}"/>
              </a:ext>
            </a:extLst>
          </p:cNvPr>
          <p:cNvSpPr/>
          <p:nvPr/>
        </p:nvSpPr>
        <p:spPr>
          <a:xfrm>
            <a:off x="10078135" y="387014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5369EFEB-BC25-867B-A450-AA03A80B385C}"/>
              </a:ext>
            </a:extLst>
          </p:cNvPr>
          <p:cNvSpPr txBox="1"/>
          <p:nvPr/>
        </p:nvSpPr>
        <p:spPr>
          <a:xfrm>
            <a:off x="10234102" y="3799632"/>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購入なし</a:t>
            </a:r>
          </a:p>
        </p:txBody>
      </p:sp>
      <p:sp>
        <p:nvSpPr>
          <p:cNvPr id="12" name="テキスト ボックス 11">
            <a:extLst>
              <a:ext uri="{FF2B5EF4-FFF2-40B4-BE49-F238E27FC236}">
                <a16:creationId xmlns:a16="http://schemas.microsoft.com/office/drawing/2014/main" id="{6B92A7E1-7B4C-4C9A-FEC9-20C41E32690D}"/>
              </a:ext>
            </a:extLst>
          </p:cNvPr>
          <p:cNvSpPr txBox="1"/>
          <p:nvPr/>
        </p:nvSpPr>
        <p:spPr>
          <a:xfrm>
            <a:off x="10234102" y="3472059"/>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a:t>
            </a:r>
          </a:p>
        </p:txBody>
      </p:sp>
      <p:sp>
        <p:nvSpPr>
          <p:cNvPr id="13" name="楕円 12">
            <a:extLst>
              <a:ext uri="{FF2B5EF4-FFF2-40B4-BE49-F238E27FC236}">
                <a16:creationId xmlns:a16="http://schemas.microsoft.com/office/drawing/2014/main" id="{AF3AC6AD-FFFE-9239-0415-9C87FC0F4E36}"/>
              </a:ext>
            </a:extLst>
          </p:cNvPr>
          <p:cNvSpPr/>
          <p:nvPr/>
        </p:nvSpPr>
        <p:spPr>
          <a:xfrm>
            <a:off x="10072407" y="354700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053751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231</a:t>
            </a:fld>
            <a:endParaRPr kumimoji="1" lang="ja-JP" altLang="en-US"/>
          </a:p>
        </p:txBody>
      </p:sp>
      <p:pic>
        <p:nvPicPr>
          <p:cNvPr id="32" name="図 31">
            <a:extLst>
              <a:ext uri="{FF2B5EF4-FFF2-40B4-BE49-F238E27FC236}">
                <a16:creationId xmlns:a16="http://schemas.microsoft.com/office/drawing/2014/main" id="{DE095473-64C8-443D-812B-A6403985D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274" y="4943357"/>
            <a:ext cx="1377209" cy="1376150"/>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章で主に中古マンションを取り扱っていた不動産会社は、中古マンションの価格を</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で予測する</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ことに成功し、これまで価格の検討にあてていた時間を別のことに使えるようになりました。そこで、</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新築を含む戸建ての販売を行うことにしましたが、中古マンションに比べうまく精度を上げることが</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出来ませんでした。そこで、別のモデルを用いてみることを検討しています。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また、中古マンションの価格予測は好調ではあるのですが、「お客様に値段の根拠を聞かれても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答えられなかった」「なにが価格に大きな影響を与えているのか教えて欲しい」というような声も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そこで、解釈性の高いアルゴリズムである、決定木を使って戸建て物件の不動産価格予測を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行うことにしました。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48" name="吹き出し: 角を丸めた四角形 47">
            <a:extLst>
              <a:ext uri="{FF2B5EF4-FFF2-40B4-BE49-F238E27FC236}">
                <a16:creationId xmlns:a16="http://schemas.microsoft.com/office/drawing/2014/main" id="{F59C3C8B-98EF-4FDC-8DDD-44A67C612BB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49" name="思考の吹き出し: 雲形 48">
            <a:extLst>
              <a:ext uri="{FF2B5EF4-FFF2-40B4-BE49-F238E27FC236}">
                <a16:creationId xmlns:a16="http://schemas.microsoft.com/office/drawing/2014/main" id="{4A725311-085C-4F66-9715-23628A362BF9}"/>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線形的でないからかうまく</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予測できてないな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値段の理由が理解できない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29" name="テキスト ボックス 28">
            <a:extLst>
              <a:ext uri="{FF2B5EF4-FFF2-40B4-BE49-F238E27FC236}">
                <a16:creationId xmlns:a16="http://schemas.microsoft.com/office/drawing/2014/main" id="{03F8D325-D889-4275-8835-536ADB64539C}"/>
              </a:ext>
            </a:extLst>
          </p:cNvPr>
          <p:cNvSpPr txBox="1"/>
          <p:nvPr/>
        </p:nvSpPr>
        <p:spPr>
          <a:xfrm rot="402062">
            <a:off x="4942306" y="4581270"/>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
        <p:nvSpPr>
          <p:cNvPr id="50" name="テキスト ボックス 49">
            <a:extLst>
              <a:ext uri="{FF2B5EF4-FFF2-40B4-BE49-F238E27FC236}">
                <a16:creationId xmlns:a16="http://schemas.microsoft.com/office/drawing/2014/main" id="{017CDF42-2921-4CE4-862E-C746F46D9E14}"/>
              </a:ext>
            </a:extLst>
          </p:cNvPr>
          <p:cNvSpPr txBox="1"/>
          <p:nvPr/>
        </p:nvSpPr>
        <p:spPr>
          <a:xfrm rot="20379027">
            <a:off x="3853850" y="4403225"/>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Tree>
    <p:extLst>
      <p:ext uri="{BB962C8B-B14F-4D97-AF65-F5344CB8AC3E}">
        <p14:creationId xmlns:p14="http://schemas.microsoft.com/office/powerpoint/2010/main" val="37832995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-1-3.</a:t>
            </a:r>
            <a:r>
              <a:rPr kumimoji="1" lang="ja-JP" altLang="en-US" dirty="0"/>
              <a:t>決定木ハンズオン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2</a:t>
            </a:r>
            <a:r>
              <a:rPr lang="ja-JP" altLang="en-US" sz="2000" b="1" dirty="0">
                <a:solidFill>
                  <a:srgbClr val="F36C37"/>
                </a:solidFill>
              </a:rPr>
              <a:t>章の演習で実施した戸建ての価格を予測するモデルを</a:t>
            </a:r>
            <a:br>
              <a:rPr lang="en-US" altLang="ja-JP" sz="2000" b="1" dirty="0">
                <a:solidFill>
                  <a:srgbClr val="F36C37"/>
                </a:solidFill>
              </a:rPr>
            </a:br>
            <a:r>
              <a:rPr lang="ja-JP" altLang="en-US" sz="2000" b="1" dirty="0">
                <a:solidFill>
                  <a:srgbClr val="F36C37"/>
                </a:solidFill>
              </a:rPr>
              <a:t>決定木で作成します。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の</a:t>
            </a:r>
            <a:r>
              <a:rPr lang="en-US" altLang="ja-JP" sz="2000" b="1" dirty="0">
                <a:solidFill>
                  <a:srgbClr val="F36C37"/>
                </a:solidFill>
              </a:rPr>
              <a:t>plot_tree</a:t>
            </a:r>
            <a:r>
              <a:rPr lang="ja-JP" altLang="en-US" sz="2000" b="1" dirty="0">
                <a:solidFill>
                  <a:srgbClr val="F36C37"/>
                </a:solidFill>
              </a:rPr>
              <a:t>メソッドで木を可視化してみます。</a:t>
            </a:r>
            <a:endParaRPr lang="en-US" altLang="ja-JP" sz="2000" b="1" dirty="0">
              <a:solidFill>
                <a:srgbClr val="F36C37"/>
              </a:solidFill>
            </a:endParaRPr>
          </a:p>
        </p:txBody>
      </p:sp>
    </p:spTree>
    <p:extLst>
      <p:ext uri="{BB962C8B-B14F-4D97-AF65-F5344CB8AC3E}">
        <p14:creationId xmlns:p14="http://schemas.microsoft.com/office/powerpoint/2010/main" val="34707626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データの確認と前処理の検討</a:t>
            </a:r>
          </a:p>
          <a:p>
            <a:pPr lvl="1">
              <a:buClr>
                <a:srgbClr val="F36C37"/>
              </a:buClr>
            </a:pPr>
            <a:r>
              <a:rPr lang="ja-JP" altLang="en-US" sz="1400" b="1" dirty="0"/>
              <a:t>カテゴリ変数は線形回帰と同じくダミー変数化する</a:t>
            </a:r>
            <a:endParaRPr lang="en-US" altLang="ja-JP" sz="1400" b="1" dirty="0"/>
          </a:p>
          <a:p>
            <a:pPr lvl="1">
              <a:buClr>
                <a:srgbClr val="F36C37"/>
              </a:buClr>
            </a:pPr>
            <a:r>
              <a:rPr lang="ja-JP" altLang="en-US" sz="1400" b="1" dirty="0"/>
              <a:t>決定木は値の大小のみでルールを作る為、標準化は不要</a:t>
            </a:r>
            <a:endParaRPr lang="en-US" altLang="ja-JP" sz="1400" b="1" dirty="0"/>
          </a:p>
          <a:p>
            <a:pPr lvl="1">
              <a:buClr>
                <a:srgbClr val="F36C37"/>
              </a:buClr>
            </a:pPr>
            <a:r>
              <a:rPr lang="ja-JP" altLang="en-US" sz="1400" b="1" dirty="0"/>
              <a:t>今回はケースを単純化するため、すべての説明変数は使わないが、決定木はモデル自身が説明変数を選択するため、</a:t>
            </a:r>
            <a:br>
              <a:rPr lang="en-US" altLang="ja-JP" sz="1400" b="1" dirty="0"/>
            </a:br>
            <a:r>
              <a:rPr lang="ja-JP" altLang="en-US" sz="1400" b="1" dirty="0"/>
              <a:t>全ての説明変数をひとまず入れてみるということもできる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003868009"/>
              </p:ext>
            </p:extLst>
          </p:nvPr>
        </p:nvGraphicFramePr>
        <p:xfrm>
          <a:off x="731838" y="2601989"/>
          <a:ext cx="11125203" cy="2569927"/>
        </p:xfrm>
        <a:graphic>
          <a:graphicData uri="http://schemas.openxmlformats.org/drawingml/2006/table">
            <a:tbl>
              <a:tblPr firstRow="1" bandRow="1">
                <a:tableStyleId>{21E4AEA4-8DFA-4A89-87EB-49C32662AFE0}</a:tableStyleId>
              </a:tblPr>
              <a:tblGrid>
                <a:gridCol w="859570">
                  <a:extLst>
                    <a:ext uri="{9D8B030D-6E8A-4147-A177-3AD203B41FA5}">
                      <a16:colId xmlns:a16="http://schemas.microsoft.com/office/drawing/2014/main" val="179776946"/>
                    </a:ext>
                  </a:extLst>
                </a:gridCol>
                <a:gridCol w="624254">
                  <a:extLst>
                    <a:ext uri="{9D8B030D-6E8A-4147-A177-3AD203B41FA5}">
                      <a16:colId xmlns:a16="http://schemas.microsoft.com/office/drawing/2014/main" val="3651834403"/>
                    </a:ext>
                  </a:extLst>
                </a:gridCol>
                <a:gridCol w="833171">
                  <a:extLst>
                    <a:ext uri="{9D8B030D-6E8A-4147-A177-3AD203B41FA5}">
                      <a16:colId xmlns:a16="http://schemas.microsoft.com/office/drawing/2014/main" val="107269915"/>
                    </a:ext>
                  </a:extLst>
                </a:gridCol>
                <a:gridCol w="617559">
                  <a:extLst>
                    <a:ext uri="{9D8B030D-6E8A-4147-A177-3AD203B41FA5}">
                      <a16:colId xmlns:a16="http://schemas.microsoft.com/office/drawing/2014/main" val="423913462"/>
                    </a:ext>
                  </a:extLst>
                </a:gridCol>
                <a:gridCol w="887023">
                  <a:extLst>
                    <a:ext uri="{9D8B030D-6E8A-4147-A177-3AD203B41FA5}">
                      <a16:colId xmlns:a16="http://schemas.microsoft.com/office/drawing/2014/main" val="1102581910"/>
                    </a:ext>
                  </a:extLst>
                </a:gridCol>
                <a:gridCol w="607670">
                  <a:extLst>
                    <a:ext uri="{9D8B030D-6E8A-4147-A177-3AD203B41FA5}">
                      <a16:colId xmlns:a16="http://schemas.microsoft.com/office/drawing/2014/main" val="3565889333"/>
                    </a:ext>
                  </a:extLst>
                </a:gridCol>
                <a:gridCol w="571500">
                  <a:extLst>
                    <a:ext uri="{9D8B030D-6E8A-4147-A177-3AD203B41FA5}">
                      <a16:colId xmlns:a16="http://schemas.microsoft.com/office/drawing/2014/main" val="3869457875"/>
                    </a:ext>
                  </a:extLst>
                </a:gridCol>
                <a:gridCol w="624253">
                  <a:extLst>
                    <a:ext uri="{9D8B030D-6E8A-4147-A177-3AD203B41FA5}">
                      <a16:colId xmlns:a16="http://schemas.microsoft.com/office/drawing/2014/main" val="1593349839"/>
                    </a:ext>
                  </a:extLst>
                </a:gridCol>
                <a:gridCol w="668216">
                  <a:extLst>
                    <a:ext uri="{9D8B030D-6E8A-4147-A177-3AD203B41FA5}">
                      <a16:colId xmlns:a16="http://schemas.microsoft.com/office/drawing/2014/main" val="3909416032"/>
                    </a:ext>
                  </a:extLst>
                </a:gridCol>
                <a:gridCol w="484231">
                  <a:extLst>
                    <a:ext uri="{9D8B030D-6E8A-4147-A177-3AD203B41FA5}">
                      <a16:colId xmlns:a16="http://schemas.microsoft.com/office/drawing/2014/main" val="1848831541"/>
                    </a:ext>
                  </a:extLst>
                </a:gridCol>
                <a:gridCol w="500420">
                  <a:extLst>
                    <a:ext uri="{9D8B030D-6E8A-4147-A177-3AD203B41FA5}">
                      <a16:colId xmlns:a16="http://schemas.microsoft.com/office/drawing/2014/main" val="261494273"/>
                    </a:ext>
                  </a:extLst>
                </a:gridCol>
                <a:gridCol w="527626">
                  <a:extLst>
                    <a:ext uri="{9D8B030D-6E8A-4147-A177-3AD203B41FA5}">
                      <a16:colId xmlns:a16="http://schemas.microsoft.com/office/drawing/2014/main" val="2255579861"/>
                    </a:ext>
                  </a:extLst>
                </a:gridCol>
                <a:gridCol w="847380">
                  <a:extLst>
                    <a:ext uri="{9D8B030D-6E8A-4147-A177-3AD203B41FA5}">
                      <a16:colId xmlns:a16="http://schemas.microsoft.com/office/drawing/2014/main" val="3101072901"/>
                    </a:ext>
                  </a:extLst>
                </a:gridCol>
                <a:gridCol w="604363">
                  <a:extLst>
                    <a:ext uri="{9D8B030D-6E8A-4147-A177-3AD203B41FA5}">
                      <a16:colId xmlns:a16="http://schemas.microsoft.com/office/drawing/2014/main" val="1906868719"/>
                    </a:ext>
                  </a:extLst>
                </a:gridCol>
                <a:gridCol w="625751">
                  <a:extLst>
                    <a:ext uri="{9D8B030D-6E8A-4147-A177-3AD203B41FA5}">
                      <a16:colId xmlns:a16="http://schemas.microsoft.com/office/drawing/2014/main" val="4086456714"/>
                    </a:ext>
                  </a:extLst>
                </a:gridCol>
                <a:gridCol w="621108">
                  <a:extLst>
                    <a:ext uri="{9D8B030D-6E8A-4147-A177-3AD203B41FA5}">
                      <a16:colId xmlns:a16="http://schemas.microsoft.com/office/drawing/2014/main" val="1555870498"/>
                    </a:ext>
                  </a:extLst>
                </a:gridCol>
                <a:gridCol w="621108">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a:t>
                      </a:r>
                      <a:endParaRPr lang="en-US" altLang="zh-TW" sz="1100" b="1" dirty="0">
                        <a:effectLst/>
                      </a:endParaRPr>
                    </a:p>
                    <a:p>
                      <a:pPr algn="ctr"/>
                      <a:r>
                        <a:rPr lang="zh-TW" altLang="en-US" sz="1100" b="1" dirty="0">
                          <a:effectLst/>
                        </a:rPr>
                        <a:t>距離（分）</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土地の形状</a:t>
                      </a:r>
                    </a:p>
                  </a:txBody>
                  <a:tcPr anchor="ctr"/>
                </a:tc>
                <a:tc>
                  <a:txBody>
                    <a:bodyPr/>
                    <a:lstStyle/>
                    <a:p>
                      <a:pPr algn="ctr"/>
                      <a:r>
                        <a:rPr lang="ja-JP" altLang="en-US" sz="1100" b="1" dirty="0">
                          <a:effectLst/>
                        </a:rPr>
                        <a:t>間口</a:t>
                      </a:r>
                    </a:p>
                  </a:txBody>
                  <a:tcPr anchor="ctr"/>
                </a:tc>
                <a:tc>
                  <a:txBody>
                    <a:bodyPr/>
                    <a:lstStyle/>
                    <a:p>
                      <a:pPr algn="ctr"/>
                      <a:r>
                        <a:rPr lang="zh-TW" altLang="en-US" sz="1100" b="1" dirty="0">
                          <a:effectLst/>
                        </a:rPr>
                        <a:t>延床面積（㎡）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前面道路方位</a:t>
                      </a:r>
                    </a:p>
                  </a:txBody>
                  <a:tcPr anchor="ctr"/>
                </a:tc>
                <a:tc>
                  <a:txBody>
                    <a:bodyPr/>
                    <a:lstStyle/>
                    <a:p>
                      <a:pPr algn="ctr"/>
                      <a:r>
                        <a:rPr lang="zh-TW" altLang="en-US" sz="1100" b="1" dirty="0">
                          <a:effectLst/>
                        </a:rPr>
                        <a:t>前面道路種類</a:t>
                      </a:r>
                    </a:p>
                  </a:txBody>
                  <a:tcPr anchor="ctr"/>
                </a:tc>
                <a:tc>
                  <a:txBody>
                    <a:bodyPr/>
                    <a:lstStyle/>
                    <a:p>
                      <a:pPr algn="ctr"/>
                      <a:r>
                        <a:rPr lang="zh-TW" altLang="en-US" sz="1100" b="1" dirty="0">
                          <a:effectLst/>
                        </a:rPr>
                        <a:t>前面道路幅員（ｍ）</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extLst>
                  <a:ext uri="{0D108BD9-81ED-4DB2-BD59-A6C34878D82A}">
                    <a16:rowId xmlns:a16="http://schemas.microsoft.com/office/drawing/2014/main" val="2006228544"/>
                  </a:ext>
                </a:extLst>
              </a:tr>
              <a:tr h="451567">
                <a:tc>
                  <a:txBody>
                    <a:bodyPr/>
                    <a:lstStyle/>
                    <a:p>
                      <a:pPr algn="r"/>
                      <a:r>
                        <a:rPr lang="en-US" altLang="ja-JP" sz="1100" b="1" dirty="0">
                          <a:effectLst/>
                        </a:rPr>
                        <a:t>33000000</a:t>
                      </a:r>
                    </a:p>
                  </a:txBody>
                  <a:tcPr anchor="ctr"/>
                </a:tc>
                <a:tc>
                  <a:txBody>
                    <a:bodyPr/>
                    <a:lstStyle/>
                    <a:p>
                      <a:pPr algn="r"/>
                      <a:r>
                        <a:rPr lang="ja-JP" altLang="en-US" sz="1100" b="1" dirty="0">
                          <a:effectLst/>
                        </a:rPr>
                        <a:t>秋葉町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125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7.0</a:t>
                      </a:r>
                    </a:p>
                  </a:txBody>
                  <a:tcPr anchor="ctr"/>
                </a:tc>
                <a:tc>
                  <a:txBody>
                    <a:bodyPr/>
                    <a:lstStyle/>
                    <a:p>
                      <a:pPr algn="r"/>
                      <a:r>
                        <a:rPr lang="en-US" altLang="ja-JP" sz="1100" b="1" dirty="0">
                          <a:effectLst/>
                        </a:rPr>
                        <a:t>100</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東</a:t>
                      </a:r>
                    </a:p>
                  </a:txBody>
                  <a:tcPr anchor="ctr"/>
                </a:tc>
                <a:tc>
                  <a:txBody>
                    <a:bodyPr/>
                    <a:lstStyle/>
                    <a:p>
                      <a:pPr algn="r"/>
                      <a:r>
                        <a:rPr lang="ja-JP" altLang="en-US" sz="1100" b="1" dirty="0">
                          <a:effectLst/>
                        </a:rPr>
                        <a:t>市道</a:t>
                      </a:r>
                    </a:p>
                  </a:txBody>
                  <a:tcPr anchor="ctr"/>
                </a:tc>
                <a:tc>
                  <a:txBody>
                    <a:bodyPr/>
                    <a:lstStyle/>
                    <a:p>
                      <a:pPr algn="r"/>
                      <a:r>
                        <a:rPr lang="en-US" altLang="ja-JP" sz="1100" b="1" dirty="0">
                          <a:effectLst/>
                        </a:rPr>
                        <a:t>5.50</a:t>
                      </a:r>
                    </a:p>
                  </a:txBody>
                  <a:tcPr anchor="ctr"/>
                </a:tc>
                <a:tc>
                  <a:txBody>
                    <a:bodyPr/>
                    <a:lstStyle/>
                    <a:p>
                      <a:pPr algn="r"/>
                      <a:r>
                        <a:rPr lang="zh-TW" altLang="en-US" sz="1100" b="1">
                          <a:effectLst/>
                        </a:rPr>
                        <a:t>第１種低層住居専用地域</a:t>
                      </a:r>
                    </a:p>
                  </a:txBody>
                  <a:tcPr anchor="ctr"/>
                </a:tc>
                <a:tc>
                  <a:txBody>
                    <a:bodyPr/>
                    <a:lstStyle/>
                    <a:p>
                      <a:pPr algn="r"/>
                      <a:r>
                        <a:rPr lang="en-US" altLang="ja-JP" sz="1100" b="1" dirty="0">
                          <a:effectLst/>
                        </a:rPr>
                        <a:t>50.0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421906561"/>
                  </a:ext>
                </a:extLst>
              </a:tr>
              <a:tr h="451567">
                <a:tc>
                  <a:txBody>
                    <a:bodyPr/>
                    <a:lstStyle/>
                    <a:p>
                      <a:pPr algn="r"/>
                      <a:r>
                        <a:rPr lang="en-US" altLang="ja-JP" sz="1100" b="1" dirty="0">
                          <a:effectLst/>
                        </a:rPr>
                        <a:t>23000000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190</a:t>
                      </a:r>
                    </a:p>
                  </a:txBody>
                  <a:tcPr anchor="ctr"/>
                </a:tc>
                <a:tc>
                  <a:txBody>
                    <a:bodyPr/>
                    <a:lstStyle/>
                    <a:p>
                      <a:pPr algn="r"/>
                      <a:r>
                        <a:rPr lang="ja-JP" altLang="en-US" sz="1100" b="1">
                          <a:effectLst/>
                        </a:rPr>
                        <a:t>長方形</a:t>
                      </a:r>
                    </a:p>
                  </a:txBody>
                  <a:tcPr anchor="ctr"/>
                </a:tc>
                <a:tc>
                  <a:txBody>
                    <a:bodyPr/>
                    <a:lstStyle/>
                    <a:p>
                      <a:pPr algn="r"/>
                      <a:r>
                        <a:rPr lang="en-US" altLang="ja-JP" sz="1100" b="1" dirty="0">
                          <a:effectLst/>
                        </a:rPr>
                        <a:t>12.0</a:t>
                      </a:r>
                    </a:p>
                  </a:txBody>
                  <a:tcPr anchor="ctr"/>
                </a:tc>
                <a:tc>
                  <a:txBody>
                    <a:bodyPr/>
                    <a:lstStyle/>
                    <a:p>
                      <a:pPr algn="r"/>
                      <a:r>
                        <a:rPr lang="en-US" altLang="ja-JP" sz="1100" b="1" dirty="0">
                          <a:effectLst/>
                        </a:rPr>
                        <a:t>110</a:t>
                      </a:r>
                    </a:p>
                  </a:txBody>
                  <a:tcPr anchor="ctr"/>
                </a:tc>
                <a:tc>
                  <a:txBody>
                    <a:bodyPr/>
                    <a:lstStyle/>
                    <a:p>
                      <a:pPr algn="r"/>
                      <a:r>
                        <a:rPr lang="ja-JP" altLang="en-US" sz="1100" b="1" dirty="0">
                          <a:effectLst/>
                        </a:rPr>
                        <a:t>昭和</a:t>
                      </a:r>
                      <a:endParaRPr lang="en-US" altLang="ja-JP" sz="1100" b="1" dirty="0">
                        <a:effectLst/>
                      </a:endParaRPr>
                    </a:p>
                    <a:p>
                      <a:pPr algn="r"/>
                      <a:r>
                        <a:rPr lang="en-US" altLang="ja-JP" sz="1100" b="1" dirty="0">
                          <a:effectLst/>
                        </a:rPr>
                        <a:t>63</a:t>
                      </a:r>
                      <a:r>
                        <a:rPr lang="ja-JP" altLang="en-US" sz="1100" b="1" dirty="0">
                          <a:effectLst/>
                        </a:rPr>
                        <a:t>年</a:t>
                      </a:r>
                    </a:p>
                  </a:txBody>
                  <a:tcPr anchor="ctr"/>
                </a:tc>
                <a:tc>
                  <a:txBody>
                    <a:bodyPr/>
                    <a:lstStyle/>
                    <a:p>
                      <a:pPr algn="r"/>
                      <a:r>
                        <a:rPr lang="en-US" altLang="ja-JP" sz="1100" b="1" dirty="0">
                          <a:effectLst/>
                        </a:rPr>
                        <a:t>33</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6.50</a:t>
                      </a:r>
                    </a:p>
                  </a:txBody>
                  <a:tcPr anchor="ctr"/>
                </a:tc>
                <a:tc>
                  <a:txBody>
                    <a:bodyPr/>
                    <a:lstStyle/>
                    <a:p>
                      <a:pPr algn="r"/>
                      <a:r>
                        <a:rPr lang="zh-TW" altLang="en-US" sz="1100" b="1" dirty="0">
                          <a:effectLst/>
                        </a:rPr>
                        <a:t>第１種低層住居専用地域</a:t>
                      </a:r>
                    </a:p>
                  </a:txBody>
                  <a:tcPr anchor="ctr"/>
                </a:tc>
                <a:tc>
                  <a:txBody>
                    <a:bodyPr/>
                    <a:lstStyle/>
                    <a:p>
                      <a:pPr algn="r"/>
                      <a:r>
                        <a:rPr lang="en-US" altLang="ja-JP" sz="1100" b="1" dirty="0">
                          <a:effectLst/>
                        </a:rPr>
                        <a:t>40.0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2021</a:t>
                      </a:r>
                    </a:p>
                  </a:txBody>
                  <a:tcPr anchor="ctr"/>
                </a:tc>
                <a:extLst>
                  <a:ext uri="{0D108BD9-81ED-4DB2-BD59-A6C34878D82A}">
                    <a16:rowId xmlns:a16="http://schemas.microsoft.com/office/drawing/2014/main" val="3133906787"/>
                  </a:ext>
                </a:extLst>
              </a:tr>
              <a:tr h="451567">
                <a:tc>
                  <a:txBody>
                    <a:bodyPr/>
                    <a:lstStyle/>
                    <a:p>
                      <a:pPr algn="r"/>
                      <a:r>
                        <a:rPr lang="en-US" altLang="ja-JP" sz="1100" b="1" dirty="0">
                          <a:effectLst/>
                        </a:rPr>
                        <a:t>32000000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24</a:t>
                      </a:r>
                    </a:p>
                  </a:txBody>
                  <a:tcPr anchor="ctr"/>
                </a:tc>
                <a:tc>
                  <a:txBody>
                    <a:bodyPr/>
                    <a:lstStyle/>
                    <a:p>
                      <a:pPr algn="r"/>
                      <a:r>
                        <a:rPr lang="en-US" altLang="ja-JP" sz="1100" b="1" dirty="0">
                          <a:effectLst/>
                        </a:rPr>
                        <a:t>65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9.0</a:t>
                      </a:r>
                    </a:p>
                  </a:txBody>
                  <a:tcPr anchor="ctr"/>
                </a:tc>
                <a:tc>
                  <a:txBody>
                    <a:bodyPr/>
                    <a:lstStyle/>
                    <a:p>
                      <a:pPr algn="r"/>
                      <a:r>
                        <a:rPr lang="en-US" altLang="ja-JP" sz="1100" b="1" dirty="0">
                          <a:effectLst/>
                        </a:rPr>
                        <a:t>105</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北西</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5.00</a:t>
                      </a:r>
                    </a:p>
                  </a:txBody>
                  <a:tcPr anchor="ctr"/>
                </a:tc>
                <a:tc>
                  <a:txBody>
                    <a:bodyPr/>
                    <a:lstStyle/>
                    <a:p>
                      <a:pPr algn="r"/>
                      <a:r>
                        <a:rPr lang="ja-JP" altLang="en-US" sz="1100" b="1">
                          <a:effectLst/>
                        </a:rPr>
                        <a:t>準工業地域</a:t>
                      </a:r>
                    </a:p>
                  </a:txBody>
                  <a:tcPr anchor="ctr"/>
                </a:tc>
                <a:tc>
                  <a:txBody>
                    <a:bodyPr/>
                    <a:lstStyle/>
                    <a:p>
                      <a:pPr algn="r"/>
                      <a:r>
                        <a:rPr lang="en-US" altLang="ja-JP" sz="1100" b="1" dirty="0">
                          <a:effectLst/>
                        </a:rPr>
                        <a:t>60.0</a:t>
                      </a:r>
                    </a:p>
                  </a:txBody>
                  <a:tcPr anchor="ctr"/>
                </a:tc>
                <a:tc>
                  <a:txBody>
                    <a:bodyPr/>
                    <a:lstStyle/>
                    <a:p>
                      <a:pPr algn="r"/>
                      <a:r>
                        <a:rPr lang="en-US" altLang="ja-JP" sz="1100" b="1" dirty="0">
                          <a:effectLst/>
                        </a:rPr>
                        <a:t>200.0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332891417"/>
                  </a:ext>
                </a:extLst>
              </a:tr>
            </a:tbl>
          </a:graphicData>
        </a:graphic>
      </p:graphicFrame>
      <p:sp>
        <p:nvSpPr>
          <p:cNvPr id="15" name="四角形: 角を丸くする 14">
            <a:extLst>
              <a:ext uri="{FF2B5EF4-FFF2-40B4-BE49-F238E27FC236}">
                <a16:creationId xmlns:a16="http://schemas.microsoft.com/office/drawing/2014/main" id="{5172D3E7-6B7D-4145-A367-CCF1B2946D51}"/>
              </a:ext>
            </a:extLst>
          </p:cNvPr>
          <p:cNvSpPr/>
          <p:nvPr/>
        </p:nvSpPr>
        <p:spPr>
          <a:xfrm>
            <a:off x="766763" y="2657172"/>
            <a:ext cx="824645" cy="2514744"/>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折線 (強調線付き) 15">
            <a:extLst>
              <a:ext uri="{FF2B5EF4-FFF2-40B4-BE49-F238E27FC236}">
                <a16:creationId xmlns:a16="http://schemas.microsoft.com/office/drawing/2014/main" id="{1FBB6657-765F-4C81-8DC2-C046C2C54EA1}"/>
              </a:ext>
            </a:extLst>
          </p:cNvPr>
          <p:cNvSpPr/>
          <p:nvPr/>
        </p:nvSpPr>
        <p:spPr>
          <a:xfrm>
            <a:off x="1799193" y="5411905"/>
            <a:ext cx="1528354" cy="429815"/>
          </a:xfrm>
          <a:prstGeom prst="accentCallout2">
            <a:avLst>
              <a:gd name="adj1" fmla="val 18750"/>
              <a:gd name="adj2" fmla="val -8333"/>
              <a:gd name="adj3" fmla="val 18750"/>
              <a:gd name="adj4" fmla="val -16667"/>
              <a:gd name="adj5" fmla="val -59919"/>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17" name="四角形: 角を丸くする 16">
            <a:extLst>
              <a:ext uri="{FF2B5EF4-FFF2-40B4-BE49-F238E27FC236}">
                <a16:creationId xmlns:a16="http://schemas.microsoft.com/office/drawing/2014/main" id="{6AA2E208-AF79-4523-B38B-9F6BF24BEBA9}"/>
              </a:ext>
            </a:extLst>
          </p:cNvPr>
          <p:cNvSpPr/>
          <p:nvPr/>
        </p:nvSpPr>
        <p:spPr>
          <a:xfrm>
            <a:off x="1626333" y="2619812"/>
            <a:ext cx="293042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 name="吹き出し: 折線 (強調線付き) 17">
            <a:extLst>
              <a:ext uri="{FF2B5EF4-FFF2-40B4-BE49-F238E27FC236}">
                <a16:creationId xmlns:a16="http://schemas.microsoft.com/office/drawing/2014/main" id="{A0FEC3F6-FF2E-46CF-81A1-B58C91391AF6}"/>
              </a:ext>
            </a:extLst>
          </p:cNvPr>
          <p:cNvSpPr/>
          <p:nvPr/>
        </p:nvSpPr>
        <p:spPr>
          <a:xfrm>
            <a:off x="9514251" y="5423183"/>
            <a:ext cx="1492898" cy="418537"/>
          </a:xfrm>
          <a:prstGeom prst="accentCallout2">
            <a:avLst>
              <a:gd name="adj1" fmla="val 18750"/>
              <a:gd name="adj2" fmla="val -8333"/>
              <a:gd name="adj3" fmla="val 18750"/>
              <a:gd name="adj4" fmla="val -390292"/>
              <a:gd name="adj5" fmla="val -59977"/>
              <a:gd name="adj6" fmla="val -410584"/>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9" name="テキスト ボックス 18">
            <a:extLst>
              <a:ext uri="{FF2B5EF4-FFF2-40B4-BE49-F238E27FC236}">
                <a16:creationId xmlns:a16="http://schemas.microsoft.com/office/drawing/2014/main" id="{9EF726F7-49A4-4BEB-9FE1-4F735A5259AE}"/>
              </a:ext>
            </a:extLst>
          </p:cNvPr>
          <p:cNvSpPr txBox="1"/>
          <p:nvPr/>
        </p:nvSpPr>
        <p:spPr>
          <a:xfrm>
            <a:off x="731838" y="5942763"/>
            <a:ext cx="11091871" cy="59862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400" dirty="0"/>
              <a:t>※ </a:t>
            </a:r>
            <a:r>
              <a:rPr lang="ja-JP" altLang="en-US" sz="1400" dirty="0"/>
              <a:t>決定木系のアルゴリズムではダミー変数化は</a:t>
            </a:r>
            <a:r>
              <a:rPr lang="en-US" altLang="ja-JP" sz="1400" dirty="0"/>
              <a:t>One-Hot</a:t>
            </a:r>
            <a:r>
              <a:rPr lang="ja-JP" altLang="en-US" sz="1400" dirty="0"/>
              <a:t>エンコーディングではなく、ラベルエンコーディングという</a:t>
            </a:r>
            <a:endParaRPr lang="en-US" altLang="ja-JP" sz="1400" dirty="0"/>
          </a:p>
          <a:p>
            <a:pPr algn="l"/>
            <a:r>
              <a:rPr lang="ja-JP" altLang="en-US" sz="1400" dirty="0"/>
              <a:t>　 手法を使った方がメモリ消費を抑え、効率的な場合があります。</a:t>
            </a:r>
            <a:endParaRPr lang="en-US" altLang="ja-JP" sz="1400" dirty="0"/>
          </a:p>
        </p:txBody>
      </p:sp>
      <p:sp>
        <p:nvSpPr>
          <p:cNvPr id="11" name="四角形: 角を丸くする 10">
            <a:extLst>
              <a:ext uri="{FF2B5EF4-FFF2-40B4-BE49-F238E27FC236}">
                <a16:creationId xmlns:a16="http://schemas.microsoft.com/office/drawing/2014/main" id="{5B3E8DB0-3B28-429B-B945-D995486F4927}"/>
              </a:ext>
            </a:extLst>
          </p:cNvPr>
          <p:cNvSpPr/>
          <p:nvPr/>
        </p:nvSpPr>
        <p:spPr>
          <a:xfrm>
            <a:off x="6345750" y="2619812"/>
            <a:ext cx="111977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63E1E841-AB07-4F0B-948C-50E0C1104BD9}"/>
              </a:ext>
            </a:extLst>
          </p:cNvPr>
          <p:cNvSpPr/>
          <p:nvPr/>
        </p:nvSpPr>
        <p:spPr>
          <a:xfrm>
            <a:off x="5164658" y="2619812"/>
            <a:ext cx="573194"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CE3A720D-8DD1-4E51-B707-58C1107A2544}"/>
              </a:ext>
            </a:extLst>
          </p:cNvPr>
          <p:cNvSpPr/>
          <p:nvPr/>
        </p:nvSpPr>
        <p:spPr>
          <a:xfrm>
            <a:off x="8018938" y="2612741"/>
            <a:ext cx="1368902"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6" name="直線コネクタ 5">
            <a:extLst>
              <a:ext uri="{FF2B5EF4-FFF2-40B4-BE49-F238E27FC236}">
                <a16:creationId xmlns:a16="http://schemas.microsoft.com/office/drawing/2014/main" id="{60272EEF-12F5-43EC-BF77-F82AD81C5316}"/>
              </a:ext>
            </a:extLst>
          </p:cNvPr>
          <p:cNvCxnSpPr>
            <a:cxnSpLocks/>
          </p:cNvCxnSpPr>
          <p:nvPr/>
        </p:nvCxnSpPr>
        <p:spPr>
          <a:xfrm>
            <a:off x="5451255" y="5189739"/>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4AAD1A06-CEDC-4964-ACFC-3FF6CD75AAE9}"/>
              </a:ext>
            </a:extLst>
          </p:cNvPr>
          <p:cNvCxnSpPr>
            <a:cxnSpLocks/>
          </p:cNvCxnSpPr>
          <p:nvPr/>
        </p:nvCxnSpPr>
        <p:spPr>
          <a:xfrm>
            <a:off x="6902056" y="5187402"/>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54884171-545E-4A52-8F44-4CB4CDFEEDD6}"/>
              </a:ext>
            </a:extLst>
          </p:cNvPr>
          <p:cNvCxnSpPr>
            <a:cxnSpLocks/>
          </p:cNvCxnSpPr>
          <p:nvPr/>
        </p:nvCxnSpPr>
        <p:spPr>
          <a:xfrm>
            <a:off x="8703389" y="5182668"/>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6412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29234774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の決定木モデル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err="1"/>
              <a:t>linear_model.DecisionTreeRegressor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err="1"/>
              <a:t>linear_model.DecisionTreeClassifier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4-2-1.</a:t>
            </a:r>
            <a:r>
              <a:rPr lang="ja-JP" altLang="en-US" dirty="0"/>
              <a:t>決定木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69934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決定木の可視化</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902877" y="151151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400" dirty="0"/>
              <a:t>決定木は学習により作成された木を可視化して、どのようなプロセスで予測が行われるのか確認することができる。</a:t>
            </a:r>
            <a:endParaRPr lang="en-US" altLang="ja-JP" sz="1400" dirty="0"/>
          </a:p>
          <a:p>
            <a:pPr>
              <a:buClr>
                <a:srgbClr val="F36C37"/>
              </a:buClr>
              <a:buFont typeface="Wingdings" panose="05000000000000000000" pitchFamily="2" charset="2"/>
              <a:buChar char="l"/>
            </a:pPr>
            <a:r>
              <a:rPr lang="ja-JP" altLang="en-US" sz="1400" dirty="0"/>
              <a:t>可視化に使うライブラリは以下のようなものがよく使われる。</a:t>
            </a:r>
            <a:br>
              <a:rPr lang="en-US" altLang="ja-JP" sz="1400" dirty="0"/>
            </a:br>
            <a:r>
              <a:rPr lang="ja-JP" altLang="en-US" sz="1400" dirty="0"/>
              <a:t>今回は</a:t>
            </a:r>
            <a:r>
              <a:rPr lang="en-US" altLang="ja-JP" sz="1400" dirty="0"/>
              <a:t>matplotlib</a:t>
            </a:r>
            <a:r>
              <a:rPr lang="ja-JP" altLang="en-US" sz="1400" dirty="0"/>
              <a:t>を内部で用いている、</a:t>
            </a:r>
            <a:r>
              <a:rPr lang="en-US" altLang="ja-JP" sz="1400" dirty="0"/>
              <a:t>scikit-learn</a:t>
            </a:r>
            <a:r>
              <a:rPr lang="ja-JP" altLang="en-US" sz="1400" dirty="0"/>
              <a:t>の</a:t>
            </a:r>
            <a:r>
              <a:rPr lang="en-US" altLang="ja-JP" sz="1400" dirty="0">
                <a:solidFill>
                  <a:srgbClr val="F36C37"/>
                </a:solidFill>
              </a:rPr>
              <a:t>plot_tree</a:t>
            </a:r>
            <a:r>
              <a:rPr lang="ja-JP" altLang="en-US" sz="1400" dirty="0"/>
              <a:t>メソッドを用います。</a:t>
            </a:r>
            <a:endParaRPr lang="en-US" altLang="ja-JP" sz="1400" dirty="0"/>
          </a:p>
          <a:p>
            <a:pPr lvl="1">
              <a:buClr>
                <a:srgbClr val="F36C37"/>
              </a:buClr>
            </a:pPr>
            <a:r>
              <a:rPr lang="en-US" altLang="ja-JP" sz="1200" b="1" dirty="0"/>
              <a:t>scikit-learn</a:t>
            </a:r>
            <a:r>
              <a:rPr lang="ja-JP" altLang="en-US" sz="1200" b="1" dirty="0"/>
              <a:t>の</a:t>
            </a:r>
            <a:r>
              <a:rPr lang="en-US" altLang="ja-JP" sz="1200" b="1" dirty="0"/>
              <a:t>sklearn.tree.plot_tree</a:t>
            </a:r>
          </a:p>
          <a:p>
            <a:pPr lvl="1">
              <a:buClr>
                <a:srgbClr val="F36C37"/>
              </a:buClr>
            </a:pPr>
            <a:r>
              <a:rPr lang="en-US" altLang="ja-JP" sz="1200" b="1" dirty="0"/>
              <a:t>Graphviz</a:t>
            </a:r>
          </a:p>
          <a:p>
            <a:pPr lvl="1">
              <a:buClr>
                <a:srgbClr val="F36C37"/>
              </a:buClr>
            </a:pPr>
            <a:r>
              <a:rPr lang="en-US" altLang="ja-JP" sz="1200" b="1" dirty="0"/>
              <a:t>dtreeviz</a:t>
            </a:r>
            <a:endParaRPr lang="ja-JP" altLang="en-US" sz="1200" b="1" dirty="0"/>
          </a:p>
          <a:p>
            <a:pPr>
              <a:buClr>
                <a:srgbClr val="F36C37"/>
              </a:buClr>
              <a:buFont typeface="Wingdings" panose="05000000000000000000" pitchFamily="2" charset="2"/>
              <a:buChar char="l"/>
            </a:pPr>
            <a:endParaRPr lang="ja-JP" altLang="en-US" sz="14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4-2-2.</a:t>
            </a:r>
            <a:r>
              <a:rPr lang="ja-JP" altLang="en-US" dirty="0"/>
              <a:t>決定木を可視化</a:t>
            </a:r>
            <a:r>
              <a:rPr kumimoji="1" lang="ja-JP" altLang="en-US" dirty="0"/>
              <a:t>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710354"/>
            <a:ext cx="10658473" cy="26904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 matplotlib</a:t>
            </a:r>
            <a:r>
              <a:rPr lang="ja-JP" altLang="en-US" sz="1400" dirty="0">
                <a:solidFill>
                  <a:srgbClr val="00879E"/>
                </a:solidFill>
                <a:latin typeface="Meiryo UI" panose="020B0604030504040204" pitchFamily="50" charset="-128"/>
                <a:ea typeface="Meiryo UI" panose="020B0604030504040204" pitchFamily="50" charset="-128"/>
              </a:rPr>
              <a:t>で画像サイズの調整（横幅、縦幅）</a:t>
            </a:r>
          </a:p>
          <a:p>
            <a:r>
              <a:rPr lang="en-US" altLang="ja-JP" sz="1400" dirty="0">
                <a:solidFill>
                  <a:srgbClr val="494949"/>
                </a:solidFill>
                <a:latin typeface="Meiryo UI" panose="020B0604030504040204" pitchFamily="50" charset="-128"/>
                <a:ea typeface="Meiryo UI" panose="020B0604030504040204" pitchFamily="50" charset="-128"/>
              </a:rPr>
              <a:t>plt.figure(figsize=(45,10))</a:t>
            </a: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描画と設定</a:t>
            </a:r>
          </a:p>
          <a:p>
            <a:r>
              <a:rPr lang="en-US" altLang="ja-JP" sz="1400" dirty="0">
                <a:solidFill>
                  <a:srgbClr val="494949"/>
                </a:solidFill>
                <a:latin typeface="Meiryo UI" panose="020B0604030504040204" pitchFamily="50" charset="-128"/>
                <a:ea typeface="Meiryo UI" panose="020B0604030504040204" pitchFamily="50" charset="-128"/>
              </a:rPr>
              <a:t>plot_tree(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model,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可視化するモデルを指定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max_depth=6,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可視化する木の深さ</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feature_names = train_x.columns,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分割するときの説明変数名を設定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filled=True,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色を付ける場合は</a:t>
            </a:r>
            <a:r>
              <a:rPr lang="en-US" altLang="ja-JP" sz="1400" dirty="0">
                <a:solidFill>
                  <a:srgbClr val="00879E"/>
                </a:solidFill>
                <a:latin typeface="Meiryo UI" panose="020B0604030504040204" pitchFamily="50" charset="-128"/>
                <a:ea typeface="Meiryo UI" panose="020B0604030504040204" pitchFamily="50" charset="-128"/>
              </a:rPr>
              <a:t>True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fontsize=12,</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impurity=False</a:t>
            </a:r>
            <a:r>
              <a:rPr lang="en-US" altLang="ja-JP" sz="1400" dirty="0">
                <a:solidFill>
                  <a:srgbClr val="00879E"/>
                </a:solidFill>
                <a:latin typeface="Meiryo UI" panose="020B0604030504040204" pitchFamily="50" charset="-128"/>
                <a:ea typeface="Meiryo UI" panose="020B0604030504040204" pitchFamily="50" charset="-128"/>
              </a:rPr>
              <a:t> 					# </a:t>
            </a:r>
            <a:r>
              <a:rPr lang="ja-JP" altLang="en-US" sz="1400" dirty="0">
                <a:solidFill>
                  <a:srgbClr val="00879E"/>
                </a:solidFill>
                <a:latin typeface="Meiryo UI" panose="020B0604030504040204" pitchFamily="50" charset="-128"/>
                <a:ea typeface="Meiryo UI" panose="020B0604030504040204" pitchFamily="50" charset="-128"/>
              </a:rPr>
              <a:t>ジニ不純度</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どれくらい分類できていないかどうか</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を表示するかどうか</a:t>
            </a:r>
          </a:p>
          <a:p>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a:t>
            </a:r>
          </a:p>
          <a:p>
            <a:r>
              <a:rPr lang="en-US" altLang="ja-JP" sz="1400" dirty="0">
                <a:solidFill>
                  <a:srgbClr val="494949"/>
                </a:solidFill>
                <a:latin typeface="Meiryo UI" panose="020B0604030504040204" pitchFamily="50" charset="-128"/>
                <a:ea typeface="Meiryo UI" panose="020B0604030504040204" pitchFamily="50" charset="-128"/>
              </a:rPr>
              <a:t>plt.show()</a:t>
            </a:r>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結果を表示する</a:t>
            </a:r>
            <a:endParaRPr lang="en-US" altLang="ja-JP" sz="1400" dirty="0">
              <a:solidFill>
                <a:srgbClr val="00879E"/>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CBBF085-A27C-4853-9FEB-29D1AC9DA95D}"/>
              </a:ext>
            </a:extLst>
          </p:cNvPr>
          <p:cNvSpPr txBox="1"/>
          <p:nvPr/>
        </p:nvSpPr>
        <p:spPr>
          <a:xfrm>
            <a:off x="8159262" y="3710354"/>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9694793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28D57-2EEC-4321-933F-77369FCCE7F8}"/>
              </a:ext>
            </a:extLst>
          </p:cNvPr>
          <p:cNvSpPr>
            <a:spLocks noGrp="1"/>
          </p:cNvSpPr>
          <p:nvPr>
            <p:ph type="title"/>
          </p:nvPr>
        </p:nvSpPr>
        <p:spPr/>
        <p:txBody>
          <a:bodyPr/>
          <a:lstStyle/>
          <a:p>
            <a:r>
              <a:rPr kumimoji="1" lang="en-US" altLang="ja-JP" dirty="0"/>
              <a:t>4-2-3.</a:t>
            </a:r>
            <a:r>
              <a:rPr kumimoji="1" lang="ja-JP" altLang="en-US" dirty="0"/>
              <a:t>決定木をプログラミングする③</a:t>
            </a:r>
          </a:p>
        </p:txBody>
      </p:sp>
      <p:sp>
        <p:nvSpPr>
          <p:cNvPr id="3" name="スライド番号プレースホルダー 2">
            <a:extLst>
              <a:ext uri="{FF2B5EF4-FFF2-40B4-BE49-F238E27FC236}">
                <a16:creationId xmlns:a16="http://schemas.microsoft.com/office/drawing/2014/main" id="{2BFDC5C0-B4D2-44B4-8E7E-A3B0CD8925B6}"/>
              </a:ext>
            </a:extLst>
          </p:cNvPr>
          <p:cNvSpPr>
            <a:spLocks noGrp="1"/>
          </p:cNvSpPr>
          <p:nvPr>
            <p:ph type="sldNum" sz="quarter" idx="10"/>
          </p:nvPr>
        </p:nvSpPr>
        <p:spPr/>
        <p:txBody>
          <a:bodyPr/>
          <a:lstStyle/>
          <a:p>
            <a:fld id="{5D750650-B10A-47BF-93C2-E1678438B37A}" type="slidenum">
              <a:rPr lang="en-US" altLang="ja-JP" smtClean="0"/>
              <a:pPr/>
              <a:t>237</a:t>
            </a:fld>
            <a:endParaRPr lang="en-US" altLang="ja-JP" dirty="0"/>
          </a:p>
        </p:txBody>
      </p:sp>
      <p:pic>
        <p:nvPicPr>
          <p:cNvPr id="5" name="図 4">
            <a:extLst>
              <a:ext uri="{FF2B5EF4-FFF2-40B4-BE49-F238E27FC236}">
                <a16:creationId xmlns:a16="http://schemas.microsoft.com/office/drawing/2014/main" id="{757555DE-4894-4121-BFF7-5044E58CCB59}"/>
              </a:ext>
            </a:extLst>
          </p:cNvPr>
          <p:cNvPicPr>
            <a:picLocks noChangeAspect="1"/>
          </p:cNvPicPr>
          <p:nvPr/>
        </p:nvPicPr>
        <p:blipFill rotWithShape="1">
          <a:blip r:embed="rId3"/>
          <a:srcRect l="919" t="908" r="892" b="2437"/>
          <a:stretch/>
        </p:blipFill>
        <p:spPr>
          <a:xfrm>
            <a:off x="931985" y="1002323"/>
            <a:ext cx="10330961" cy="5354515"/>
          </a:xfrm>
          <a:prstGeom prst="rect">
            <a:avLst/>
          </a:prstGeom>
        </p:spPr>
      </p:pic>
      <p:sp>
        <p:nvSpPr>
          <p:cNvPr id="6" name="テキスト ボックス 5">
            <a:extLst>
              <a:ext uri="{FF2B5EF4-FFF2-40B4-BE49-F238E27FC236}">
                <a16:creationId xmlns:a16="http://schemas.microsoft.com/office/drawing/2014/main" id="{36721EE0-0959-47A2-9388-415D79FAE872}"/>
              </a:ext>
            </a:extLst>
          </p:cNvPr>
          <p:cNvSpPr txBox="1"/>
          <p:nvPr/>
        </p:nvSpPr>
        <p:spPr>
          <a:xfrm>
            <a:off x="610002" y="1077065"/>
            <a:ext cx="5222230"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決定木モデル可視化の例（</a:t>
            </a:r>
            <a:r>
              <a:rPr lang="en-US" altLang="ja-JP" sz="1800" dirty="0"/>
              <a:t>iris</a:t>
            </a:r>
            <a:r>
              <a:rPr lang="ja-JP" altLang="en-US" sz="1800" dirty="0"/>
              <a:t>データ）</a:t>
            </a:r>
          </a:p>
          <a:p>
            <a:pPr lvl="1">
              <a:buClr>
                <a:srgbClr val="F36C37"/>
              </a:buClr>
            </a:pPr>
            <a:r>
              <a:rPr lang="en-US" altLang="ja-JP" sz="1400" b="1" dirty="0"/>
              <a:t>3</a:t>
            </a:r>
            <a:r>
              <a:rPr lang="ja-JP" altLang="en-US" sz="1400" b="1" dirty="0"/>
              <a:t>章の演習で使用したアヤメ分類問題</a:t>
            </a:r>
            <a:endParaRPr lang="en-US" altLang="ja-JP" sz="1400" b="1" dirty="0"/>
          </a:p>
          <a:p>
            <a:pPr lvl="1">
              <a:buClr>
                <a:srgbClr val="F36C37"/>
              </a:buClr>
            </a:pPr>
            <a:r>
              <a:rPr lang="ja-JP" altLang="en-US" sz="1400" b="1" dirty="0"/>
              <a:t>決定木で学習を行い可視化</a:t>
            </a:r>
            <a:endParaRPr lang="en-US" altLang="ja-JP" sz="1400" b="1" dirty="0"/>
          </a:p>
          <a:p>
            <a:pPr lvl="1">
              <a:buClr>
                <a:srgbClr val="F36C37"/>
              </a:buClr>
            </a:pPr>
            <a:r>
              <a:rPr lang="ja-JP" altLang="en-US" sz="1400" b="1" dirty="0"/>
              <a:t>特に注目するのは、大きくデータを</a:t>
            </a:r>
            <a:br>
              <a:rPr lang="en-US" altLang="ja-JP" sz="1400" b="1" dirty="0"/>
            </a:br>
            <a:r>
              <a:rPr lang="ja-JP" altLang="en-US" sz="1400" b="1" dirty="0"/>
              <a:t>分割できている質問</a:t>
            </a:r>
            <a:endParaRPr lang="en-US" altLang="ja-JP" sz="1400" b="1" dirty="0"/>
          </a:p>
        </p:txBody>
      </p:sp>
      <p:grpSp>
        <p:nvGrpSpPr>
          <p:cNvPr id="7" name="グループ化 6">
            <a:extLst>
              <a:ext uri="{FF2B5EF4-FFF2-40B4-BE49-F238E27FC236}">
                <a16:creationId xmlns:a16="http://schemas.microsoft.com/office/drawing/2014/main" id="{0EAA3F48-D45C-4FE3-8C44-0326E790616D}"/>
              </a:ext>
            </a:extLst>
          </p:cNvPr>
          <p:cNvGrpSpPr/>
          <p:nvPr/>
        </p:nvGrpSpPr>
        <p:grpSpPr>
          <a:xfrm>
            <a:off x="9589149" y="833594"/>
            <a:ext cx="2095500" cy="1590879"/>
            <a:chOff x="6866930" y="802812"/>
            <a:chExt cx="2095500" cy="1590879"/>
          </a:xfrm>
        </p:grpSpPr>
        <p:pic>
          <p:nvPicPr>
            <p:cNvPr id="8" name="Picture 6" descr="https://upload.wikimedia.org/wikipedia/commons/thumb/4/41/Iris_versicolor_3.jpg/220px-Iris_versicolor_3.jpg">
              <a:extLst>
                <a:ext uri="{FF2B5EF4-FFF2-40B4-BE49-F238E27FC236}">
                  <a16:creationId xmlns:a16="http://schemas.microsoft.com/office/drawing/2014/main" id="{768D82AA-2778-41A0-A0E2-078E91099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DFD53892-8382-4993-8ECF-AAE566B325D6}"/>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EEA159D9-4235-46A7-99EA-CAF651074ADF}"/>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11" name="正方形/長方形 10">
              <a:extLst>
                <a:ext uri="{FF2B5EF4-FFF2-40B4-BE49-F238E27FC236}">
                  <a16:creationId xmlns:a16="http://schemas.microsoft.com/office/drawing/2014/main" id="{3E478AD6-368A-4E95-8F21-7A7CD1043400}"/>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12" name="直線矢印コネクタ 11">
              <a:extLst>
                <a:ext uri="{FF2B5EF4-FFF2-40B4-BE49-F238E27FC236}">
                  <a16:creationId xmlns:a16="http://schemas.microsoft.com/office/drawing/2014/main" id="{0F9CBFEE-D42B-4CFA-BAC9-D8F01212281F}"/>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直線矢印コネクタ 12">
              <a:extLst>
                <a:ext uri="{FF2B5EF4-FFF2-40B4-BE49-F238E27FC236}">
                  <a16:creationId xmlns:a16="http://schemas.microsoft.com/office/drawing/2014/main" id="{0AB5FA1D-9C10-4724-BD61-5E77FC6759BA}"/>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E600D2A6-970F-44AB-B944-9DE71B146151}"/>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15" name="グループ化 14">
            <a:extLst>
              <a:ext uri="{FF2B5EF4-FFF2-40B4-BE49-F238E27FC236}">
                <a16:creationId xmlns:a16="http://schemas.microsoft.com/office/drawing/2014/main" id="{F378B4B4-3B4A-45EC-BD2E-52F2846BA7E7}"/>
              </a:ext>
            </a:extLst>
          </p:cNvPr>
          <p:cNvGrpSpPr/>
          <p:nvPr/>
        </p:nvGrpSpPr>
        <p:grpSpPr>
          <a:xfrm>
            <a:off x="8942007" y="5383452"/>
            <a:ext cx="644728" cy="1005616"/>
            <a:chOff x="6199618" y="5529656"/>
            <a:chExt cx="644728" cy="1005616"/>
          </a:xfrm>
        </p:grpSpPr>
        <p:pic>
          <p:nvPicPr>
            <p:cNvPr id="16" name="Picture 4" descr="https://upload.wikimedia.org/wikipedia/commons/thumb/5/56/Kosaciec_szczecinkowaty_Iris_setosa.jpg/220px-Kosaciec_szczecinkowaty_Iris_setosa.jpg">
              <a:extLst>
                <a:ext uri="{FF2B5EF4-FFF2-40B4-BE49-F238E27FC236}">
                  <a16:creationId xmlns:a16="http://schemas.microsoft.com/office/drawing/2014/main" id="{BD98F98D-F2F4-4CB3-AE0F-D159A8BB4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434" y="5761359"/>
              <a:ext cx="581096" cy="77391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B214E5BF-BBAB-4CFD-92CB-71FE61FFC090}"/>
                </a:ext>
              </a:extLst>
            </p:cNvPr>
            <p:cNvSpPr/>
            <p:nvPr/>
          </p:nvSpPr>
          <p:spPr>
            <a:xfrm>
              <a:off x="6199618" y="5529656"/>
              <a:ext cx="644728" cy="261610"/>
            </a:xfrm>
            <a:prstGeom prst="rect">
              <a:avLst/>
            </a:prstGeom>
          </p:spPr>
          <p:txBody>
            <a:bodyPr wrap="none">
              <a:spAutoFit/>
            </a:bodyPr>
            <a:lstStyle/>
            <a:p>
              <a:r>
                <a:rPr lang="en-US" altLang="ja-JP" sz="1050" dirty="0"/>
                <a:t>Setosa</a:t>
              </a:r>
            </a:p>
          </p:txBody>
        </p:sp>
      </p:grpSp>
      <p:grpSp>
        <p:nvGrpSpPr>
          <p:cNvPr id="18" name="グループ化 17">
            <a:extLst>
              <a:ext uri="{FF2B5EF4-FFF2-40B4-BE49-F238E27FC236}">
                <a16:creationId xmlns:a16="http://schemas.microsoft.com/office/drawing/2014/main" id="{ADDDDD45-2071-4B89-A543-91CA40D1370D}"/>
              </a:ext>
            </a:extLst>
          </p:cNvPr>
          <p:cNvGrpSpPr/>
          <p:nvPr/>
        </p:nvGrpSpPr>
        <p:grpSpPr>
          <a:xfrm>
            <a:off x="9613764" y="5383452"/>
            <a:ext cx="1051004" cy="1019956"/>
            <a:chOff x="6960372" y="5529656"/>
            <a:chExt cx="1051004" cy="1019956"/>
          </a:xfrm>
        </p:grpSpPr>
        <p:pic>
          <p:nvPicPr>
            <p:cNvPr id="19" name="Picture 6" descr="https://upload.wikimedia.org/wikipedia/commons/thumb/4/41/Iris_versicolor_3.jpg/220px-Iris_versicolor_3.jpg">
              <a:extLst>
                <a:ext uri="{FF2B5EF4-FFF2-40B4-BE49-F238E27FC236}">
                  <a16:creationId xmlns:a16="http://schemas.microsoft.com/office/drawing/2014/main" id="{03E3B0B2-C113-4315-A296-F356EBEB7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372" y="5761359"/>
              <a:ext cx="1051004" cy="788253"/>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1F066EB6-0525-4BC2-B7CA-23D7992B8A5B}"/>
                </a:ext>
              </a:extLst>
            </p:cNvPr>
            <p:cNvSpPr/>
            <p:nvPr/>
          </p:nvSpPr>
          <p:spPr>
            <a:xfrm>
              <a:off x="7056911" y="5529656"/>
              <a:ext cx="857927" cy="261610"/>
            </a:xfrm>
            <a:prstGeom prst="rect">
              <a:avLst/>
            </a:prstGeom>
          </p:spPr>
          <p:txBody>
            <a:bodyPr wrap="none">
              <a:spAutoFit/>
            </a:bodyPr>
            <a:lstStyle/>
            <a:p>
              <a:r>
                <a:rPr lang="en-US" altLang="ja-JP" sz="1050" dirty="0"/>
                <a:t>Versicolor</a:t>
              </a:r>
            </a:p>
          </p:txBody>
        </p:sp>
      </p:grpSp>
      <p:grpSp>
        <p:nvGrpSpPr>
          <p:cNvPr id="21" name="グループ化 20">
            <a:extLst>
              <a:ext uri="{FF2B5EF4-FFF2-40B4-BE49-F238E27FC236}">
                <a16:creationId xmlns:a16="http://schemas.microsoft.com/office/drawing/2014/main" id="{75C668B9-FA58-4D5C-BAED-EEAF84C73BE9}"/>
              </a:ext>
            </a:extLst>
          </p:cNvPr>
          <p:cNvGrpSpPr/>
          <p:nvPr/>
        </p:nvGrpSpPr>
        <p:grpSpPr>
          <a:xfrm>
            <a:off x="10715846" y="5383452"/>
            <a:ext cx="968803" cy="1019956"/>
            <a:chOff x="8093147" y="5529656"/>
            <a:chExt cx="968803" cy="1019956"/>
          </a:xfrm>
        </p:grpSpPr>
        <p:pic>
          <p:nvPicPr>
            <p:cNvPr id="22" name="Picture 8" descr="https://upload.wikimedia.org/wikipedia/commons/thumb/9/9f/Iris_virginica.jpg/220px-Iris_virginica.jpg">
              <a:extLst>
                <a:ext uri="{FF2B5EF4-FFF2-40B4-BE49-F238E27FC236}">
                  <a16:creationId xmlns:a16="http://schemas.microsoft.com/office/drawing/2014/main" id="{6E76B93E-593C-41A9-A04E-78DEF4B07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3147" y="5761359"/>
              <a:ext cx="968803" cy="788253"/>
            </a:xfrm>
            <a:prstGeom prst="rect">
              <a:avLst/>
            </a:prstGeom>
            <a:noFill/>
            <a:extLst>
              <a:ext uri="{909E8E84-426E-40DD-AFC4-6F175D3DCCD1}">
                <a14:hiddenFill xmlns:a14="http://schemas.microsoft.com/office/drawing/2010/main">
                  <a:solidFill>
                    <a:srgbClr val="FFFFFF"/>
                  </a:solidFill>
                </a14:hiddenFill>
              </a:ext>
            </a:extLst>
          </p:spPr>
        </p:pic>
        <p:sp>
          <p:nvSpPr>
            <p:cNvPr id="23" name="正方形/長方形 22">
              <a:extLst>
                <a:ext uri="{FF2B5EF4-FFF2-40B4-BE49-F238E27FC236}">
                  <a16:creationId xmlns:a16="http://schemas.microsoft.com/office/drawing/2014/main" id="{4E13B894-8DF7-4D8A-ADA4-B79F5752B460}"/>
                </a:ext>
              </a:extLst>
            </p:cNvPr>
            <p:cNvSpPr/>
            <p:nvPr/>
          </p:nvSpPr>
          <p:spPr>
            <a:xfrm>
              <a:off x="8192667" y="5529656"/>
              <a:ext cx="769763" cy="261610"/>
            </a:xfrm>
            <a:prstGeom prst="rect">
              <a:avLst/>
            </a:prstGeom>
          </p:spPr>
          <p:txBody>
            <a:bodyPr wrap="none">
              <a:spAutoFit/>
            </a:bodyPr>
            <a:lstStyle/>
            <a:p>
              <a:r>
                <a:rPr lang="en-US" altLang="ja-JP" sz="1050" dirty="0"/>
                <a:t>Virginica</a:t>
              </a:r>
              <a:endParaRPr lang="ja-JP" altLang="en-US" sz="1050" dirty="0"/>
            </a:p>
          </p:txBody>
        </p:sp>
      </p:grpSp>
      <p:sp>
        <p:nvSpPr>
          <p:cNvPr id="24" name="吹き出し: 四角形 23">
            <a:extLst>
              <a:ext uri="{FF2B5EF4-FFF2-40B4-BE49-F238E27FC236}">
                <a16:creationId xmlns:a16="http://schemas.microsoft.com/office/drawing/2014/main" id="{27907C00-F196-45D5-B11C-872E05C6F377}"/>
              </a:ext>
            </a:extLst>
          </p:cNvPr>
          <p:cNvSpPr/>
          <p:nvPr/>
        </p:nvSpPr>
        <p:spPr>
          <a:xfrm>
            <a:off x="731838" y="2713948"/>
            <a:ext cx="2276363" cy="715052"/>
          </a:xfrm>
          <a:prstGeom prst="wedgeRectCallout">
            <a:avLst>
              <a:gd name="adj1" fmla="val 53232"/>
              <a:gd name="adj2" fmla="val 90079"/>
            </a:avLst>
          </a:prstGeom>
          <a:solidFill>
            <a:srgbClr val="E8E8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200" b="1" dirty="0">
                <a:solidFill>
                  <a:schemeClr val="tx1"/>
                </a:solidFill>
              </a:rPr>
              <a:t>分割処理を繰り返し実行</a:t>
            </a:r>
            <a:endParaRPr kumimoji="1" lang="en-US" altLang="ja-JP" sz="1200" b="1" dirty="0">
              <a:solidFill>
                <a:schemeClr val="tx1"/>
              </a:solidFill>
            </a:endParaRPr>
          </a:p>
          <a:p>
            <a:r>
              <a:rPr kumimoji="1" lang="ja-JP" altLang="en-US" sz="1200" b="1" dirty="0">
                <a:solidFill>
                  <a:schemeClr val="tx1"/>
                </a:solidFill>
              </a:rPr>
              <a:t>・分割ができなくなるまで</a:t>
            </a:r>
            <a:endParaRPr kumimoji="1" lang="en-US" altLang="ja-JP" sz="1200" b="1" dirty="0">
              <a:solidFill>
                <a:schemeClr val="tx1"/>
              </a:solidFill>
            </a:endParaRPr>
          </a:p>
          <a:p>
            <a:r>
              <a:rPr kumimoji="1" lang="ja-JP" altLang="en-US" sz="1200" b="1" dirty="0">
                <a:solidFill>
                  <a:schemeClr val="tx1"/>
                </a:solidFill>
              </a:rPr>
              <a:t>・事前に定義した階層まで</a:t>
            </a:r>
          </a:p>
        </p:txBody>
      </p:sp>
    </p:spTree>
    <p:extLst>
      <p:ext uri="{BB962C8B-B14F-4D97-AF65-F5344CB8AC3E}">
        <p14:creationId xmlns:p14="http://schemas.microsoft.com/office/powerpoint/2010/main" val="31694620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-2-4.</a:t>
            </a:r>
            <a:r>
              <a:rPr lang="ja-JP" altLang="en-US" dirty="0"/>
              <a:t>過学習（過剰適合）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238</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機械学習は過学習（過剰適合）との闘い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20016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訓練データに過剰に適合することで、多様なデータに対して汎用性がなくなってしまうことを</a:t>
            </a:r>
            <a:r>
              <a:rPr lang="ja-JP" altLang="en-US" sz="1600" b="1" dirty="0">
                <a:solidFill>
                  <a:srgbClr val="F36C37"/>
                </a:solidFill>
                <a:latin typeface="+mn-ea"/>
              </a:rPr>
              <a:t>過学習</a:t>
            </a:r>
            <a:r>
              <a:rPr lang="ja-JP" altLang="en-US" sz="1600" b="1" dirty="0">
                <a:solidFill>
                  <a:schemeClr val="tx1">
                    <a:lumMod val="75000"/>
                    <a:lumOff val="25000"/>
                  </a:schemeClr>
                </a:solidFill>
                <a:latin typeface="+mn-ea"/>
              </a:rPr>
              <a:t>または</a:t>
            </a:r>
            <a:r>
              <a:rPr lang="ja-JP" altLang="en-US" sz="1600" b="1" dirty="0">
                <a:solidFill>
                  <a:srgbClr val="F36C37"/>
                </a:solidFill>
                <a:latin typeface="+mn-ea"/>
              </a:rPr>
              <a:t>過剰適合</a:t>
            </a:r>
            <a:r>
              <a:rPr lang="ja-JP" altLang="en-US" sz="1600" b="1" dirty="0">
                <a:solidFill>
                  <a:schemeClr val="tx1">
                    <a:lumMod val="75000"/>
                    <a:lumOff val="25000"/>
                  </a:schemeClr>
                </a:solidFill>
                <a:latin typeface="+mn-ea"/>
              </a:rPr>
              <a:t>といいます。これはテスト勉強で問題集の答えを丸暗記したことで、全く同じ問題なら完璧に正解できるものの、少し違うだけでも全く歯が立たないような状態です。過学習が発生すると、訓練データでは良い精度が出ますが、検証データや実際に利用するときに発生する</a:t>
            </a:r>
            <a:r>
              <a:rPr lang="ja-JP" altLang="en-US" sz="1600" b="1" dirty="0">
                <a:solidFill>
                  <a:srgbClr val="F36C37"/>
                </a:solidFill>
                <a:latin typeface="+mn-ea"/>
              </a:rPr>
              <a:t>未知のデータに対しては精度が低くなってしまいます</a:t>
            </a:r>
            <a:r>
              <a:rPr lang="ja-JP" altLang="en-US" sz="1600" b="1" dirty="0">
                <a:solidFill>
                  <a:schemeClr val="tx1">
                    <a:lumMod val="75000"/>
                    <a:lumOff val="25000"/>
                  </a:schemeClr>
                </a:solidFill>
                <a:latin typeface="+mn-ea"/>
              </a:rPr>
              <a:t>。</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決定木は最後の一つのサンプルになるまで木を成長させていけば、完全に訓練データを予測できるようになるため、過学習を起こしやすいモデルです。また、線形回帰でも説明変数が大量にあると同じように過学習を起こし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この後紹介するパラメータの調整などにより過学習を抑えることができますが、過学習を起こさないように加減をしすぎると、今度はまだ精度が上がる状態である</a:t>
            </a:r>
            <a:r>
              <a:rPr lang="ja-JP" altLang="en-US" sz="1600" b="1" dirty="0">
                <a:solidFill>
                  <a:srgbClr val="F36C37"/>
                </a:solidFill>
                <a:latin typeface="+mn-ea"/>
              </a:rPr>
              <a:t>学習不足（未学習）</a:t>
            </a:r>
            <a:r>
              <a:rPr lang="ja-JP" altLang="en-US" sz="1600" b="1" dirty="0">
                <a:solidFill>
                  <a:schemeClr val="tx1">
                    <a:lumMod val="75000"/>
                    <a:lumOff val="25000"/>
                  </a:schemeClr>
                </a:solidFill>
                <a:latin typeface="+mn-ea"/>
              </a:rPr>
              <a:t>状態になります。</a:t>
            </a:r>
            <a:endParaRPr lang="en-US" altLang="ja-JP" sz="1600" b="1" dirty="0">
              <a:solidFill>
                <a:schemeClr val="tx1">
                  <a:lumMod val="75000"/>
                  <a:lumOff val="25000"/>
                </a:schemeClr>
              </a:solidFill>
              <a:latin typeface="+mn-ea"/>
            </a:endParaRPr>
          </a:p>
        </p:txBody>
      </p:sp>
      <p:sp>
        <p:nvSpPr>
          <p:cNvPr id="56" name="正方形/長方形 55">
            <a:extLst>
              <a:ext uri="{FF2B5EF4-FFF2-40B4-BE49-F238E27FC236}">
                <a16:creationId xmlns:a16="http://schemas.microsoft.com/office/drawing/2014/main" id="{7B8A9DF8-0193-421E-8371-848E05C1469A}"/>
              </a:ext>
            </a:extLst>
          </p:cNvPr>
          <p:cNvSpPr/>
          <p:nvPr/>
        </p:nvSpPr>
        <p:spPr>
          <a:xfrm>
            <a:off x="6432896" y="6275196"/>
            <a:ext cx="766672" cy="250342"/>
          </a:xfrm>
          <a:prstGeom prst="rect">
            <a:avLst/>
          </a:prstGeom>
        </p:spPr>
        <p:txBody>
          <a:bodyPr wrap="none">
            <a:spAutoFit/>
          </a:bodyPr>
          <a:lstStyle/>
          <a:p>
            <a:pPr algn="ctr"/>
            <a:r>
              <a:rPr lang="ja-JP" altLang="en-US" sz="1200" dirty="0"/>
              <a:t>訓練データ</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4754718" y="4799877"/>
            <a:ext cx="2523459" cy="1599282"/>
            <a:chOff x="4754718" y="4799877"/>
            <a:chExt cx="2523459" cy="1599282"/>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3" name="正方形/長方形 12">
            <a:extLst>
              <a:ext uri="{FF2B5EF4-FFF2-40B4-BE49-F238E27FC236}">
                <a16:creationId xmlns:a16="http://schemas.microsoft.com/office/drawing/2014/main" id="{6269974B-BEC4-4679-9DCC-5B455C364A74}"/>
              </a:ext>
            </a:extLst>
          </p:cNvPr>
          <p:cNvSpPr/>
          <p:nvPr/>
        </p:nvSpPr>
        <p:spPr>
          <a:xfrm>
            <a:off x="2761812" y="6315329"/>
            <a:ext cx="1005403" cy="338554"/>
          </a:xfrm>
          <a:prstGeom prst="rect">
            <a:avLst/>
          </a:prstGeom>
        </p:spPr>
        <p:txBody>
          <a:bodyPr wrap="none">
            <a:spAutoFit/>
          </a:bodyPr>
          <a:lstStyle/>
          <a:p>
            <a:r>
              <a:rPr lang="ja-JP" altLang="en-US" sz="1600" b="1" dirty="0">
                <a:solidFill>
                  <a:srgbClr val="00879E"/>
                </a:solidFill>
              </a:rPr>
              <a:t>学習不足</a:t>
            </a:r>
          </a:p>
        </p:txBody>
      </p:sp>
      <p:sp>
        <p:nvSpPr>
          <p:cNvPr id="4" name="フリーフォーム: 図形 3">
            <a:extLst>
              <a:ext uri="{FF2B5EF4-FFF2-40B4-BE49-F238E27FC236}">
                <a16:creationId xmlns:a16="http://schemas.microsoft.com/office/drawing/2014/main" id="{444E33B8-E462-4DD1-9966-E7B14DC8289D}"/>
              </a:ext>
            </a:extLst>
          </p:cNvPr>
          <p:cNvSpPr/>
          <p:nvPr/>
        </p:nvSpPr>
        <p:spPr>
          <a:xfrm>
            <a:off x="5134708" y="5205046"/>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519013BA-D419-4BD1-8259-89A9DF314ED7}"/>
              </a:ext>
            </a:extLst>
          </p:cNvPr>
          <p:cNvSpPr/>
          <p:nvPr/>
        </p:nvSpPr>
        <p:spPr>
          <a:xfrm>
            <a:off x="3798777" y="6271625"/>
            <a:ext cx="766672" cy="250342"/>
          </a:xfrm>
          <a:prstGeom prst="rect">
            <a:avLst/>
          </a:prstGeom>
        </p:spPr>
        <p:txBody>
          <a:bodyPr wrap="none">
            <a:spAutoFit/>
          </a:bodyPr>
          <a:lstStyle/>
          <a:p>
            <a:pPr algn="ctr"/>
            <a:r>
              <a:rPr lang="ja-JP" altLang="en-US" sz="1200" dirty="0"/>
              <a:t>訓練データ</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2120599" y="4796306"/>
            <a:ext cx="2523459" cy="1599282"/>
            <a:chOff x="4754718" y="4799877"/>
            <a:chExt cx="2523459" cy="1599282"/>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2514600" y="5168468"/>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5300447" y="6309574"/>
            <a:ext cx="1005403" cy="338554"/>
          </a:xfrm>
          <a:prstGeom prst="rect">
            <a:avLst/>
          </a:prstGeom>
        </p:spPr>
        <p:txBody>
          <a:bodyPr wrap="none">
            <a:spAutoFit/>
          </a:bodyPr>
          <a:lstStyle/>
          <a:p>
            <a:r>
              <a:rPr lang="ja-JP" altLang="en-US" sz="1600" b="1" dirty="0">
                <a:solidFill>
                  <a:srgbClr val="00879E"/>
                </a:solidFill>
              </a:rPr>
              <a:t>丁度よい</a:t>
            </a:r>
          </a:p>
        </p:txBody>
      </p:sp>
      <p:sp>
        <p:nvSpPr>
          <p:cNvPr id="82" name="正方形/長方形 81">
            <a:extLst>
              <a:ext uri="{FF2B5EF4-FFF2-40B4-BE49-F238E27FC236}">
                <a16:creationId xmlns:a16="http://schemas.microsoft.com/office/drawing/2014/main" id="{0271C4A7-4965-4DDB-BEA3-84079C164BB6}"/>
              </a:ext>
            </a:extLst>
          </p:cNvPr>
          <p:cNvSpPr/>
          <p:nvPr/>
        </p:nvSpPr>
        <p:spPr>
          <a:xfrm>
            <a:off x="9021561" y="6286170"/>
            <a:ext cx="766672" cy="250342"/>
          </a:xfrm>
          <a:prstGeom prst="rect">
            <a:avLst/>
          </a:prstGeom>
        </p:spPr>
        <p:txBody>
          <a:bodyPr wrap="none">
            <a:spAutoFit/>
          </a:bodyPr>
          <a:lstStyle/>
          <a:p>
            <a:pPr algn="ctr"/>
            <a:r>
              <a:rPr lang="ja-JP" altLang="en-US" sz="1200" dirty="0"/>
              <a:t>訓練データ</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7343383" y="4810851"/>
            <a:ext cx="2523459" cy="1599282"/>
            <a:chOff x="4754718" y="4799877"/>
            <a:chExt cx="2523459" cy="1599282"/>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7889112" y="6320548"/>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7873628" y="5120064"/>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0A500AA-F5ED-4660-8A93-B77A9534683E}"/>
              </a:ext>
            </a:extLst>
          </p:cNvPr>
          <p:cNvSpPr/>
          <p:nvPr/>
        </p:nvSpPr>
        <p:spPr>
          <a:xfrm>
            <a:off x="2815945" y="5421570"/>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B247C34-C028-CE11-C8A7-B63BE4E55D84}"/>
              </a:ext>
            </a:extLst>
          </p:cNvPr>
          <p:cNvSpPr/>
          <p:nvPr/>
        </p:nvSpPr>
        <p:spPr>
          <a:xfrm>
            <a:off x="2467311" y="5098580"/>
            <a:ext cx="1107997" cy="276999"/>
          </a:xfrm>
          <a:prstGeom prst="rect">
            <a:avLst/>
          </a:prstGeom>
        </p:spPr>
        <p:txBody>
          <a:bodyPr wrap="none">
            <a:spAutoFit/>
          </a:bodyPr>
          <a:lstStyle/>
          <a:p>
            <a:pPr algn="ctr"/>
            <a:r>
              <a:rPr lang="ja-JP" altLang="en-US" sz="1200" dirty="0">
                <a:solidFill>
                  <a:srgbClr val="00B0F0"/>
                </a:solidFill>
              </a:rPr>
              <a:t>未知のデータ</a:t>
            </a:r>
          </a:p>
        </p:txBody>
      </p:sp>
      <p:sp>
        <p:nvSpPr>
          <p:cNvPr id="8" name="楕円 7">
            <a:extLst>
              <a:ext uri="{FF2B5EF4-FFF2-40B4-BE49-F238E27FC236}">
                <a16:creationId xmlns:a16="http://schemas.microsoft.com/office/drawing/2014/main" id="{31C8F40B-DA99-445D-C898-F00DF2BEFF96}"/>
              </a:ext>
            </a:extLst>
          </p:cNvPr>
          <p:cNvSpPr/>
          <p:nvPr/>
        </p:nvSpPr>
        <p:spPr>
          <a:xfrm>
            <a:off x="5450064" y="5444408"/>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03A7EAC-D248-AEFB-C2E1-534A147E8E41}"/>
              </a:ext>
            </a:extLst>
          </p:cNvPr>
          <p:cNvSpPr/>
          <p:nvPr/>
        </p:nvSpPr>
        <p:spPr>
          <a:xfrm>
            <a:off x="8032591" y="5457662"/>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0466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03208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9D0B30-6323-3993-32B4-75077B036820}"/>
              </a:ext>
            </a:extLst>
          </p:cNvPr>
          <p:cNvSpPr>
            <a:spLocks noGrp="1"/>
          </p:cNvSpPr>
          <p:nvPr>
            <p:ph type="title"/>
          </p:nvPr>
        </p:nvSpPr>
        <p:spPr/>
        <p:txBody>
          <a:bodyPr/>
          <a:lstStyle/>
          <a:p>
            <a:r>
              <a:rPr lang="en-US" altLang="ja-JP" dirty="0"/>
              <a:t>AI </a:t>
            </a:r>
            <a:r>
              <a:rPr lang="ja-JP" altLang="en-US"/>
              <a:t>・</a:t>
            </a:r>
            <a:r>
              <a:rPr lang="en-US" altLang="ja-JP" dirty="0"/>
              <a:t>AI </a:t>
            </a:r>
            <a:r>
              <a:rPr lang="ja-JP" altLang="en-US"/>
              <a:t>プロジェクトでの誤認識</a:t>
            </a:r>
          </a:p>
        </p:txBody>
      </p:sp>
      <p:sp>
        <p:nvSpPr>
          <p:cNvPr id="2" name="スライド番号プレースホルダー 1">
            <a:extLst>
              <a:ext uri="{FF2B5EF4-FFF2-40B4-BE49-F238E27FC236}">
                <a16:creationId xmlns:a16="http://schemas.microsoft.com/office/drawing/2014/main" id="{84FC0366-7E8C-DC7A-8BD5-5B027E8A2E5D}"/>
              </a:ext>
            </a:extLst>
          </p:cNvPr>
          <p:cNvSpPr>
            <a:spLocks noGrp="1"/>
          </p:cNvSpPr>
          <p:nvPr>
            <p:ph type="sldNum" sz="quarter" idx="10"/>
          </p:nvPr>
        </p:nvSpPr>
        <p:spPr/>
        <p:txBody>
          <a:bodyPr/>
          <a:lstStyle/>
          <a:p>
            <a:fld id="{5D750650-B10A-47BF-93C2-E1678438B37A}" type="slidenum">
              <a:rPr kumimoji="1" lang="ja-JP" altLang="en-US" smtClean="0"/>
              <a:pPr/>
              <a:t>24</a:t>
            </a:fld>
            <a:endParaRPr kumimoji="1" lang="ja-JP" altLang="en-US" dirty="0"/>
          </a:p>
        </p:txBody>
      </p:sp>
      <p:sp>
        <p:nvSpPr>
          <p:cNvPr id="4" name="テキスト ボックス 3">
            <a:extLst>
              <a:ext uri="{FF2B5EF4-FFF2-40B4-BE49-F238E27FC236}">
                <a16:creationId xmlns:a16="http://schemas.microsoft.com/office/drawing/2014/main" id="{2D2BACA8-565B-693D-3F29-8C350C88DD2A}"/>
              </a:ext>
            </a:extLst>
          </p:cNvPr>
          <p:cNvSpPr txBox="1"/>
          <p:nvPr/>
        </p:nvSpPr>
        <p:spPr>
          <a:xfrm>
            <a:off x="716961" y="2699599"/>
            <a:ext cx="10758073" cy="1200329"/>
          </a:xfrm>
          <a:prstGeom prst="rect">
            <a:avLst/>
          </a:prstGeom>
          <a:solidFill>
            <a:schemeClr val="bg1"/>
          </a:solid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en-US" altLang="ja-JP" sz="2400" dirty="0">
                <a:solidFill>
                  <a:schemeClr val="tx1">
                    <a:lumMod val="90000"/>
                    <a:lumOff val="10000"/>
                  </a:schemeClr>
                </a:solidFill>
                <a:latin typeface="+mn-ea"/>
              </a:rPr>
              <a:t>AI </a:t>
            </a:r>
            <a:r>
              <a:rPr kumimoji="1" lang="ja-JP" altLang="en-US" sz="2400">
                <a:solidFill>
                  <a:schemeClr val="tx1">
                    <a:lumMod val="90000"/>
                    <a:lumOff val="10000"/>
                  </a:schemeClr>
                </a:solidFill>
                <a:latin typeface="+mn-ea"/>
              </a:rPr>
              <a:t>を導入すれば、利益が出る。</a:t>
            </a:r>
            <a:r>
              <a:rPr kumimoji="1" lang="ja-JP" altLang="en-US" sz="2400" b="1">
                <a:solidFill>
                  <a:srgbClr val="F36C37"/>
                </a:solidFill>
                <a:latin typeface="+mn-ea"/>
              </a:rPr>
              <a:t>導入を目的</a:t>
            </a:r>
            <a:r>
              <a:rPr kumimoji="1" lang="ja-JP" altLang="en-US" sz="2400">
                <a:solidFill>
                  <a:schemeClr val="tx1">
                    <a:lumMod val="90000"/>
                    <a:lumOff val="10000"/>
                  </a:schemeClr>
                </a:solidFill>
                <a:latin typeface="+mn-ea"/>
              </a:rPr>
              <a:t>としたプロジェクト推進の問題</a:t>
            </a:r>
            <a:endParaRPr kumimoji="1" lang="en-US" altLang="ja-JP" sz="2400" dirty="0">
              <a:solidFill>
                <a:schemeClr val="tx1">
                  <a:lumMod val="90000"/>
                  <a:lumOff val="10000"/>
                </a:schemeClr>
              </a:solidFill>
              <a:latin typeface="+mn-ea"/>
            </a:endParaRPr>
          </a:p>
          <a:p>
            <a:pPr marL="285750" indent="-285750" defTabSz="914400" fontAlgn="base">
              <a:spcBef>
                <a:spcPct val="0"/>
              </a:spcBef>
              <a:spcAft>
                <a:spcPct val="0"/>
              </a:spcAft>
              <a:buFont typeface="Wingdings" pitchFamily="2" charset="2"/>
              <a:buChar char="ü"/>
            </a:pPr>
            <a:r>
              <a:rPr kumimoji="1" lang="en-US" altLang="ja-JP" sz="2400" dirty="0">
                <a:solidFill>
                  <a:schemeClr val="tx1">
                    <a:lumMod val="90000"/>
                    <a:lumOff val="10000"/>
                  </a:schemeClr>
                </a:solidFill>
                <a:latin typeface="+mn-ea"/>
              </a:rPr>
              <a:t>AI </a:t>
            </a:r>
            <a:r>
              <a:rPr kumimoji="1" lang="ja-JP" altLang="en-US" sz="2400">
                <a:solidFill>
                  <a:schemeClr val="tx1">
                    <a:lumMod val="90000"/>
                    <a:lumOff val="10000"/>
                  </a:schemeClr>
                </a:solidFill>
                <a:latin typeface="+mn-ea"/>
              </a:rPr>
              <a:t>は</a:t>
            </a:r>
            <a:r>
              <a:rPr kumimoji="1" lang="ja-JP" altLang="en-US" sz="2400" b="1">
                <a:solidFill>
                  <a:srgbClr val="F36C37"/>
                </a:solidFill>
                <a:latin typeface="+mn-ea"/>
              </a:rPr>
              <a:t>何でも出来る</a:t>
            </a:r>
            <a:r>
              <a:rPr kumimoji="1" lang="ja-JP" altLang="en-US" sz="2400">
                <a:solidFill>
                  <a:srgbClr val="F36C37"/>
                </a:solidFill>
                <a:latin typeface="+mn-ea"/>
              </a:rPr>
              <a:t>。</a:t>
            </a:r>
            <a:r>
              <a:rPr kumimoji="1" lang="ja-JP" altLang="en-US" sz="2400">
                <a:solidFill>
                  <a:schemeClr val="tx1">
                    <a:lumMod val="90000"/>
                    <a:lumOff val="10000"/>
                  </a:schemeClr>
                </a:solidFill>
                <a:latin typeface="+mn-ea"/>
              </a:rPr>
              <a:t>アニメのような</a:t>
            </a:r>
            <a:r>
              <a:rPr kumimoji="1" lang="en-US" altLang="ja-JP" sz="2400" dirty="0">
                <a:solidFill>
                  <a:schemeClr val="tx1">
                    <a:lumMod val="90000"/>
                    <a:lumOff val="10000"/>
                  </a:schemeClr>
                </a:solidFill>
                <a:latin typeface="+mn-ea"/>
              </a:rPr>
              <a:t> AI </a:t>
            </a:r>
            <a:r>
              <a:rPr kumimoji="1" lang="ja-JP" altLang="en-US" sz="2400">
                <a:solidFill>
                  <a:schemeClr val="tx1">
                    <a:lumMod val="90000"/>
                    <a:lumOff val="10000"/>
                  </a:schemeClr>
                </a:solidFill>
                <a:latin typeface="+mn-ea"/>
              </a:rPr>
              <a:t>を使用できるという誤認識</a:t>
            </a:r>
            <a:endParaRPr kumimoji="1" lang="en-US" altLang="ja-JP" sz="2400" dirty="0">
              <a:solidFill>
                <a:schemeClr val="tx1">
                  <a:lumMod val="90000"/>
                  <a:lumOff val="10000"/>
                </a:schemeClr>
              </a:solidFill>
              <a:latin typeface="+mn-ea"/>
            </a:endParaRPr>
          </a:p>
          <a:p>
            <a:pPr marL="285750" indent="-285750" defTabSz="914400" fontAlgn="base">
              <a:spcBef>
                <a:spcPct val="0"/>
              </a:spcBef>
              <a:spcAft>
                <a:spcPct val="0"/>
              </a:spcAft>
              <a:buFont typeface="Wingdings" pitchFamily="2" charset="2"/>
              <a:buChar char="ü"/>
            </a:pPr>
            <a:r>
              <a:rPr kumimoji="1" lang="en-US" altLang="ja-JP" sz="2400" dirty="0">
                <a:solidFill>
                  <a:schemeClr val="tx1">
                    <a:lumMod val="90000"/>
                    <a:lumOff val="10000"/>
                  </a:schemeClr>
                </a:solidFill>
                <a:latin typeface="+mn-ea"/>
              </a:rPr>
              <a:t>AI </a:t>
            </a:r>
            <a:r>
              <a:rPr kumimoji="1" lang="ja-JP" altLang="en-US" sz="2400">
                <a:solidFill>
                  <a:schemeClr val="tx1">
                    <a:lumMod val="90000"/>
                    <a:lumOff val="10000"/>
                  </a:schemeClr>
                </a:solidFill>
                <a:latin typeface="+mn-ea"/>
              </a:rPr>
              <a:t>はすぐに使用できる。</a:t>
            </a:r>
            <a:r>
              <a:rPr kumimoji="1" lang="ja-JP" altLang="en-US" sz="2400" b="1">
                <a:solidFill>
                  <a:srgbClr val="F36C37"/>
                </a:solidFill>
                <a:latin typeface="+mn-ea"/>
              </a:rPr>
              <a:t>環境整備</a:t>
            </a:r>
            <a:r>
              <a:rPr kumimoji="1" lang="ja-JP" altLang="en-US" sz="2400">
                <a:solidFill>
                  <a:schemeClr val="tx1">
                    <a:lumMod val="90000"/>
                    <a:lumOff val="10000"/>
                  </a:schemeClr>
                </a:solidFill>
                <a:latin typeface="+mn-ea"/>
              </a:rPr>
              <a:t>の問題</a:t>
            </a:r>
          </a:p>
        </p:txBody>
      </p:sp>
      <p:sp>
        <p:nvSpPr>
          <p:cNvPr id="9" name="思考の吹き出し: 雲形 15">
            <a:extLst>
              <a:ext uri="{FF2B5EF4-FFF2-40B4-BE49-F238E27FC236}">
                <a16:creationId xmlns:a16="http://schemas.microsoft.com/office/drawing/2014/main" id="{58AFFDAF-ECEE-4E48-732B-01FBE4CFA427}"/>
              </a:ext>
            </a:extLst>
          </p:cNvPr>
          <p:cNvSpPr/>
          <p:nvPr/>
        </p:nvSpPr>
        <p:spPr>
          <a:xfrm>
            <a:off x="7467456" y="4158401"/>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わざわざ</a:t>
            </a:r>
            <a:r>
              <a:rPr kumimoji="1" lang="en-US" altLang="ja-JP" sz="1400" b="1" dirty="0">
                <a:solidFill>
                  <a:srgbClr val="494949"/>
                </a:solidFill>
                <a:latin typeface="+mn-ea"/>
              </a:rPr>
              <a:t> AI </a:t>
            </a:r>
            <a:r>
              <a:rPr kumimoji="1" lang="ja-JP" altLang="en-US" sz="1400" b="1">
                <a:solidFill>
                  <a:srgbClr val="494949"/>
                </a:solidFill>
                <a:latin typeface="+mn-ea"/>
              </a:rPr>
              <a:t>を導入しなくても他の</a:t>
            </a:r>
            <a:endParaRPr kumimoji="1" lang="en-US" altLang="ja-JP" sz="1400" b="1" dirty="0">
              <a:solidFill>
                <a:srgbClr val="494949"/>
              </a:solidFill>
              <a:latin typeface="+mn-ea"/>
            </a:endParaRPr>
          </a:p>
          <a:p>
            <a:pPr algn="ctr"/>
            <a:r>
              <a:rPr kumimoji="1" lang="ja-JP" altLang="en-US" sz="1400" b="1">
                <a:solidFill>
                  <a:srgbClr val="494949"/>
                </a:solidFill>
                <a:latin typeface="+mn-ea"/>
              </a:rPr>
              <a:t>ソリューションがあるのに・・・</a:t>
            </a:r>
            <a:endParaRPr kumimoji="1" lang="ja-JP" altLang="en-US" sz="1400" b="1" dirty="0">
              <a:solidFill>
                <a:srgbClr val="494949"/>
              </a:solidFill>
              <a:latin typeface="+mn-ea"/>
            </a:endParaRPr>
          </a:p>
        </p:txBody>
      </p:sp>
      <p:pic>
        <p:nvPicPr>
          <p:cNvPr id="11" name="図 10">
            <a:extLst>
              <a:ext uri="{FF2B5EF4-FFF2-40B4-BE49-F238E27FC236}">
                <a16:creationId xmlns:a16="http://schemas.microsoft.com/office/drawing/2014/main" id="{8005A640-E4F2-7912-C1EC-DB52B22CA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587" y="5034378"/>
            <a:ext cx="1377209" cy="1376150"/>
          </a:xfrm>
          <a:prstGeom prst="rect">
            <a:avLst/>
          </a:prstGeom>
        </p:spPr>
      </p:pic>
      <p:sp>
        <p:nvSpPr>
          <p:cNvPr id="12" name="吹き出し: 角を丸めた四角形 17">
            <a:extLst>
              <a:ext uri="{FF2B5EF4-FFF2-40B4-BE49-F238E27FC236}">
                <a16:creationId xmlns:a16="http://schemas.microsoft.com/office/drawing/2014/main" id="{34837C42-55E8-85B8-8CDE-808CE355F03A}"/>
              </a:ext>
            </a:extLst>
          </p:cNvPr>
          <p:cNvSpPr/>
          <p:nvPr/>
        </p:nvSpPr>
        <p:spPr>
          <a:xfrm>
            <a:off x="8482158" y="5752511"/>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rgbClr val="494949"/>
                </a:solidFill>
                <a:latin typeface="+mn-ea"/>
              </a:rPr>
              <a:t>AI </a:t>
            </a:r>
            <a:r>
              <a:rPr kumimoji="1" lang="ja-JP" altLang="en-US" sz="2400" b="1">
                <a:solidFill>
                  <a:srgbClr val="494949"/>
                </a:solidFill>
                <a:latin typeface="+mn-ea"/>
              </a:rPr>
              <a:t>導入！！</a:t>
            </a:r>
            <a:endParaRPr kumimoji="1" lang="ja-JP" altLang="en-US" sz="2400" b="1" dirty="0">
              <a:solidFill>
                <a:srgbClr val="494949"/>
              </a:solidFill>
              <a:latin typeface="+mn-ea"/>
            </a:endParaRPr>
          </a:p>
        </p:txBody>
      </p:sp>
      <p:pic>
        <p:nvPicPr>
          <p:cNvPr id="13" name="図 12">
            <a:extLst>
              <a:ext uri="{FF2B5EF4-FFF2-40B4-BE49-F238E27FC236}">
                <a16:creationId xmlns:a16="http://schemas.microsoft.com/office/drawing/2014/main" id="{EF5014D2-686C-AD24-5715-C7CF6614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456" y="5391616"/>
            <a:ext cx="941816" cy="941816"/>
          </a:xfrm>
          <a:prstGeom prst="rect">
            <a:avLst/>
          </a:prstGeom>
        </p:spPr>
      </p:pic>
    </p:spTree>
    <p:extLst>
      <p:ext uri="{BB962C8B-B14F-4D97-AF65-F5344CB8AC3E}">
        <p14:creationId xmlns:p14="http://schemas.microsoft.com/office/powerpoint/2010/main" val="35701880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4-3-1.</a:t>
            </a:r>
            <a:r>
              <a:rPr lang="ja-JP" altLang="en-US" dirty="0"/>
              <a:t>決定木ハンズオン 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決定木モデルを用いて、価格が決定された根拠を理解することができるモデルが</a:t>
            </a:r>
            <a:br>
              <a:rPr lang="en-US" altLang="ja-JP" sz="2000" b="1" dirty="0">
                <a:solidFill>
                  <a:srgbClr val="F36C37"/>
                </a:solidFill>
              </a:rPr>
            </a:br>
            <a:r>
              <a:rPr lang="ja-JP" altLang="en-US" sz="2000" b="1" dirty="0">
                <a:solidFill>
                  <a:srgbClr val="F36C37"/>
                </a:solidFill>
              </a:rPr>
              <a:t>出来上がりました。しかし、肝心の予測精度はあまり上がらず、実用することは</a:t>
            </a:r>
            <a:br>
              <a:rPr lang="en-US" altLang="ja-JP" sz="2000" b="1" dirty="0">
                <a:solidFill>
                  <a:srgbClr val="F36C37"/>
                </a:solidFill>
              </a:rPr>
            </a:br>
            <a:r>
              <a:rPr lang="ja-JP" altLang="en-US" sz="2000" b="1" dirty="0">
                <a:solidFill>
                  <a:srgbClr val="F36C37"/>
                </a:solidFill>
              </a:rPr>
              <a:t>難しそうです。</a:t>
            </a:r>
            <a:br>
              <a:rPr lang="en-US" altLang="ja-JP" sz="2000" b="1" dirty="0">
                <a:solidFill>
                  <a:srgbClr val="F36C37"/>
                </a:solidFill>
              </a:rPr>
            </a:br>
            <a:r>
              <a:rPr lang="ja-JP" altLang="en-US" sz="2000" b="1" dirty="0">
                <a:solidFill>
                  <a:srgbClr val="F36C37"/>
                </a:solidFill>
              </a:rPr>
              <a:t>また、木の構造を見ても、直観的に何が大事なのか把握しづらいように思えます。</a:t>
            </a:r>
            <a:endParaRPr lang="en-US" altLang="ja-JP" sz="2000" b="1" dirty="0">
              <a:solidFill>
                <a:srgbClr val="F36C37"/>
              </a:solidFill>
            </a:endParaRPr>
          </a:p>
          <a:p>
            <a:pPr marL="0" indent="0">
              <a:lnSpc>
                <a:spcPct val="120000"/>
              </a:lnSpc>
              <a:spcBef>
                <a:spcPts val="0"/>
              </a:spcBef>
              <a:spcAft>
                <a:spcPts val="2400"/>
              </a:spcAft>
              <a:buClr>
                <a:srgbClr val="F36C37"/>
              </a:buClr>
              <a:buNone/>
            </a:pPr>
            <a:r>
              <a:rPr lang="ja-JP" altLang="en-US" sz="2000" b="1" dirty="0">
                <a:solidFill>
                  <a:srgbClr val="F36C37"/>
                </a:solidFill>
              </a:rPr>
              <a:t>そこで、パラメータチューニングでモデルを改良するとともに、説明変数の重要度</a:t>
            </a:r>
            <a:br>
              <a:rPr lang="en-US" altLang="ja-JP" sz="2000" b="1" dirty="0">
                <a:solidFill>
                  <a:srgbClr val="F36C37"/>
                </a:solidFill>
              </a:rPr>
            </a:br>
            <a:r>
              <a:rPr lang="ja-JP" altLang="en-US" sz="2000" b="1" dirty="0">
                <a:solidFill>
                  <a:srgbClr val="F36C37"/>
                </a:solidFill>
              </a:rPr>
              <a:t>を確認してみます。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240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過学習をなんとかしないと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使えないな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木の構造を全部確認するのはちょっと</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4" name="図 13">
            <a:extLst>
              <a:ext uri="{FF2B5EF4-FFF2-40B4-BE49-F238E27FC236}">
                <a16:creationId xmlns:a16="http://schemas.microsoft.com/office/drawing/2014/main" id="{CE8F2693-27D3-4CD2-BD44-BB3A6714E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288" y="4943357"/>
            <a:ext cx="1377209" cy="1376150"/>
          </a:xfrm>
          <a:prstGeom prst="rect">
            <a:avLst/>
          </a:prstGeom>
        </p:spPr>
      </p:pic>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spTree>
    <p:extLst>
      <p:ext uri="{BB962C8B-B14F-4D97-AF65-F5344CB8AC3E}">
        <p14:creationId xmlns:p14="http://schemas.microsoft.com/office/powerpoint/2010/main" val="11025623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4-3-2.</a:t>
            </a:r>
            <a:r>
              <a:rPr kumimoji="1" lang="ja-JP" altLang="en-US" dirty="0"/>
              <a:t>決定木モデルを改良する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決定木を用いて予測するモデルを作成します。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9987024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決定木の特徴量重要度確認</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決定木は</a:t>
            </a:r>
            <a:r>
              <a:rPr lang="en-US" altLang="ja-JP" sz="1800" dirty="0">
                <a:solidFill>
                  <a:srgbClr val="F36C37"/>
                </a:solidFill>
              </a:rPr>
              <a:t>feature_importances_</a:t>
            </a:r>
            <a:r>
              <a:rPr lang="ja-JP" altLang="en-US" sz="1800" dirty="0"/>
              <a:t>プロパティを使用して特徴量（説明変数）の重要度を</a:t>
            </a:r>
            <a:br>
              <a:rPr lang="en-US" altLang="ja-JP" sz="1800" dirty="0"/>
            </a:br>
            <a:r>
              <a:rPr lang="ja-JP" altLang="en-US" sz="1800" dirty="0"/>
              <a:t>確認することができる</a:t>
            </a:r>
            <a:endParaRPr lang="en-US" altLang="ja-JP" sz="2600" dirty="0"/>
          </a:p>
          <a:p>
            <a:pPr>
              <a:buClr>
                <a:srgbClr val="F36C37"/>
              </a:buClr>
              <a:buFont typeface="Wingdings" panose="05000000000000000000" pitchFamily="2" charset="2"/>
              <a:buChar char="l"/>
            </a:pPr>
            <a:r>
              <a:rPr lang="ja-JP" altLang="en-US" sz="1800" dirty="0"/>
              <a:t>重要度は決定木全体でサンプルの分割基準となった特徴量に対して、どれだけサンプルを</a:t>
            </a:r>
            <a:br>
              <a:rPr lang="en-US" altLang="ja-JP" sz="1800" dirty="0"/>
            </a:br>
            <a:r>
              <a:rPr lang="ja-JP" altLang="en-US" sz="1800" dirty="0"/>
              <a:t>分けることができたか</a:t>
            </a:r>
            <a:endParaRPr lang="en-US" altLang="ja-JP" sz="1800" dirty="0"/>
          </a:p>
          <a:p>
            <a:pPr>
              <a:buClr>
                <a:srgbClr val="F36C37"/>
              </a:buClr>
              <a:buFont typeface="Wingdings" panose="05000000000000000000" pitchFamily="2" charset="2"/>
              <a:buChar char="l"/>
            </a:pPr>
            <a:r>
              <a:rPr lang="ja-JP" altLang="en-US" sz="1800" dirty="0"/>
              <a:t>特徴量重要度は、重要な特徴量を把握したり、他のモデルで使用する特徴量を選択するための</a:t>
            </a:r>
            <a:br>
              <a:rPr lang="en-US" altLang="ja-JP" sz="1800" dirty="0"/>
            </a:br>
            <a:r>
              <a:rPr lang="ja-JP" altLang="en-US" sz="1800" dirty="0"/>
              <a:t>基準として使うことができる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4-3-6.</a:t>
            </a:r>
            <a:r>
              <a:rPr lang="ja-JP" altLang="en-US" dirty="0"/>
              <a:t>特徴量重要度を確認する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8" y="4179601"/>
            <a:ext cx="10658473" cy="114685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iris</a:t>
            </a:r>
            <a:r>
              <a:rPr lang="ja-JP" altLang="en-US" sz="1400" dirty="0">
                <a:solidFill>
                  <a:srgbClr val="00879E"/>
                </a:solidFill>
                <a:latin typeface="Meiryo UI" panose="020B0604030504040204" pitchFamily="50" charset="-128"/>
                <a:ea typeface="Meiryo UI" panose="020B0604030504040204" pitchFamily="50" charset="-128"/>
              </a:rPr>
              <a:t>データセットを予測したモデルに対して特徴量重要度を確認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順番に</a:t>
            </a:r>
            <a:r>
              <a:rPr lang="en-US" altLang="ja-JP" sz="1400" dirty="0">
                <a:solidFill>
                  <a:srgbClr val="00879E"/>
                </a:solidFill>
                <a:latin typeface="Meiryo UI" panose="020B0604030504040204" pitchFamily="50" charset="-128"/>
                <a:ea typeface="Meiryo UI" panose="020B0604030504040204" pitchFamily="50" charset="-128"/>
              </a:rPr>
              <a:t>[sepal_length, sepal_width, petal_length, petal_width]</a:t>
            </a:r>
            <a:r>
              <a:rPr lang="ja-JP" altLang="en-US" sz="1400" dirty="0">
                <a:solidFill>
                  <a:srgbClr val="00879E"/>
                </a:solidFill>
                <a:latin typeface="Meiryo UI" panose="020B0604030504040204" pitchFamily="50" charset="-128"/>
                <a:ea typeface="Meiryo UI" panose="020B0604030504040204" pitchFamily="50" charset="-128"/>
              </a:rPr>
              <a:t>　高いほど重要な特徴量</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model.feature_importances_ </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31837" y="3776615"/>
            <a:ext cx="3913880" cy="338554"/>
          </a:xfrm>
          <a:prstGeom prst="rect">
            <a:avLst/>
          </a:prstGeom>
        </p:spPr>
        <p:txBody>
          <a:bodyPr wrap="square">
            <a:spAutoFit/>
          </a:bodyPr>
          <a:lstStyle/>
          <a:p>
            <a:r>
              <a:rPr lang="en-US" altLang="ja-JP" sz="1600" b="1" dirty="0">
                <a:solidFill>
                  <a:srgbClr val="00879E"/>
                </a:solidFill>
              </a:rPr>
              <a:t>feaure_importances_</a:t>
            </a:r>
            <a:r>
              <a:rPr lang="ja-JP" altLang="en-US" sz="1600" b="1" dirty="0">
                <a:solidFill>
                  <a:srgbClr val="00879E"/>
                </a:solidFill>
              </a:rPr>
              <a:t>プロパティの例</a:t>
            </a:r>
          </a:p>
        </p:txBody>
      </p:sp>
      <p:sp>
        <p:nvSpPr>
          <p:cNvPr id="9" name="正方形/長方形 8">
            <a:extLst>
              <a:ext uri="{FF2B5EF4-FFF2-40B4-BE49-F238E27FC236}">
                <a16:creationId xmlns:a16="http://schemas.microsoft.com/office/drawing/2014/main" id="{B4A13E7A-EB6D-4036-BB11-CD0019C2DB26}"/>
              </a:ext>
            </a:extLst>
          </p:cNvPr>
          <p:cNvSpPr/>
          <p:nvPr/>
        </p:nvSpPr>
        <p:spPr bwMode="auto">
          <a:xfrm>
            <a:off x="731837" y="5289648"/>
            <a:ext cx="10658473" cy="743686"/>
          </a:xfrm>
          <a:prstGeom prst="rect">
            <a:avLst/>
          </a:prstGeom>
          <a:solidFill>
            <a:schemeClr val="bg1"/>
          </a:solidFill>
          <a:ln w="317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err="1">
                <a:latin typeface="Meiryo UI" panose="020B0604030504040204" pitchFamily="50" charset="-128"/>
                <a:ea typeface="Meiryo UI" panose="020B0604030504040204" pitchFamily="50" charset="-128"/>
              </a:rPr>
              <a:t>model.feature_importances</a:t>
            </a:r>
            <a:r>
              <a:rPr lang="en-US" altLang="ja-JP" sz="1400" dirty="0">
                <a:latin typeface="Meiryo UI" panose="020B0604030504040204" pitchFamily="50" charset="-128"/>
                <a:ea typeface="Meiryo UI" panose="020B0604030504040204" pitchFamily="50" charset="-128"/>
              </a:rPr>
              <a:t>_ </a:t>
            </a:r>
          </a:p>
          <a:p>
            <a:r>
              <a:rPr lang="en-US" altLang="ja-JP" sz="1400" b="0" i="0" dirty="0">
                <a:solidFill>
                  <a:srgbClr val="212121"/>
                </a:solidFill>
                <a:effectLst/>
                <a:latin typeface="Courier New" panose="02070309020205020404" pitchFamily="49" charset="0"/>
              </a:rPr>
              <a:t>array([0.026, 0. , 0.550, 0.422])</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48267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 =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4997508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-3-8.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決定木の可視化</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matplotlib </a:t>
            </a:r>
            <a:r>
              <a:rPr lang="en-US" altLang="ja-JP" sz="1400" b="0" dirty="0">
                <a:solidFill>
                  <a:srgbClr val="AF00DB"/>
                </a:solidFill>
                <a:effectLst/>
                <a:latin typeface="+mn-ea"/>
              </a:rPr>
              <a:t>import</a:t>
            </a:r>
            <a:r>
              <a:rPr lang="en-US" altLang="ja-JP" sz="1400" b="0" dirty="0">
                <a:solidFill>
                  <a:srgbClr val="000000"/>
                </a:solidFill>
                <a:effectLst/>
                <a:latin typeface="+mn-ea"/>
              </a:rPr>
              <a:t> pyplot </a:t>
            </a:r>
            <a:r>
              <a:rPr lang="en-US" altLang="ja-JP" sz="1400" b="0" dirty="0">
                <a:solidFill>
                  <a:srgbClr val="AF00DB"/>
                </a:solidFill>
                <a:effectLst/>
                <a:latin typeface="+mn-ea"/>
              </a:rPr>
              <a:t>as</a:t>
            </a:r>
            <a:r>
              <a:rPr lang="en-US" altLang="ja-JP" sz="1400" b="0" dirty="0">
                <a:solidFill>
                  <a:srgbClr val="000000"/>
                </a:solidFill>
                <a:effectLst/>
                <a:latin typeface="+mn-ea"/>
              </a:rPr>
              <a:t> plt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plot_tree</a:t>
            </a:r>
          </a:p>
          <a:p>
            <a:r>
              <a:rPr lang="en-US" altLang="ja-JP" sz="1400" b="0" dirty="0">
                <a:solidFill>
                  <a:srgbClr val="0000FF"/>
                </a:solidFill>
                <a:effectLst/>
                <a:latin typeface="+mn-ea"/>
              </a:rPr>
              <a:t>!</a:t>
            </a:r>
            <a:r>
              <a:rPr lang="en-US" altLang="ja-JP" sz="1400" b="0" dirty="0">
                <a:solidFill>
                  <a:srgbClr val="000000"/>
                </a:solidFill>
                <a:effectLst/>
                <a:latin typeface="+mn-ea"/>
              </a:rPr>
              <a:t>pip install japanize_matplotlib | tail -n </a:t>
            </a:r>
            <a:r>
              <a:rPr lang="en-US" altLang="ja-JP" sz="1400" b="0" dirty="0">
                <a:solidFill>
                  <a:srgbClr val="098658"/>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japanize_matplotlib                      </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0000"/>
                </a:solidFill>
                <a:effectLst/>
                <a:latin typeface="+mn-ea"/>
              </a:rPr>
              <a:t>plt.figure(figsize=(</a:t>
            </a:r>
            <a:r>
              <a:rPr lang="en-US" altLang="ja-JP" sz="1400" b="0" dirty="0">
                <a:solidFill>
                  <a:srgbClr val="09885A"/>
                </a:solidFill>
                <a:effectLst/>
                <a:latin typeface="+mn-ea"/>
              </a:rPr>
              <a:t>45</a:t>
            </a:r>
            <a:r>
              <a:rPr lang="en-US" altLang="ja-JP" sz="1400" b="0" dirty="0">
                <a:solidFill>
                  <a:srgbClr val="000000"/>
                </a:solidFill>
                <a:effectLst/>
                <a:latin typeface="+mn-ea"/>
              </a:rPr>
              <a:t>,</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 matplotlib</a:t>
            </a:r>
            <a:r>
              <a:rPr lang="ja-JP" altLang="en-US" sz="1400" b="0" dirty="0">
                <a:solidFill>
                  <a:srgbClr val="008000"/>
                </a:solidFill>
                <a:effectLst/>
                <a:latin typeface="+mn-ea"/>
              </a:rPr>
              <a:t>で画像サイズの調整（横幅、縦幅）</a:t>
            </a:r>
            <a:endParaRPr lang="ja-JP" altLang="en-US" sz="1400" b="0" dirty="0">
              <a:solidFill>
                <a:srgbClr val="000000"/>
              </a:solidFill>
              <a:effectLst/>
              <a:latin typeface="+mn-ea"/>
            </a:endParaRPr>
          </a:p>
          <a:p>
            <a:r>
              <a:rPr lang="en-US" altLang="ja-JP" sz="1400" b="0" dirty="0">
                <a:solidFill>
                  <a:srgbClr val="000000"/>
                </a:solidFill>
                <a:effectLst/>
                <a:latin typeface="+mn-ea"/>
              </a:rPr>
              <a:t>plot_tree(</a:t>
            </a:r>
          </a:p>
          <a:p>
            <a:r>
              <a:rPr lang="en-US" altLang="ja-JP" sz="1400" b="0" dirty="0">
                <a:solidFill>
                  <a:srgbClr val="000000"/>
                </a:solidFill>
                <a:effectLst/>
                <a:latin typeface="+mn-ea"/>
              </a:rPr>
              <a:t>    model,                            </a:t>
            </a:r>
            <a:r>
              <a:rPr lang="en-US" altLang="ja-JP" sz="1400" b="0" dirty="0">
                <a:solidFill>
                  <a:srgbClr val="008000"/>
                </a:solidFill>
                <a:effectLst/>
                <a:latin typeface="+mn-ea"/>
              </a:rPr>
              <a:t># </a:t>
            </a:r>
            <a:r>
              <a:rPr lang="ja-JP" altLang="en-US" sz="1400" b="0" dirty="0">
                <a:solidFill>
                  <a:srgbClr val="008000"/>
                </a:solidFill>
                <a:effectLst/>
                <a:latin typeface="+mn-ea"/>
              </a:rPr>
              <a:t>可視化するモデルを指定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max_depth=</a:t>
            </a:r>
            <a:r>
              <a:rPr lang="en-US" altLang="ja-JP" sz="1400" b="0" dirty="0">
                <a:solidFill>
                  <a:srgbClr val="09885A"/>
                </a:solidFill>
                <a:effectLst/>
                <a:latin typeface="+mn-ea"/>
              </a:rPr>
              <a:t>6</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可視化する木の深さ</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feature_names = train_x.columns,  </a:t>
            </a:r>
            <a:r>
              <a:rPr lang="en-US" altLang="ja-JP" sz="1400" b="0" dirty="0">
                <a:solidFill>
                  <a:srgbClr val="008000"/>
                </a:solidFill>
                <a:effectLst/>
                <a:latin typeface="+mn-ea"/>
              </a:rPr>
              <a:t># </a:t>
            </a:r>
            <a:r>
              <a:rPr lang="ja-JP" altLang="en-US" sz="1400" b="0" dirty="0">
                <a:solidFill>
                  <a:srgbClr val="008000"/>
                </a:solidFill>
                <a:effectLst/>
                <a:latin typeface="+mn-ea"/>
              </a:rPr>
              <a:t>分割するときの説明変数名を設定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filled=</a:t>
            </a:r>
            <a:r>
              <a:rPr lang="en-US" altLang="ja-JP" sz="1400" b="0" dirty="0">
                <a:solidFill>
                  <a:srgbClr val="0000FF"/>
                </a:solidFill>
                <a:effectLst/>
                <a:latin typeface="+mn-ea"/>
              </a:rPr>
              <a:t>True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色を付ける場合は</a:t>
            </a:r>
            <a:r>
              <a:rPr lang="en-US" altLang="ja-JP" sz="1400" b="0" dirty="0">
                <a:solidFill>
                  <a:srgbClr val="008000"/>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fontsize=</a:t>
            </a:r>
            <a:r>
              <a:rPr lang="en-US" altLang="ja-JP" sz="1400" b="0" dirty="0">
                <a:solidFill>
                  <a:srgbClr val="09885A"/>
                </a:solidFill>
                <a:effectLst/>
                <a:latin typeface="+mn-ea"/>
              </a:rPr>
              <a:t>12</a:t>
            </a:r>
            <a:r>
              <a:rPr lang="en-US" altLang="ja-JP" sz="1400" b="0" dirty="0">
                <a:solidFill>
                  <a:srgbClr val="000000"/>
                </a:solidFill>
                <a:effectLst/>
                <a:latin typeface="+mn-ea"/>
              </a:rPr>
              <a:t>,</a:t>
            </a:r>
          </a:p>
          <a:p>
            <a:r>
              <a:rPr lang="en-US" altLang="ja-JP" sz="1400" b="0" dirty="0">
                <a:solidFill>
                  <a:srgbClr val="000000"/>
                </a:solidFill>
                <a:effectLst/>
                <a:latin typeface="+mn-ea"/>
              </a:rPr>
              <a:t>    impurity=</a:t>
            </a:r>
            <a:r>
              <a:rPr lang="en-US" altLang="ja-JP" sz="1400" b="0" dirty="0">
                <a:solidFill>
                  <a:srgbClr val="0000FF"/>
                </a:solidFill>
                <a:effectLst/>
                <a:latin typeface="+mn-ea"/>
              </a:rPr>
              <a:t>False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ジニ不純度</a:t>
            </a:r>
            <a:r>
              <a:rPr lang="en-US" altLang="ja-JP" sz="1400" b="0" dirty="0">
                <a:solidFill>
                  <a:srgbClr val="008000"/>
                </a:solidFill>
                <a:effectLst/>
                <a:latin typeface="+mn-ea"/>
              </a:rPr>
              <a:t>(</a:t>
            </a:r>
            <a:r>
              <a:rPr lang="ja-JP" altLang="en-US" sz="1400" b="0" dirty="0">
                <a:solidFill>
                  <a:srgbClr val="008000"/>
                </a:solidFill>
                <a:effectLst/>
                <a:latin typeface="+mn-ea"/>
              </a:rPr>
              <a:t>どれくらい分類できていないかどうか</a:t>
            </a:r>
            <a:r>
              <a:rPr lang="en-US" altLang="ja-JP" sz="1400" b="0" dirty="0">
                <a:solidFill>
                  <a:srgbClr val="008000"/>
                </a:solidFill>
                <a:effectLst/>
                <a:latin typeface="+mn-ea"/>
              </a:rPr>
              <a:t>)</a:t>
            </a:r>
            <a:r>
              <a:rPr lang="ja-JP" altLang="en-US" sz="1400" b="0" dirty="0">
                <a:solidFill>
                  <a:srgbClr val="008000"/>
                </a:solidFill>
                <a:effectLst/>
                <a:latin typeface="+mn-ea"/>
              </a:rPr>
              <a:t>を表示するかどうか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a:t>
            </a:r>
          </a:p>
          <a:p>
            <a:r>
              <a:rPr lang="en-US" altLang="ja-JP" sz="1400" b="0" dirty="0">
                <a:solidFill>
                  <a:srgbClr val="000000"/>
                </a:solidFill>
                <a:effectLst/>
                <a:latin typeface="+mn-ea"/>
              </a:rPr>
              <a:t>plt.show()  </a:t>
            </a:r>
            <a:r>
              <a:rPr lang="en-US" altLang="ja-JP" sz="1400" b="0" dirty="0">
                <a:solidFill>
                  <a:srgbClr val="008000"/>
                </a:solidFill>
                <a:effectLst/>
                <a:latin typeface="+mn-ea"/>
              </a:rPr>
              <a:t># </a:t>
            </a:r>
            <a:r>
              <a:rPr lang="ja-JP" altLang="en-US" sz="1400" b="0" dirty="0">
                <a:solidFill>
                  <a:srgbClr val="008000"/>
                </a:solidFill>
                <a:effectLst/>
                <a:latin typeface="+mn-ea"/>
              </a:rPr>
              <a:t>結果を表示する</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特徴量重要度確認</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特徴量重要度：</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importances</a:t>
            </a:r>
            <a:r>
              <a:rPr lang="en-US" altLang="ja-JP" sz="1400" b="0" dirty="0">
                <a:solidFill>
                  <a:srgbClr val="000000"/>
                </a:solidFill>
                <a:effectLst/>
                <a:latin typeface="+mn-ea"/>
              </a:rPr>
              <a:t>= </a:t>
            </a:r>
            <a:r>
              <a:rPr lang="en-US" altLang="ja-JP" sz="1400" b="0" dirty="0" err="1">
                <a:solidFill>
                  <a:srgbClr val="000000"/>
                </a:solidFill>
                <a:effectLst/>
                <a:latin typeface="+mn-ea"/>
              </a:rPr>
              <a:t>model.feature_importances</a:t>
            </a:r>
            <a:r>
              <a:rPr lang="en-US" altLang="ja-JP" sz="1400" b="0" dirty="0">
                <a:solidFill>
                  <a:srgbClr val="000000"/>
                </a:solidFill>
                <a:effectLst/>
                <a:latin typeface="+mn-ea"/>
              </a:rPr>
              <a:t>_</a:t>
            </a:r>
          </a:p>
          <a:p>
            <a:r>
              <a:rPr lang="en-US" altLang="ja-JP" sz="1400" b="0" dirty="0" err="1">
                <a:solidFill>
                  <a:srgbClr val="000000"/>
                </a:solidFill>
                <a:effectLst/>
                <a:latin typeface="+mn-ea"/>
              </a:rPr>
              <a:t>df_importances</a:t>
            </a:r>
            <a:r>
              <a:rPr lang="en-US" altLang="ja-JP" sz="1400" b="0" dirty="0">
                <a:solidFill>
                  <a:srgbClr val="000000"/>
                </a:solidFill>
                <a:effectLst/>
                <a:latin typeface="+mn-ea"/>
              </a:rPr>
              <a:t> =</a:t>
            </a:r>
            <a:r>
              <a:rPr lang="en-US" altLang="ja-JP" sz="1400" b="0" dirty="0" err="1">
                <a:solidFill>
                  <a:srgbClr val="000000"/>
                </a:solidFill>
                <a:effectLst/>
                <a:latin typeface="+mn-ea"/>
              </a:rPr>
              <a:t>pd.DataFrame</a:t>
            </a:r>
            <a:r>
              <a:rPr lang="en-US" altLang="ja-JP" sz="1400" b="0" dirty="0">
                <a:solidFill>
                  <a:srgbClr val="000000"/>
                </a:solidFill>
                <a:effectLst/>
                <a:latin typeface="+mn-ea"/>
              </a:rPr>
              <a:t>(data=</a:t>
            </a:r>
            <a:r>
              <a:rPr lang="en-US" altLang="ja-JP" sz="1400" b="0" dirty="0" err="1">
                <a:solidFill>
                  <a:srgbClr val="000000"/>
                </a:solidFill>
                <a:effectLst/>
                <a:latin typeface="+mn-ea"/>
              </a:rPr>
              <a:t>importances</a:t>
            </a:r>
            <a:r>
              <a:rPr lang="en-US" altLang="ja-JP" sz="1400" b="0" dirty="0">
                <a:solidFill>
                  <a:srgbClr val="000000"/>
                </a:solidFill>
                <a:effectLst/>
                <a:latin typeface="+mn-ea"/>
              </a:rPr>
              <a:t>, index=</a:t>
            </a:r>
            <a:r>
              <a:rPr lang="en-US" altLang="ja-JP" sz="1400" b="0" dirty="0" err="1">
                <a:solidFill>
                  <a:srgbClr val="000000"/>
                </a:solidFill>
                <a:effectLst/>
                <a:latin typeface="+mn-ea"/>
              </a:rPr>
              <a:t>train_x.columns</a:t>
            </a:r>
            <a:r>
              <a:rPr lang="en-US" altLang="ja-JP" sz="1400" b="0" dirty="0">
                <a:solidFill>
                  <a:srgbClr val="000000"/>
                </a:solidFill>
                <a:effectLst/>
                <a:latin typeface="+mn-ea"/>
              </a:rPr>
              <a:t>)</a:t>
            </a:r>
          </a:p>
          <a:p>
            <a:r>
              <a:rPr lang="en-US" altLang="ja-JP" sz="1400" b="0" dirty="0">
                <a:solidFill>
                  <a:srgbClr val="000000"/>
                </a:solidFill>
                <a:effectLst/>
                <a:latin typeface="+mn-ea"/>
              </a:rPr>
              <a:t>display(</a:t>
            </a:r>
            <a:r>
              <a:rPr lang="en-US" altLang="ja-JP" sz="1400" b="0" dirty="0" err="1">
                <a:solidFill>
                  <a:srgbClr val="000000"/>
                </a:solidFill>
                <a:effectLst/>
                <a:latin typeface="+mn-ea"/>
              </a:rPr>
              <a:t>df_importances.sort_values</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 ascending=</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
        <p:nvSpPr>
          <p:cNvPr id="3" name="テキスト ボックス 2">
            <a:extLst>
              <a:ext uri="{FF2B5EF4-FFF2-40B4-BE49-F238E27FC236}">
                <a16:creationId xmlns:a16="http://schemas.microsoft.com/office/drawing/2014/main" id="{EE986B2D-3056-4653-8C45-D1E49016BD94}"/>
              </a:ext>
            </a:extLst>
          </p:cNvPr>
          <p:cNvSpPr txBox="1"/>
          <p:nvPr/>
        </p:nvSpPr>
        <p:spPr>
          <a:xfrm>
            <a:off x="8159262" y="961535"/>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15256843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435933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-4-1.</a:t>
            </a:r>
            <a:r>
              <a:rPr lang="ja-JP" altLang="en-US" dirty="0"/>
              <a:t>演習</a:t>
            </a:r>
            <a:r>
              <a:rPr lang="en-US" altLang="ja-JP" dirty="0"/>
              <a:t>3</a:t>
            </a:r>
            <a:r>
              <a:rPr lang="ja-JP" altLang="en-US" dirty="0"/>
              <a:t>：決定木（オプション）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4-2_</a:t>
            </a:r>
            <a:r>
              <a:rPr lang="ja-JP" altLang="en-US" sz="2200" dirty="0"/>
              <a:t>（演習）決定木によるガンの悪性腫瘍の分類</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決定木を用いて、ロジスティック回帰の講義で予測をしたガンの腫瘍分類を行います。</a:t>
            </a:r>
            <a:br>
              <a:rPr lang="en-US" altLang="ja-JP" sz="2000" b="1" dirty="0">
                <a:solidFill>
                  <a:srgbClr val="F36C37"/>
                </a:solidFill>
              </a:rPr>
            </a:br>
            <a:r>
              <a:rPr lang="ja-JP" altLang="en-US" sz="2000" b="1" dirty="0">
                <a:solidFill>
                  <a:srgbClr val="F36C37"/>
                </a:solidFill>
              </a:rPr>
              <a:t>講義で扱った回帰の場合とほとんど違いはありません。決定木の可視化、</a:t>
            </a:r>
            <a:br>
              <a:rPr lang="en-US" altLang="ja-JP" sz="2000" b="1" dirty="0">
                <a:solidFill>
                  <a:srgbClr val="F36C37"/>
                </a:solidFill>
              </a:rPr>
            </a:br>
            <a:r>
              <a:rPr lang="ja-JP" altLang="en-US" sz="2000" b="1" dirty="0">
                <a:solidFill>
                  <a:srgbClr val="F36C37"/>
                </a:solidFill>
              </a:rPr>
              <a:t>パラメータチューニング、特徴量重要度の確認も行ってみましょう。</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7A2B4771-AF38-4E8F-BC6E-CE8F07659E69}"/>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274083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0" y="14984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（参考）決定木まとめ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247</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木構造や特徴量重要度からモデルを解釈しやすい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非常に過学習しやすく、パラメータを調整してもある程度は避けられない。</a:t>
            </a:r>
            <a:br>
              <a:rPr lang="en-US" altLang="ja-JP" sz="2000" b="1" dirty="0"/>
            </a:br>
            <a:r>
              <a:rPr lang="ja-JP" altLang="en-US" sz="2000" b="1" dirty="0"/>
              <a:t>そのため、通常は決定木単体を最終的な予測モデルにすることはほとんどない。</a:t>
            </a:r>
            <a:br>
              <a:rPr lang="en-US" altLang="ja-JP" sz="2000" b="1" dirty="0"/>
            </a:br>
            <a:r>
              <a:rPr lang="ja-JP" altLang="en-US" sz="2000" b="1" dirty="0"/>
              <a:t>他のモデルか、決定木の発展形モデルを使う。</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69" y="408816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集団を質問により分割していく木構造モデル</a:t>
            </a:r>
            <a:endParaRPr lang="ja-JP" altLang="en-US" dirty="0">
              <a:solidFill>
                <a:srgbClr val="494949"/>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122311" y="4959021"/>
            <a:ext cx="4988224"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pic>
        <p:nvPicPr>
          <p:cNvPr id="15" name="図 14">
            <a:extLst>
              <a:ext uri="{FF2B5EF4-FFF2-40B4-BE49-F238E27FC236}">
                <a16:creationId xmlns:a16="http://schemas.microsoft.com/office/drawing/2014/main" id="{DDD886FA-E97D-45A4-A014-C9418D4E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606" y="3722117"/>
            <a:ext cx="1377209" cy="1376150"/>
          </a:xfrm>
          <a:prstGeom prst="rect">
            <a:avLst/>
          </a:prstGeom>
        </p:spPr>
      </p:pic>
      <p:sp>
        <p:nvSpPr>
          <p:cNvPr id="24" name="吹き出し: 角を丸めた四角形 23">
            <a:extLst>
              <a:ext uri="{FF2B5EF4-FFF2-40B4-BE49-F238E27FC236}">
                <a16:creationId xmlns:a16="http://schemas.microsoft.com/office/drawing/2014/main" id="{8DE18FD3-7C22-4C62-B47A-AF81275ED9F2}"/>
              </a:ext>
            </a:extLst>
          </p:cNvPr>
          <p:cNvSpPr/>
          <p:nvPr/>
        </p:nvSpPr>
        <p:spPr>
          <a:xfrm>
            <a:off x="8351903" y="4381832"/>
            <a:ext cx="1916703" cy="515440"/>
          </a:xfrm>
          <a:prstGeom prst="wedgeRoundRectCallout">
            <a:avLst>
              <a:gd name="adj1" fmla="val 60421"/>
              <a:gd name="adj2" fmla="val -450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rgbClr val="494949"/>
                </a:solidFill>
                <a:latin typeface="+mn-ea"/>
              </a:rPr>
              <a:t>ギギギ</a:t>
            </a:r>
            <a:r>
              <a:rPr kumimoji="1" lang="en-US" altLang="ja-JP" sz="2000" b="1" dirty="0">
                <a:solidFill>
                  <a:srgbClr val="494949"/>
                </a:solidFill>
                <a:latin typeface="+mn-ea"/>
              </a:rPr>
              <a:t>...</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9185520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9516442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複数の決定木を並列に組み合わせて予測をするモデル　ランダムフォレスト</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ランダムフォレスト</a:t>
            </a:r>
          </a:p>
          <a:p>
            <a:pPr lvl="1">
              <a:buClr>
                <a:srgbClr val="F36C37"/>
              </a:buClr>
            </a:pPr>
            <a:r>
              <a:rPr lang="ja-JP" altLang="en-US" sz="1400" b="1" dirty="0"/>
              <a:t>複数の決定木を作成し、平均で予測値を算出する。</a:t>
            </a:r>
          </a:p>
          <a:p>
            <a:pPr lvl="1">
              <a:buClr>
                <a:srgbClr val="F36C37"/>
              </a:buClr>
            </a:pPr>
            <a:r>
              <a:rPr lang="ja-JP" altLang="en-US" sz="1400" b="1" dirty="0"/>
              <a:t>それぞれの木は使用する説明変数とデータの組み合わせがランダムに抽出されるため、多様性がある。</a:t>
            </a:r>
            <a:endParaRPr lang="en-US" altLang="ja-JP" sz="1400" b="1" dirty="0"/>
          </a:p>
          <a:p>
            <a:pPr lvl="1">
              <a:buClr>
                <a:srgbClr val="F36C37"/>
              </a:buClr>
            </a:pPr>
            <a:r>
              <a:rPr lang="ja-JP" altLang="en-US" sz="1400" b="1" dirty="0"/>
              <a:t>個々の木が過学習を起こしていても、全体として緩和されるため、過学習を起こしにくい。</a:t>
            </a:r>
            <a:endParaRPr lang="en-US" altLang="ja-JP" sz="1400" b="1" dirty="0"/>
          </a:p>
          <a:p>
            <a:pPr lvl="1">
              <a:buClr>
                <a:srgbClr val="F36C37"/>
              </a:buClr>
            </a:pPr>
            <a:r>
              <a:rPr lang="ja-JP" altLang="en-US" sz="1400" b="1" dirty="0"/>
              <a:t>決定木と同じように木構造や説明変数の重要度を確認できる。</a:t>
            </a:r>
            <a:endParaRPr lang="en-US" altLang="ja-JP" sz="1400" b="1" dirty="0"/>
          </a:p>
          <a:p>
            <a:pPr lvl="1">
              <a:buClr>
                <a:srgbClr val="F36C37"/>
              </a:buClr>
            </a:pPr>
            <a:r>
              <a:rPr lang="ja-JP" altLang="en-US" sz="1400" b="1" dirty="0"/>
              <a:t>このように複数のモデルを組み合わせたモデルを、アンサンブル学習という。</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4-5-1.</a:t>
            </a:r>
            <a:r>
              <a:rPr lang="ja-JP" altLang="en-US" dirty="0"/>
              <a:t>ランダムフォレストとは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249</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 name="グループ化 2">
            <a:extLst>
              <a:ext uri="{FF2B5EF4-FFF2-40B4-BE49-F238E27FC236}">
                <a16:creationId xmlns:a16="http://schemas.microsoft.com/office/drawing/2014/main" id="{F424BC1D-8248-451E-9C32-A6C0BDA9A27B}"/>
              </a:ext>
            </a:extLst>
          </p:cNvPr>
          <p:cNvGrpSpPr/>
          <p:nvPr/>
        </p:nvGrpSpPr>
        <p:grpSpPr>
          <a:xfrm>
            <a:off x="3756639" y="3159024"/>
            <a:ext cx="7728438" cy="3067550"/>
            <a:chOff x="531970" y="2240004"/>
            <a:chExt cx="10822446" cy="4295615"/>
          </a:xfrm>
        </p:grpSpPr>
        <p:sp>
          <p:nvSpPr>
            <p:cNvPr id="53" name="正方形/長方形 52">
              <a:extLst>
                <a:ext uri="{FF2B5EF4-FFF2-40B4-BE49-F238E27FC236}">
                  <a16:creationId xmlns:a16="http://schemas.microsoft.com/office/drawing/2014/main" id="{74685240-0D64-4A67-9457-A3A2DDBA5D1F}"/>
                </a:ext>
              </a:extLst>
            </p:cNvPr>
            <p:cNvSpPr/>
            <p:nvPr/>
          </p:nvSpPr>
          <p:spPr>
            <a:xfrm>
              <a:off x="531970" y="2240004"/>
              <a:ext cx="6982620" cy="1261150"/>
            </a:xfrm>
            <a:prstGeom prst="rect">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400" dirty="0">
                  <a:solidFill>
                    <a:srgbClr val="333333"/>
                  </a:solidFill>
                  <a:latin typeface="-apple-system"/>
                </a:rPr>
                <a:t>訓練データの説明変数</a:t>
              </a:r>
              <a:endParaRPr lang="en-US" altLang="ja-JP" sz="1400" dirty="0">
                <a:solidFill>
                  <a:srgbClr val="333333"/>
                </a:solidFill>
                <a:latin typeface="-apple-system"/>
              </a:endParaRPr>
            </a:p>
          </p:txBody>
        </p:sp>
        <mc:AlternateContent xmlns:mc="http://schemas.openxmlformats.org/markup-compatibility/2006" xmlns:a14="http://schemas.microsoft.com/office/drawing/2010/main">
          <mc:Choice Requires="a14">
            <p:sp>
              <p:nvSpPr>
                <p:cNvPr id="54" name="楕円 53">
                  <a:extLst>
                    <a:ext uri="{FF2B5EF4-FFF2-40B4-BE49-F238E27FC236}">
                      <a16:creationId xmlns:a16="http://schemas.microsoft.com/office/drawing/2014/main" id="{99A89875-18D5-4DBD-86F6-0D31532DCD1E}"/>
                    </a:ext>
                  </a:extLst>
                </p:cNvPr>
                <p:cNvSpPr/>
                <p:nvPr/>
              </p:nvSpPr>
              <p:spPr>
                <a:xfrm>
                  <a:off x="874504" y="2693132"/>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1</m:t>
                            </m:r>
                          </m:sub>
                        </m:sSub>
                      </m:oMath>
                    </m:oMathPara>
                  </a14:m>
                  <a:endParaRPr kumimoji="1" lang="ja-JP" altLang="en-US" sz="2400" dirty="0"/>
                </a:p>
              </p:txBody>
            </p:sp>
          </mc:Choice>
          <mc:Fallback xmlns="">
            <p:sp>
              <p:nvSpPr>
                <p:cNvPr id="54" name="楕円 53">
                  <a:extLst>
                    <a:ext uri="{FF2B5EF4-FFF2-40B4-BE49-F238E27FC236}">
                      <a16:creationId xmlns:a16="http://schemas.microsoft.com/office/drawing/2014/main" id="{99A89875-18D5-4DBD-86F6-0D31532DCD1E}"/>
                    </a:ext>
                  </a:extLst>
                </p:cNvPr>
                <p:cNvSpPr>
                  <a:spLocks noRot="1" noChangeAspect="1" noMove="1" noResize="1" noEditPoints="1" noAdjustHandles="1" noChangeArrowheads="1" noChangeShapeType="1" noTextEdit="1"/>
                </p:cNvSpPr>
                <p:nvPr/>
              </p:nvSpPr>
              <p:spPr>
                <a:xfrm>
                  <a:off x="874504" y="2693132"/>
                  <a:ext cx="604525" cy="604525"/>
                </a:xfrm>
                <a:prstGeom prst="ellipse">
                  <a:avLst/>
                </a:prstGeom>
                <a:blipFill>
                  <a:blip r:embed="rId3"/>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楕円 54">
                  <a:extLst>
                    <a:ext uri="{FF2B5EF4-FFF2-40B4-BE49-F238E27FC236}">
                      <a16:creationId xmlns:a16="http://schemas.microsoft.com/office/drawing/2014/main" id="{714AB3AF-531B-4BEB-92F7-510241AE210C}"/>
                    </a:ext>
                  </a:extLst>
                </p:cNvPr>
                <p:cNvSpPr/>
                <p:nvPr/>
              </p:nvSpPr>
              <p:spPr>
                <a:xfrm>
                  <a:off x="3122010" y="2734798"/>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3</m:t>
                            </m:r>
                          </m:sub>
                        </m:sSub>
                      </m:oMath>
                    </m:oMathPara>
                  </a14:m>
                  <a:endParaRPr kumimoji="1" lang="ja-JP" altLang="en-US" sz="2400" dirty="0"/>
                </a:p>
              </p:txBody>
            </p:sp>
          </mc:Choice>
          <mc:Fallback xmlns="">
            <p:sp>
              <p:nvSpPr>
                <p:cNvPr id="55" name="楕円 54">
                  <a:extLst>
                    <a:ext uri="{FF2B5EF4-FFF2-40B4-BE49-F238E27FC236}">
                      <a16:creationId xmlns:a16="http://schemas.microsoft.com/office/drawing/2014/main" id="{714AB3AF-531B-4BEB-92F7-510241AE210C}"/>
                    </a:ext>
                  </a:extLst>
                </p:cNvPr>
                <p:cNvSpPr>
                  <a:spLocks noRot="1" noChangeAspect="1" noMove="1" noResize="1" noEditPoints="1" noAdjustHandles="1" noChangeArrowheads="1" noChangeShapeType="1" noTextEdit="1"/>
                </p:cNvSpPr>
                <p:nvPr/>
              </p:nvSpPr>
              <p:spPr>
                <a:xfrm>
                  <a:off x="3122010" y="2734798"/>
                  <a:ext cx="604525" cy="604525"/>
                </a:xfrm>
                <a:prstGeom prst="ellipse">
                  <a:avLst/>
                </a:prstGeom>
                <a:blipFill>
                  <a:blip r:embed="rId4"/>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楕円 55">
                  <a:extLst>
                    <a:ext uri="{FF2B5EF4-FFF2-40B4-BE49-F238E27FC236}">
                      <a16:creationId xmlns:a16="http://schemas.microsoft.com/office/drawing/2014/main" id="{C0F9038B-6884-427C-90A6-67D69EC480B0}"/>
                    </a:ext>
                  </a:extLst>
                </p:cNvPr>
                <p:cNvSpPr/>
                <p:nvPr/>
              </p:nvSpPr>
              <p:spPr>
                <a:xfrm>
                  <a:off x="1998257" y="2713965"/>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2</m:t>
                            </m:r>
                          </m:sub>
                        </m:sSub>
                      </m:oMath>
                    </m:oMathPara>
                  </a14:m>
                  <a:endParaRPr kumimoji="1" lang="ja-JP" altLang="en-US" sz="2400" dirty="0"/>
                </a:p>
              </p:txBody>
            </p:sp>
          </mc:Choice>
          <mc:Fallback xmlns="">
            <p:sp>
              <p:nvSpPr>
                <p:cNvPr id="56" name="楕円 55">
                  <a:extLst>
                    <a:ext uri="{FF2B5EF4-FFF2-40B4-BE49-F238E27FC236}">
                      <a16:creationId xmlns:a16="http://schemas.microsoft.com/office/drawing/2014/main" id="{C0F9038B-6884-427C-90A6-67D69EC480B0}"/>
                    </a:ext>
                  </a:extLst>
                </p:cNvPr>
                <p:cNvSpPr>
                  <a:spLocks noRot="1" noChangeAspect="1" noMove="1" noResize="1" noEditPoints="1" noAdjustHandles="1" noChangeArrowheads="1" noChangeShapeType="1" noTextEdit="1"/>
                </p:cNvSpPr>
                <p:nvPr/>
              </p:nvSpPr>
              <p:spPr>
                <a:xfrm>
                  <a:off x="1998257" y="2713965"/>
                  <a:ext cx="604525" cy="604525"/>
                </a:xfrm>
                <a:prstGeom prst="ellipse">
                  <a:avLst/>
                </a:prstGeom>
                <a:blipFill>
                  <a:blip r:embed="rId5"/>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楕円 56">
                  <a:extLst>
                    <a:ext uri="{FF2B5EF4-FFF2-40B4-BE49-F238E27FC236}">
                      <a16:creationId xmlns:a16="http://schemas.microsoft.com/office/drawing/2014/main" id="{7233F114-0598-48AA-8A27-F2D48A8F9104}"/>
                    </a:ext>
                  </a:extLst>
                </p:cNvPr>
                <p:cNvSpPr/>
                <p:nvPr/>
              </p:nvSpPr>
              <p:spPr>
                <a:xfrm>
                  <a:off x="6611702" y="2755631"/>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left"/>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𝑛</m:t>
                            </m:r>
                          </m:sub>
                        </m:sSub>
                      </m:oMath>
                    </m:oMathPara>
                  </a14:m>
                  <a:endParaRPr kumimoji="1" lang="ja-JP" altLang="en-US" dirty="0"/>
                </a:p>
              </p:txBody>
            </p:sp>
          </mc:Choice>
          <mc:Fallback xmlns="">
            <p:sp>
              <p:nvSpPr>
                <p:cNvPr id="57" name="楕円 56">
                  <a:extLst>
                    <a:ext uri="{FF2B5EF4-FFF2-40B4-BE49-F238E27FC236}">
                      <a16:creationId xmlns:a16="http://schemas.microsoft.com/office/drawing/2014/main" id="{7233F114-0598-48AA-8A27-F2D48A8F9104}"/>
                    </a:ext>
                  </a:extLst>
                </p:cNvPr>
                <p:cNvSpPr>
                  <a:spLocks noRot="1" noChangeAspect="1" noMove="1" noResize="1" noEditPoints="1" noAdjustHandles="1" noChangeArrowheads="1" noChangeShapeType="1" noTextEdit="1"/>
                </p:cNvSpPr>
                <p:nvPr/>
              </p:nvSpPr>
              <p:spPr>
                <a:xfrm>
                  <a:off x="6611702" y="2755631"/>
                  <a:ext cx="604525" cy="604525"/>
                </a:xfrm>
                <a:prstGeom prst="ellipse">
                  <a:avLst/>
                </a:prstGeom>
                <a:blipFill>
                  <a:blip r:embed="rId6"/>
                  <a:stretch>
                    <a:fillRect/>
                  </a:stretch>
                </a:blipFill>
                <a:ln>
                  <a:solidFill>
                    <a:schemeClr val="tx1">
                      <a:lumMod val="85000"/>
                      <a:lumOff val="15000"/>
                    </a:schemeClr>
                  </a:solidFill>
                </a:ln>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B98B9A04-56E7-4448-8081-947F3E2A35CA}"/>
                </a:ext>
              </a:extLst>
            </p:cNvPr>
            <p:cNvGrpSpPr/>
            <p:nvPr/>
          </p:nvGrpSpPr>
          <p:grpSpPr>
            <a:xfrm>
              <a:off x="1212857" y="3795667"/>
              <a:ext cx="1110411" cy="1603999"/>
              <a:chOff x="7572180" y="1548354"/>
              <a:chExt cx="628249" cy="907511"/>
            </a:xfrm>
          </p:grpSpPr>
          <p:sp>
            <p:nvSpPr>
              <p:cNvPr id="114" name="楕円 113">
                <a:extLst>
                  <a:ext uri="{FF2B5EF4-FFF2-40B4-BE49-F238E27FC236}">
                    <a16:creationId xmlns:a16="http://schemas.microsoft.com/office/drawing/2014/main" id="{A0FE74F3-F34A-4BD0-BF98-5CDAD1D15EC2}"/>
                  </a:ext>
                </a:extLst>
              </p:cNvPr>
              <p:cNvSpPr/>
              <p:nvPr/>
            </p:nvSpPr>
            <p:spPr>
              <a:xfrm>
                <a:off x="7879461" y="154835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5" name="グループ化 114">
                <a:extLst>
                  <a:ext uri="{FF2B5EF4-FFF2-40B4-BE49-F238E27FC236}">
                    <a16:creationId xmlns:a16="http://schemas.microsoft.com/office/drawing/2014/main" id="{26BC5DDA-7E72-4962-991F-29D226A88E74}"/>
                  </a:ext>
                </a:extLst>
              </p:cNvPr>
              <p:cNvGrpSpPr/>
              <p:nvPr/>
            </p:nvGrpSpPr>
            <p:grpSpPr>
              <a:xfrm>
                <a:off x="7739995" y="1911360"/>
                <a:ext cx="460434" cy="181503"/>
                <a:chOff x="7741816" y="1911360"/>
                <a:chExt cx="460434" cy="181503"/>
              </a:xfrm>
            </p:grpSpPr>
            <p:sp>
              <p:nvSpPr>
                <p:cNvPr id="123" name="楕円 122">
                  <a:extLst>
                    <a:ext uri="{FF2B5EF4-FFF2-40B4-BE49-F238E27FC236}">
                      <a16:creationId xmlns:a16="http://schemas.microsoft.com/office/drawing/2014/main" id="{AAAD9855-E79A-4424-853D-EFA611406F69}"/>
                    </a:ext>
                  </a:extLst>
                </p:cNvPr>
                <p:cNvSpPr/>
                <p:nvPr/>
              </p:nvSpPr>
              <p:spPr>
                <a:xfrm>
                  <a:off x="7741816"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4" name="楕円 123">
                  <a:extLst>
                    <a:ext uri="{FF2B5EF4-FFF2-40B4-BE49-F238E27FC236}">
                      <a16:creationId xmlns:a16="http://schemas.microsoft.com/office/drawing/2014/main" id="{95B12D6C-19AB-41D5-BFED-B5242362C570}"/>
                    </a:ext>
                  </a:extLst>
                </p:cNvPr>
                <p:cNvSpPr/>
                <p:nvPr/>
              </p:nvSpPr>
              <p:spPr>
                <a:xfrm>
                  <a:off x="8020747"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116" name="グループ化 115">
                <a:extLst>
                  <a:ext uri="{FF2B5EF4-FFF2-40B4-BE49-F238E27FC236}">
                    <a16:creationId xmlns:a16="http://schemas.microsoft.com/office/drawing/2014/main" id="{57B12B50-1E6C-44CB-B5D9-B492BA7A305C}"/>
                  </a:ext>
                </a:extLst>
              </p:cNvPr>
              <p:cNvGrpSpPr/>
              <p:nvPr/>
            </p:nvGrpSpPr>
            <p:grpSpPr>
              <a:xfrm>
                <a:off x="7572180" y="2274362"/>
                <a:ext cx="464076" cy="181503"/>
                <a:chOff x="7738174" y="2332684"/>
                <a:chExt cx="464076" cy="181503"/>
              </a:xfrm>
            </p:grpSpPr>
            <p:sp>
              <p:nvSpPr>
                <p:cNvPr id="121" name="楕円 120">
                  <a:extLst>
                    <a:ext uri="{FF2B5EF4-FFF2-40B4-BE49-F238E27FC236}">
                      <a16:creationId xmlns:a16="http://schemas.microsoft.com/office/drawing/2014/main" id="{0B7C594D-31E9-4377-8F1B-F8DF13B7935B}"/>
                    </a:ext>
                  </a:extLst>
                </p:cNvPr>
                <p:cNvSpPr/>
                <p:nvPr/>
              </p:nvSpPr>
              <p:spPr>
                <a:xfrm>
                  <a:off x="7738174"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2" name="楕円 121">
                  <a:extLst>
                    <a:ext uri="{FF2B5EF4-FFF2-40B4-BE49-F238E27FC236}">
                      <a16:creationId xmlns:a16="http://schemas.microsoft.com/office/drawing/2014/main" id="{86AFD313-DCD9-4A2E-960A-67DF4B44FD25}"/>
                    </a:ext>
                  </a:extLst>
                </p:cNvPr>
                <p:cNvSpPr/>
                <p:nvPr/>
              </p:nvSpPr>
              <p:spPr>
                <a:xfrm>
                  <a:off x="8020747"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117" name="直線コネクタ 116">
                <a:extLst>
                  <a:ext uri="{FF2B5EF4-FFF2-40B4-BE49-F238E27FC236}">
                    <a16:creationId xmlns:a16="http://schemas.microsoft.com/office/drawing/2014/main" id="{5ECCD75E-F8F1-42FE-AD85-D55C328213D1}"/>
                  </a:ext>
                </a:extLst>
              </p:cNvPr>
              <p:cNvCxnSpPr>
                <a:cxnSpLocks/>
                <a:stCxn id="114" idx="4"/>
                <a:endCxn id="123" idx="0"/>
              </p:cNvCxnSpPr>
              <p:nvPr/>
            </p:nvCxnSpPr>
            <p:spPr>
              <a:xfrm flipH="1">
                <a:off x="7830747" y="1729857"/>
                <a:ext cx="139466"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2589A60A-D936-4DBD-9171-A79EF1A7930A}"/>
                  </a:ext>
                </a:extLst>
              </p:cNvPr>
              <p:cNvCxnSpPr>
                <a:cxnSpLocks/>
                <a:stCxn id="123" idx="4"/>
                <a:endCxn id="121" idx="0"/>
              </p:cNvCxnSpPr>
              <p:nvPr/>
            </p:nvCxnSpPr>
            <p:spPr>
              <a:xfrm flipH="1">
                <a:off x="7662932" y="2092863"/>
                <a:ext cx="167815"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8B8D5C63-76AF-4510-9E36-BE17607C3B9B}"/>
                  </a:ext>
                </a:extLst>
              </p:cNvPr>
              <p:cNvCxnSpPr>
                <a:cxnSpLocks/>
                <a:stCxn id="123" idx="4"/>
                <a:endCxn id="122" idx="0"/>
              </p:cNvCxnSpPr>
              <p:nvPr/>
            </p:nvCxnSpPr>
            <p:spPr>
              <a:xfrm>
                <a:off x="7830747" y="2092863"/>
                <a:ext cx="114758"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853284E4-037D-48AB-8211-63EA83B35567}"/>
                  </a:ext>
                </a:extLst>
              </p:cNvPr>
              <p:cNvCxnSpPr>
                <a:cxnSpLocks/>
                <a:stCxn id="114" idx="4"/>
                <a:endCxn id="124" idx="0"/>
              </p:cNvCxnSpPr>
              <p:nvPr/>
            </p:nvCxnSpPr>
            <p:spPr>
              <a:xfrm>
                <a:off x="7970213" y="1729857"/>
                <a:ext cx="139465"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59" name="直線コネクタ 58">
              <a:extLst>
                <a:ext uri="{FF2B5EF4-FFF2-40B4-BE49-F238E27FC236}">
                  <a16:creationId xmlns:a16="http://schemas.microsoft.com/office/drawing/2014/main" id="{9E0F01C4-780D-4967-AC0F-0E962920DB82}"/>
                </a:ext>
              </a:extLst>
            </p:cNvPr>
            <p:cNvCxnSpPr>
              <a:cxnSpLocks/>
            </p:cNvCxnSpPr>
            <p:nvPr/>
          </p:nvCxnSpPr>
          <p:spPr>
            <a:xfrm>
              <a:off x="5415296" y="3016227"/>
              <a:ext cx="455118" cy="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0" name="直線コネクタ 59">
              <a:extLst>
                <a:ext uri="{FF2B5EF4-FFF2-40B4-BE49-F238E27FC236}">
                  <a16:creationId xmlns:a16="http://schemas.microsoft.com/office/drawing/2014/main" id="{BFFAD4F0-BC9D-4CD4-87EB-69B2F71EF3EE}"/>
                </a:ext>
              </a:extLst>
            </p:cNvPr>
            <p:cNvCxnSpPr>
              <a:cxnSpLocks/>
              <a:stCxn id="103" idx="4"/>
              <a:endCxn id="110" idx="0"/>
            </p:cNvCxnSpPr>
            <p:nvPr/>
          </p:nvCxnSpPr>
          <p:spPr>
            <a:xfrm>
              <a:off x="3766037" y="4116470"/>
              <a:ext cx="451048"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1" name="直線コネクタ 60">
              <a:extLst>
                <a:ext uri="{FF2B5EF4-FFF2-40B4-BE49-F238E27FC236}">
                  <a16:creationId xmlns:a16="http://schemas.microsoft.com/office/drawing/2014/main" id="{8242ADE8-4D25-4F03-A775-D99C7E958BB0}"/>
                </a:ext>
              </a:extLst>
            </p:cNvPr>
            <p:cNvCxnSpPr>
              <a:cxnSpLocks/>
              <a:stCxn id="110" idx="4"/>
              <a:endCxn id="112" idx="0"/>
            </p:cNvCxnSpPr>
            <p:nvPr/>
          </p:nvCxnSpPr>
          <p:spPr>
            <a:xfrm>
              <a:off x="4217085"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2" name="直線コネクタ 61">
              <a:extLst>
                <a:ext uri="{FF2B5EF4-FFF2-40B4-BE49-F238E27FC236}">
                  <a16:creationId xmlns:a16="http://schemas.microsoft.com/office/drawing/2014/main" id="{46699D22-F6D6-4241-9C0B-D925738327F2}"/>
                </a:ext>
              </a:extLst>
            </p:cNvPr>
            <p:cNvCxnSpPr>
              <a:cxnSpLocks/>
              <a:stCxn id="110" idx="4"/>
              <a:endCxn id="113" idx="0"/>
            </p:cNvCxnSpPr>
            <p:nvPr/>
          </p:nvCxnSpPr>
          <p:spPr>
            <a:xfrm flipH="1">
              <a:off x="3967365"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4" name="直線コネクタ 63">
              <a:extLst>
                <a:ext uri="{FF2B5EF4-FFF2-40B4-BE49-F238E27FC236}">
                  <a16:creationId xmlns:a16="http://schemas.microsoft.com/office/drawing/2014/main" id="{590D6ABC-36BC-4EF9-A397-E1DA3F35EF88}"/>
                </a:ext>
              </a:extLst>
            </p:cNvPr>
            <p:cNvCxnSpPr>
              <a:cxnSpLocks/>
              <a:stCxn id="103" idx="4"/>
              <a:endCxn id="106" idx="0"/>
            </p:cNvCxnSpPr>
            <p:nvPr/>
          </p:nvCxnSpPr>
          <p:spPr>
            <a:xfrm flipH="1">
              <a:off x="3314991" y="4116470"/>
              <a:ext cx="451046"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5" name="グループ化 64">
              <a:extLst>
                <a:ext uri="{FF2B5EF4-FFF2-40B4-BE49-F238E27FC236}">
                  <a16:creationId xmlns:a16="http://schemas.microsoft.com/office/drawing/2014/main" id="{8184BA6C-C925-4EE5-AD15-DF44AF5D8116}"/>
                </a:ext>
              </a:extLst>
            </p:cNvPr>
            <p:cNvGrpSpPr/>
            <p:nvPr/>
          </p:nvGrpSpPr>
          <p:grpSpPr>
            <a:xfrm>
              <a:off x="2904871" y="3795669"/>
              <a:ext cx="1722334" cy="1603998"/>
              <a:chOff x="8018926" y="2145861"/>
              <a:chExt cx="974463" cy="907511"/>
            </a:xfrm>
          </p:grpSpPr>
          <p:sp>
            <p:nvSpPr>
              <p:cNvPr id="103" name="楕円 102">
                <a:extLst>
                  <a:ext uri="{FF2B5EF4-FFF2-40B4-BE49-F238E27FC236}">
                    <a16:creationId xmlns:a16="http://schemas.microsoft.com/office/drawing/2014/main" id="{38A936F1-295D-42CF-81E2-E3126BE96B8B}"/>
                  </a:ext>
                </a:extLst>
              </p:cNvPr>
              <p:cNvSpPr/>
              <p:nvPr/>
            </p:nvSpPr>
            <p:spPr>
              <a:xfrm flipH="1">
                <a:off x="8415406" y="2145861"/>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4" name="グループ化 103">
                <a:extLst>
                  <a:ext uri="{FF2B5EF4-FFF2-40B4-BE49-F238E27FC236}">
                    <a16:creationId xmlns:a16="http://schemas.microsoft.com/office/drawing/2014/main" id="{1249C4F8-2804-441A-99D1-6BB781B3FD21}"/>
                  </a:ext>
                </a:extLst>
              </p:cNvPr>
              <p:cNvGrpSpPr/>
              <p:nvPr/>
            </p:nvGrpSpPr>
            <p:grpSpPr>
              <a:xfrm>
                <a:off x="8529313" y="2508867"/>
                <a:ext cx="464076" cy="544505"/>
                <a:chOff x="8529313" y="2508867"/>
                <a:chExt cx="464076" cy="544505"/>
              </a:xfrm>
            </p:grpSpPr>
            <p:sp>
              <p:nvSpPr>
                <p:cNvPr id="110" name="楕円 109">
                  <a:extLst>
                    <a:ext uri="{FF2B5EF4-FFF2-40B4-BE49-F238E27FC236}">
                      <a16:creationId xmlns:a16="http://schemas.microsoft.com/office/drawing/2014/main" id="{1C2A8F32-0BF3-43C1-A2BC-357A7D8A2D2C}"/>
                    </a:ext>
                  </a:extLst>
                </p:cNvPr>
                <p:cNvSpPr/>
                <p:nvPr/>
              </p:nvSpPr>
              <p:spPr>
                <a:xfrm flipH="1">
                  <a:off x="8670600"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1" name="グループ化 110">
                  <a:extLst>
                    <a:ext uri="{FF2B5EF4-FFF2-40B4-BE49-F238E27FC236}">
                      <a16:creationId xmlns:a16="http://schemas.microsoft.com/office/drawing/2014/main" id="{7AEEB2DE-EFC1-4361-8E24-86581D89F162}"/>
                    </a:ext>
                  </a:extLst>
                </p:cNvPr>
                <p:cNvGrpSpPr/>
                <p:nvPr/>
              </p:nvGrpSpPr>
              <p:grpSpPr>
                <a:xfrm flipH="1">
                  <a:off x="8529313" y="2871869"/>
                  <a:ext cx="464076" cy="181503"/>
                  <a:chOff x="7738174" y="2332684"/>
                  <a:chExt cx="464076" cy="181503"/>
                </a:xfrm>
                <a:solidFill>
                  <a:schemeClr val="accent6"/>
                </a:solidFill>
              </p:grpSpPr>
              <p:sp>
                <p:nvSpPr>
                  <p:cNvPr id="112" name="楕円 111">
                    <a:extLst>
                      <a:ext uri="{FF2B5EF4-FFF2-40B4-BE49-F238E27FC236}">
                        <a16:creationId xmlns:a16="http://schemas.microsoft.com/office/drawing/2014/main" id="{0808B9E5-F556-49A2-A655-338AA1D73088}"/>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13" name="楕円 112">
                    <a:extLst>
                      <a:ext uri="{FF2B5EF4-FFF2-40B4-BE49-F238E27FC236}">
                        <a16:creationId xmlns:a16="http://schemas.microsoft.com/office/drawing/2014/main" id="{C253119D-EF0E-4E00-9147-D30F03CE7BC6}"/>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nvGrpSpPr>
              <p:cNvPr id="105" name="グループ化 104">
                <a:extLst>
                  <a:ext uri="{FF2B5EF4-FFF2-40B4-BE49-F238E27FC236}">
                    <a16:creationId xmlns:a16="http://schemas.microsoft.com/office/drawing/2014/main" id="{552B5FFB-8CC6-4CB6-8C27-AAAC4E24B7FA}"/>
                  </a:ext>
                </a:extLst>
              </p:cNvPr>
              <p:cNvGrpSpPr/>
              <p:nvPr/>
            </p:nvGrpSpPr>
            <p:grpSpPr>
              <a:xfrm>
                <a:off x="8018926" y="2508867"/>
                <a:ext cx="464076" cy="544505"/>
                <a:chOff x="8018926" y="2508867"/>
                <a:chExt cx="464076" cy="544505"/>
              </a:xfrm>
            </p:grpSpPr>
            <p:sp>
              <p:nvSpPr>
                <p:cNvPr id="106" name="楕円 105">
                  <a:extLst>
                    <a:ext uri="{FF2B5EF4-FFF2-40B4-BE49-F238E27FC236}">
                      <a16:creationId xmlns:a16="http://schemas.microsoft.com/office/drawing/2014/main" id="{B80D7BD8-42C4-47DF-AC9D-242EA01CEF6F}"/>
                    </a:ext>
                  </a:extLst>
                </p:cNvPr>
                <p:cNvSpPr/>
                <p:nvPr/>
              </p:nvSpPr>
              <p:spPr>
                <a:xfrm flipH="1">
                  <a:off x="8160213"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7" name="グループ化 106">
                  <a:extLst>
                    <a:ext uri="{FF2B5EF4-FFF2-40B4-BE49-F238E27FC236}">
                      <a16:creationId xmlns:a16="http://schemas.microsoft.com/office/drawing/2014/main" id="{78340859-26E6-4990-8D32-0061022F2381}"/>
                    </a:ext>
                  </a:extLst>
                </p:cNvPr>
                <p:cNvGrpSpPr/>
                <p:nvPr/>
              </p:nvGrpSpPr>
              <p:grpSpPr>
                <a:xfrm flipH="1">
                  <a:off x="8018926" y="2871869"/>
                  <a:ext cx="464076" cy="181503"/>
                  <a:chOff x="7738174" y="2332684"/>
                  <a:chExt cx="464076" cy="181503"/>
                </a:xfrm>
                <a:solidFill>
                  <a:schemeClr val="accent6"/>
                </a:solidFill>
              </p:grpSpPr>
              <p:sp>
                <p:nvSpPr>
                  <p:cNvPr id="108" name="楕円 107">
                    <a:extLst>
                      <a:ext uri="{FF2B5EF4-FFF2-40B4-BE49-F238E27FC236}">
                        <a16:creationId xmlns:a16="http://schemas.microsoft.com/office/drawing/2014/main" id="{FDDF9075-BD38-404B-A52C-8E69ACD61DD2}"/>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9" name="楕円 108">
                    <a:extLst>
                      <a:ext uri="{FF2B5EF4-FFF2-40B4-BE49-F238E27FC236}">
                        <a16:creationId xmlns:a16="http://schemas.microsoft.com/office/drawing/2014/main" id="{6CC44B74-FBE7-4CD4-AA30-BAE053663C74}"/>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cxnSp>
          <p:nvCxnSpPr>
            <p:cNvPr id="66" name="直線コネクタ 65">
              <a:extLst>
                <a:ext uri="{FF2B5EF4-FFF2-40B4-BE49-F238E27FC236}">
                  <a16:creationId xmlns:a16="http://schemas.microsoft.com/office/drawing/2014/main" id="{F3B849BF-EE5F-4C4A-A7D4-22C981D2EC0A}"/>
                </a:ext>
              </a:extLst>
            </p:cNvPr>
            <p:cNvCxnSpPr>
              <a:cxnSpLocks/>
              <a:stCxn id="106" idx="4"/>
              <a:endCxn id="108" idx="0"/>
            </p:cNvCxnSpPr>
            <p:nvPr/>
          </p:nvCxnSpPr>
          <p:spPr>
            <a:xfrm>
              <a:off x="3314991"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直線コネクタ 66">
              <a:extLst>
                <a:ext uri="{FF2B5EF4-FFF2-40B4-BE49-F238E27FC236}">
                  <a16:creationId xmlns:a16="http://schemas.microsoft.com/office/drawing/2014/main" id="{93AB3C62-1885-479B-A1B3-0DA743147393}"/>
                </a:ext>
              </a:extLst>
            </p:cNvPr>
            <p:cNvCxnSpPr>
              <a:cxnSpLocks/>
              <a:stCxn id="106" idx="4"/>
              <a:endCxn id="109" idx="0"/>
            </p:cNvCxnSpPr>
            <p:nvPr/>
          </p:nvCxnSpPr>
          <p:spPr>
            <a:xfrm flipH="1">
              <a:off x="3065271"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8" name="グループ化 67">
              <a:extLst>
                <a:ext uri="{FF2B5EF4-FFF2-40B4-BE49-F238E27FC236}">
                  <a16:creationId xmlns:a16="http://schemas.microsoft.com/office/drawing/2014/main" id="{EEE113A2-E25B-437C-8A52-5E7203D454BE}"/>
                </a:ext>
              </a:extLst>
            </p:cNvPr>
            <p:cNvGrpSpPr/>
            <p:nvPr/>
          </p:nvGrpSpPr>
          <p:grpSpPr>
            <a:xfrm flipH="1">
              <a:off x="5504773" y="3795667"/>
              <a:ext cx="1110411" cy="1603999"/>
              <a:chOff x="8541283" y="1601352"/>
              <a:chExt cx="628249" cy="907511"/>
            </a:xfrm>
          </p:grpSpPr>
          <p:sp>
            <p:nvSpPr>
              <p:cNvPr id="92" name="楕円 91">
                <a:extLst>
                  <a:ext uri="{FF2B5EF4-FFF2-40B4-BE49-F238E27FC236}">
                    <a16:creationId xmlns:a16="http://schemas.microsoft.com/office/drawing/2014/main" id="{4F78989C-F021-48E3-A730-CA2B55E10357}"/>
                  </a:ext>
                </a:extLst>
              </p:cNvPr>
              <p:cNvSpPr/>
              <p:nvPr/>
            </p:nvSpPr>
            <p:spPr>
              <a:xfrm>
                <a:off x="8848564" y="1601352"/>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93" name="グループ化 92">
                <a:extLst>
                  <a:ext uri="{FF2B5EF4-FFF2-40B4-BE49-F238E27FC236}">
                    <a16:creationId xmlns:a16="http://schemas.microsoft.com/office/drawing/2014/main" id="{FF15713D-9DA6-4797-B4A1-6D4B3AF62023}"/>
                  </a:ext>
                </a:extLst>
              </p:cNvPr>
              <p:cNvGrpSpPr/>
              <p:nvPr/>
            </p:nvGrpSpPr>
            <p:grpSpPr>
              <a:xfrm>
                <a:off x="8709098" y="1964358"/>
                <a:ext cx="460434" cy="181503"/>
                <a:chOff x="7741816" y="1911360"/>
                <a:chExt cx="460434" cy="181503"/>
              </a:xfrm>
              <a:solidFill>
                <a:srgbClr val="0070C0"/>
              </a:solidFill>
            </p:grpSpPr>
            <p:sp>
              <p:nvSpPr>
                <p:cNvPr id="101" name="楕円 100">
                  <a:extLst>
                    <a:ext uri="{FF2B5EF4-FFF2-40B4-BE49-F238E27FC236}">
                      <a16:creationId xmlns:a16="http://schemas.microsoft.com/office/drawing/2014/main" id="{582DF9B7-479A-4716-9085-0281F9794818}"/>
                    </a:ext>
                  </a:extLst>
                </p:cNvPr>
                <p:cNvSpPr/>
                <p:nvPr/>
              </p:nvSpPr>
              <p:spPr>
                <a:xfrm>
                  <a:off x="7741816"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2" name="楕円 101">
                  <a:extLst>
                    <a:ext uri="{FF2B5EF4-FFF2-40B4-BE49-F238E27FC236}">
                      <a16:creationId xmlns:a16="http://schemas.microsoft.com/office/drawing/2014/main" id="{A5C2A8CF-B96F-4777-ADEA-3973D2361CEA}"/>
                    </a:ext>
                  </a:extLst>
                </p:cNvPr>
                <p:cNvSpPr/>
                <p:nvPr/>
              </p:nvSpPr>
              <p:spPr>
                <a:xfrm>
                  <a:off x="8020747"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94" name="グループ化 93">
                <a:extLst>
                  <a:ext uri="{FF2B5EF4-FFF2-40B4-BE49-F238E27FC236}">
                    <a16:creationId xmlns:a16="http://schemas.microsoft.com/office/drawing/2014/main" id="{325C3FA2-B2D0-4F4C-863B-FC0062DA0126}"/>
                  </a:ext>
                </a:extLst>
              </p:cNvPr>
              <p:cNvGrpSpPr/>
              <p:nvPr/>
            </p:nvGrpSpPr>
            <p:grpSpPr>
              <a:xfrm>
                <a:off x="8541283" y="2327360"/>
                <a:ext cx="464076" cy="181503"/>
                <a:chOff x="7738174" y="2332684"/>
                <a:chExt cx="464076" cy="181503"/>
              </a:xfrm>
              <a:solidFill>
                <a:srgbClr val="0070C0"/>
              </a:solidFill>
            </p:grpSpPr>
            <p:sp>
              <p:nvSpPr>
                <p:cNvPr id="99" name="楕円 98">
                  <a:extLst>
                    <a:ext uri="{FF2B5EF4-FFF2-40B4-BE49-F238E27FC236}">
                      <a16:creationId xmlns:a16="http://schemas.microsoft.com/office/drawing/2014/main" id="{72280C03-B09F-412D-92AD-AFFE38F52EEE}"/>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0" name="楕円 99">
                  <a:extLst>
                    <a:ext uri="{FF2B5EF4-FFF2-40B4-BE49-F238E27FC236}">
                      <a16:creationId xmlns:a16="http://schemas.microsoft.com/office/drawing/2014/main" id="{424452DC-55D4-4A4C-8236-39B53A2BFB9A}"/>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95" name="直線コネクタ 94">
                <a:extLst>
                  <a:ext uri="{FF2B5EF4-FFF2-40B4-BE49-F238E27FC236}">
                    <a16:creationId xmlns:a16="http://schemas.microsoft.com/office/drawing/2014/main" id="{DCB7A81E-DAC3-4F80-8165-A023A9099F4F}"/>
                  </a:ext>
                </a:extLst>
              </p:cNvPr>
              <p:cNvCxnSpPr>
                <a:cxnSpLocks/>
                <a:stCxn id="92" idx="4"/>
                <a:endCxn id="101" idx="0"/>
              </p:cNvCxnSpPr>
              <p:nvPr/>
            </p:nvCxnSpPr>
            <p:spPr>
              <a:xfrm flipH="1">
                <a:off x="8799850" y="1782855"/>
                <a:ext cx="139466"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1A67F588-E2A5-4AB8-B32E-B9754E683E87}"/>
                  </a:ext>
                </a:extLst>
              </p:cNvPr>
              <p:cNvCxnSpPr>
                <a:cxnSpLocks/>
                <a:stCxn id="101" idx="4"/>
                <a:endCxn id="99" idx="0"/>
              </p:cNvCxnSpPr>
              <p:nvPr/>
            </p:nvCxnSpPr>
            <p:spPr>
              <a:xfrm flipH="1">
                <a:off x="8632035" y="2145861"/>
                <a:ext cx="167815"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0A73E508-84A9-4988-A3B9-FCB1CB959982}"/>
                  </a:ext>
                </a:extLst>
              </p:cNvPr>
              <p:cNvCxnSpPr>
                <a:cxnSpLocks/>
                <a:stCxn id="101" idx="4"/>
                <a:endCxn id="100" idx="0"/>
              </p:cNvCxnSpPr>
              <p:nvPr/>
            </p:nvCxnSpPr>
            <p:spPr>
              <a:xfrm>
                <a:off x="8799850" y="2145861"/>
                <a:ext cx="114758"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C0DD6D9C-5160-4755-840A-B1BF7284F8B6}"/>
                  </a:ext>
                </a:extLst>
              </p:cNvPr>
              <p:cNvCxnSpPr>
                <a:cxnSpLocks/>
                <a:stCxn id="92" idx="4"/>
                <a:endCxn id="102" idx="0"/>
              </p:cNvCxnSpPr>
              <p:nvPr/>
            </p:nvCxnSpPr>
            <p:spPr>
              <a:xfrm>
                <a:off x="8939316" y="1782855"/>
                <a:ext cx="139465"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69" name="直線矢印コネクタ 68">
              <a:extLst>
                <a:ext uri="{FF2B5EF4-FFF2-40B4-BE49-F238E27FC236}">
                  <a16:creationId xmlns:a16="http://schemas.microsoft.com/office/drawing/2014/main" id="{25F54322-F817-4B76-B3E3-183EE38900CC}"/>
                </a:ext>
              </a:extLst>
            </p:cNvPr>
            <p:cNvCxnSpPr>
              <a:cxnSpLocks/>
              <a:stCxn id="57" idx="3"/>
            </p:cNvCxnSpPr>
            <p:nvPr/>
          </p:nvCxnSpPr>
          <p:spPr>
            <a:xfrm flipH="1">
              <a:off x="6100515" y="3271625"/>
              <a:ext cx="599718" cy="57866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0" name="吹き出し: 四角形 69">
              <a:extLst>
                <a:ext uri="{FF2B5EF4-FFF2-40B4-BE49-F238E27FC236}">
                  <a16:creationId xmlns:a16="http://schemas.microsoft.com/office/drawing/2014/main" id="{B79DD574-E3FC-419F-B329-7A46F885B054}"/>
                </a:ext>
              </a:extLst>
            </p:cNvPr>
            <p:cNvSpPr/>
            <p:nvPr/>
          </p:nvSpPr>
          <p:spPr>
            <a:xfrm>
              <a:off x="7010517" y="3750784"/>
              <a:ext cx="4343899" cy="1024306"/>
            </a:xfrm>
            <a:prstGeom prst="wedgeRectCallout">
              <a:avLst>
                <a:gd name="adj1" fmla="val -61181"/>
                <a:gd name="adj2" fmla="val 47817"/>
              </a:avLst>
            </a:prstGeom>
            <a:solidFill>
              <a:srgbClr val="FFDB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ランダムに抽出された説明変数とデータで</a:t>
              </a:r>
              <a:br>
                <a:rPr kumimoji="1" lang="en-US" altLang="ja-JP" sz="1200" dirty="0">
                  <a:solidFill>
                    <a:schemeClr val="tx1"/>
                  </a:solidFill>
                </a:rPr>
              </a:br>
              <a:r>
                <a:rPr kumimoji="1" lang="ja-JP" altLang="en-US" sz="1200" dirty="0">
                  <a:solidFill>
                    <a:schemeClr val="tx1"/>
                  </a:solidFill>
                </a:rPr>
                <a:t>複数の決定木を作成</a:t>
              </a:r>
            </a:p>
          </p:txBody>
        </p:sp>
        <p:sp>
          <p:nvSpPr>
            <p:cNvPr id="81" name="吹き出し: 四角形 80">
              <a:extLst>
                <a:ext uri="{FF2B5EF4-FFF2-40B4-BE49-F238E27FC236}">
                  <a16:creationId xmlns:a16="http://schemas.microsoft.com/office/drawing/2014/main" id="{169B5069-B5D0-4C81-A331-7743F7527B32}"/>
                </a:ext>
              </a:extLst>
            </p:cNvPr>
            <p:cNvSpPr/>
            <p:nvPr/>
          </p:nvSpPr>
          <p:spPr>
            <a:xfrm>
              <a:off x="531970" y="5857115"/>
              <a:ext cx="6982620" cy="678504"/>
            </a:xfrm>
            <a:prstGeom prst="wedgeRectCallout">
              <a:avLst>
                <a:gd name="adj1" fmla="val -8225"/>
                <a:gd name="adj2" fmla="val -3184"/>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bg1"/>
                  </a:solidFill>
                </a:rPr>
                <a:t>それぞれの出力結果の平均で</a:t>
              </a:r>
              <a:br>
                <a:rPr kumimoji="1" lang="en-US" altLang="ja-JP" sz="1400" b="1" dirty="0">
                  <a:solidFill>
                    <a:schemeClr val="bg1"/>
                  </a:solidFill>
                </a:rPr>
              </a:br>
              <a:r>
                <a:rPr kumimoji="1" lang="ja-JP" altLang="en-US" sz="1400" b="1" dirty="0">
                  <a:solidFill>
                    <a:schemeClr val="bg1"/>
                  </a:solidFill>
                </a:rPr>
                <a:t>目的変数を予測</a:t>
              </a:r>
            </a:p>
          </p:txBody>
        </p:sp>
        <mc:AlternateContent xmlns:mc="http://schemas.openxmlformats.org/markup-compatibility/2006" xmlns:a14="http://schemas.microsoft.com/office/drawing/2010/main">
          <mc:Choice Requires="a14">
            <p:sp>
              <p:nvSpPr>
                <p:cNvPr id="82" name="楕円 81">
                  <a:extLst>
                    <a:ext uri="{FF2B5EF4-FFF2-40B4-BE49-F238E27FC236}">
                      <a16:creationId xmlns:a16="http://schemas.microsoft.com/office/drawing/2014/main" id="{A67A2CD0-CF0F-4F7F-9C44-B2C34258D09A}"/>
                    </a:ext>
                  </a:extLst>
                </p:cNvPr>
                <p:cNvSpPr/>
                <p:nvPr/>
              </p:nvSpPr>
              <p:spPr>
                <a:xfrm>
                  <a:off x="4245764" y="2776464"/>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i="1" dirty="0">
                                <a:solidFill>
                                  <a:schemeClr val="tx1"/>
                                </a:solidFill>
                                <a:latin typeface="Cambria Math" panose="02040503050406030204" pitchFamily="18" charset="0"/>
                              </a:rPr>
                              <m:t>4</m:t>
                            </m:r>
                          </m:sub>
                        </m:sSub>
                      </m:oMath>
                    </m:oMathPara>
                  </a14:m>
                  <a:endParaRPr kumimoji="1" lang="ja-JP" altLang="en-US" sz="2400" dirty="0"/>
                </a:p>
              </p:txBody>
            </p:sp>
          </mc:Choice>
          <mc:Fallback xmlns="">
            <p:sp>
              <p:nvSpPr>
                <p:cNvPr id="82" name="楕円 81">
                  <a:extLst>
                    <a:ext uri="{FF2B5EF4-FFF2-40B4-BE49-F238E27FC236}">
                      <a16:creationId xmlns:a16="http://schemas.microsoft.com/office/drawing/2014/main" id="{A67A2CD0-CF0F-4F7F-9C44-B2C34258D09A}"/>
                    </a:ext>
                  </a:extLst>
                </p:cNvPr>
                <p:cNvSpPr>
                  <a:spLocks noRot="1" noChangeAspect="1" noMove="1" noResize="1" noEditPoints="1" noAdjustHandles="1" noChangeArrowheads="1" noChangeShapeType="1" noTextEdit="1"/>
                </p:cNvSpPr>
                <p:nvPr/>
              </p:nvSpPr>
              <p:spPr>
                <a:xfrm>
                  <a:off x="4245764" y="2776464"/>
                  <a:ext cx="604525" cy="604525"/>
                </a:xfrm>
                <a:prstGeom prst="ellipse">
                  <a:avLst/>
                </a:prstGeom>
                <a:blipFill>
                  <a:blip r:embed="rId7"/>
                  <a:stretch>
                    <a:fillRect/>
                  </a:stretch>
                </a:blipFill>
                <a:ln>
                  <a:solidFill>
                    <a:schemeClr val="tx1">
                      <a:lumMod val="85000"/>
                      <a:lumOff val="15000"/>
                    </a:schemeClr>
                  </a:solidFill>
                </a:ln>
              </p:spPr>
              <p:txBody>
                <a:bodyPr/>
                <a:lstStyle/>
                <a:p>
                  <a:r>
                    <a:rPr lang="ja-JP" altLang="en-US">
                      <a:noFill/>
                    </a:rPr>
                    <a:t> </a:t>
                  </a:r>
                </a:p>
              </p:txBody>
            </p:sp>
          </mc:Fallback>
        </mc:AlternateContent>
        <p:sp>
          <p:nvSpPr>
            <p:cNvPr id="83" name="矢印: 右 82">
              <a:extLst>
                <a:ext uri="{FF2B5EF4-FFF2-40B4-BE49-F238E27FC236}">
                  <a16:creationId xmlns:a16="http://schemas.microsoft.com/office/drawing/2014/main" id="{0EA75543-5B5E-4C86-AE6B-64D6C557E00A}"/>
                </a:ext>
              </a:extLst>
            </p:cNvPr>
            <p:cNvSpPr/>
            <p:nvPr/>
          </p:nvSpPr>
          <p:spPr>
            <a:xfrm rot="5400000">
              <a:off x="6036248"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4" name="矢印: 右 83">
              <a:extLst>
                <a:ext uri="{FF2B5EF4-FFF2-40B4-BE49-F238E27FC236}">
                  <a16:creationId xmlns:a16="http://schemas.microsoft.com/office/drawing/2014/main" id="{B846A675-94D9-4183-9C51-020BEC4C9B92}"/>
                </a:ext>
              </a:extLst>
            </p:cNvPr>
            <p:cNvSpPr/>
            <p:nvPr/>
          </p:nvSpPr>
          <p:spPr>
            <a:xfrm rot="5400000">
              <a:off x="3619326"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5" name="矢印: 右 84">
              <a:extLst>
                <a:ext uri="{FF2B5EF4-FFF2-40B4-BE49-F238E27FC236}">
                  <a16:creationId xmlns:a16="http://schemas.microsoft.com/office/drawing/2014/main" id="{7475CF7D-A6AE-45E1-9780-2744A6031A4D}"/>
                </a:ext>
              </a:extLst>
            </p:cNvPr>
            <p:cNvSpPr/>
            <p:nvPr/>
          </p:nvSpPr>
          <p:spPr>
            <a:xfrm rot="5400000">
              <a:off x="1472028" y="5392817"/>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cxnSp>
          <p:nvCxnSpPr>
            <p:cNvPr id="86" name="直線矢印コネクタ 85">
              <a:extLst>
                <a:ext uri="{FF2B5EF4-FFF2-40B4-BE49-F238E27FC236}">
                  <a16:creationId xmlns:a16="http://schemas.microsoft.com/office/drawing/2014/main" id="{79A4936F-1E75-4939-ACA9-B994ED1A4ADB}"/>
                </a:ext>
              </a:extLst>
            </p:cNvPr>
            <p:cNvCxnSpPr>
              <a:cxnSpLocks/>
              <a:stCxn id="82" idx="4"/>
            </p:cNvCxnSpPr>
            <p:nvPr/>
          </p:nvCxnSpPr>
          <p:spPr>
            <a:xfrm>
              <a:off x="4548027" y="3380989"/>
              <a:ext cx="1174805" cy="47190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7" name="直線矢印コネクタ 86">
              <a:extLst>
                <a:ext uri="{FF2B5EF4-FFF2-40B4-BE49-F238E27FC236}">
                  <a16:creationId xmlns:a16="http://schemas.microsoft.com/office/drawing/2014/main" id="{AE47AA1E-A6AF-4449-B96A-4BC056015435}"/>
                </a:ext>
              </a:extLst>
            </p:cNvPr>
            <p:cNvCxnSpPr>
              <a:cxnSpLocks/>
              <a:stCxn id="56" idx="4"/>
            </p:cNvCxnSpPr>
            <p:nvPr/>
          </p:nvCxnSpPr>
          <p:spPr>
            <a:xfrm flipH="1">
              <a:off x="1998257" y="3318490"/>
              <a:ext cx="302263" cy="45570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8" name="直線矢印コネクタ 87">
              <a:extLst>
                <a:ext uri="{FF2B5EF4-FFF2-40B4-BE49-F238E27FC236}">
                  <a16:creationId xmlns:a16="http://schemas.microsoft.com/office/drawing/2014/main" id="{F6CC81C7-0493-40CE-9BA9-FD6077D6CA83}"/>
                </a:ext>
              </a:extLst>
            </p:cNvPr>
            <p:cNvCxnSpPr>
              <a:cxnSpLocks/>
              <a:stCxn id="54" idx="5"/>
            </p:cNvCxnSpPr>
            <p:nvPr/>
          </p:nvCxnSpPr>
          <p:spPr>
            <a:xfrm>
              <a:off x="1390498" y="3209126"/>
              <a:ext cx="410139" cy="54165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A82A1796-3E19-4154-B060-F80624065311}"/>
                </a:ext>
              </a:extLst>
            </p:cNvPr>
            <p:cNvCxnSpPr>
              <a:cxnSpLocks/>
              <a:stCxn id="56" idx="4"/>
            </p:cNvCxnSpPr>
            <p:nvPr/>
          </p:nvCxnSpPr>
          <p:spPr>
            <a:xfrm>
              <a:off x="2300520" y="3318490"/>
              <a:ext cx="1261530" cy="54834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0" name="直線矢印コネクタ 89">
              <a:extLst>
                <a:ext uri="{FF2B5EF4-FFF2-40B4-BE49-F238E27FC236}">
                  <a16:creationId xmlns:a16="http://schemas.microsoft.com/office/drawing/2014/main" id="{07EC15D5-FE52-499D-A2B3-D8CB0D89508A}"/>
                </a:ext>
              </a:extLst>
            </p:cNvPr>
            <p:cNvCxnSpPr>
              <a:cxnSpLocks/>
              <a:stCxn id="55" idx="4"/>
            </p:cNvCxnSpPr>
            <p:nvPr/>
          </p:nvCxnSpPr>
          <p:spPr>
            <a:xfrm>
              <a:off x="3424273" y="3339323"/>
              <a:ext cx="256484" cy="41146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1" name="直線矢印コネクタ 90">
              <a:extLst>
                <a:ext uri="{FF2B5EF4-FFF2-40B4-BE49-F238E27FC236}">
                  <a16:creationId xmlns:a16="http://schemas.microsoft.com/office/drawing/2014/main" id="{0076B4BB-B7ED-4033-B2E6-103E1956567D}"/>
                </a:ext>
              </a:extLst>
            </p:cNvPr>
            <p:cNvCxnSpPr>
              <a:cxnSpLocks/>
              <a:stCxn id="82" idx="4"/>
            </p:cNvCxnSpPr>
            <p:nvPr/>
          </p:nvCxnSpPr>
          <p:spPr>
            <a:xfrm flipH="1">
              <a:off x="3901603" y="3380989"/>
              <a:ext cx="646424" cy="36979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71" name="吹き出し: 角を丸めた四角形 70">
            <a:extLst>
              <a:ext uri="{FF2B5EF4-FFF2-40B4-BE49-F238E27FC236}">
                <a16:creationId xmlns:a16="http://schemas.microsoft.com/office/drawing/2014/main" id="{37059C7E-A2D3-44BF-97B9-4EE8371AD945}"/>
              </a:ext>
            </a:extLst>
          </p:cNvPr>
          <p:cNvSpPr/>
          <p:nvPr/>
        </p:nvSpPr>
        <p:spPr>
          <a:xfrm>
            <a:off x="731689" y="4995101"/>
            <a:ext cx="3174393"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rgbClr val="5694D0"/>
                </a:solidFill>
                <a:latin typeface="+mn-ea"/>
              </a:rPr>
              <a:t>3</a:t>
            </a:r>
            <a:r>
              <a:rPr kumimoji="1" lang="ja-JP" altLang="en-US" sz="2400" b="1" dirty="0">
                <a:solidFill>
                  <a:srgbClr val="5694D0"/>
                </a:solidFill>
                <a:latin typeface="+mn-ea"/>
              </a:rPr>
              <a:t>人寄れば文殊の知恵</a:t>
            </a:r>
          </a:p>
        </p:txBody>
      </p:sp>
    </p:spTree>
    <p:extLst>
      <p:ext uri="{BB962C8B-B14F-4D97-AF65-F5344CB8AC3E}">
        <p14:creationId xmlns:p14="http://schemas.microsoft.com/office/powerpoint/2010/main" val="983665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目的・課題設定の不足</a:t>
            </a:r>
            <a:endParaRPr kumimoji="1" lang="ja-JP" altLang="en-US"/>
          </a:p>
        </p:txBody>
      </p:sp>
      <p:sp>
        <p:nvSpPr>
          <p:cNvPr id="4" name="テキスト ボックス 3">
            <a:extLst>
              <a:ext uri="{FF2B5EF4-FFF2-40B4-BE49-F238E27FC236}">
                <a16:creationId xmlns:a16="http://schemas.microsoft.com/office/drawing/2014/main" id="{188FBE4B-4E9E-05B2-5A69-E7DFBE247ECD}"/>
              </a:ext>
            </a:extLst>
          </p:cNvPr>
          <p:cNvSpPr txBox="1"/>
          <p:nvPr/>
        </p:nvSpPr>
        <p:spPr>
          <a:xfrm>
            <a:off x="1486542" y="2221988"/>
            <a:ext cx="9289723" cy="1200329"/>
          </a:xfrm>
          <a:prstGeom prst="rect">
            <a:avLst/>
          </a:prstGeom>
          <a:solidFill>
            <a:schemeClr val="bg1"/>
          </a:solidFill>
        </p:spPr>
        <p:txBody>
          <a:bodyPr wrap="none" rtlCol="0">
            <a:spAutoFit/>
          </a:bodyPr>
          <a:lstStyle/>
          <a:p>
            <a:pPr marL="342900" indent="-342900">
              <a:buClr>
                <a:srgbClr val="F36C37"/>
              </a:buClr>
              <a:buFont typeface="Wingdings" pitchFamily="2" charset="2"/>
              <a:buChar char="n"/>
            </a:pPr>
            <a:r>
              <a:rPr lang="en-US" altLang="ja-JP" dirty="0"/>
              <a:t>AI</a:t>
            </a:r>
            <a:r>
              <a:rPr lang="ja-JP" altLang="en-US"/>
              <a:t>を導入することが目的になってしまっている</a:t>
            </a:r>
            <a:endParaRPr lang="en-US" altLang="ja-JP" dirty="0"/>
          </a:p>
          <a:p>
            <a:pPr marL="342900" indent="-342900">
              <a:buClr>
                <a:srgbClr val="F36C37"/>
              </a:buClr>
              <a:buFont typeface="Wingdings" pitchFamily="2" charset="2"/>
              <a:buChar char="n"/>
            </a:pPr>
            <a:r>
              <a:rPr lang="ja-JP" altLang="en-US"/>
              <a:t>会社のトップから</a:t>
            </a:r>
            <a:r>
              <a:rPr lang="en-US" altLang="ja-JP" dirty="0"/>
              <a:t>DX</a:t>
            </a:r>
            <a:r>
              <a:rPr lang="ja-JP" altLang="en-US"/>
              <a:t>実現・</a:t>
            </a:r>
            <a:r>
              <a:rPr lang="en-US" altLang="ja-JP" dirty="0"/>
              <a:t>AI</a:t>
            </a:r>
            <a:r>
              <a:rPr lang="ja-JP" altLang="en-US"/>
              <a:t>導入を指示されたが、目的がはっきりしないまま</a:t>
            </a:r>
            <a:br>
              <a:rPr lang="ja-JP" altLang="en-US"/>
            </a:br>
            <a:r>
              <a:rPr lang="ja-JP" altLang="en-US"/>
              <a:t>プロジェクトを進めてしまった</a:t>
            </a:r>
            <a:endParaRPr lang="en-US" altLang="ja-JP" dirty="0"/>
          </a:p>
          <a:p>
            <a:pPr marL="342900" indent="-342900">
              <a:buClr>
                <a:srgbClr val="F36C37"/>
              </a:buClr>
              <a:buFont typeface="Wingdings" pitchFamily="2" charset="2"/>
              <a:buChar char="n"/>
            </a:pPr>
            <a:r>
              <a:rPr lang="en-US" altLang="ja-JP" dirty="0"/>
              <a:t>AI</a:t>
            </a:r>
            <a:r>
              <a:rPr lang="ja-JP" altLang="en-US"/>
              <a:t>技術の検証は成功したが、事業にどう結び付くのかが不明なまま頓挫してしまった</a:t>
            </a:r>
            <a:endParaRPr kumimoji="1" lang="ja-JP" altLang="en-US"/>
          </a:p>
        </p:txBody>
      </p:sp>
      <p:sp>
        <p:nvSpPr>
          <p:cNvPr id="5" name="テキスト ボックス 4">
            <a:extLst>
              <a:ext uri="{FF2B5EF4-FFF2-40B4-BE49-F238E27FC236}">
                <a16:creationId xmlns:a16="http://schemas.microsoft.com/office/drawing/2014/main" id="{46680C37-97F8-7556-448D-30C2CC823513}"/>
              </a:ext>
            </a:extLst>
          </p:cNvPr>
          <p:cNvSpPr txBox="1"/>
          <p:nvPr/>
        </p:nvSpPr>
        <p:spPr>
          <a:xfrm>
            <a:off x="3352801" y="2825193"/>
            <a:ext cx="184731" cy="646331"/>
          </a:xfrm>
          <a:prstGeom prst="rect">
            <a:avLst/>
          </a:prstGeom>
          <a:noFill/>
        </p:spPr>
        <p:txBody>
          <a:bodyPr wrap="none" rtlCol="0">
            <a:spAutoFit/>
          </a:bodyPr>
          <a:lstStyle/>
          <a:p>
            <a:br>
              <a:rPr lang="ja-JP" altLang="en-US"/>
            </a:br>
            <a:endParaRPr kumimoji="1" lang="ja-JP" altLang="en-US"/>
          </a:p>
        </p:txBody>
      </p:sp>
      <p:sp>
        <p:nvSpPr>
          <p:cNvPr id="6" name="テキスト ボックス 5">
            <a:extLst>
              <a:ext uri="{FF2B5EF4-FFF2-40B4-BE49-F238E27FC236}">
                <a16:creationId xmlns:a16="http://schemas.microsoft.com/office/drawing/2014/main" id="{0960289F-7B2C-1C5B-A11C-3089B30A6A9F}"/>
              </a:ext>
            </a:extLst>
          </p:cNvPr>
          <p:cNvSpPr txBox="1"/>
          <p:nvPr/>
        </p:nvSpPr>
        <p:spPr>
          <a:xfrm>
            <a:off x="2424159" y="5585991"/>
            <a:ext cx="7343677" cy="400110"/>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en-US" altLang="ja-JP" sz="2000" b="1" dirty="0">
                <a:solidFill>
                  <a:schemeClr val="bg1"/>
                </a:solidFill>
                <a:latin typeface="+mn-ea"/>
              </a:rPr>
              <a:t>AI </a:t>
            </a:r>
            <a:r>
              <a:rPr kumimoji="1" lang="ja-JP" altLang="en-US" sz="2000" b="1">
                <a:solidFill>
                  <a:schemeClr val="bg1"/>
                </a:solidFill>
                <a:latin typeface="+mn-ea"/>
              </a:rPr>
              <a:t>は導入・活用が目的ではなく、利益を上げるための</a:t>
            </a:r>
            <a:r>
              <a:rPr kumimoji="1" lang="en-US" altLang="ja-JP" sz="2000" b="1" dirty="0">
                <a:solidFill>
                  <a:schemeClr val="bg1"/>
                </a:solidFill>
                <a:latin typeface="+mn-ea"/>
              </a:rPr>
              <a:t> 1 </a:t>
            </a:r>
            <a:r>
              <a:rPr kumimoji="1" lang="ja-JP" altLang="en-US" sz="2000" b="1">
                <a:solidFill>
                  <a:schemeClr val="bg1"/>
                </a:solidFill>
                <a:latin typeface="+mn-ea"/>
              </a:rPr>
              <a:t>手段</a:t>
            </a:r>
            <a:endParaRPr kumimoji="1" lang="ja-JP" altLang="en-US" sz="2000" b="1" dirty="0">
              <a:solidFill>
                <a:schemeClr val="bg1"/>
              </a:solidFill>
              <a:latin typeface="+mn-ea"/>
            </a:endParaRPr>
          </a:p>
        </p:txBody>
      </p:sp>
      <p:sp>
        <p:nvSpPr>
          <p:cNvPr id="12" name="下矢印 11">
            <a:extLst>
              <a:ext uri="{FF2B5EF4-FFF2-40B4-BE49-F238E27FC236}">
                <a16:creationId xmlns:a16="http://schemas.microsoft.com/office/drawing/2014/main" id="{415A2A73-3EFD-D4C7-1C90-35EBDBA6351F}"/>
              </a:ext>
            </a:extLst>
          </p:cNvPr>
          <p:cNvSpPr/>
          <p:nvPr/>
        </p:nvSpPr>
        <p:spPr>
          <a:xfrm>
            <a:off x="5212078" y="3689081"/>
            <a:ext cx="1767840" cy="333092"/>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3E0158F-61BE-402C-31E7-5CE029B31306}"/>
              </a:ext>
            </a:extLst>
          </p:cNvPr>
          <p:cNvSpPr txBox="1"/>
          <p:nvPr/>
        </p:nvSpPr>
        <p:spPr>
          <a:xfrm>
            <a:off x="1486542" y="4288937"/>
            <a:ext cx="8481809" cy="400110"/>
          </a:xfrm>
          <a:prstGeom prst="rect">
            <a:avLst/>
          </a:prstGeom>
          <a:noFill/>
        </p:spPr>
        <p:txBody>
          <a:bodyPr wrap="none" rtlCol="0">
            <a:spAutoFit/>
          </a:bodyPr>
          <a:lstStyle/>
          <a:p>
            <a:pPr marL="342900" indent="-342900">
              <a:buClr>
                <a:srgbClr val="F36C37"/>
              </a:buClr>
              <a:buFont typeface="Wingdings" pitchFamily="2" charset="2"/>
              <a:buChar char="ü"/>
            </a:pPr>
            <a:r>
              <a:rPr kumimoji="1" lang="ja-JP" altLang="en-US" sz="2000"/>
              <a:t>現状を精査し、</a:t>
            </a:r>
            <a:r>
              <a:rPr kumimoji="1" lang="ja-JP" altLang="en-US" sz="2000" b="1">
                <a:solidFill>
                  <a:srgbClr val="F36C37"/>
                </a:solidFill>
              </a:rPr>
              <a:t>本質的な改善点や課題</a:t>
            </a:r>
            <a:r>
              <a:rPr kumimoji="1" lang="ja-JP" altLang="en-US" sz="2000"/>
              <a:t>がどこにあるのかを突き止める</a:t>
            </a:r>
          </a:p>
        </p:txBody>
      </p:sp>
      <p:pic>
        <p:nvPicPr>
          <p:cNvPr id="14" name="図 13" descr="アイコン&#10;&#10;自動的に生成された説明">
            <a:extLst>
              <a:ext uri="{FF2B5EF4-FFF2-40B4-BE49-F238E27FC236}">
                <a16:creationId xmlns:a16="http://schemas.microsoft.com/office/drawing/2014/main" id="{60A0DF08-2660-8049-AEDC-C22483350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896" y="5543641"/>
            <a:ext cx="426733" cy="427586"/>
          </a:xfrm>
          <a:prstGeom prst="rect">
            <a:avLst/>
          </a:prstGeom>
        </p:spPr>
      </p:pic>
      <p:sp>
        <p:nvSpPr>
          <p:cNvPr id="15" name="四角形: 角を丸くする 9">
            <a:extLst>
              <a:ext uri="{FF2B5EF4-FFF2-40B4-BE49-F238E27FC236}">
                <a16:creationId xmlns:a16="http://schemas.microsoft.com/office/drawing/2014/main" id="{45A78B21-0B56-D512-0FD2-7A91501650FF}"/>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AI </a:t>
            </a:r>
            <a:r>
              <a:rPr kumimoji="1" lang="ja-JP" altLang="en-US" sz="2000" b="1">
                <a:solidFill>
                  <a:srgbClr val="F36C37"/>
                </a:solidFill>
                <a:latin typeface="+mj-ea"/>
                <a:ea typeface="+mj-ea"/>
              </a:rPr>
              <a:t>への誤認識：事例</a:t>
            </a:r>
            <a:r>
              <a:rPr kumimoji="1" lang="en-US" altLang="ja-JP" sz="2000" b="1" dirty="0">
                <a:solidFill>
                  <a:srgbClr val="F36C37"/>
                </a:solidFill>
                <a:latin typeface="+mj-ea"/>
                <a:ea typeface="+mj-ea"/>
              </a:rPr>
              <a:t>①</a:t>
            </a:r>
          </a:p>
        </p:txBody>
      </p:sp>
      <p:sp>
        <p:nvSpPr>
          <p:cNvPr id="3" name="スライド番号プレースホルダー 2">
            <a:extLst>
              <a:ext uri="{FF2B5EF4-FFF2-40B4-BE49-F238E27FC236}">
                <a16:creationId xmlns:a16="http://schemas.microsoft.com/office/drawing/2014/main" id="{AB2061E3-F230-3C20-6C5D-FEA9963F6484}"/>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25</a:t>
            </a:fld>
            <a:endParaRPr lang="en-US" altLang="ja-JP" dirty="0"/>
          </a:p>
        </p:txBody>
      </p:sp>
    </p:spTree>
    <p:extLst>
      <p:ext uri="{BB962C8B-B14F-4D97-AF65-F5344CB8AC3E}">
        <p14:creationId xmlns:p14="http://schemas.microsoft.com/office/powerpoint/2010/main" val="20724725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250</a:t>
            </a:fld>
            <a:endParaRPr kumimoji="1" lang="ja-JP" altLang="en-US"/>
          </a:p>
        </p:txBody>
      </p:sp>
      <p:grpSp>
        <p:nvGrpSpPr>
          <p:cNvPr id="3" name="グループ化 2">
            <a:extLst>
              <a:ext uri="{FF2B5EF4-FFF2-40B4-BE49-F238E27FC236}">
                <a16:creationId xmlns:a16="http://schemas.microsoft.com/office/drawing/2014/main" id="{8A4DFA03-4040-4D12-BA46-79970C0A23FD}"/>
              </a:ext>
            </a:extLst>
          </p:cNvPr>
          <p:cNvGrpSpPr/>
          <p:nvPr/>
        </p:nvGrpSpPr>
        <p:grpSpPr>
          <a:xfrm>
            <a:off x="9290317" y="4134016"/>
            <a:ext cx="3015092" cy="2426353"/>
            <a:chOff x="9290317" y="4134016"/>
            <a:chExt cx="3015092" cy="2426353"/>
          </a:xfrm>
        </p:grpSpPr>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戸建て住宅の価格に決定木を用いることで、モデルが予測した価格の根拠や、重要なファクターを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とらえることができました。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しかし、精度に関しては、パラメータ調整を行っても線形回帰より少し良い程度で、まだ実用には</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難しいようです。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そこで、決定木の発展形アルゴリズムであるランダムフォレストを使って戸建て物件の不動産価格予測を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行ってみることにしました。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 </a:t>
            </a:r>
            <a:r>
              <a:rPr kumimoji="1" lang="en-US" altLang="ja-JP" sz="1050" b="1" dirty="0">
                <a:solidFill>
                  <a:srgbClr val="494949"/>
                </a:solidFill>
                <a:latin typeface="+mn-ea"/>
              </a:rPr>
              <a:t>&gt; </a:t>
            </a:r>
            <a:r>
              <a:rPr kumimoji="1" lang="ja-JP" altLang="en-US" sz="1050" b="1" dirty="0">
                <a:solidFill>
                  <a:srgbClr val="494949"/>
                </a:solidFill>
                <a:latin typeface="+mn-ea"/>
              </a:rPr>
              <a:t>◎</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 </a:t>
            </a:r>
            <a:r>
              <a:rPr kumimoji="1" lang="en-US" altLang="ja-JP" sz="1050" b="1" dirty="0">
                <a:solidFill>
                  <a:srgbClr val="494949"/>
                </a:solidFill>
                <a:latin typeface="+mn-ea"/>
              </a:rPr>
              <a:t>&gt; </a:t>
            </a:r>
            <a:r>
              <a:rPr kumimoji="1" lang="ja-JP" altLang="en-US" sz="1050" b="1" dirty="0">
                <a:solidFill>
                  <a:srgbClr val="494949"/>
                </a:solidFill>
                <a:latin typeface="+mn-ea"/>
              </a:rPr>
              <a:t>〇</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決定木はパラメータ調整をしても</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過学習が</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4" name="吹き出し: 角を丸めた四角形 3">
            <a:extLst>
              <a:ext uri="{FF2B5EF4-FFF2-40B4-BE49-F238E27FC236}">
                <a16:creationId xmlns:a16="http://schemas.microsoft.com/office/drawing/2014/main" id="{62EDE00E-4D03-0D91-023E-713629B52CEE}"/>
              </a:ext>
            </a:extLst>
          </p:cNvPr>
          <p:cNvSpPr/>
          <p:nvPr/>
        </p:nvSpPr>
        <p:spPr>
          <a:xfrm>
            <a:off x="7489529" y="53196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6" name="吹き出し: 角を丸めた四角形 5">
            <a:extLst>
              <a:ext uri="{FF2B5EF4-FFF2-40B4-BE49-F238E27FC236}">
                <a16:creationId xmlns:a16="http://schemas.microsoft.com/office/drawing/2014/main" id="{EC121988-DDB6-04FA-26E1-DACED12B42C9}"/>
              </a:ext>
            </a:extLst>
          </p:cNvPr>
          <p:cNvSpPr/>
          <p:nvPr/>
        </p:nvSpPr>
        <p:spPr>
          <a:xfrm>
            <a:off x="7641929" y="54720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7" name="吹き出し: 角を丸めた四角形 6">
            <a:extLst>
              <a:ext uri="{FF2B5EF4-FFF2-40B4-BE49-F238E27FC236}">
                <a16:creationId xmlns:a16="http://schemas.microsoft.com/office/drawing/2014/main" id="{F5EA9E37-0585-930F-C31E-B614633B8A06}"/>
              </a:ext>
            </a:extLst>
          </p:cNvPr>
          <p:cNvSpPr/>
          <p:nvPr/>
        </p:nvSpPr>
        <p:spPr>
          <a:xfrm>
            <a:off x="7794329" y="56244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8" name="吹き出し: 角を丸めた四角形 7">
            <a:extLst>
              <a:ext uri="{FF2B5EF4-FFF2-40B4-BE49-F238E27FC236}">
                <a16:creationId xmlns:a16="http://schemas.microsoft.com/office/drawing/2014/main" id="{00A44EAA-DD16-07DC-3837-A240CD140D94}"/>
              </a:ext>
            </a:extLst>
          </p:cNvPr>
          <p:cNvSpPr/>
          <p:nvPr/>
        </p:nvSpPr>
        <p:spPr>
          <a:xfrm>
            <a:off x="7946729"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9" name="吹き出し: 角を丸めた四角形 8">
            <a:extLst>
              <a:ext uri="{FF2B5EF4-FFF2-40B4-BE49-F238E27FC236}">
                <a16:creationId xmlns:a16="http://schemas.microsoft.com/office/drawing/2014/main" id="{EAA1622B-6AB8-DA3C-65BF-3449759064CC}"/>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7472049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-5-3.</a:t>
            </a:r>
            <a:r>
              <a:rPr kumimoji="1" lang="ja-JP" altLang="en-US" dirty="0"/>
              <a:t>ランダムフォレストハンズオン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ja-JP" altLang="en-US" sz="2000" b="1" dirty="0">
                <a:solidFill>
                  <a:srgbClr val="F36C37"/>
                </a:solidFill>
              </a:rPr>
              <a:t>ランダムフォレストで作成します。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34075191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494949"/>
                </a:solidFill>
              </a:rPr>
              <a:t>4-6.</a:t>
            </a:r>
            <a:r>
              <a:rPr lang="ja-JP" altLang="en-US" sz="2100" b="1" spc="300" dirty="0">
                <a:solidFill>
                  <a:srgbClr val="494949"/>
                </a:solidFill>
              </a:rPr>
              <a:t>ランダムフォレストの実装</a:t>
            </a:r>
            <a:endParaRPr lang="en-US" altLang="ja-JP" sz="2100" b="1" spc="300" dirty="0">
              <a:solidFill>
                <a:srgbClr val="494949"/>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546676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のランダムフォレストモデル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a:t>sklearn.ensemble.RandomForestRegressor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a:t>sklearn.ensemble.RandomForestClassifier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a:p>
            <a:pPr lvl="1">
              <a:buClr>
                <a:srgbClr val="F36C37"/>
              </a:buClr>
            </a:pPr>
            <a:r>
              <a:rPr lang="ja-JP" altLang="en-US" sz="1400" b="1" dirty="0"/>
              <a:t>決定木と同様に木構造や特徴量重要度の確認ができる</a:t>
            </a:r>
            <a:br>
              <a:rPr lang="en-US" altLang="ja-JP" sz="1400" b="1" dirty="0"/>
            </a:br>
            <a:r>
              <a:rPr lang="ja-JP" altLang="en-US" sz="1400" b="1" dirty="0"/>
              <a:t>（木構造の確認は</a:t>
            </a:r>
            <a:r>
              <a:rPr lang="en-US" altLang="ja-JP" sz="1400" b="1" dirty="0"/>
              <a:t>plot_tree</a:t>
            </a:r>
            <a:r>
              <a:rPr lang="ja-JP" altLang="en-US" sz="1400" b="1" dirty="0"/>
              <a:t>メソッドは使えず、</a:t>
            </a:r>
            <a:r>
              <a:rPr lang="en-US" altLang="ja-JP" sz="1400" b="1" dirty="0"/>
              <a:t>GraphViz</a:t>
            </a:r>
            <a:r>
              <a:rPr lang="ja-JP" altLang="en-US" sz="1400" b="1" dirty="0"/>
              <a:t>などのライブラリが別途必要）</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4-6-1.</a:t>
            </a:r>
            <a:r>
              <a:rPr lang="ja-JP" altLang="en-US" dirty="0"/>
              <a:t>ランダムフォレスト</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2142744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494949"/>
                </a:solidFill>
              </a:rPr>
              <a:t>4-7.</a:t>
            </a:r>
            <a:r>
              <a:rPr lang="ja-JP" altLang="en-US" sz="2100" b="1" spc="300" dirty="0">
                <a:solidFill>
                  <a:srgbClr val="494949"/>
                </a:solidFill>
              </a:rPr>
              <a:t>ランダムフォレストのパラメータチューニング</a:t>
            </a:r>
            <a:endParaRPr lang="en-US" altLang="ja-JP" sz="2100" b="1" spc="300" dirty="0">
              <a:solidFill>
                <a:srgbClr val="494949"/>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34945769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4-7-1.</a:t>
            </a:r>
            <a:r>
              <a:rPr lang="ja-JP" altLang="en-US" dirty="0"/>
              <a:t>ランダムフォレストモデルを改良する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ランダムフォレストについても、パラメータチューニングでモデルを改良します。また特徴量重要度も確認してみます。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255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grpSp>
        <p:nvGrpSpPr>
          <p:cNvPr id="15" name="グループ化 14">
            <a:extLst>
              <a:ext uri="{FF2B5EF4-FFF2-40B4-BE49-F238E27FC236}">
                <a16:creationId xmlns:a16="http://schemas.microsoft.com/office/drawing/2014/main" id="{BF0D4D0E-1C60-4010-85DB-03C990B07375}"/>
              </a:ext>
            </a:extLst>
          </p:cNvPr>
          <p:cNvGrpSpPr/>
          <p:nvPr/>
        </p:nvGrpSpPr>
        <p:grpSpPr>
          <a:xfrm>
            <a:off x="9290317" y="4134016"/>
            <a:ext cx="3015092" cy="2426353"/>
            <a:chOff x="9290317" y="4134016"/>
            <a:chExt cx="3015092" cy="2426353"/>
          </a:xfrm>
        </p:grpSpPr>
        <p:pic>
          <p:nvPicPr>
            <p:cNvPr id="17" name="図 16">
              <a:extLst>
                <a:ext uri="{FF2B5EF4-FFF2-40B4-BE49-F238E27FC236}">
                  <a16:creationId xmlns:a16="http://schemas.microsoft.com/office/drawing/2014/main" id="{DC8CFDDF-DCF4-49EA-9087-82D031CA5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0" name="図 19">
              <a:extLst>
                <a:ext uri="{FF2B5EF4-FFF2-40B4-BE49-F238E27FC236}">
                  <a16:creationId xmlns:a16="http://schemas.microsoft.com/office/drawing/2014/main" id="{0DF024E6-EBE8-4CFC-AFDA-C625843F7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21" name="図 20">
              <a:extLst>
                <a:ext uri="{FF2B5EF4-FFF2-40B4-BE49-F238E27FC236}">
                  <a16:creationId xmlns:a16="http://schemas.microsoft.com/office/drawing/2014/main" id="{B8806143-6CC6-4FAC-A402-F45786C43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93D1EDF7-E00E-486E-8691-5E3697BA0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3" name="図 22">
              <a:extLst>
                <a:ext uri="{FF2B5EF4-FFF2-40B4-BE49-F238E27FC236}">
                  <a16:creationId xmlns:a16="http://schemas.microsoft.com/office/drawing/2014/main" id="{1D4F70AA-D3B2-4D95-8211-6F64136BE6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ランダムフォレストは扱いやすいな。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頼もしい！</a:t>
            </a:r>
          </a:p>
        </p:txBody>
      </p:sp>
      <p:sp>
        <p:nvSpPr>
          <p:cNvPr id="30" name="吹き出し: 角を丸めた四角形 29">
            <a:extLst>
              <a:ext uri="{FF2B5EF4-FFF2-40B4-BE49-F238E27FC236}">
                <a16:creationId xmlns:a16="http://schemas.microsoft.com/office/drawing/2014/main" id="{F1BB62C4-06E9-4530-9C05-5E0430CEBD48}"/>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まあね！</a:t>
            </a:r>
          </a:p>
        </p:txBody>
      </p:sp>
    </p:spTree>
    <p:extLst>
      <p:ext uri="{BB962C8B-B14F-4D97-AF65-F5344CB8AC3E}">
        <p14:creationId xmlns:p14="http://schemas.microsoft.com/office/powerpoint/2010/main" val="41374492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4-7-2.</a:t>
            </a:r>
            <a:r>
              <a:rPr kumimoji="1" lang="ja-JP" altLang="en-US" dirty="0"/>
              <a:t>ランダムフォレストハンズオン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256</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ランダムフォレストを用いて予測するモデルを作成します。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20069970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600" dirty="0"/>
              <a:t>ランダムフォレストのハイパーパラメータのうち特に重要なハイパーパラメータは以下の</a:t>
            </a:r>
            <a:r>
              <a:rPr lang="en-US" altLang="ja-JP" sz="1600" dirty="0"/>
              <a:t>4</a:t>
            </a:r>
            <a:r>
              <a:rPr lang="ja-JP" altLang="en-US" sz="1600" dirty="0"/>
              <a:t>つです。</a:t>
            </a:r>
          </a:p>
          <a:p>
            <a:pPr lvl="1">
              <a:buClr>
                <a:srgbClr val="F36C37"/>
              </a:buClr>
            </a:pPr>
            <a:r>
              <a:rPr lang="en-US" altLang="ja-JP" sz="1400" b="1" dirty="0"/>
              <a:t>n_estimators	</a:t>
            </a:r>
            <a:r>
              <a:rPr lang="ja-JP" altLang="en-US" sz="1400" b="1" dirty="0"/>
              <a:t>：決定木の数</a:t>
            </a:r>
            <a:endParaRPr lang="en-US" altLang="ja-JP" sz="1400" b="1" dirty="0"/>
          </a:p>
          <a:p>
            <a:pPr lvl="1">
              <a:buClr>
                <a:srgbClr val="F36C37"/>
              </a:buClr>
            </a:pPr>
            <a:r>
              <a:rPr lang="en-US" altLang="ja-JP" sz="1400" b="1" dirty="0"/>
              <a:t>max_features	</a:t>
            </a:r>
            <a:r>
              <a:rPr lang="ja-JP" altLang="en-US" sz="1400" b="1" dirty="0"/>
              <a:t>：個々の決定木で採用する説明変数の数</a:t>
            </a:r>
            <a:endParaRPr lang="en-US" altLang="ja-JP" sz="1400" b="1" dirty="0"/>
          </a:p>
          <a:p>
            <a:pPr lvl="1">
              <a:buClr>
                <a:srgbClr val="F36C37"/>
              </a:buClr>
            </a:pPr>
            <a:r>
              <a:rPr lang="en-US" altLang="ja-JP" sz="1400" b="1" dirty="0"/>
              <a:t>max_depth		</a:t>
            </a:r>
            <a:r>
              <a:rPr lang="ja-JP" altLang="en-US" sz="1400" b="1" dirty="0"/>
              <a:t>：個々の決定木の最大の深さ</a:t>
            </a:r>
          </a:p>
          <a:p>
            <a:pPr lvl="1">
              <a:buClr>
                <a:srgbClr val="F36C37"/>
              </a:buClr>
            </a:pPr>
            <a:r>
              <a:rPr lang="en-US" altLang="ja-JP" sz="1400" b="1" dirty="0"/>
              <a:t>max_leaf_nodes	</a:t>
            </a:r>
            <a:r>
              <a:rPr lang="ja-JP" altLang="en-US" sz="1400" b="1" dirty="0"/>
              <a:t>：個々の木に含まれる葉ノードの最大数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4-7-3.</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a:t>
            </a:r>
            <a:r>
              <a:rPr lang="en-US" altLang="ja-JP" sz="1400" b="0" dirty="0">
                <a:solidFill>
                  <a:srgbClr val="000000"/>
                </a:solidFill>
                <a:effectLst/>
                <a:latin typeface="+mn-ea"/>
              </a:rPr>
              <a:t>(n_estimators=100, max_depth=6 , max_features=10 ,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136168"/>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2415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600" dirty="0"/>
              <a:t>n_estimators</a:t>
            </a:r>
            <a:r>
              <a:rPr lang="ja-JP" altLang="en-US" sz="1600" dirty="0"/>
              <a:t>は基本的に大きければ大きいほど精度は向上しますが、学習にも予測にも時間がかかります。</a:t>
            </a:r>
            <a:endParaRPr lang="en-US" altLang="ja-JP" sz="1600" dirty="0"/>
          </a:p>
          <a:p>
            <a:pPr>
              <a:buClr>
                <a:srgbClr val="F36C37"/>
              </a:buClr>
              <a:buFont typeface="Wingdings" panose="05000000000000000000" pitchFamily="2" charset="2"/>
              <a:buChar char="l"/>
            </a:pPr>
            <a:r>
              <a:rPr lang="ja-JP" altLang="en-US" sz="1600" dirty="0"/>
              <a:t>そのほかのハイパーパラメータについては以下の公式リファレンスに記載があります。</a:t>
            </a:r>
            <a:br>
              <a:rPr lang="en-US" altLang="ja-JP" sz="1600" dirty="0"/>
            </a:br>
            <a:br>
              <a:rPr lang="en-US" altLang="ja-JP" sz="1800" dirty="0"/>
            </a:br>
            <a:r>
              <a:rPr lang="ja-JP" altLang="en-US" sz="1400" dirty="0"/>
              <a:t>ランダムフォレストの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https://scikit-learn.org/stable/modules/classes.html#module-sklearn.ensemble</a:t>
            </a:r>
            <a:br>
              <a:rPr lang="ja-JP" altLang="en-US" sz="1400" b="1" dirty="0"/>
            </a:br>
            <a:endParaRPr lang="ja-JP" altLang="en-US" sz="1400" b="1" dirty="0"/>
          </a:p>
        </p:txBody>
      </p:sp>
    </p:spTree>
    <p:extLst>
      <p:ext uri="{BB962C8B-B14F-4D97-AF65-F5344CB8AC3E}">
        <p14:creationId xmlns:p14="http://schemas.microsoft.com/office/powerpoint/2010/main" val="10517649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4-7-4.</a:t>
            </a:r>
            <a:r>
              <a:rPr lang="ja-JP" altLang="en-US" dirty="0"/>
              <a:t>（参考）</a:t>
            </a:r>
            <a:r>
              <a:rPr lang="en-US" altLang="ja-JP" dirty="0"/>
              <a:t>Observed-Predicted Plot</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258</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正解値と予測値の関係性を可視化してみる</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625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説明変数、モデル、パラメータ、様々な工夫を行い戸建て住宅の価格に対して精度を向上させてきました。しかし、どれくらい実際とあっているのかイメージしずらいと思った方もいらっしゃると思います。評価指標ではありませんが直観的に回帰予測を評価する方法として</a:t>
            </a:r>
            <a:r>
              <a:rPr lang="en-US" altLang="ja-JP" sz="1600" b="1" dirty="0">
                <a:solidFill>
                  <a:srgbClr val="F36C37"/>
                </a:solidFill>
                <a:latin typeface="+mn-ea"/>
              </a:rPr>
              <a:t>Observed-Predicted Plot</a:t>
            </a:r>
            <a:r>
              <a:rPr lang="ja-JP" altLang="en-US" sz="1600" b="1" dirty="0">
                <a:solidFill>
                  <a:schemeClr val="tx1">
                    <a:lumMod val="75000"/>
                    <a:lumOff val="25000"/>
                  </a:schemeClr>
                </a:solidFill>
                <a:latin typeface="+mn-ea"/>
              </a:rPr>
              <a:t>という手法があります。すべてのデータを俯瞰できるため、精度が高い理由・低い理由の検討にも役立ちます。</a:t>
            </a:r>
            <a:endParaRPr lang="en-US" altLang="ja-JP" sz="1600" b="1" dirty="0">
              <a:solidFill>
                <a:schemeClr val="tx1">
                  <a:lumMod val="75000"/>
                  <a:lumOff val="25000"/>
                </a:schemeClr>
              </a:solidFill>
              <a:latin typeface="+mn-ea"/>
            </a:endParaRPr>
          </a:p>
        </p:txBody>
      </p:sp>
      <p:sp>
        <p:nvSpPr>
          <p:cNvPr id="102" name="テキスト ボックス 101">
            <a:extLst>
              <a:ext uri="{FF2B5EF4-FFF2-40B4-BE49-F238E27FC236}">
                <a16:creationId xmlns:a16="http://schemas.microsoft.com/office/drawing/2014/main" id="{62A9527F-D0AE-4A3C-8838-46932770CCDD}"/>
              </a:ext>
            </a:extLst>
          </p:cNvPr>
          <p:cNvSpPr txBox="1"/>
          <p:nvPr/>
        </p:nvSpPr>
        <p:spPr>
          <a:xfrm>
            <a:off x="7370059" y="5037992"/>
            <a:ext cx="3686065" cy="1169551"/>
          </a:xfrm>
          <a:prstGeom prst="rect">
            <a:avLst/>
          </a:prstGeom>
          <a:noFill/>
          <a:ln w="57150">
            <a:no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正解値と予測値を散布図でプロットするだけで簡単に描くことができます。</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プログラムは「</a:t>
            </a:r>
            <a:r>
              <a:rPr lang="en-US" altLang="ja-JP" sz="1400" dirty="0">
                <a:solidFill>
                  <a:srgbClr val="494949"/>
                </a:solidFill>
                <a:latin typeface="+mn-ea"/>
              </a:rPr>
              <a:t>4-3_</a:t>
            </a:r>
            <a:r>
              <a:rPr lang="ja-JP" altLang="en-US" sz="1400" dirty="0">
                <a:solidFill>
                  <a:srgbClr val="494949"/>
                </a:solidFill>
                <a:latin typeface="+mn-ea"/>
              </a:rPr>
              <a:t>ランダムフォレストによる戸建ての価格予測</a:t>
            </a:r>
            <a:r>
              <a:rPr lang="en-US" altLang="ja-JP" sz="1400" dirty="0">
                <a:solidFill>
                  <a:srgbClr val="494949"/>
                </a:solidFill>
                <a:latin typeface="+mn-ea"/>
              </a:rPr>
              <a:t>.ipynb </a:t>
            </a:r>
            <a:r>
              <a:rPr lang="ja-JP" altLang="en-US" sz="1400" dirty="0">
                <a:solidFill>
                  <a:srgbClr val="494949"/>
                </a:solidFill>
                <a:latin typeface="+mn-ea"/>
              </a:rPr>
              <a:t>」の末尾に掲載しています。</a:t>
            </a:r>
            <a:endParaRPr kumimoji="1" lang="en-US" altLang="ja-JP" sz="1400" dirty="0">
              <a:solidFill>
                <a:srgbClr val="494949"/>
              </a:solidFill>
              <a:latin typeface="+mn-ea"/>
            </a:endParaRPr>
          </a:p>
        </p:txBody>
      </p:sp>
      <p:pic>
        <p:nvPicPr>
          <p:cNvPr id="4" name="図 3">
            <a:extLst>
              <a:ext uri="{FF2B5EF4-FFF2-40B4-BE49-F238E27FC236}">
                <a16:creationId xmlns:a16="http://schemas.microsoft.com/office/drawing/2014/main" id="{660BDE4A-BC26-4451-BBAE-8B732FF855B5}"/>
              </a:ext>
            </a:extLst>
          </p:cNvPr>
          <p:cNvPicPr>
            <a:picLocks noChangeAspect="1"/>
          </p:cNvPicPr>
          <p:nvPr/>
        </p:nvPicPr>
        <p:blipFill>
          <a:blip r:embed="rId3"/>
          <a:stretch>
            <a:fillRect/>
          </a:stretch>
        </p:blipFill>
        <p:spPr>
          <a:xfrm>
            <a:off x="3563014" y="3061541"/>
            <a:ext cx="3734321" cy="3648584"/>
          </a:xfrm>
          <a:prstGeom prst="rect">
            <a:avLst/>
          </a:prstGeom>
        </p:spPr>
      </p:pic>
    </p:spTree>
    <p:extLst>
      <p:ext uri="{BB962C8B-B14F-4D97-AF65-F5344CB8AC3E}">
        <p14:creationId xmlns:p14="http://schemas.microsoft.com/office/powerpoint/2010/main" val="15511256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4-7-5.</a:t>
            </a:r>
            <a:r>
              <a:rPr kumimoji="1" lang="ja-JP" altLang="en-US" dirty="0"/>
              <a:t>（参考）不均衡データへのパラメータチューニング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259</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クラスの重みを調整する方法</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scikit-learn</a:t>
            </a:r>
            <a:r>
              <a:rPr lang="ja-JP" altLang="en-US" sz="1600" b="1" dirty="0">
                <a:solidFill>
                  <a:schemeClr val="tx1">
                    <a:lumMod val="75000"/>
                    <a:lumOff val="25000"/>
                  </a:schemeClr>
                </a:solidFill>
                <a:latin typeface="+mn-ea"/>
              </a:rPr>
              <a:t>の多くの分類モデルには</a:t>
            </a:r>
            <a:r>
              <a:rPr lang="en-US" altLang="ja-JP" sz="1600" b="1" dirty="0">
                <a:solidFill>
                  <a:schemeClr val="tx1">
                    <a:lumMod val="75000"/>
                    <a:lumOff val="25000"/>
                  </a:schemeClr>
                </a:solidFill>
                <a:latin typeface="+mn-ea"/>
              </a:rPr>
              <a:t>class_weight</a:t>
            </a:r>
            <a:r>
              <a:rPr lang="ja-JP" altLang="en-US" sz="1600" b="1" dirty="0">
                <a:solidFill>
                  <a:schemeClr val="tx1">
                    <a:lumMod val="75000"/>
                    <a:lumOff val="25000"/>
                  </a:schemeClr>
                </a:solidFill>
                <a:latin typeface="+mn-ea"/>
              </a:rPr>
              <a:t>というパラメータがあります。デフォルトでは</a:t>
            </a:r>
            <a:r>
              <a:rPr lang="en-US" altLang="ja-JP" sz="1600" b="1" dirty="0">
                <a:solidFill>
                  <a:schemeClr val="accent3">
                    <a:lumMod val="75000"/>
                  </a:schemeClr>
                </a:solidFill>
                <a:latin typeface="+mn-ea"/>
              </a:rPr>
              <a:t>None</a:t>
            </a:r>
            <a:r>
              <a:rPr lang="ja-JP" altLang="en-US" sz="1600" b="1" dirty="0">
                <a:solidFill>
                  <a:schemeClr val="tx1">
                    <a:lumMod val="75000"/>
                    <a:lumOff val="25000"/>
                  </a:schemeClr>
                </a:solidFill>
                <a:latin typeface="+mn-ea"/>
              </a:rPr>
              <a:t>に設定されているのですが、これを</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に設定することで各クラスに対しての重要度を自動で重み付けすることができます。不均衡データでは</a:t>
            </a:r>
            <a:r>
              <a:rPr lang="en-US" altLang="ja-JP" sz="1600" b="1" dirty="0" err="1">
                <a:solidFill>
                  <a:srgbClr val="494949"/>
                </a:solidFill>
                <a:latin typeface="+mn-ea"/>
              </a:rPr>
              <a:t>class_weight</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を設定するだけで大きく</a:t>
            </a:r>
            <a:r>
              <a:rPr lang="en-US" altLang="ja-JP" sz="1600" b="1" dirty="0">
                <a:solidFill>
                  <a:srgbClr val="494949"/>
                </a:solidFill>
                <a:latin typeface="+mn-ea"/>
              </a:rPr>
              <a:t>F</a:t>
            </a:r>
            <a:r>
              <a:rPr lang="ja-JP" altLang="en-US" sz="1600" b="1" dirty="0">
                <a:solidFill>
                  <a:srgbClr val="494949"/>
                </a:solidFill>
                <a:latin typeface="+mn-ea"/>
              </a:rPr>
              <a:t>値が改善することがありますので、是非覚えておきましょう。</a:t>
            </a:r>
            <a:endParaRPr lang="en-US" altLang="ja-JP" sz="1600" b="1" dirty="0">
              <a:solidFill>
                <a:schemeClr val="tx1">
                  <a:lumMod val="75000"/>
                  <a:lumOff val="25000"/>
                </a:schemeClr>
              </a:solidFill>
              <a:latin typeface="+mn-ea"/>
            </a:endParaRPr>
          </a:p>
        </p:txBody>
      </p:sp>
      <p:grpSp>
        <p:nvGrpSpPr>
          <p:cNvPr id="102" name="グループ化 101">
            <a:extLst>
              <a:ext uri="{FF2B5EF4-FFF2-40B4-BE49-F238E27FC236}">
                <a16:creationId xmlns:a16="http://schemas.microsoft.com/office/drawing/2014/main" id="{8DB31F92-8EFE-4268-BA70-8F2C7F64CC43}"/>
              </a:ext>
            </a:extLst>
          </p:cNvPr>
          <p:cNvGrpSpPr/>
          <p:nvPr/>
        </p:nvGrpSpPr>
        <p:grpSpPr>
          <a:xfrm>
            <a:off x="1595882" y="3323293"/>
            <a:ext cx="9042282" cy="947727"/>
            <a:chOff x="1403088" y="3497022"/>
            <a:chExt cx="9042282" cy="947727"/>
          </a:xfrm>
        </p:grpSpPr>
        <p:pic>
          <p:nvPicPr>
            <p:cNvPr id="107" name="図 106">
              <a:extLst>
                <a:ext uri="{FF2B5EF4-FFF2-40B4-BE49-F238E27FC236}">
                  <a16:creationId xmlns:a16="http://schemas.microsoft.com/office/drawing/2014/main" id="{7B4010D3-1005-4419-9D89-DADA0AF7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08" name="図 107">
              <a:extLst>
                <a:ext uri="{FF2B5EF4-FFF2-40B4-BE49-F238E27FC236}">
                  <a16:creationId xmlns:a16="http://schemas.microsoft.com/office/drawing/2014/main" id="{4650AA1E-634E-4A6B-B913-15F852EA8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109" name="図 108">
              <a:extLst>
                <a:ext uri="{FF2B5EF4-FFF2-40B4-BE49-F238E27FC236}">
                  <a16:creationId xmlns:a16="http://schemas.microsoft.com/office/drawing/2014/main" id="{B9265ED7-3B7A-45C9-A906-E1EAC9F99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110" name="図 109">
              <a:extLst>
                <a:ext uri="{FF2B5EF4-FFF2-40B4-BE49-F238E27FC236}">
                  <a16:creationId xmlns:a16="http://schemas.microsoft.com/office/drawing/2014/main" id="{5DBF0FAD-92C2-4FBA-B3E3-395AA8308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111" name="図 110">
              <a:extLst>
                <a:ext uri="{FF2B5EF4-FFF2-40B4-BE49-F238E27FC236}">
                  <a16:creationId xmlns:a16="http://schemas.microsoft.com/office/drawing/2014/main" id="{5189BD91-22A6-4532-B396-2632A5CC4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112" name="図 111">
              <a:extLst>
                <a:ext uri="{FF2B5EF4-FFF2-40B4-BE49-F238E27FC236}">
                  <a16:creationId xmlns:a16="http://schemas.microsoft.com/office/drawing/2014/main" id="{7F1924AE-177B-42C7-B8F9-5217C2FC5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113" name="図 112">
              <a:extLst>
                <a:ext uri="{FF2B5EF4-FFF2-40B4-BE49-F238E27FC236}">
                  <a16:creationId xmlns:a16="http://schemas.microsoft.com/office/drawing/2014/main" id="{E06D8193-5318-4264-8E58-B678757D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114" name="図 113">
              <a:extLst>
                <a:ext uri="{FF2B5EF4-FFF2-40B4-BE49-F238E27FC236}">
                  <a16:creationId xmlns:a16="http://schemas.microsoft.com/office/drawing/2014/main" id="{F82AD731-3CB9-4D6F-90BE-7D8770CB3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sp>
        <p:nvSpPr>
          <p:cNvPr id="12" name="右大かっこ 11">
            <a:extLst>
              <a:ext uri="{FF2B5EF4-FFF2-40B4-BE49-F238E27FC236}">
                <a16:creationId xmlns:a16="http://schemas.microsoft.com/office/drawing/2014/main" id="{01F191AC-DDA5-4FC6-83DD-C688632404D3}"/>
              </a:ext>
            </a:extLst>
          </p:cNvPr>
          <p:cNvSpPr/>
          <p:nvPr/>
        </p:nvSpPr>
        <p:spPr>
          <a:xfrm rot="5400000">
            <a:off x="5399190" y="602203"/>
            <a:ext cx="204403" cy="7724835"/>
          </a:xfrm>
          <a:prstGeom prst="rightBracket">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5" name="右大かっこ 114">
            <a:extLst>
              <a:ext uri="{FF2B5EF4-FFF2-40B4-BE49-F238E27FC236}">
                <a16:creationId xmlns:a16="http://schemas.microsoft.com/office/drawing/2014/main" id="{5F964F8F-B295-4A45-BF2A-F96C6745E408}"/>
              </a:ext>
            </a:extLst>
          </p:cNvPr>
          <p:cNvSpPr/>
          <p:nvPr/>
        </p:nvSpPr>
        <p:spPr>
          <a:xfrm rot="5400000">
            <a:off x="10067653" y="4124650"/>
            <a:ext cx="204403" cy="679940"/>
          </a:xfrm>
          <a:prstGeom prst="rightBracket">
            <a:avLst/>
          </a:prstGeom>
          <a:ln w="47625">
            <a:solidFill>
              <a:srgbClr val="EA0D62"/>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4E7358E5-F31F-4ECC-9706-5E814D96C847}"/>
              </a:ext>
            </a:extLst>
          </p:cNvPr>
          <p:cNvSpPr/>
          <p:nvPr/>
        </p:nvSpPr>
        <p:spPr bwMode="auto">
          <a:xfrm>
            <a:off x="766763" y="5850024"/>
            <a:ext cx="10658473" cy="55075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RandomForestClassifier</a:t>
            </a:r>
            <a:r>
              <a:rPr lang="en-US" altLang="ja-JP" sz="1400" b="0" dirty="0">
                <a:solidFill>
                  <a:srgbClr val="000000"/>
                </a:solidFill>
                <a:effectLst/>
                <a:latin typeface="+mn-ea"/>
              </a:rPr>
              <a:t>(class_weight=</a:t>
            </a:r>
            <a:r>
              <a:rPr lang="en-US" altLang="ja-JP" sz="1400" b="0" dirty="0">
                <a:solidFill>
                  <a:srgbClr val="C00000"/>
                </a:solidFill>
                <a:effectLst/>
                <a:latin typeface="+mn-ea"/>
              </a:rPr>
              <a:t>‘balanced’ </a:t>
            </a:r>
            <a:r>
              <a:rPr lang="en-US" altLang="ja-JP" sz="1400" b="0" dirty="0">
                <a:solidFill>
                  <a:srgbClr val="000000"/>
                </a:solidFill>
                <a:effectLst/>
                <a:latin typeface="+mn-ea"/>
              </a:rPr>
              <a:t>,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99191ACC-1D9C-46BE-AEF7-92A892B4CB86}"/>
              </a:ext>
            </a:extLst>
          </p:cNvPr>
          <p:cNvSpPr/>
          <p:nvPr/>
        </p:nvSpPr>
        <p:spPr>
          <a:xfrm>
            <a:off x="731838" y="5522579"/>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8" name="テキスト ボックス 117">
            <a:extLst>
              <a:ext uri="{FF2B5EF4-FFF2-40B4-BE49-F238E27FC236}">
                <a16:creationId xmlns:a16="http://schemas.microsoft.com/office/drawing/2014/main" id="{35B76215-8EE1-46FA-920A-75F4EE528A62}"/>
              </a:ext>
            </a:extLst>
          </p:cNvPr>
          <p:cNvSpPr txBox="1"/>
          <p:nvPr/>
        </p:nvSpPr>
        <p:spPr>
          <a:xfrm>
            <a:off x="708397" y="5022545"/>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1">
                    <a:lumMod val="75000"/>
                  </a:schemeClr>
                </a:solidFill>
                <a:latin typeface="+mn-ea"/>
              </a:rPr>
              <a:t>‘balanced’</a:t>
            </a:r>
            <a:endParaRPr lang="ja-JP" altLang="en-US" sz="1400" dirty="0"/>
          </a:p>
        </p:txBody>
      </p:sp>
      <p:sp>
        <p:nvSpPr>
          <p:cNvPr id="119" name="テキスト ボックス 118">
            <a:extLst>
              <a:ext uri="{FF2B5EF4-FFF2-40B4-BE49-F238E27FC236}">
                <a16:creationId xmlns:a16="http://schemas.microsoft.com/office/drawing/2014/main" id="{3EB3B802-20F5-4F8A-856E-FAE2F07EB290}"/>
              </a:ext>
            </a:extLst>
          </p:cNvPr>
          <p:cNvSpPr txBox="1"/>
          <p:nvPr/>
        </p:nvSpPr>
        <p:spPr>
          <a:xfrm>
            <a:off x="708398" y="4726742"/>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3">
                    <a:lumMod val="75000"/>
                  </a:schemeClr>
                </a:solidFill>
                <a:latin typeface="+mn-ea"/>
              </a:rPr>
              <a:t>None</a:t>
            </a:r>
            <a:endParaRPr lang="ja-JP" altLang="en-US" sz="1400" dirty="0">
              <a:solidFill>
                <a:schemeClr val="accent3">
                  <a:lumMod val="75000"/>
                </a:schemeClr>
              </a:solidFill>
            </a:endParaRPr>
          </a:p>
        </p:txBody>
      </p:sp>
      <p:cxnSp>
        <p:nvCxnSpPr>
          <p:cNvPr id="17" name="直線コネクタ 16">
            <a:extLst>
              <a:ext uri="{FF2B5EF4-FFF2-40B4-BE49-F238E27FC236}">
                <a16:creationId xmlns:a16="http://schemas.microsoft.com/office/drawing/2014/main" id="{07448882-AC59-484F-BE8F-75C38F759FC9}"/>
              </a:ext>
            </a:extLst>
          </p:cNvPr>
          <p:cNvCxnSpPr>
            <a:cxnSpLocks/>
          </p:cNvCxnSpPr>
          <p:nvPr/>
        </p:nvCxnSpPr>
        <p:spPr>
          <a:xfrm>
            <a:off x="731838" y="5026928"/>
            <a:ext cx="10728325" cy="1518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B3FC3E9-3EAB-4C28-89F9-8D8D5C3C43FC}"/>
              </a:ext>
            </a:extLst>
          </p:cNvPr>
          <p:cNvSpPr txBox="1"/>
          <p:nvPr/>
        </p:nvSpPr>
        <p:spPr>
          <a:xfrm>
            <a:off x="496349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16A3E4"/>
                </a:solidFill>
                <a:latin typeface="+mn-ea"/>
              </a:rPr>
              <a:t>重み </a:t>
            </a:r>
            <a:r>
              <a:rPr kumimoji="1" lang="en-US" altLang="ja-JP" sz="2000" b="1" dirty="0">
                <a:solidFill>
                  <a:srgbClr val="16A3E4"/>
                </a:solidFill>
                <a:latin typeface="+mn-ea"/>
              </a:rPr>
              <a:t>1</a:t>
            </a:r>
            <a:endParaRPr kumimoji="1" lang="ja-JP" altLang="en-US" sz="2000" b="1" dirty="0">
              <a:solidFill>
                <a:srgbClr val="16A3E4"/>
              </a:solidFill>
              <a:latin typeface="+mn-ea"/>
            </a:endParaRPr>
          </a:p>
        </p:txBody>
      </p:sp>
      <p:sp>
        <p:nvSpPr>
          <p:cNvPr id="120" name="テキスト ボックス 119">
            <a:extLst>
              <a:ext uri="{FF2B5EF4-FFF2-40B4-BE49-F238E27FC236}">
                <a16:creationId xmlns:a16="http://schemas.microsoft.com/office/drawing/2014/main" id="{3801A90D-F406-428B-8280-EE0632878F7C}"/>
              </a:ext>
            </a:extLst>
          </p:cNvPr>
          <p:cNvSpPr txBox="1"/>
          <p:nvPr/>
        </p:nvSpPr>
        <p:spPr>
          <a:xfrm>
            <a:off x="4737754" y="5173122"/>
            <a:ext cx="1527273"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16A3E4"/>
                </a:solidFill>
                <a:latin typeface="+mn-ea"/>
              </a:rPr>
              <a:t>重み </a:t>
            </a:r>
            <a:r>
              <a:rPr kumimoji="1" lang="en-US" altLang="ja-JP" sz="1050" b="1" dirty="0">
                <a:solidFill>
                  <a:srgbClr val="16A3E4"/>
                </a:solidFill>
                <a:latin typeface="+mn-ea"/>
              </a:rPr>
              <a:t>8/14</a:t>
            </a:r>
            <a:endParaRPr kumimoji="1" lang="ja-JP" altLang="en-US" sz="1050" b="1" dirty="0">
              <a:solidFill>
                <a:srgbClr val="16A3E4"/>
              </a:solidFill>
              <a:latin typeface="+mn-ea"/>
            </a:endParaRPr>
          </a:p>
        </p:txBody>
      </p:sp>
      <p:sp>
        <p:nvSpPr>
          <p:cNvPr id="121" name="テキスト ボックス 120">
            <a:extLst>
              <a:ext uri="{FF2B5EF4-FFF2-40B4-BE49-F238E27FC236}">
                <a16:creationId xmlns:a16="http://schemas.microsoft.com/office/drawing/2014/main" id="{6AA5AC43-DE3F-4864-9105-9DD8F1B1708E}"/>
              </a:ext>
            </a:extLst>
          </p:cNvPr>
          <p:cNvSpPr txBox="1"/>
          <p:nvPr/>
        </p:nvSpPr>
        <p:spPr>
          <a:xfrm>
            <a:off x="970154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EA0D62"/>
                </a:solidFill>
                <a:latin typeface="+mn-ea"/>
              </a:rPr>
              <a:t>重み </a:t>
            </a:r>
            <a:r>
              <a:rPr kumimoji="1" lang="en-US" altLang="ja-JP" sz="2000" b="1" dirty="0">
                <a:solidFill>
                  <a:srgbClr val="EA0D62"/>
                </a:solidFill>
                <a:latin typeface="+mn-ea"/>
              </a:rPr>
              <a:t>1</a:t>
            </a:r>
            <a:endParaRPr kumimoji="1" lang="ja-JP" altLang="en-US" sz="2000" b="1" dirty="0">
              <a:solidFill>
                <a:srgbClr val="EA0D62"/>
              </a:solidFill>
              <a:latin typeface="+mn-ea"/>
            </a:endParaRPr>
          </a:p>
        </p:txBody>
      </p:sp>
      <p:sp>
        <p:nvSpPr>
          <p:cNvPr id="124" name="テキスト ボックス 123">
            <a:extLst>
              <a:ext uri="{FF2B5EF4-FFF2-40B4-BE49-F238E27FC236}">
                <a16:creationId xmlns:a16="http://schemas.microsoft.com/office/drawing/2014/main" id="{A573868B-68C3-4782-BBB4-430F63D81EE3}"/>
              </a:ext>
            </a:extLst>
          </p:cNvPr>
          <p:cNvSpPr txBox="1"/>
          <p:nvPr/>
        </p:nvSpPr>
        <p:spPr>
          <a:xfrm>
            <a:off x="9413587" y="5065620"/>
            <a:ext cx="1527273" cy="523220"/>
          </a:xfrm>
          <a:prstGeom prst="rect">
            <a:avLst/>
          </a:prstGeom>
          <a:noFill/>
        </p:spPr>
        <p:txBody>
          <a:bodyPr wrap="square" rtlCol="0">
            <a:spAutoFit/>
          </a:bodyPr>
          <a:lstStyle/>
          <a:p>
            <a:pPr algn="ctr" defTabSz="914400" fontAlgn="base">
              <a:spcBef>
                <a:spcPct val="0"/>
              </a:spcBef>
              <a:spcAft>
                <a:spcPct val="0"/>
              </a:spcAft>
            </a:pPr>
            <a:r>
              <a:rPr kumimoji="1" lang="ja-JP" altLang="en-US" sz="2800" b="1" dirty="0">
                <a:solidFill>
                  <a:srgbClr val="EA0D62"/>
                </a:solidFill>
                <a:latin typeface="+mn-ea"/>
              </a:rPr>
              <a:t>重み </a:t>
            </a:r>
            <a:r>
              <a:rPr kumimoji="1" lang="en-US" altLang="ja-JP" sz="2800" b="1" dirty="0">
                <a:solidFill>
                  <a:srgbClr val="EA0D62"/>
                </a:solidFill>
                <a:latin typeface="+mn-ea"/>
              </a:rPr>
              <a:t>4</a:t>
            </a:r>
            <a:endParaRPr kumimoji="1" lang="ja-JP" altLang="en-US" sz="2800" b="1" dirty="0">
              <a:solidFill>
                <a:srgbClr val="EA0D62"/>
              </a:solidFill>
              <a:latin typeface="+mn-ea"/>
            </a:endParaRPr>
          </a:p>
        </p:txBody>
      </p:sp>
    </p:spTree>
    <p:extLst>
      <p:ext uri="{BB962C8B-B14F-4D97-AF65-F5344CB8AC3E}">
        <p14:creationId xmlns:p14="http://schemas.microsoft.com/office/powerpoint/2010/main" val="1822182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F2F4C-3195-9D82-F040-3140BEBC3116}"/>
              </a:ext>
            </a:extLst>
          </p:cNvPr>
          <p:cNvSpPr>
            <a:spLocks noGrp="1"/>
          </p:cNvSpPr>
          <p:nvPr>
            <p:ph type="title"/>
          </p:nvPr>
        </p:nvSpPr>
        <p:spPr/>
        <p:txBody>
          <a:bodyPr/>
          <a:lstStyle/>
          <a:p>
            <a:r>
              <a:rPr kumimoji="1" lang="en-US" altLang="ja-JP" dirty="0"/>
              <a:t>AI </a:t>
            </a:r>
            <a:r>
              <a:rPr kumimoji="1" lang="ja-JP" altLang="en-US"/>
              <a:t>の誤認識とプロジェクトの失敗事例</a:t>
            </a:r>
          </a:p>
        </p:txBody>
      </p:sp>
      <p:sp>
        <p:nvSpPr>
          <p:cNvPr id="4" name="テキスト ボックス 3">
            <a:extLst>
              <a:ext uri="{FF2B5EF4-FFF2-40B4-BE49-F238E27FC236}">
                <a16:creationId xmlns:a16="http://schemas.microsoft.com/office/drawing/2014/main" id="{91475D16-2A6E-C29D-F678-1C051BCC31EF}"/>
              </a:ext>
            </a:extLst>
          </p:cNvPr>
          <p:cNvSpPr txBox="1"/>
          <p:nvPr/>
        </p:nvSpPr>
        <p:spPr>
          <a:xfrm>
            <a:off x="1354808" y="2062125"/>
            <a:ext cx="7847020" cy="1200329"/>
          </a:xfrm>
          <a:prstGeom prst="rect">
            <a:avLst/>
          </a:prstGeom>
          <a:noFill/>
        </p:spPr>
        <p:txBody>
          <a:bodyPr wrap="none" rtlCol="0">
            <a:spAutoFit/>
          </a:bodyPr>
          <a:lstStyle/>
          <a:p>
            <a:pPr marL="285750" indent="-285750">
              <a:buClr>
                <a:srgbClr val="F36C37"/>
              </a:buClr>
              <a:buFont typeface="Wingdings" pitchFamily="2" charset="2"/>
              <a:buChar char="n"/>
            </a:pPr>
            <a:r>
              <a:rPr lang="en-US" altLang="ja-JP" dirty="0"/>
              <a:t>AI</a:t>
            </a:r>
            <a:r>
              <a:rPr lang="ja-JP" altLang="en-US"/>
              <a:t>は何でも人より優れたことができると思っていた</a:t>
            </a:r>
            <a:endParaRPr lang="en-US" altLang="ja-JP" dirty="0"/>
          </a:p>
          <a:p>
            <a:pPr marL="742950" lvl="1" indent="-285750">
              <a:buClr>
                <a:srgbClr val="F36C37"/>
              </a:buClr>
              <a:buFont typeface="Wingdings" pitchFamily="2" charset="2"/>
              <a:buChar char="n"/>
            </a:pPr>
            <a:r>
              <a:rPr lang="en-US" altLang="ja-JP" dirty="0"/>
              <a:t>AI</a:t>
            </a:r>
            <a:r>
              <a:rPr lang="ja-JP" altLang="en-US"/>
              <a:t>は使えば使うほど賢くなっていくと思っていた</a:t>
            </a:r>
            <a:r>
              <a:rPr lang="en-US" altLang="ja-JP" dirty="0"/>
              <a:t>	</a:t>
            </a:r>
          </a:p>
          <a:p>
            <a:pPr marL="742950" lvl="1" indent="-285750">
              <a:buClr>
                <a:srgbClr val="F36C37"/>
              </a:buClr>
              <a:buFont typeface="Wingdings" pitchFamily="2" charset="2"/>
              <a:buChar char="n"/>
            </a:pPr>
            <a:r>
              <a:rPr lang="ja-JP" altLang="en-US"/>
              <a:t>他社で実績のある</a:t>
            </a:r>
            <a:r>
              <a:rPr lang="en-US" altLang="ja-JP" dirty="0"/>
              <a:t>AI</a:t>
            </a:r>
            <a:r>
              <a:rPr lang="ja-JP" altLang="en-US"/>
              <a:t>だから、自社でもそのまま使えると思っていた</a:t>
            </a:r>
            <a:endParaRPr lang="en-US" altLang="ja-JP" dirty="0"/>
          </a:p>
          <a:p>
            <a:pPr marL="742950" lvl="1" indent="-285750">
              <a:buClr>
                <a:srgbClr val="F36C37"/>
              </a:buClr>
              <a:buFont typeface="Wingdings" pitchFamily="2" charset="2"/>
              <a:buChar char="n"/>
            </a:pPr>
            <a:r>
              <a:rPr kumimoji="1" lang="en-US" altLang="ja-JP" dirty="0"/>
              <a:t>AI </a:t>
            </a:r>
            <a:r>
              <a:rPr kumimoji="1" lang="ja-JP" altLang="en-US"/>
              <a:t>を使えば業務効率化ができ</a:t>
            </a:r>
            <a:r>
              <a:rPr kumimoji="1" lang="ja-JP" altLang="en-US" b="1">
                <a:solidFill>
                  <a:srgbClr val="F36C37"/>
                </a:solidFill>
              </a:rPr>
              <a:t>コスト削減</a:t>
            </a:r>
            <a:r>
              <a:rPr kumimoji="1" lang="ja-JP" altLang="en-US"/>
              <a:t>が見込める</a:t>
            </a:r>
          </a:p>
        </p:txBody>
      </p:sp>
      <p:sp>
        <p:nvSpPr>
          <p:cNvPr id="3" name="四角形: 角を丸くする 9">
            <a:extLst>
              <a:ext uri="{FF2B5EF4-FFF2-40B4-BE49-F238E27FC236}">
                <a16:creationId xmlns:a16="http://schemas.microsoft.com/office/drawing/2014/main" id="{9EF045E9-3F18-D3F9-1C48-5F0E964F6484}"/>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AI </a:t>
            </a:r>
            <a:r>
              <a:rPr kumimoji="1" lang="ja-JP" altLang="en-US" sz="2000" b="1">
                <a:solidFill>
                  <a:srgbClr val="F36C37"/>
                </a:solidFill>
                <a:latin typeface="+mj-ea"/>
                <a:ea typeface="+mj-ea"/>
              </a:rPr>
              <a:t>への誤認識</a:t>
            </a:r>
            <a:endParaRPr kumimoji="1" lang="en-US" altLang="ja-JP" sz="2000" b="1" dirty="0">
              <a:solidFill>
                <a:srgbClr val="F36C37"/>
              </a:solidFill>
              <a:latin typeface="+mj-ea"/>
              <a:ea typeface="+mj-ea"/>
            </a:endParaRPr>
          </a:p>
        </p:txBody>
      </p:sp>
      <p:sp>
        <p:nvSpPr>
          <p:cNvPr id="6" name="下矢印 5">
            <a:extLst>
              <a:ext uri="{FF2B5EF4-FFF2-40B4-BE49-F238E27FC236}">
                <a16:creationId xmlns:a16="http://schemas.microsoft.com/office/drawing/2014/main" id="{92BCB868-27C1-3912-92F6-72BC55901A69}"/>
              </a:ext>
            </a:extLst>
          </p:cNvPr>
          <p:cNvSpPr/>
          <p:nvPr/>
        </p:nvSpPr>
        <p:spPr>
          <a:xfrm>
            <a:off x="5212078" y="3429000"/>
            <a:ext cx="1767840" cy="333092"/>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3" name="表 12">
            <a:extLst>
              <a:ext uri="{FF2B5EF4-FFF2-40B4-BE49-F238E27FC236}">
                <a16:creationId xmlns:a16="http://schemas.microsoft.com/office/drawing/2014/main" id="{0A8BD744-E1D0-B7D6-DA91-A5FC3ADB99A8}"/>
              </a:ext>
            </a:extLst>
          </p:cNvPr>
          <p:cNvGraphicFramePr>
            <a:graphicFrameLocks noGrp="1"/>
          </p:cNvGraphicFramePr>
          <p:nvPr>
            <p:extLst>
              <p:ext uri="{D42A27DB-BD31-4B8C-83A1-F6EECF244321}">
                <p14:modId xmlns:p14="http://schemas.microsoft.com/office/powerpoint/2010/main" val="3872744926"/>
              </p:ext>
            </p:extLst>
          </p:nvPr>
        </p:nvGraphicFramePr>
        <p:xfrm>
          <a:off x="1354808" y="3909928"/>
          <a:ext cx="4741192" cy="2273856"/>
        </p:xfrm>
        <a:graphic>
          <a:graphicData uri="http://schemas.openxmlformats.org/drawingml/2006/table">
            <a:tbl>
              <a:tblPr firstRow="1">
                <a:tableStyleId>{5C22544A-7EE6-4342-B048-85BDC9FD1C3A}</a:tableStyleId>
              </a:tblPr>
              <a:tblGrid>
                <a:gridCol w="2215672">
                  <a:extLst>
                    <a:ext uri="{9D8B030D-6E8A-4147-A177-3AD203B41FA5}">
                      <a16:colId xmlns:a16="http://schemas.microsoft.com/office/drawing/2014/main" val="489812085"/>
                    </a:ext>
                  </a:extLst>
                </a:gridCol>
                <a:gridCol w="2525520">
                  <a:extLst>
                    <a:ext uri="{9D8B030D-6E8A-4147-A177-3AD203B41FA5}">
                      <a16:colId xmlns:a16="http://schemas.microsoft.com/office/drawing/2014/main" val="2708185579"/>
                    </a:ext>
                  </a:extLst>
                </a:gridCol>
              </a:tblGrid>
              <a:tr h="378976">
                <a:tc>
                  <a:txBody>
                    <a:bodyPr/>
                    <a:lstStyle/>
                    <a:p>
                      <a:pPr algn="l"/>
                      <a:r>
                        <a:rPr lang="ja-JP" altLang="en-US" sz="1100" b="1">
                          <a:solidFill>
                            <a:schemeClr val="bg1"/>
                          </a:solidFill>
                          <a:effectLst/>
                        </a:rPr>
                        <a:t>工程</a:t>
                      </a:r>
                      <a:endParaRPr lang="ja-JP" altLang="en-US" sz="2400" b="1">
                        <a:solidFill>
                          <a:schemeClr val="bg1"/>
                        </a:solidFill>
                        <a:effectLst/>
                      </a:endParaRPr>
                    </a:p>
                  </a:txBody>
                  <a:tcPr marL="95250" marR="95250" marT="95250" marB="95250" anchor="ctr">
                    <a:solidFill>
                      <a:schemeClr val="accent1">
                        <a:lumMod val="60000"/>
                        <a:lumOff val="40000"/>
                      </a:schemeClr>
                    </a:solidFill>
                  </a:tcPr>
                </a:tc>
                <a:tc>
                  <a:txBody>
                    <a:bodyPr/>
                    <a:lstStyle/>
                    <a:p>
                      <a:pPr algn="l"/>
                      <a:r>
                        <a:rPr lang="ja-JP" altLang="en-US" sz="1100" b="1">
                          <a:solidFill>
                            <a:schemeClr val="bg1"/>
                          </a:solidFill>
                          <a:effectLst/>
                        </a:rPr>
                        <a:t>費用相場</a:t>
                      </a:r>
                      <a:endParaRPr lang="ja-JP" altLang="en-US" sz="2400" b="1">
                        <a:solidFill>
                          <a:schemeClr val="bg1"/>
                        </a:solidFill>
                        <a:effectLst/>
                      </a:endParaRPr>
                    </a:p>
                  </a:txBody>
                  <a:tcPr marL="95250" marR="95250" marT="95250" marB="95250" anchor="ctr">
                    <a:solidFill>
                      <a:schemeClr val="accent1">
                        <a:lumMod val="60000"/>
                        <a:lumOff val="40000"/>
                      </a:schemeClr>
                    </a:solidFill>
                  </a:tcPr>
                </a:tc>
                <a:extLst>
                  <a:ext uri="{0D108BD9-81ED-4DB2-BD59-A6C34878D82A}">
                    <a16:rowId xmlns:a16="http://schemas.microsoft.com/office/drawing/2014/main" val="3311093048"/>
                  </a:ext>
                </a:extLst>
              </a:tr>
              <a:tr h="378976">
                <a:tc>
                  <a:txBody>
                    <a:bodyPr/>
                    <a:lstStyle/>
                    <a:p>
                      <a:pPr algn="l"/>
                      <a:r>
                        <a:rPr lang="ja-JP" altLang="en-US" sz="1200" b="1">
                          <a:solidFill>
                            <a:srgbClr val="F36C37"/>
                          </a:solidFill>
                          <a:effectLst/>
                        </a:rPr>
                        <a:t>要件定義・コンサルティング</a:t>
                      </a:r>
                      <a:endParaRPr lang="ja-JP" altLang="en-US" sz="2800" b="1">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40</a:t>
                      </a:r>
                      <a:r>
                        <a:rPr lang="ja-JP" altLang="en-US" sz="1200" b="1">
                          <a:solidFill>
                            <a:srgbClr val="F36C37"/>
                          </a:solidFill>
                          <a:effectLst/>
                        </a:rPr>
                        <a:t>万円～</a:t>
                      </a:r>
                      <a:r>
                        <a:rPr lang="en-US" altLang="ja-JP" sz="1200" b="1" dirty="0">
                          <a:solidFill>
                            <a:srgbClr val="F36C37"/>
                          </a:solidFill>
                          <a:effectLst/>
                        </a:rPr>
                        <a:t>200</a:t>
                      </a:r>
                      <a:r>
                        <a:rPr lang="ja-JP" altLang="en-US" sz="1200" b="1">
                          <a:solidFill>
                            <a:srgbClr val="F36C37"/>
                          </a:solidFill>
                          <a:effectLst/>
                        </a:rPr>
                        <a:t>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3692963324"/>
                  </a:ext>
                </a:extLst>
              </a:tr>
              <a:tr h="378976">
                <a:tc>
                  <a:txBody>
                    <a:bodyPr/>
                    <a:lstStyle/>
                    <a:p>
                      <a:pPr algn="l"/>
                      <a:r>
                        <a:rPr lang="en-US" sz="1200" b="1" dirty="0">
                          <a:solidFill>
                            <a:srgbClr val="F36C37"/>
                          </a:solidFill>
                          <a:effectLst/>
                        </a:rPr>
                        <a:t>AI</a:t>
                      </a:r>
                      <a:r>
                        <a:rPr lang="ja-JP" altLang="en-US" sz="1200" b="1">
                          <a:solidFill>
                            <a:srgbClr val="F36C37"/>
                          </a:solidFill>
                          <a:effectLst/>
                        </a:rPr>
                        <a:t>化の可能性検証</a:t>
                      </a:r>
                      <a:endParaRPr lang="ja-JP" altLang="en-US" sz="2800" b="1">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40</a:t>
                      </a:r>
                      <a:r>
                        <a:rPr lang="ja-JP" altLang="en-US" sz="1200" b="1">
                          <a:solidFill>
                            <a:srgbClr val="F36C37"/>
                          </a:solidFill>
                          <a:effectLst/>
                        </a:rPr>
                        <a:t>万円～</a:t>
                      </a:r>
                      <a:r>
                        <a:rPr lang="en-US" altLang="ja-JP" sz="1200" b="1" dirty="0">
                          <a:solidFill>
                            <a:srgbClr val="F36C37"/>
                          </a:solidFill>
                          <a:effectLst/>
                        </a:rPr>
                        <a:t>100</a:t>
                      </a:r>
                      <a:r>
                        <a:rPr lang="ja-JP" altLang="en-US" sz="1200" b="1">
                          <a:solidFill>
                            <a:srgbClr val="F36C37"/>
                          </a:solidFill>
                          <a:effectLst/>
                        </a:rPr>
                        <a:t>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1685189667"/>
                  </a:ext>
                </a:extLst>
              </a:tr>
              <a:tr h="378976">
                <a:tc>
                  <a:txBody>
                    <a:bodyPr/>
                    <a:lstStyle/>
                    <a:p>
                      <a:pPr algn="l"/>
                      <a:r>
                        <a:rPr lang="en-US" sz="1200" b="1" dirty="0">
                          <a:solidFill>
                            <a:srgbClr val="F36C37"/>
                          </a:solidFill>
                          <a:effectLst/>
                        </a:rPr>
                        <a:t>PoC</a:t>
                      </a:r>
                      <a:endParaRPr lang="en-US" sz="2800" b="1" dirty="0">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100</a:t>
                      </a:r>
                      <a:r>
                        <a:rPr lang="ja-JP" altLang="en-US" sz="1200" b="1">
                          <a:solidFill>
                            <a:srgbClr val="F36C37"/>
                          </a:solidFill>
                          <a:effectLst/>
                        </a:rPr>
                        <a:t>万円～数百万円程度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2033944386"/>
                  </a:ext>
                </a:extLst>
              </a:tr>
              <a:tr h="378976">
                <a:tc>
                  <a:txBody>
                    <a:bodyPr/>
                    <a:lstStyle/>
                    <a:p>
                      <a:pPr algn="l"/>
                      <a:r>
                        <a:rPr lang="en-US" sz="1200" b="1" dirty="0">
                          <a:solidFill>
                            <a:srgbClr val="F36C37"/>
                          </a:solidFill>
                          <a:effectLst/>
                        </a:rPr>
                        <a:t>AI</a:t>
                      </a:r>
                      <a:r>
                        <a:rPr lang="ja-JP" altLang="en-US" sz="1200" b="1">
                          <a:solidFill>
                            <a:srgbClr val="F36C37"/>
                          </a:solidFill>
                          <a:effectLst/>
                        </a:rPr>
                        <a:t>モデル開発</a:t>
                      </a:r>
                      <a:endParaRPr lang="ja-JP" altLang="en-US" sz="2800" b="1">
                        <a:solidFill>
                          <a:srgbClr val="F36C37"/>
                        </a:solidFill>
                        <a:effectLst/>
                      </a:endParaRPr>
                    </a:p>
                  </a:txBody>
                  <a:tcPr marL="95250" marR="95250" marT="95250" marB="95250" anchor="ctr"/>
                </a:tc>
                <a:tc>
                  <a:txBody>
                    <a:bodyPr/>
                    <a:lstStyle/>
                    <a:p>
                      <a:pPr algn="l"/>
                      <a:r>
                        <a:rPr lang="ja-JP" altLang="en-US" sz="1200" b="1">
                          <a:solidFill>
                            <a:srgbClr val="F36C37"/>
                          </a:solidFill>
                          <a:effectLst/>
                        </a:rPr>
                        <a:t>月額</a:t>
                      </a:r>
                      <a:r>
                        <a:rPr lang="en-US" altLang="ja-JP" sz="1200" b="1" dirty="0">
                          <a:solidFill>
                            <a:srgbClr val="F36C37"/>
                          </a:solidFill>
                          <a:effectLst/>
                        </a:rPr>
                        <a:t>80</a:t>
                      </a:r>
                      <a:r>
                        <a:rPr lang="ja-JP" altLang="en-US" sz="1200" b="1">
                          <a:solidFill>
                            <a:srgbClr val="F36C37"/>
                          </a:solidFill>
                          <a:effectLst/>
                        </a:rPr>
                        <a:t>万円～</a:t>
                      </a:r>
                      <a:r>
                        <a:rPr lang="en-US" altLang="ja-JP" sz="1200" b="1" dirty="0">
                          <a:solidFill>
                            <a:srgbClr val="F36C37"/>
                          </a:solidFill>
                          <a:effectLst/>
                        </a:rPr>
                        <a:t>300</a:t>
                      </a:r>
                      <a:r>
                        <a:rPr lang="ja-JP" altLang="en-US" sz="1200" b="1">
                          <a:solidFill>
                            <a:srgbClr val="F36C37"/>
                          </a:solidFill>
                          <a:effectLst/>
                        </a:rPr>
                        <a:t>万円程度</a:t>
                      </a:r>
                      <a:r>
                        <a:rPr lang="en-US" altLang="ja-JP" sz="1200" b="1" dirty="0">
                          <a:solidFill>
                            <a:srgbClr val="F36C37"/>
                          </a:solidFill>
                          <a:effectLst/>
                        </a:rPr>
                        <a:t>×</a:t>
                      </a:r>
                      <a:r>
                        <a:rPr lang="ja-JP" altLang="en-US" sz="1200" b="1">
                          <a:solidFill>
                            <a:srgbClr val="F36C37"/>
                          </a:solidFill>
                          <a:effectLst/>
                        </a:rPr>
                        <a:t>人月</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4065076961"/>
                  </a:ext>
                </a:extLst>
              </a:tr>
              <a:tr h="378976">
                <a:tc>
                  <a:txBody>
                    <a:bodyPr/>
                    <a:lstStyle/>
                    <a:p>
                      <a:pPr algn="l"/>
                      <a:r>
                        <a:rPr lang="en-US" sz="1200" b="1" dirty="0">
                          <a:solidFill>
                            <a:srgbClr val="F36C37"/>
                          </a:solidFill>
                          <a:effectLst/>
                        </a:rPr>
                        <a:t>AI</a:t>
                      </a:r>
                      <a:r>
                        <a:rPr lang="ja-JP" altLang="en-US" sz="1200" b="1">
                          <a:solidFill>
                            <a:srgbClr val="F36C37"/>
                          </a:solidFill>
                          <a:effectLst/>
                        </a:rPr>
                        <a:t>システム開発</a:t>
                      </a:r>
                      <a:endParaRPr lang="ja-JP" altLang="en-US" sz="2800" b="1">
                        <a:solidFill>
                          <a:srgbClr val="F36C37"/>
                        </a:solidFill>
                        <a:effectLst/>
                      </a:endParaRPr>
                    </a:p>
                  </a:txBody>
                  <a:tcPr marL="95250" marR="95250" marT="95250" marB="95250" anchor="ctr"/>
                </a:tc>
                <a:tc>
                  <a:txBody>
                    <a:bodyPr/>
                    <a:lstStyle/>
                    <a:p>
                      <a:pPr algn="l"/>
                      <a:r>
                        <a:rPr lang="ja-JP" altLang="en-US" sz="1200" b="1">
                          <a:solidFill>
                            <a:srgbClr val="F36C37"/>
                          </a:solidFill>
                          <a:effectLst/>
                        </a:rPr>
                        <a:t>月額</a:t>
                      </a:r>
                      <a:r>
                        <a:rPr lang="en-US" altLang="ja-JP" sz="1200" b="1" dirty="0">
                          <a:solidFill>
                            <a:srgbClr val="F36C37"/>
                          </a:solidFill>
                          <a:effectLst/>
                        </a:rPr>
                        <a:t>60</a:t>
                      </a:r>
                      <a:r>
                        <a:rPr lang="ja-JP" altLang="en-US" sz="1200" b="1">
                          <a:solidFill>
                            <a:srgbClr val="F36C37"/>
                          </a:solidFill>
                          <a:effectLst/>
                        </a:rPr>
                        <a:t>万円～</a:t>
                      </a:r>
                      <a:r>
                        <a:rPr lang="en-US" altLang="ja-JP" sz="1200" b="1" dirty="0">
                          <a:solidFill>
                            <a:srgbClr val="F36C37"/>
                          </a:solidFill>
                          <a:effectLst/>
                        </a:rPr>
                        <a:t>200</a:t>
                      </a:r>
                      <a:r>
                        <a:rPr lang="ja-JP" altLang="en-US" sz="1200" b="1">
                          <a:solidFill>
                            <a:srgbClr val="F36C37"/>
                          </a:solidFill>
                          <a:effectLst/>
                        </a:rPr>
                        <a:t>万円程度</a:t>
                      </a:r>
                      <a:r>
                        <a:rPr lang="en-US" altLang="ja-JP" sz="1200" b="1" dirty="0">
                          <a:solidFill>
                            <a:srgbClr val="F36C37"/>
                          </a:solidFill>
                          <a:effectLst/>
                        </a:rPr>
                        <a:t>×</a:t>
                      </a:r>
                      <a:r>
                        <a:rPr lang="ja-JP" altLang="en-US" sz="1200" b="1">
                          <a:solidFill>
                            <a:srgbClr val="F36C37"/>
                          </a:solidFill>
                          <a:effectLst/>
                        </a:rPr>
                        <a:t>人月</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1688942775"/>
                  </a:ext>
                </a:extLst>
              </a:tr>
            </a:tbl>
          </a:graphicData>
        </a:graphic>
      </p:graphicFrame>
      <p:pic>
        <p:nvPicPr>
          <p:cNvPr id="15" name="図 14" descr="グラフィカル ユーザー インターフェイス, ダイアグラム, アプリケーション&#10;&#10;自動的に生成された説明">
            <a:extLst>
              <a:ext uri="{FF2B5EF4-FFF2-40B4-BE49-F238E27FC236}">
                <a16:creationId xmlns:a16="http://schemas.microsoft.com/office/drawing/2014/main" id="{F2794613-CC5C-CFD8-A5EB-B4F3909C9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
        <p:nvSpPr>
          <p:cNvPr id="14" name="テキスト ボックス 13">
            <a:extLst>
              <a:ext uri="{FF2B5EF4-FFF2-40B4-BE49-F238E27FC236}">
                <a16:creationId xmlns:a16="http://schemas.microsoft.com/office/drawing/2014/main" id="{FD957EBD-FA27-E86E-02C9-693EADA9DB21}"/>
              </a:ext>
            </a:extLst>
          </p:cNvPr>
          <p:cNvSpPr txBox="1"/>
          <p:nvPr/>
        </p:nvSpPr>
        <p:spPr>
          <a:xfrm>
            <a:off x="6195622" y="4754468"/>
            <a:ext cx="3982180" cy="584775"/>
          </a:xfrm>
          <a:prstGeom prst="rect">
            <a:avLst/>
          </a:prstGeom>
          <a:solidFill>
            <a:schemeClr val="bg1">
              <a:alpha val="69149"/>
            </a:schemeClr>
          </a:solid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一般的な</a:t>
            </a:r>
            <a:r>
              <a:rPr kumimoji="1" lang="en-US" altLang="ja-JP" sz="1600" b="1" dirty="0">
                <a:solidFill>
                  <a:srgbClr val="F36C37"/>
                </a:solidFill>
                <a:latin typeface="+mn-ea"/>
              </a:rPr>
              <a:t> AI </a:t>
            </a:r>
            <a:r>
              <a:rPr kumimoji="1" lang="ja-JP" altLang="en-US" sz="1600" b="1">
                <a:solidFill>
                  <a:srgbClr val="F36C37"/>
                </a:solidFill>
                <a:latin typeface="+mn-ea"/>
              </a:rPr>
              <a:t>は大半が特化型</a:t>
            </a:r>
            <a:r>
              <a:rPr kumimoji="1" lang="en-US" altLang="ja-JP" sz="1600" b="1" dirty="0">
                <a:solidFill>
                  <a:srgbClr val="F36C37"/>
                </a:solidFill>
                <a:latin typeface="+mn-ea"/>
              </a:rPr>
              <a:t>AI </a:t>
            </a:r>
            <a:r>
              <a:rPr kumimoji="1" lang="ja-JP" altLang="en-US" sz="1600" b="1">
                <a:solidFill>
                  <a:srgbClr val="F36C37"/>
                </a:solidFill>
                <a:latin typeface="+mn-ea"/>
              </a:rPr>
              <a:t>であり、</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開発や導入には多額のコストが掛かる</a:t>
            </a:r>
            <a:endParaRPr kumimoji="1" lang="en-US" altLang="ja-JP" sz="1600" b="1" dirty="0">
              <a:solidFill>
                <a:srgbClr val="F36C37"/>
              </a:solidFill>
              <a:latin typeface="+mn-ea"/>
            </a:endParaRPr>
          </a:p>
        </p:txBody>
      </p:sp>
      <p:sp>
        <p:nvSpPr>
          <p:cNvPr id="5" name="スライド番号プレースホルダー 2">
            <a:extLst>
              <a:ext uri="{FF2B5EF4-FFF2-40B4-BE49-F238E27FC236}">
                <a16:creationId xmlns:a16="http://schemas.microsoft.com/office/drawing/2014/main" id="{4E52F55A-53F7-D619-45F9-69B1929FF970}"/>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26</a:t>
            </a:fld>
            <a:endParaRPr lang="en-US" altLang="ja-JP" dirty="0"/>
          </a:p>
        </p:txBody>
      </p:sp>
    </p:spTree>
    <p:extLst>
      <p:ext uri="{BB962C8B-B14F-4D97-AF65-F5344CB8AC3E}">
        <p14:creationId xmlns:p14="http://schemas.microsoft.com/office/powerpoint/2010/main" val="4862711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4-7-6.</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err="1">
                <a:solidFill>
                  <a:srgbClr val="000000"/>
                </a:solidFill>
                <a:effectLst/>
                <a:latin typeface="+mn-ea"/>
              </a:rPr>
              <a:t>tx</a:t>
            </a:r>
            <a:r>
              <a:rPr lang="en-US" altLang="ja-JP" sz="1400" b="0" dirty="0">
                <a:solidFill>
                  <a:srgbClr val="000000"/>
                </a:solidFill>
                <a:effectLst/>
                <a:latin typeface="+mn-ea"/>
              </a:rPr>
              <a:t>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RandomForestRegressor</a:t>
            </a:r>
            <a:r>
              <a:rPr lang="en-US" altLang="ja-JP" sz="1400" b="0" dirty="0">
                <a:solidFill>
                  <a:srgbClr val="000000"/>
                </a:solidFill>
                <a:effectLst/>
                <a:latin typeface="+mn-ea"/>
              </a:rPr>
              <a:t>(</a:t>
            </a:r>
            <a:r>
              <a:rPr lang="en-US" altLang="ja-JP" sz="1400" b="0" dirty="0" err="1">
                <a:solidFill>
                  <a:srgbClr val="000000"/>
                </a:solidFill>
                <a:effectLst/>
                <a:latin typeface="+mn-ea"/>
              </a:rPr>
              <a:t>n_estimators</a:t>
            </a:r>
            <a:r>
              <a:rPr lang="en-US" altLang="ja-JP" sz="1400" b="0" dirty="0">
                <a:solidFill>
                  <a:srgbClr val="000000"/>
                </a:solidFill>
                <a:effectLst/>
                <a:latin typeface="+mn-ea"/>
              </a:rPr>
              <a:t>=</a:t>
            </a:r>
            <a:r>
              <a:rPr lang="en-US" altLang="ja-JP" sz="1400" b="0" dirty="0">
                <a:solidFill>
                  <a:srgbClr val="09885A"/>
                </a:solidFill>
                <a:effectLst/>
                <a:latin typeface="+mn-ea"/>
              </a:rPr>
              <a:t>200</a:t>
            </a:r>
            <a:r>
              <a:rPr lang="en-US" altLang="ja-JP" sz="1400" b="0" dirty="0">
                <a:solidFill>
                  <a:srgbClr val="000000"/>
                </a:solidFill>
                <a:effectLst/>
                <a:latin typeface="+mn-ea"/>
              </a:rPr>
              <a:t>, </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13</a:t>
            </a:r>
            <a:r>
              <a:rPr lang="en-US" altLang="ja-JP" sz="1400" b="0" dirty="0">
                <a:solidFill>
                  <a:srgbClr val="000000"/>
                </a:solidFill>
                <a:effectLst/>
                <a:latin typeface="+mn-ea"/>
              </a:rPr>
              <a:t>, </a:t>
            </a:r>
            <a:r>
              <a:rPr lang="en-US" altLang="ja-JP" sz="1400" b="0" dirty="0" err="1">
                <a:solidFill>
                  <a:srgbClr val="000000"/>
                </a:solidFill>
                <a:effectLst/>
                <a:latin typeface="+mn-ea"/>
              </a:rPr>
              <a:t>max_features</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40464647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662939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-8-1.</a:t>
            </a:r>
            <a:r>
              <a:rPr lang="ja-JP" altLang="en-US" dirty="0"/>
              <a:t>演習</a:t>
            </a:r>
            <a:r>
              <a:rPr lang="en-US" altLang="ja-JP" dirty="0"/>
              <a:t>4</a:t>
            </a:r>
            <a:r>
              <a:rPr lang="ja-JP" altLang="en-US" dirty="0"/>
              <a:t>：ランダムフォレスト（オプション）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4-4_</a:t>
            </a:r>
            <a:r>
              <a:rPr lang="ja-JP" altLang="en-US" sz="1800" dirty="0"/>
              <a:t>（演習）ランダムフォレストによるガンの悪性腫瘍の分類</a:t>
            </a:r>
            <a:r>
              <a:rPr lang="en-US" altLang="ja-JP" sz="1800" dirty="0"/>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ランダムフォレストを用いて、ガンの腫瘍分類を行います。</a:t>
            </a:r>
            <a:br>
              <a:rPr lang="en-US" altLang="ja-JP" sz="2000" b="1" dirty="0">
                <a:solidFill>
                  <a:srgbClr val="F36C37"/>
                </a:solidFill>
              </a:rPr>
            </a:br>
            <a:r>
              <a:rPr lang="ja-JP" altLang="en-US" sz="2000" b="1" dirty="0">
                <a:solidFill>
                  <a:srgbClr val="F36C37"/>
                </a:solidFill>
              </a:rPr>
              <a:t>行うことは決定木の時とほとんど同じです。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29CA7D0B-135E-41C2-A384-D9BE72D4275E}"/>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5350187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987345"/>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87323" y="209458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ランダムフォレストまとめ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263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78050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木の数を増やしても過学習しずらい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非常に頑健（様々なデータに安定して性能が出やすい）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特徴量重要度（木構造）からモデルを解釈しやすい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44591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木の数を増やしすぎると学習にも予測にも時間がかかる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458467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87322" y="4683209"/>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9642" y="983799"/>
            <a:ext cx="10647189" cy="78021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複数の決定木を並列に組み合わせて予測をするモデル</a:t>
            </a:r>
            <a:endParaRPr kumimoji="1" lang="en-US" altLang="ja-JP" sz="2000" b="1" dirty="0">
              <a:solidFill>
                <a:srgbClr val="494949"/>
              </a:solidFill>
              <a:latin typeface="+mj-ea"/>
              <a:ea typeface="+mj-ea"/>
            </a:endParaRPr>
          </a:p>
          <a:p>
            <a:r>
              <a:rPr kumimoji="1" lang="ja-JP" altLang="en-US" sz="1800" dirty="0">
                <a:solidFill>
                  <a:srgbClr val="00879E"/>
                </a:solidFill>
              </a:rPr>
              <a:t>ランダムフォレストは頑健で扱いやすいため実用的。多くの場面で使われている。</a:t>
            </a:r>
            <a:endParaRPr kumimoji="1" lang="en-US" altLang="ja-JP" sz="1800" dirty="0">
              <a:solidFill>
                <a:srgbClr val="00879E"/>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007469" y="5582478"/>
            <a:ext cx="5001030"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spTree>
    <p:extLst>
      <p:ext uri="{BB962C8B-B14F-4D97-AF65-F5344CB8AC3E}">
        <p14:creationId xmlns:p14="http://schemas.microsoft.com/office/powerpoint/2010/main" val="11467544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a:t>
            </a:r>
            <a:br>
              <a:rPr lang="en-US" altLang="ja-JP" sz="2000" b="1" dirty="0">
                <a:solidFill>
                  <a:srgbClr val="F36C37"/>
                </a:solidFill>
              </a:rPr>
            </a:br>
            <a:r>
              <a:rPr lang="ja-JP" altLang="en-US" sz="2000" b="1" dirty="0">
                <a:solidFill>
                  <a:srgbClr val="F36C37"/>
                </a:solidFill>
              </a:rPr>
              <a:t>決定木・ランダムフォレストについて学びました。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264</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12404704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265</a:t>
            </a:fld>
            <a:endParaRPr lang="en-US" altLang="ja-JP" dirty="0"/>
          </a:p>
        </p:txBody>
      </p:sp>
    </p:spTree>
    <p:extLst>
      <p:ext uri="{BB962C8B-B14F-4D97-AF65-F5344CB8AC3E}">
        <p14:creationId xmlns:p14="http://schemas.microsoft.com/office/powerpoint/2010/main" val="33357031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000" spc="150" dirty="0">
              <a:solidFill>
                <a:srgbClr val="F36C37"/>
              </a:solidFill>
            </a:endParaRPr>
          </a:p>
        </p:txBody>
      </p:sp>
    </p:spTree>
    <p:extLst>
      <p:ext uri="{BB962C8B-B14F-4D97-AF65-F5344CB8AC3E}">
        <p14:creationId xmlns:p14="http://schemas.microsoft.com/office/powerpoint/2010/main" val="19089498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この章では、分析コンペや実務でも人気がある、決定木の発展モデル</a:t>
            </a:r>
            <a:br>
              <a:rPr lang="en-US" altLang="ja-JP" sz="2000" b="1" dirty="0">
                <a:solidFill>
                  <a:srgbClr val="F36C37"/>
                </a:solidFill>
              </a:rPr>
            </a:br>
            <a:r>
              <a:rPr lang="ja-JP" altLang="en-US" sz="2000" b="1" dirty="0">
                <a:solidFill>
                  <a:srgbClr val="F36C37"/>
                </a:solidFill>
              </a:rPr>
              <a:t>勾配ブースティング木について学びます。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で実装し、交差検証法や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267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1829858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5-1.</a:t>
            </a:r>
            <a:r>
              <a:rPr kumimoji="1" lang="ja-JP" altLang="en-US" sz="2800" b="1" spc="300" dirty="0">
                <a:solidFill>
                  <a:schemeClr val="tx1">
                    <a:lumMod val="75000"/>
                    <a:lumOff val="25000"/>
                  </a:schemeClr>
                </a:solidFill>
              </a:rPr>
              <a:t>勾配ブースティング木</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30818959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94502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徐々に誤差が小さくなるように複数の決定木を作成　勾配ブースティング木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39894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勾配ブースティング木</a:t>
            </a:r>
          </a:p>
          <a:p>
            <a:pPr lvl="1">
              <a:buClr>
                <a:srgbClr val="F36C37"/>
              </a:buClr>
            </a:pPr>
            <a:r>
              <a:rPr lang="ja-JP" altLang="en-US" sz="1400" b="1" dirty="0"/>
              <a:t>以下のように決定木の作成を繰り返す。</a:t>
            </a:r>
            <a:endParaRPr lang="en-US" altLang="ja-JP" sz="1400" b="1" dirty="0"/>
          </a:p>
          <a:p>
            <a:pPr marL="1200150" lvl="2" indent="-342900">
              <a:buClr>
                <a:srgbClr val="F36C37"/>
              </a:buClr>
              <a:buFont typeface="+mj-lt"/>
              <a:buAutoNum type="arabicPeriod"/>
            </a:pPr>
            <a:r>
              <a:rPr lang="ja-JP" altLang="en-US" sz="1300" b="1" dirty="0"/>
              <a:t>決定木を作成（最初は目的変数の平均を計算）</a:t>
            </a:r>
            <a:endParaRPr lang="en-US" altLang="ja-JP" sz="1300" b="1" dirty="0"/>
          </a:p>
          <a:p>
            <a:pPr marL="1200150" lvl="2" indent="-342900">
              <a:buClr>
                <a:srgbClr val="F36C37"/>
              </a:buClr>
              <a:buFont typeface="+mj-lt"/>
              <a:buAutoNum type="arabicPeriod"/>
            </a:pPr>
            <a:r>
              <a:rPr lang="ja-JP" altLang="en-US" sz="1300" b="1" dirty="0"/>
              <a:t>それまでに作成した木をアンサンブルして予測を行う</a:t>
            </a:r>
            <a:endParaRPr lang="en-US" altLang="ja-JP" sz="1300" b="1" dirty="0"/>
          </a:p>
          <a:p>
            <a:pPr marL="1200150" lvl="2" indent="-342900">
              <a:buClr>
                <a:srgbClr val="F36C37"/>
              </a:buClr>
              <a:buFont typeface="+mj-lt"/>
              <a:buAutoNum type="arabicPeriod"/>
            </a:pPr>
            <a:r>
              <a:rPr lang="ja-JP" altLang="en-US" sz="1300" b="1" dirty="0"/>
              <a:t>正解に対する誤差を計算</a:t>
            </a:r>
            <a:endParaRPr lang="en-US" altLang="ja-JP" sz="1300" b="1" dirty="0"/>
          </a:p>
          <a:p>
            <a:pPr marL="1200150" lvl="2" indent="-342900">
              <a:buClr>
                <a:srgbClr val="F36C37"/>
              </a:buClr>
              <a:buFont typeface="+mj-lt"/>
              <a:buAutoNum type="arabicPeriod"/>
            </a:pPr>
            <a:r>
              <a:rPr lang="ja-JP" altLang="en-US" sz="1300" b="1" dirty="0"/>
              <a:t>誤差が小さくなるように次の木を作成</a:t>
            </a:r>
          </a:p>
          <a:p>
            <a:pPr lvl="1">
              <a:buClr>
                <a:srgbClr val="F36C37"/>
              </a:buClr>
            </a:pPr>
            <a:r>
              <a:rPr lang="ja-JP" altLang="en-US" sz="1400" b="1" dirty="0"/>
              <a:t>最終的に予測をする際は初期の木から最終の木までのアンサンブル学習になり、過学習を起こしにくい。</a:t>
            </a:r>
            <a:endParaRPr lang="en-US" altLang="ja-JP" sz="1400" b="1" dirty="0"/>
          </a:p>
          <a:p>
            <a:pPr lvl="1">
              <a:buClr>
                <a:srgbClr val="F36C37"/>
              </a:buClr>
            </a:pPr>
            <a:r>
              <a:rPr lang="ja-JP" altLang="en-US" sz="1400" b="1" dirty="0"/>
              <a:t>パラメータチューニングががやや複雑だが、チューニングすれば高い精度が出ることが多い。</a:t>
            </a:r>
            <a:endParaRPr lang="en-US" altLang="ja-JP" sz="1400" b="1" dirty="0"/>
          </a:p>
          <a:p>
            <a:pPr lvl="1">
              <a:buClr>
                <a:srgbClr val="F36C37"/>
              </a:buClr>
            </a:pPr>
            <a:r>
              <a:rPr lang="ja-JP" altLang="en-US" sz="1400" b="1" dirty="0"/>
              <a:t>スケーリングがいらないだけでなく、欠損値もそのまま扱うことができる。</a:t>
            </a:r>
          </a:p>
          <a:p>
            <a:pPr lvl="1">
              <a:buClr>
                <a:srgbClr val="F36C37"/>
              </a:buClr>
            </a:pPr>
            <a:r>
              <a:rPr lang="ja-JP" altLang="en-US" sz="1400" b="1" dirty="0"/>
              <a:t>決定木と同じように説明変数の重要度を確認できる。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5-1-1.</a:t>
            </a:r>
            <a:r>
              <a:rPr lang="ja-JP" altLang="en-US" dirty="0"/>
              <a:t>勾配ブースティング木（</a:t>
            </a:r>
            <a:r>
              <a:rPr lang="en-US" altLang="ja-JP" dirty="0"/>
              <a:t>GBDT</a:t>
            </a:r>
            <a:r>
              <a:rPr lang="ja-JP" altLang="en-US" dirty="0"/>
              <a:t>）とは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269</a:t>
            </a:fld>
            <a:endParaRPr kumimoji="1" lang="ja-JP" altLang="en-US"/>
          </a:p>
        </p:txBody>
      </p:sp>
      <mc:AlternateContent xmlns:mc="http://schemas.openxmlformats.org/markup-compatibility/2006" xmlns:a14="http://schemas.microsoft.com/office/drawing/2010/main">
        <mc:Choice Requires="a14">
          <p:sp>
            <p:nvSpPr>
              <p:cNvPr id="177" name="正方形/長方形 176">
                <a:extLst>
                  <a:ext uri="{FF2B5EF4-FFF2-40B4-BE49-F238E27FC236}">
                    <a16:creationId xmlns:a16="http://schemas.microsoft.com/office/drawing/2014/main" id="{A04D8997-216E-4231-A7E2-1770BC240D96}"/>
                  </a:ext>
                </a:extLst>
              </p:cNvPr>
              <p:cNvSpPr/>
              <p:nvPr/>
            </p:nvSpPr>
            <p:spPr>
              <a:xfrm>
                <a:off x="2938123" y="4213085"/>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1" baseline="-25000" smtClean="0">
                          <a:solidFill>
                            <a:srgbClr val="494949"/>
                          </a:solidFill>
                          <a:latin typeface="Cambria Math" panose="02040503050406030204" pitchFamily="18" charset="0"/>
                          <a:ea typeface="Cambria Math" panose="02040503050406030204" pitchFamily="18" charset="0"/>
                        </a:rPr>
                        <m:t>1</m:t>
                      </m:r>
                    </m:oMath>
                  </m:oMathPara>
                </a14:m>
                <a:endParaRPr lang="ja-JP" altLang="en-US" dirty="0">
                  <a:solidFill>
                    <a:srgbClr val="494949"/>
                  </a:solidFill>
                </a:endParaRPr>
              </a:p>
            </p:txBody>
          </p:sp>
        </mc:Choice>
        <mc:Fallback xmlns="">
          <p:sp>
            <p:nvSpPr>
              <p:cNvPr id="177" name="正方形/長方形 176">
                <a:extLst>
                  <a:ext uri="{FF2B5EF4-FFF2-40B4-BE49-F238E27FC236}">
                    <a16:creationId xmlns:a16="http://schemas.microsoft.com/office/drawing/2014/main" id="{A04D8997-216E-4231-A7E2-1770BC240D96}"/>
                  </a:ext>
                </a:extLst>
              </p:cNvPr>
              <p:cNvSpPr>
                <a:spLocks noRot="1" noChangeAspect="1" noMove="1" noResize="1" noEditPoints="1" noAdjustHandles="1" noChangeArrowheads="1" noChangeShapeType="1" noTextEdit="1"/>
              </p:cNvSpPr>
              <p:nvPr/>
            </p:nvSpPr>
            <p:spPr>
              <a:xfrm>
                <a:off x="2938123" y="4213085"/>
                <a:ext cx="761479" cy="369332"/>
              </a:xfrm>
              <a:prstGeom prst="rect">
                <a:avLst/>
              </a:prstGeom>
              <a:blipFill>
                <a:blip r:embed="rId3"/>
                <a:stretch>
                  <a:fillRect t="-4918" r="-19200" b="-8197"/>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E243C79E-6180-4ECB-94B3-A57F7544320D}"/>
              </a:ext>
            </a:extLst>
          </p:cNvPr>
          <p:cNvGrpSpPr/>
          <p:nvPr/>
        </p:nvGrpSpPr>
        <p:grpSpPr>
          <a:xfrm>
            <a:off x="3017189" y="4817382"/>
            <a:ext cx="682413" cy="622719"/>
            <a:chOff x="3123531" y="5228712"/>
            <a:chExt cx="682413" cy="622719"/>
          </a:xfrm>
        </p:grpSpPr>
        <p:grpSp>
          <p:nvGrpSpPr>
            <p:cNvPr id="157" name="グループ化 156">
              <a:extLst>
                <a:ext uri="{FF2B5EF4-FFF2-40B4-BE49-F238E27FC236}">
                  <a16:creationId xmlns:a16="http://schemas.microsoft.com/office/drawing/2014/main" id="{E6DF4EF4-7A5D-4F8C-9914-6CD4766A12B9}"/>
                </a:ext>
              </a:extLst>
            </p:cNvPr>
            <p:cNvGrpSpPr/>
            <p:nvPr/>
          </p:nvGrpSpPr>
          <p:grpSpPr>
            <a:xfrm>
              <a:off x="3123531" y="5228712"/>
              <a:ext cx="682413" cy="622719"/>
              <a:chOff x="7966707" y="2553030"/>
              <a:chExt cx="540667" cy="493371"/>
            </a:xfrm>
          </p:grpSpPr>
          <p:sp>
            <p:nvSpPr>
              <p:cNvPr id="158" name="楕円 157">
                <a:extLst>
                  <a:ext uri="{FF2B5EF4-FFF2-40B4-BE49-F238E27FC236}">
                    <a16:creationId xmlns:a16="http://schemas.microsoft.com/office/drawing/2014/main" id="{E2AD5E07-FA93-48DB-9559-1FC38D22119E}"/>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59" name="グループ化 158">
                <a:extLst>
                  <a:ext uri="{FF2B5EF4-FFF2-40B4-BE49-F238E27FC236}">
                    <a16:creationId xmlns:a16="http://schemas.microsoft.com/office/drawing/2014/main" id="{D6A1AF9A-FF4C-4A8E-8AB8-7773CD0D2664}"/>
                  </a:ext>
                </a:extLst>
              </p:cNvPr>
              <p:cNvGrpSpPr/>
              <p:nvPr/>
            </p:nvGrpSpPr>
            <p:grpSpPr>
              <a:xfrm flipH="1">
                <a:off x="7966707" y="2864898"/>
                <a:ext cx="540667" cy="181503"/>
                <a:chOff x="7713802" y="2325713"/>
                <a:chExt cx="540667" cy="181503"/>
              </a:xfrm>
              <a:solidFill>
                <a:schemeClr val="accent6"/>
              </a:solidFill>
            </p:grpSpPr>
            <p:sp>
              <p:nvSpPr>
                <p:cNvPr id="160" name="楕円 159">
                  <a:extLst>
                    <a:ext uri="{FF2B5EF4-FFF2-40B4-BE49-F238E27FC236}">
                      <a16:creationId xmlns:a16="http://schemas.microsoft.com/office/drawing/2014/main" id="{92DC0733-CA69-4DF4-8E75-446CAFB07C3F}"/>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61" name="楕円 160">
                  <a:extLst>
                    <a:ext uri="{FF2B5EF4-FFF2-40B4-BE49-F238E27FC236}">
                      <a16:creationId xmlns:a16="http://schemas.microsoft.com/office/drawing/2014/main" id="{0AAC82E2-45A8-46EC-9C20-E2FF4F831E42}"/>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5" name="コネクタ: 曲線 14">
              <a:extLst>
                <a:ext uri="{FF2B5EF4-FFF2-40B4-BE49-F238E27FC236}">
                  <a16:creationId xmlns:a16="http://schemas.microsoft.com/office/drawing/2014/main" id="{D4A8E24F-9A11-4CBC-9524-DD4DC83EC0CD}"/>
                </a:ext>
              </a:extLst>
            </p:cNvPr>
            <p:cNvCxnSpPr>
              <a:cxnSpLocks/>
              <a:stCxn id="158" idx="4"/>
              <a:endCxn id="16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コネクタ: 曲線 178">
              <a:extLst>
                <a:ext uri="{FF2B5EF4-FFF2-40B4-BE49-F238E27FC236}">
                  <a16:creationId xmlns:a16="http://schemas.microsoft.com/office/drawing/2014/main" id="{E6E364C2-8842-4BEB-9F8D-A0183269351F}"/>
                </a:ext>
              </a:extLst>
            </p:cNvPr>
            <p:cNvCxnSpPr>
              <a:cxnSpLocks/>
              <a:stCxn id="158" idx="4"/>
              <a:endCxn id="16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0" name="グループ化 179">
            <a:extLst>
              <a:ext uri="{FF2B5EF4-FFF2-40B4-BE49-F238E27FC236}">
                <a16:creationId xmlns:a16="http://schemas.microsoft.com/office/drawing/2014/main" id="{33B3265F-E4AB-4CD5-9A69-78B870F4DAD6}"/>
              </a:ext>
            </a:extLst>
          </p:cNvPr>
          <p:cNvGrpSpPr/>
          <p:nvPr/>
        </p:nvGrpSpPr>
        <p:grpSpPr>
          <a:xfrm>
            <a:off x="1957293" y="4081772"/>
            <a:ext cx="682413" cy="622719"/>
            <a:chOff x="3123531" y="5228712"/>
            <a:chExt cx="682413" cy="622719"/>
          </a:xfrm>
        </p:grpSpPr>
        <p:grpSp>
          <p:nvGrpSpPr>
            <p:cNvPr id="181" name="グループ化 180">
              <a:extLst>
                <a:ext uri="{FF2B5EF4-FFF2-40B4-BE49-F238E27FC236}">
                  <a16:creationId xmlns:a16="http://schemas.microsoft.com/office/drawing/2014/main" id="{457A161D-3837-430E-964E-B96CDE6BC49D}"/>
                </a:ext>
              </a:extLst>
            </p:cNvPr>
            <p:cNvGrpSpPr/>
            <p:nvPr/>
          </p:nvGrpSpPr>
          <p:grpSpPr>
            <a:xfrm>
              <a:off x="3123531" y="5228712"/>
              <a:ext cx="682413" cy="622719"/>
              <a:chOff x="7966707" y="2553030"/>
              <a:chExt cx="540667" cy="493371"/>
            </a:xfrm>
          </p:grpSpPr>
          <p:sp>
            <p:nvSpPr>
              <p:cNvPr id="184" name="楕円 183">
                <a:extLst>
                  <a:ext uri="{FF2B5EF4-FFF2-40B4-BE49-F238E27FC236}">
                    <a16:creationId xmlns:a16="http://schemas.microsoft.com/office/drawing/2014/main" id="{AFA0409D-6623-4A6E-AA1A-F2E81E3AAAFA}"/>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85" name="グループ化 184">
                <a:extLst>
                  <a:ext uri="{FF2B5EF4-FFF2-40B4-BE49-F238E27FC236}">
                    <a16:creationId xmlns:a16="http://schemas.microsoft.com/office/drawing/2014/main" id="{5E6D1502-5590-4108-83FD-76523822D868}"/>
                  </a:ext>
                </a:extLst>
              </p:cNvPr>
              <p:cNvGrpSpPr/>
              <p:nvPr/>
            </p:nvGrpSpPr>
            <p:grpSpPr>
              <a:xfrm flipH="1">
                <a:off x="7966707" y="2864898"/>
                <a:ext cx="540667" cy="181503"/>
                <a:chOff x="7713802" y="2325713"/>
                <a:chExt cx="540667" cy="181503"/>
              </a:xfrm>
              <a:solidFill>
                <a:schemeClr val="accent6"/>
              </a:solidFill>
            </p:grpSpPr>
            <p:sp>
              <p:nvSpPr>
                <p:cNvPr id="186" name="楕円 185">
                  <a:extLst>
                    <a:ext uri="{FF2B5EF4-FFF2-40B4-BE49-F238E27FC236}">
                      <a16:creationId xmlns:a16="http://schemas.microsoft.com/office/drawing/2014/main" id="{82DAD0D4-CA2E-4A23-9FF9-AAC493BA118A}"/>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87" name="楕円 186">
                  <a:extLst>
                    <a:ext uri="{FF2B5EF4-FFF2-40B4-BE49-F238E27FC236}">
                      <a16:creationId xmlns:a16="http://schemas.microsoft.com/office/drawing/2014/main" id="{0F0BF2C6-B81A-4466-80B5-3CA3D460A3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82" name="コネクタ: 曲線 181">
              <a:extLst>
                <a:ext uri="{FF2B5EF4-FFF2-40B4-BE49-F238E27FC236}">
                  <a16:creationId xmlns:a16="http://schemas.microsoft.com/office/drawing/2014/main" id="{D4C3C38E-8C36-42E4-9340-D368F708C207}"/>
                </a:ext>
              </a:extLst>
            </p:cNvPr>
            <p:cNvCxnSpPr>
              <a:cxnSpLocks/>
              <a:stCxn id="184" idx="4"/>
              <a:endCxn id="186"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コネクタ: 曲線 182">
              <a:extLst>
                <a:ext uri="{FF2B5EF4-FFF2-40B4-BE49-F238E27FC236}">
                  <a16:creationId xmlns:a16="http://schemas.microsoft.com/office/drawing/2014/main" id="{08008CDD-2D4F-4404-9A63-645A846BC78C}"/>
                </a:ext>
              </a:extLst>
            </p:cNvPr>
            <p:cNvCxnSpPr>
              <a:cxnSpLocks/>
              <a:stCxn id="184" idx="4"/>
              <a:endCxn id="187"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8" name="グループ化 187">
            <a:extLst>
              <a:ext uri="{FF2B5EF4-FFF2-40B4-BE49-F238E27FC236}">
                <a16:creationId xmlns:a16="http://schemas.microsoft.com/office/drawing/2014/main" id="{2C51C414-3185-4707-8019-1E281F952E3D}"/>
              </a:ext>
            </a:extLst>
          </p:cNvPr>
          <p:cNvGrpSpPr/>
          <p:nvPr/>
        </p:nvGrpSpPr>
        <p:grpSpPr>
          <a:xfrm>
            <a:off x="4086472" y="5557744"/>
            <a:ext cx="682413" cy="622719"/>
            <a:chOff x="3123531" y="5228712"/>
            <a:chExt cx="682413" cy="622719"/>
          </a:xfrm>
        </p:grpSpPr>
        <p:grpSp>
          <p:nvGrpSpPr>
            <p:cNvPr id="189" name="グループ化 188">
              <a:extLst>
                <a:ext uri="{FF2B5EF4-FFF2-40B4-BE49-F238E27FC236}">
                  <a16:creationId xmlns:a16="http://schemas.microsoft.com/office/drawing/2014/main" id="{6B0B1A23-A4BF-4E22-819D-B5A9880741DA}"/>
                </a:ext>
              </a:extLst>
            </p:cNvPr>
            <p:cNvGrpSpPr/>
            <p:nvPr/>
          </p:nvGrpSpPr>
          <p:grpSpPr>
            <a:xfrm>
              <a:off x="3123531" y="5228712"/>
              <a:ext cx="682413" cy="622719"/>
              <a:chOff x="7966707" y="2553030"/>
              <a:chExt cx="540667" cy="493371"/>
            </a:xfrm>
          </p:grpSpPr>
          <p:sp>
            <p:nvSpPr>
              <p:cNvPr id="192" name="楕円 191">
                <a:extLst>
                  <a:ext uri="{FF2B5EF4-FFF2-40B4-BE49-F238E27FC236}">
                    <a16:creationId xmlns:a16="http://schemas.microsoft.com/office/drawing/2014/main" id="{16940583-CBED-4FB2-94E3-1BFFF009A6F2}"/>
                  </a:ext>
                </a:extLst>
              </p:cNvPr>
              <p:cNvSpPr/>
              <p:nvPr/>
            </p:nvSpPr>
            <p:spPr>
              <a:xfrm flipH="1">
                <a:off x="8144367" y="2553030"/>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93" name="グループ化 192">
                <a:extLst>
                  <a:ext uri="{FF2B5EF4-FFF2-40B4-BE49-F238E27FC236}">
                    <a16:creationId xmlns:a16="http://schemas.microsoft.com/office/drawing/2014/main" id="{BB4FA744-EEF7-4A17-9FFF-8270221508BF}"/>
                  </a:ext>
                </a:extLst>
              </p:cNvPr>
              <p:cNvGrpSpPr/>
              <p:nvPr/>
            </p:nvGrpSpPr>
            <p:grpSpPr>
              <a:xfrm flipH="1">
                <a:off x="7966707" y="2864898"/>
                <a:ext cx="540667" cy="181503"/>
                <a:chOff x="7713802" y="2325713"/>
                <a:chExt cx="540667" cy="181503"/>
              </a:xfrm>
              <a:solidFill>
                <a:schemeClr val="accent6"/>
              </a:solidFill>
            </p:grpSpPr>
            <p:sp>
              <p:nvSpPr>
                <p:cNvPr id="194" name="楕円 193">
                  <a:extLst>
                    <a:ext uri="{FF2B5EF4-FFF2-40B4-BE49-F238E27FC236}">
                      <a16:creationId xmlns:a16="http://schemas.microsoft.com/office/drawing/2014/main" id="{644892E3-9B8C-409C-A2CD-E1BB41186CC5}"/>
                    </a:ext>
                  </a:extLst>
                </p:cNvPr>
                <p:cNvSpPr/>
                <p:nvPr/>
              </p:nvSpPr>
              <p:spPr>
                <a:xfrm>
                  <a:off x="7713802"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95" name="楕円 194">
                  <a:extLst>
                    <a:ext uri="{FF2B5EF4-FFF2-40B4-BE49-F238E27FC236}">
                      <a16:creationId xmlns:a16="http://schemas.microsoft.com/office/drawing/2014/main" id="{4FCF4E4A-3A72-4BC2-BB36-434C3F6F9DDE}"/>
                    </a:ext>
                  </a:extLst>
                </p:cNvPr>
                <p:cNvSpPr/>
                <p:nvPr/>
              </p:nvSpPr>
              <p:spPr>
                <a:xfrm>
                  <a:off x="8072966"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0" name="コネクタ: 曲線 189">
              <a:extLst>
                <a:ext uri="{FF2B5EF4-FFF2-40B4-BE49-F238E27FC236}">
                  <a16:creationId xmlns:a16="http://schemas.microsoft.com/office/drawing/2014/main" id="{3261588D-861F-4D9F-996A-D3F69E6B861C}"/>
                </a:ext>
              </a:extLst>
            </p:cNvPr>
            <p:cNvCxnSpPr>
              <a:cxnSpLocks/>
              <a:stCxn id="192" idx="4"/>
              <a:endCxn id="194" idx="0"/>
            </p:cNvCxnSpPr>
            <p:nvPr/>
          </p:nvCxnSpPr>
          <p:spPr>
            <a:xfrm rot="16200000" flipH="1">
              <a:off x="3494584" y="5425526"/>
              <a:ext cx="164543" cy="229089"/>
            </a:xfrm>
            <a:prstGeom prst="curvedConnector3">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BDB85F85-F441-43F8-B31A-57B210460743}"/>
                </a:ext>
              </a:extLst>
            </p:cNvPr>
            <p:cNvCxnSpPr>
              <a:cxnSpLocks/>
              <a:stCxn id="192" idx="4"/>
              <a:endCxn id="195" idx="0"/>
            </p:cNvCxnSpPr>
            <p:nvPr/>
          </p:nvCxnSpPr>
          <p:spPr>
            <a:xfrm rot="5400000">
              <a:off x="3267922" y="5427953"/>
              <a:ext cx="164543" cy="224237"/>
            </a:xfrm>
            <a:prstGeom prst="curvedConnector3">
              <a:avLst>
                <a:gd name="adj1" fmla="val 50000"/>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96" name="グループ化 195">
            <a:extLst>
              <a:ext uri="{FF2B5EF4-FFF2-40B4-BE49-F238E27FC236}">
                <a16:creationId xmlns:a16="http://schemas.microsoft.com/office/drawing/2014/main" id="{0479EF23-4309-45DA-8C44-2B2965BDE1E4}"/>
              </a:ext>
            </a:extLst>
          </p:cNvPr>
          <p:cNvGrpSpPr/>
          <p:nvPr/>
        </p:nvGrpSpPr>
        <p:grpSpPr>
          <a:xfrm>
            <a:off x="1952756" y="4817382"/>
            <a:ext cx="682413" cy="622719"/>
            <a:chOff x="3123531" y="5228712"/>
            <a:chExt cx="682413" cy="622719"/>
          </a:xfrm>
        </p:grpSpPr>
        <p:grpSp>
          <p:nvGrpSpPr>
            <p:cNvPr id="197" name="グループ化 196">
              <a:extLst>
                <a:ext uri="{FF2B5EF4-FFF2-40B4-BE49-F238E27FC236}">
                  <a16:creationId xmlns:a16="http://schemas.microsoft.com/office/drawing/2014/main" id="{FC81217A-556D-49B5-A0D5-682946F7B7CE}"/>
                </a:ext>
              </a:extLst>
            </p:cNvPr>
            <p:cNvGrpSpPr/>
            <p:nvPr/>
          </p:nvGrpSpPr>
          <p:grpSpPr>
            <a:xfrm>
              <a:off x="3123531" y="5228712"/>
              <a:ext cx="682413" cy="622719"/>
              <a:chOff x="7966707" y="2553030"/>
              <a:chExt cx="540667" cy="493371"/>
            </a:xfrm>
          </p:grpSpPr>
          <p:sp>
            <p:nvSpPr>
              <p:cNvPr id="200" name="楕円 199">
                <a:extLst>
                  <a:ext uri="{FF2B5EF4-FFF2-40B4-BE49-F238E27FC236}">
                    <a16:creationId xmlns:a16="http://schemas.microsoft.com/office/drawing/2014/main" id="{6425BA9D-F133-4BBA-961D-8DD4AF92D7E4}"/>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1" name="グループ化 200">
                <a:extLst>
                  <a:ext uri="{FF2B5EF4-FFF2-40B4-BE49-F238E27FC236}">
                    <a16:creationId xmlns:a16="http://schemas.microsoft.com/office/drawing/2014/main" id="{1B6702F3-AE8D-49D3-970C-D0ACEBE38470}"/>
                  </a:ext>
                </a:extLst>
              </p:cNvPr>
              <p:cNvGrpSpPr/>
              <p:nvPr/>
            </p:nvGrpSpPr>
            <p:grpSpPr>
              <a:xfrm flipH="1">
                <a:off x="7966707" y="2864898"/>
                <a:ext cx="540667" cy="181503"/>
                <a:chOff x="7713802" y="2325713"/>
                <a:chExt cx="540667" cy="181503"/>
              </a:xfrm>
              <a:solidFill>
                <a:schemeClr val="accent6"/>
              </a:solidFill>
            </p:grpSpPr>
            <p:sp>
              <p:nvSpPr>
                <p:cNvPr id="202" name="楕円 201">
                  <a:extLst>
                    <a:ext uri="{FF2B5EF4-FFF2-40B4-BE49-F238E27FC236}">
                      <a16:creationId xmlns:a16="http://schemas.microsoft.com/office/drawing/2014/main" id="{CD854777-B313-4F0C-B861-806BF4595654}"/>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03" name="楕円 202">
                  <a:extLst>
                    <a:ext uri="{FF2B5EF4-FFF2-40B4-BE49-F238E27FC236}">
                      <a16:creationId xmlns:a16="http://schemas.microsoft.com/office/drawing/2014/main" id="{76AD1637-45EE-481F-880F-58A070721FB6}"/>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8" name="コネクタ: 曲線 197">
              <a:extLst>
                <a:ext uri="{FF2B5EF4-FFF2-40B4-BE49-F238E27FC236}">
                  <a16:creationId xmlns:a16="http://schemas.microsoft.com/office/drawing/2014/main" id="{BDDAA1A0-E5DB-42AC-AC74-AC90C40B9F0A}"/>
                </a:ext>
              </a:extLst>
            </p:cNvPr>
            <p:cNvCxnSpPr>
              <a:cxnSpLocks/>
              <a:stCxn id="200" idx="4"/>
              <a:endCxn id="202"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コネクタ: 曲線 198">
              <a:extLst>
                <a:ext uri="{FF2B5EF4-FFF2-40B4-BE49-F238E27FC236}">
                  <a16:creationId xmlns:a16="http://schemas.microsoft.com/office/drawing/2014/main" id="{F7CDF6ED-EF88-40DC-BBF0-2724620CC819}"/>
                </a:ext>
              </a:extLst>
            </p:cNvPr>
            <p:cNvCxnSpPr>
              <a:cxnSpLocks/>
              <a:stCxn id="200" idx="4"/>
              <a:endCxn id="203"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04" name="グループ化 203">
            <a:extLst>
              <a:ext uri="{FF2B5EF4-FFF2-40B4-BE49-F238E27FC236}">
                <a16:creationId xmlns:a16="http://schemas.microsoft.com/office/drawing/2014/main" id="{07577055-97B4-485C-8BE4-00991CE0C29C}"/>
              </a:ext>
            </a:extLst>
          </p:cNvPr>
          <p:cNvGrpSpPr/>
          <p:nvPr/>
        </p:nvGrpSpPr>
        <p:grpSpPr>
          <a:xfrm>
            <a:off x="3017189" y="5557744"/>
            <a:ext cx="682413" cy="622719"/>
            <a:chOff x="3123531" y="5228712"/>
            <a:chExt cx="682413" cy="622719"/>
          </a:xfrm>
        </p:grpSpPr>
        <p:grpSp>
          <p:nvGrpSpPr>
            <p:cNvPr id="205" name="グループ化 204">
              <a:extLst>
                <a:ext uri="{FF2B5EF4-FFF2-40B4-BE49-F238E27FC236}">
                  <a16:creationId xmlns:a16="http://schemas.microsoft.com/office/drawing/2014/main" id="{2EA0E827-3142-4EFB-90B0-7A97ADDB11C2}"/>
                </a:ext>
              </a:extLst>
            </p:cNvPr>
            <p:cNvGrpSpPr/>
            <p:nvPr/>
          </p:nvGrpSpPr>
          <p:grpSpPr>
            <a:xfrm>
              <a:off x="3123531" y="5228712"/>
              <a:ext cx="682413" cy="622719"/>
              <a:chOff x="7966707" y="2553030"/>
              <a:chExt cx="540667" cy="493371"/>
            </a:xfrm>
          </p:grpSpPr>
          <p:sp>
            <p:nvSpPr>
              <p:cNvPr id="208" name="楕円 207">
                <a:extLst>
                  <a:ext uri="{FF2B5EF4-FFF2-40B4-BE49-F238E27FC236}">
                    <a16:creationId xmlns:a16="http://schemas.microsoft.com/office/drawing/2014/main" id="{FDF7FFDA-31AF-40C0-99BA-873840829A3B}"/>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9" name="グループ化 208">
                <a:extLst>
                  <a:ext uri="{FF2B5EF4-FFF2-40B4-BE49-F238E27FC236}">
                    <a16:creationId xmlns:a16="http://schemas.microsoft.com/office/drawing/2014/main" id="{8BADEB84-BBFA-421D-8F48-C2F7AF187AC7}"/>
                  </a:ext>
                </a:extLst>
              </p:cNvPr>
              <p:cNvGrpSpPr/>
              <p:nvPr/>
            </p:nvGrpSpPr>
            <p:grpSpPr>
              <a:xfrm flipH="1">
                <a:off x="7966707" y="2864898"/>
                <a:ext cx="540667" cy="181503"/>
                <a:chOff x="7713802" y="2325713"/>
                <a:chExt cx="540667" cy="181503"/>
              </a:xfrm>
              <a:solidFill>
                <a:schemeClr val="accent6"/>
              </a:solidFill>
            </p:grpSpPr>
            <p:sp>
              <p:nvSpPr>
                <p:cNvPr id="210" name="楕円 209">
                  <a:extLst>
                    <a:ext uri="{FF2B5EF4-FFF2-40B4-BE49-F238E27FC236}">
                      <a16:creationId xmlns:a16="http://schemas.microsoft.com/office/drawing/2014/main" id="{9B059CFF-5071-4138-A0F6-DA7F627B61DB}"/>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1" name="楕円 210">
                  <a:extLst>
                    <a:ext uri="{FF2B5EF4-FFF2-40B4-BE49-F238E27FC236}">
                      <a16:creationId xmlns:a16="http://schemas.microsoft.com/office/drawing/2014/main" id="{88C52982-E88D-4E2E-B9F6-8191E432CEEC}"/>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06" name="コネクタ: 曲線 205">
              <a:extLst>
                <a:ext uri="{FF2B5EF4-FFF2-40B4-BE49-F238E27FC236}">
                  <a16:creationId xmlns:a16="http://schemas.microsoft.com/office/drawing/2014/main" id="{13F49EB0-26DB-4D96-8DC7-852D64CC1591}"/>
                </a:ext>
              </a:extLst>
            </p:cNvPr>
            <p:cNvCxnSpPr>
              <a:cxnSpLocks/>
              <a:stCxn id="208" idx="4"/>
              <a:endCxn id="21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コネクタ: 曲線 206">
              <a:extLst>
                <a:ext uri="{FF2B5EF4-FFF2-40B4-BE49-F238E27FC236}">
                  <a16:creationId xmlns:a16="http://schemas.microsoft.com/office/drawing/2014/main" id="{1C43AEFC-9E01-4F11-B888-7785258814F1}"/>
                </a:ext>
              </a:extLst>
            </p:cNvPr>
            <p:cNvCxnSpPr>
              <a:cxnSpLocks/>
              <a:stCxn id="208" idx="4"/>
              <a:endCxn id="21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2" name="グループ化 211">
            <a:extLst>
              <a:ext uri="{FF2B5EF4-FFF2-40B4-BE49-F238E27FC236}">
                <a16:creationId xmlns:a16="http://schemas.microsoft.com/office/drawing/2014/main" id="{7A5D82FA-370C-4452-A0FD-8A4F2E1F49E6}"/>
              </a:ext>
            </a:extLst>
          </p:cNvPr>
          <p:cNvGrpSpPr/>
          <p:nvPr/>
        </p:nvGrpSpPr>
        <p:grpSpPr>
          <a:xfrm>
            <a:off x="1952756" y="5557744"/>
            <a:ext cx="682413" cy="622719"/>
            <a:chOff x="3123531" y="5228712"/>
            <a:chExt cx="682413" cy="622719"/>
          </a:xfrm>
        </p:grpSpPr>
        <p:grpSp>
          <p:nvGrpSpPr>
            <p:cNvPr id="213" name="グループ化 212">
              <a:extLst>
                <a:ext uri="{FF2B5EF4-FFF2-40B4-BE49-F238E27FC236}">
                  <a16:creationId xmlns:a16="http://schemas.microsoft.com/office/drawing/2014/main" id="{25F396FD-036C-4E81-A49D-2299F45197EE}"/>
                </a:ext>
              </a:extLst>
            </p:cNvPr>
            <p:cNvGrpSpPr/>
            <p:nvPr/>
          </p:nvGrpSpPr>
          <p:grpSpPr>
            <a:xfrm>
              <a:off x="3123531" y="5228712"/>
              <a:ext cx="682413" cy="622719"/>
              <a:chOff x="7966707" y="2553030"/>
              <a:chExt cx="540667" cy="493371"/>
            </a:xfrm>
          </p:grpSpPr>
          <p:sp>
            <p:nvSpPr>
              <p:cNvPr id="216" name="楕円 215">
                <a:extLst>
                  <a:ext uri="{FF2B5EF4-FFF2-40B4-BE49-F238E27FC236}">
                    <a16:creationId xmlns:a16="http://schemas.microsoft.com/office/drawing/2014/main" id="{AC77A01C-B01E-4A7A-ADFD-F55EB10DA368}"/>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17" name="グループ化 216">
                <a:extLst>
                  <a:ext uri="{FF2B5EF4-FFF2-40B4-BE49-F238E27FC236}">
                    <a16:creationId xmlns:a16="http://schemas.microsoft.com/office/drawing/2014/main" id="{D6EE1373-1281-416B-95DD-097E59662A5F}"/>
                  </a:ext>
                </a:extLst>
              </p:cNvPr>
              <p:cNvGrpSpPr/>
              <p:nvPr/>
            </p:nvGrpSpPr>
            <p:grpSpPr>
              <a:xfrm flipH="1">
                <a:off x="7966707" y="2864898"/>
                <a:ext cx="540667" cy="181503"/>
                <a:chOff x="7713802" y="2325713"/>
                <a:chExt cx="540667" cy="181503"/>
              </a:xfrm>
              <a:solidFill>
                <a:schemeClr val="accent6"/>
              </a:solidFill>
            </p:grpSpPr>
            <p:sp>
              <p:nvSpPr>
                <p:cNvPr id="218" name="楕円 217">
                  <a:extLst>
                    <a:ext uri="{FF2B5EF4-FFF2-40B4-BE49-F238E27FC236}">
                      <a16:creationId xmlns:a16="http://schemas.microsoft.com/office/drawing/2014/main" id="{6711BE7C-64A4-4785-9B47-9F0842A5AEFD}"/>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9" name="楕円 218">
                  <a:extLst>
                    <a:ext uri="{FF2B5EF4-FFF2-40B4-BE49-F238E27FC236}">
                      <a16:creationId xmlns:a16="http://schemas.microsoft.com/office/drawing/2014/main" id="{CC0369BB-91E5-4A92-8DDA-39455A3CEF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14" name="コネクタ: 曲線 213">
              <a:extLst>
                <a:ext uri="{FF2B5EF4-FFF2-40B4-BE49-F238E27FC236}">
                  <a16:creationId xmlns:a16="http://schemas.microsoft.com/office/drawing/2014/main" id="{60502DE0-3FA6-444B-A148-E1F69FAD9182}"/>
                </a:ext>
              </a:extLst>
            </p:cNvPr>
            <p:cNvCxnSpPr>
              <a:cxnSpLocks/>
              <a:stCxn id="216" idx="4"/>
              <a:endCxn id="218"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5" name="コネクタ: 曲線 214">
              <a:extLst>
                <a:ext uri="{FF2B5EF4-FFF2-40B4-BE49-F238E27FC236}">
                  <a16:creationId xmlns:a16="http://schemas.microsoft.com/office/drawing/2014/main" id="{DEE306E9-0E8A-4723-AEC7-90E98625ED74}"/>
                </a:ext>
              </a:extLst>
            </p:cNvPr>
            <p:cNvCxnSpPr>
              <a:cxnSpLocks/>
              <a:stCxn id="216" idx="4"/>
              <a:endCxn id="219"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6F861F0B-5471-44D7-B062-FE13B7B58855}"/>
              </a:ext>
            </a:extLst>
          </p:cNvPr>
          <p:cNvCxnSpPr/>
          <p:nvPr/>
        </p:nvCxnSpPr>
        <p:spPr>
          <a:xfrm>
            <a:off x="3886203" y="4393130"/>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 name="テキスト ボックス 23">
            <a:extLst>
              <a:ext uri="{FF2B5EF4-FFF2-40B4-BE49-F238E27FC236}">
                <a16:creationId xmlns:a16="http://schemas.microsoft.com/office/drawing/2014/main" id="{9457956F-8325-44F3-8B82-B581ABCB42E5}"/>
              </a:ext>
            </a:extLst>
          </p:cNvPr>
          <p:cNvSpPr txBox="1"/>
          <p:nvPr/>
        </p:nvSpPr>
        <p:spPr>
          <a:xfrm>
            <a:off x="4227108" y="4268594"/>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5" name="四角形: 角を丸くする 24">
            <a:extLst>
              <a:ext uri="{FF2B5EF4-FFF2-40B4-BE49-F238E27FC236}">
                <a16:creationId xmlns:a16="http://schemas.microsoft.com/office/drawing/2014/main" id="{14E48F7C-4DBD-4925-9632-63C1A9DFC765}"/>
              </a:ext>
            </a:extLst>
          </p:cNvPr>
          <p:cNvSpPr/>
          <p:nvPr/>
        </p:nvSpPr>
        <p:spPr>
          <a:xfrm>
            <a:off x="4227108" y="4250203"/>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20" name="正方形/長方形 219">
                <a:extLst>
                  <a:ext uri="{FF2B5EF4-FFF2-40B4-BE49-F238E27FC236}">
                    <a16:creationId xmlns:a16="http://schemas.microsoft.com/office/drawing/2014/main" id="{692D931B-E8BF-4C1F-8338-5DAD00AB1B85}"/>
                  </a:ext>
                </a:extLst>
              </p:cNvPr>
              <p:cNvSpPr/>
              <p:nvPr/>
            </p:nvSpPr>
            <p:spPr>
              <a:xfrm>
                <a:off x="3967077" y="4944074"/>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2</m:t>
                      </m:r>
                    </m:oMath>
                  </m:oMathPara>
                </a14:m>
                <a:endParaRPr lang="ja-JP" altLang="en-US" baseline="-25000" dirty="0">
                  <a:solidFill>
                    <a:srgbClr val="494949"/>
                  </a:solidFill>
                </a:endParaRPr>
              </a:p>
            </p:txBody>
          </p:sp>
        </mc:Choice>
        <mc:Fallback xmlns="">
          <p:sp>
            <p:nvSpPr>
              <p:cNvPr id="220" name="正方形/長方形 219">
                <a:extLst>
                  <a:ext uri="{FF2B5EF4-FFF2-40B4-BE49-F238E27FC236}">
                    <a16:creationId xmlns:a16="http://schemas.microsoft.com/office/drawing/2014/main" id="{692D931B-E8BF-4C1F-8338-5DAD00AB1B85}"/>
                  </a:ext>
                </a:extLst>
              </p:cNvPr>
              <p:cNvSpPr>
                <a:spLocks noRot="1" noChangeAspect="1" noMove="1" noResize="1" noEditPoints="1" noAdjustHandles="1" noChangeArrowheads="1" noChangeShapeType="1" noTextEdit="1"/>
              </p:cNvSpPr>
              <p:nvPr/>
            </p:nvSpPr>
            <p:spPr>
              <a:xfrm>
                <a:off x="3967077" y="4944074"/>
                <a:ext cx="761479" cy="369332"/>
              </a:xfrm>
              <a:prstGeom prst="rect">
                <a:avLst/>
              </a:prstGeom>
              <a:blipFill>
                <a:blip r:embed="rId4"/>
                <a:stretch>
                  <a:fillRect t="-4918" r="-19200"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1" name="正方形/長方形 220">
                <a:extLst>
                  <a:ext uri="{FF2B5EF4-FFF2-40B4-BE49-F238E27FC236}">
                    <a16:creationId xmlns:a16="http://schemas.microsoft.com/office/drawing/2014/main" id="{4E1AD0B1-F9FA-4693-BADB-4ACB2B1C8846}"/>
                  </a:ext>
                </a:extLst>
              </p:cNvPr>
              <p:cNvSpPr/>
              <p:nvPr/>
            </p:nvSpPr>
            <p:spPr>
              <a:xfrm>
                <a:off x="4963156" y="5602164"/>
                <a:ext cx="761479" cy="362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3</m:t>
                      </m:r>
                    </m:oMath>
                  </m:oMathPara>
                </a14:m>
                <a:endParaRPr lang="ja-JP" altLang="en-US" baseline="-25000" dirty="0">
                  <a:solidFill>
                    <a:srgbClr val="494949"/>
                  </a:solidFill>
                </a:endParaRPr>
              </a:p>
            </p:txBody>
          </p:sp>
        </mc:Choice>
        <mc:Fallback xmlns="">
          <p:sp>
            <p:nvSpPr>
              <p:cNvPr id="221" name="正方形/長方形 220">
                <a:extLst>
                  <a:ext uri="{FF2B5EF4-FFF2-40B4-BE49-F238E27FC236}">
                    <a16:creationId xmlns:a16="http://schemas.microsoft.com/office/drawing/2014/main" id="{4E1AD0B1-F9FA-4693-BADB-4ACB2B1C8846}"/>
                  </a:ext>
                </a:extLst>
              </p:cNvPr>
              <p:cNvSpPr>
                <a:spLocks noRot="1" noChangeAspect="1" noMove="1" noResize="1" noEditPoints="1" noAdjustHandles="1" noChangeArrowheads="1" noChangeShapeType="1" noTextEdit="1"/>
              </p:cNvSpPr>
              <p:nvPr/>
            </p:nvSpPr>
            <p:spPr>
              <a:xfrm>
                <a:off x="4963156" y="5602164"/>
                <a:ext cx="761479" cy="362984"/>
              </a:xfrm>
              <a:prstGeom prst="rect">
                <a:avLst/>
              </a:prstGeom>
              <a:blipFill>
                <a:blip r:embed="rId5"/>
                <a:stretch>
                  <a:fillRect t="-5000" r="-20000" b="-8333"/>
                </a:stretch>
              </a:blipFill>
            </p:spPr>
            <p:txBody>
              <a:bodyPr/>
              <a:lstStyle/>
              <a:p>
                <a:r>
                  <a:rPr lang="ja-JP" altLang="en-US">
                    <a:noFill/>
                  </a:rPr>
                  <a:t> </a:t>
                </a:r>
              </a:p>
            </p:txBody>
          </p:sp>
        </mc:Fallback>
      </mc:AlternateContent>
      <p:cxnSp>
        <p:nvCxnSpPr>
          <p:cNvPr id="27" name="コネクタ: 曲線 26">
            <a:extLst>
              <a:ext uri="{FF2B5EF4-FFF2-40B4-BE49-F238E27FC236}">
                <a16:creationId xmlns:a16="http://schemas.microsoft.com/office/drawing/2014/main" id="{A360BA36-5BB1-4056-B6BF-C0DA0DA3753A}"/>
              </a:ext>
            </a:extLst>
          </p:cNvPr>
          <p:cNvCxnSpPr>
            <a:stCxn id="25" idx="2"/>
            <a:endCxn id="158" idx="1"/>
          </p:cNvCxnSpPr>
          <p:nvPr/>
        </p:nvCxnSpPr>
        <p:spPr>
          <a:xfrm rot="5400000">
            <a:off x="3900792" y="4075209"/>
            <a:ext cx="311895" cy="1239549"/>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23" name="直線矢印コネクタ 222">
            <a:extLst>
              <a:ext uri="{FF2B5EF4-FFF2-40B4-BE49-F238E27FC236}">
                <a16:creationId xmlns:a16="http://schemas.microsoft.com/office/drawing/2014/main" id="{A1090FAD-BB56-4ACC-9221-3D2F0AF2BB07}"/>
              </a:ext>
            </a:extLst>
          </p:cNvPr>
          <p:cNvCxnSpPr/>
          <p:nvPr/>
        </p:nvCxnSpPr>
        <p:spPr>
          <a:xfrm>
            <a:off x="4868698" y="5152242"/>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4" name="テキスト ボックス 223">
            <a:extLst>
              <a:ext uri="{FF2B5EF4-FFF2-40B4-BE49-F238E27FC236}">
                <a16:creationId xmlns:a16="http://schemas.microsoft.com/office/drawing/2014/main" id="{0ABFB562-5CDA-4BCD-B172-002FE9B5F34E}"/>
              </a:ext>
            </a:extLst>
          </p:cNvPr>
          <p:cNvSpPr txBox="1"/>
          <p:nvPr/>
        </p:nvSpPr>
        <p:spPr>
          <a:xfrm>
            <a:off x="5209603" y="5027706"/>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25" name="四角形: 角を丸くする 224">
            <a:extLst>
              <a:ext uri="{FF2B5EF4-FFF2-40B4-BE49-F238E27FC236}">
                <a16:creationId xmlns:a16="http://schemas.microsoft.com/office/drawing/2014/main" id="{D385F8D2-748D-4CE7-A339-CD8E85527E1A}"/>
              </a:ext>
            </a:extLst>
          </p:cNvPr>
          <p:cNvSpPr/>
          <p:nvPr/>
        </p:nvSpPr>
        <p:spPr>
          <a:xfrm>
            <a:off x="5209603" y="5009315"/>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コネクタ: 曲線 225">
            <a:extLst>
              <a:ext uri="{FF2B5EF4-FFF2-40B4-BE49-F238E27FC236}">
                <a16:creationId xmlns:a16="http://schemas.microsoft.com/office/drawing/2014/main" id="{73D6D8A6-7012-4B8A-91DE-9058E7C6F9CC}"/>
              </a:ext>
            </a:extLst>
          </p:cNvPr>
          <p:cNvCxnSpPr>
            <a:cxnSpLocks/>
            <a:stCxn id="225" idx="2"/>
            <a:endCxn id="192" idx="1"/>
          </p:cNvCxnSpPr>
          <p:nvPr/>
        </p:nvCxnSpPr>
        <p:spPr>
          <a:xfrm rot="5400000">
            <a:off x="4936056" y="4868340"/>
            <a:ext cx="293145" cy="1152761"/>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9" name="正方形/長方形 228">
            <a:extLst>
              <a:ext uri="{FF2B5EF4-FFF2-40B4-BE49-F238E27FC236}">
                <a16:creationId xmlns:a16="http://schemas.microsoft.com/office/drawing/2014/main" id="{479BAF03-0E30-47F6-B488-475EB67AF44E}"/>
              </a:ext>
            </a:extLst>
          </p:cNvPr>
          <p:cNvSpPr/>
          <p:nvPr/>
        </p:nvSpPr>
        <p:spPr>
          <a:xfrm>
            <a:off x="8293701" y="5912542"/>
            <a:ext cx="646331" cy="276999"/>
          </a:xfrm>
          <a:prstGeom prst="rect">
            <a:avLst/>
          </a:prstGeom>
        </p:spPr>
        <p:txBody>
          <a:bodyPr wrap="none">
            <a:spAutoFit/>
          </a:bodyPr>
          <a:lstStyle/>
          <a:p>
            <a:pPr algn="ctr"/>
            <a:r>
              <a:rPr lang="ja-JP" altLang="en-US" sz="1200" dirty="0"/>
              <a:t>木の数</a:t>
            </a:r>
          </a:p>
        </p:txBody>
      </p:sp>
      <p:cxnSp>
        <p:nvCxnSpPr>
          <p:cNvPr id="232" name="直線矢印コネクタ 231">
            <a:extLst>
              <a:ext uri="{FF2B5EF4-FFF2-40B4-BE49-F238E27FC236}">
                <a16:creationId xmlns:a16="http://schemas.microsoft.com/office/drawing/2014/main" id="{A1AF978E-26F7-4709-B8BD-53A7854F0E6D}"/>
              </a:ext>
            </a:extLst>
          </p:cNvPr>
          <p:cNvCxnSpPr>
            <a:cxnSpLocks/>
          </p:cNvCxnSpPr>
          <p:nvPr/>
        </p:nvCxnSpPr>
        <p:spPr>
          <a:xfrm>
            <a:off x="6923861" y="5914464"/>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33" name="直線矢印コネクタ 232">
            <a:extLst>
              <a:ext uri="{FF2B5EF4-FFF2-40B4-BE49-F238E27FC236}">
                <a16:creationId xmlns:a16="http://schemas.microsoft.com/office/drawing/2014/main" id="{AAD19786-0804-4139-80E0-53A3851DDD1F}"/>
              </a:ext>
            </a:extLst>
          </p:cNvPr>
          <p:cNvCxnSpPr>
            <a:cxnSpLocks/>
          </p:cNvCxnSpPr>
          <p:nvPr/>
        </p:nvCxnSpPr>
        <p:spPr>
          <a:xfrm flipV="1">
            <a:off x="7080695" y="4595618"/>
            <a:ext cx="0" cy="14275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9" name="正方形/長方形 248">
            <a:extLst>
              <a:ext uri="{FF2B5EF4-FFF2-40B4-BE49-F238E27FC236}">
                <a16:creationId xmlns:a16="http://schemas.microsoft.com/office/drawing/2014/main" id="{087286CB-DF3D-4DDA-B903-4C0B09E58B39}"/>
              </a:ext>
            </a:extLst>
          </p:cNvPr>
          <p:cNvSpPr/>
          <p:nvPr/>
        </p:nvSpPr>
        <p:spPr>
          <a:xfrm>
            <a:off x="6705302" y="4731520"/>
            <a:ext cx="369332" cy="400110"/>
          </a:xfrm>
          <a:prstGeom prst="rect">
            <a:avLst/>
          </a:prstGeom>
        </p:spPr>
        <p:txBody>
          <a:bodyPr vert="eaVert" wrap="none">
            <a:spAutoFit/>
          </a:bodyPr>
          <a:lstStyle/>
          <a:p>
            <a:pPr algn="ctr"/>
            <a:r>
              <a:rPr lang="ja-JP" altLang="en-US" sz="1200" dirty="0"/>
              <a:t>誤差</a:t>
            </a:r>
          </a:p>
        </p:txBody>
      </p:sp>
      <p:sp>
        <p:nvSpPr>
          <p:cNvPr id="30" name="フリーフォーム: 図形 29">
            <a:extLst>
              <a:ext uri="{FF2B5EF4-FFF2-40B4-BE49-F238E27FC236}">
                <a16:creationId xmlns:a16="http://schemas.microsoft.com/office/drawing/2014/main" id="{971CB655-1296-43F2-A7B1-E2495A9D463C}"/>
              </a:ext>
            </a:extLst>
          </p:cNvPr>
          <p:cNvSpPr/>
          <p:nvPr/>
        </p:nvSpPr>
        <p:spPr>
          <a:xfrm>
            <a:off x="7183318" y="4730254"/>
            <a:ext cx="1705708" cy="1125416"/>
          </a:xfrm>
          <a:custGeom>
            <a:avLst/>
            <a:gdLst>
              <a:gd name="connsiteX0" fmla="*/ 0 w 1705708"/>
              <a:gd name="connsiteY0" fmla="*/ 0 h 1125416"/>
              <a:gd name="connsiteX1" fmla="*/ 298939 w 1705708"/>
              <a:gd name="connsiteY1" fmla="*/ 844062 h 1125416"/>
              <a:gd name="connsiteX2" fmla="*/ 1705708 w 1705708"/>
              <a:gd name="connsiteY2" fmla="*/ 1125416 h 1125416"/>
            </a:gdLst>
            <a:ahLst/>
            <a:cxnLst>
              <a:cxn ang="0">
                <a:pos x="connsiteX0" y="connsiteY0"/>
              </a:cxn>
              <a:cxn ang="0">
                <a:pos x="connsiteX1" y="connsiteY1"/>
              </a:cxn>
              <a:cxn ang="0">
                <a:pos x="connsiteX2" y="connsiteY2"/>
              </a:cxn>
            </a:cxnLst>
            <a:rect l="l" t="t" r="r" b="b"/>
            <a:pathLst>
              <a:path w="1705708" h="1125416">
                <a:moveTo>
                  <a:pt x="0" y="0"/>
                </a:moveTo>
                <a:cubicBezTo>
                  <a:pt x="7327" y="328246"/>
                  <a:pt x="14654" y="656493"/>
                  <a:pt x="298939" y="844062"/>
                </a:cubicBezTo>
                <a:cubicBezTo>
                  <a:pt x="583224" y="1031631"/>
                  <a:pt x="1144466" y="1078523"/>
                  <a:pt x="1705708" y="1125416"/>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テキスト ボックス 249">
            <a:extLst>
              <a:ext uri="{FF2B5EF4-FFF2-40B4-BE49-F238E27FC236}">
                <a16:creationId xmlns:a16="http://schemas.microsoft.com/office/drawing/2014/main" id="{1850DF5C-21C9-40F1-9A1E-61CC34228CFD}"/>
              </a:ext>
            </a:extLst>
          </p:cNvPr>
          <p:cNvSpPr txBox="1"/>
          <p:nvPr/>
        </p:nvSpPr>
        <p:spPr>
          <a:xfrm>
            <a:off x="7115536" y="4453226"/>
            <a:ext cx="3545076"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00879E"/>
                </a:solidFill>
                <a:latin typeface="+mn-ea"/>
              </a:rPr>
              <a:t>木を増やしていくと誤差が減少</a:t>
            </a:r>
            <a:endParaRPr kumimoji="1" lang="en-US" altLang="ja-JP" sz="1600" b="1" dirty="0">
              <a:solidFill>
                <a:srgbClr val="00879E"/>
              </a:solidFill>
              <a:latin typeface="+mn-ea"/>
            </a:endParaRPr>
          </a:p>
          <a:p>
            <a:pPr algn="ctr" defTabSz="914400" fontAlgn="base">
              <a:spcBef>
                <a:spcPct val="0"/>
              </a:spcBef>
              <a:spcAft>
                <a:spcPct val="0"/>
              </a:spcAft>
            </a:pPr>
            <a:r>
              <a:rPr kumimoji="1" lang="ja-JP" altLang="en-US" sz="1600" b="1" dirty="0">
                <a:solidFill>
                  <a:srgbClr val="00879E"/>
                </a:solidFill>
                <a:latin typeface="+mn-ea"/>
              </a:rPr>
              <a:t>　　</a:t>
            </a:r>
            <a:r>
              <a:rPr kumimoji="1" lang="en-US" altLang="ja-JP" sz="1600" b="1" dirty="0">
                <a:solidFill>
                  <a:srgbClr val="00879E"/>
                </a:solidFill>
                <a:latin typeface="+mn-ea"/>
              </a:rPr>
              <a:t>= </a:t>
            </a:r>
            <a:r>
              <a:rPr kumimoji="1" lang="ja-JP" altLang="en-US" sz="1600" b="1" dirty="0">
                <a:solidFill>
                  <a:srgbClr val="00879E"/>
                </a:solidFill>
                <a:latin typeface="+mn-ea"/>
              </a:rPr>
              <a:t>正しく予測できるようになる</a:t>
            </a:r>
          </a:p>
        </p:txBody>
      </p:sp>
      <p:sp>
        <p:nvSpPr>
          <p:cNvPr id="251" name="テキスト ボックス 250">
            <a:extLst>
              <a:ext uri="{FF2B5EF4-FFF2-40B4-BE49-F238E27FC236}">
                <a16:creationId xmlns:a16="http://schemas.microsoft.com/office/drawing/2014/main" id="{4C8A195C-65C8-4D55-A276-81FA72F30643}"/>
              </a:ext>
            </a:extLst>
          </p:cNvPr>
          <p:cNvSpPr txBox="1"/>
          <p:nvPr/>
        </p:nvSpPr>
        <p:spPr>
          <a:xfrm>
            <a:off x="4484410" y="6298974"/>
            <a:ext cx="3223176"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52" name="二等辺三角形 251">
            <a:extLst>
              <a:ext uri="{FF2B5EF4-FFF2-40B4-BE49-F238E27FC236}">
                <a16:creationId xmlns:a16="http://schemas.microsoft.com/office/drawing/2014/main" id="{EB46115A-A414-48C1-AD31-8963963951D4}"/>
              </a:ext>
            </a:extLst>
          </p:cNvPr>
          <p:cNvSpPr/>
          <p:nvPr/>
        </p:nvSpPr>
        <p:spPr>
          <a:xfrm rot="10800000">
            <a:off x="3756639"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3" name="二等辺三角形 252">
            <a:extLst>
              <a:ext uri="{FF2B5EF4-FFF2-40B4-BE49-F238E27FC236}">
                <a16:creationId xmlns:a16="http://schemas.microsoft.com/office/drawing/2014/main" id="{6F627160-C394-4911-B830-2098EC15ACE5}"/>
              </a:ext>
            </a:extLst>
          </p:cNvPr>
          <p:cNvSpPr/>
          <p:nvPr/>
        </p:nvSpPr>
        <p:spPr>
          <a:xfrm rot="10800000">
            <a:off x="7707586"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4" name="テキスト ボックス 253">
            <a:extLst>
              <a:ext uri="{FF2B5EF4-FFF2-40B4-BE49-F238E27FC236}">
                <a16:creationId xmlns:a16="http://schemas.microsoft.com/office/drawing/2014/main" id="{0592E460-7C85-478F-BD61-3B8B0144C864}"/>
              </a:ext>
            </a:extLst>
          </p:cNvPr>
          <p:cNvSpPr txBox="1"/>
          <p:nvPr/>
        </p:nvSpPr>
        <p:spPr>
          <a:xfrm>
            <a:off x="2604055" y="4959463"/>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255" name="テキスト ボックス 254">
            <a:extLst>
              <a:ext uri="{FF2B5EF4-FFF2-40B4-BE49-F238E27FC236}">
                <a16:creationId xmlns:a16="http://schemas.microsoft.com/office/drawing/2014/main" id="{BA252A11-31C8-4894-8E99-D9A6972B20A0}"/>
              </a:ext>
            </a:extLst>
          </p:cNvPr>
          <p:cNvSpPr txBox="1"/>
          <p:nvPr/>
        </p:nvSpPr>
        <p:spPr>
          <a:xfrm>
            <a:off x="2600351" y="5667339"/>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3" name="テキスト ボックス 2">
            <a:extLst>
              <a:ext uri="{FF2B5EF4-FFF2-40B4-BE49-F238E27FC236}">
                <a16:creationId xmlns:a16="http://schemas.microsoft.com/office/drawing/2014/main" id="{ABE2A447-ACF8-8D87-048B-04B12D6ECA9F}"/>
              </a:ext>
            </a:extLst>
          </p:cNvPr>
          <p:cNvSpPr txBox="1"/>
          <p:nvPr/>
        </p:nvSpPr>
        <p:spPr>
          <a:xfrm>
            <a:off x="3656969" y="5669837"/>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Tree>
    <p:extLst>
      <p:ext uri="{BB962C8B-B14F-4D97-AF65-F5344CB8AC3E}">
        <p14:creationId xmlns:p14="http://schemas.microsoft.com/office/powerpoint/2010/main" val="4231570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en-US" altLang="ja-JP" dirty="0"/>
              <a:t>AI </a:t>
            </a:r>
            <a:r>
              <a:rPr kumimoji="1" lang="ja-JP" altLang="en-US"/>
              <a:t>の誤認識と</a:t>
            </a:r>
            <a:r>
              <a:rPr lang="ja-JP" altLang="en-US"/>
              <a:t>環境不足</a:t>
            </a:r>
            <a:endParaRPr kumimoji="1" lang="ja-JP" altLang="en-US"/>
          </a:p>
        </p:txBody>
      </p:sp>
      <p:sp>
        <p:nvSpPr>
          <p:cNvPr id="7" name="テキスト ボックス 6">
            <a:extLst>
              <a:ext uri="{FF2B5EF4-FFF2-40B4-BE49-F238E27FC236}">
                <a16:creationId xmlns:a16="http://schemas.microsoft.com/office/drawing/2014/main" id="{B8057F2D-9BEC-49F9-4198-0C2D70633ACA}"/>
              </a:ext>
            </a:extLst>
          </p:cNvPr>
          <p:cNvSpPr txBox="1"/>
          <p:nvPr/>
        </p:nvSpPr>
        <p:spPr>
          <a:xfrm>
            <a:off x="2298729" y="2091433"/>
            <a:ext cx="7594536" cy="1200329"/>
          </a:xfrm>
          <a:prstGeom prst="rect">
            <a:avLst/>
          </a:prstGeom>
          <a:noFill/>
        </p:spPr>
        <p:txBody>
          <a:bodyPr wrap="square">
            <a:spAutoFit/>
          </a:bodyPr>
          <a:lstStyle/>
          <a:p>
            <a:pPr marL="285750" indent="-285750">
              <a:buClr>
                <a:srgbClr val="F36C37"/>
              </a:buClr>
              <a:buFont typeface="Wingdings" pitchFamily="2" charset="2"/>
              <a:buChar char="n"/>
            </a:pPr>
            <a:r>
              <a:rPr lang="ja-JP" altLang="en-US"/>
              <a:t>検証を始めたが、</a:t>
            </a:r>
            <a:r>
              <a:rPr lang="en-US" altLang="ja-JP" dirty="0"/>
              <a:t>AI</a:t>
            </a:r>
            <a:r>
              <a:rPr lang="ja-JP" altLang="en-US"/>
              <a:t>で実現したいことに適したデータではなかった</a:t>
            </a:r>
            <a:endParaRPr lang="en-US" altLang="ja-JP" dirty="0"/>
          </a:p>
          <a:p>
            <a:pPr marL="285750" indent="-285750">
              <a:buClr>
                <a:srgbClr val="F36C37"/>
              </a:buClr>
              <a:buFont typeface="Wingdings" pitchFamily="2" charset="2"/>
              <a:buChar char="n"/>
            </a:pPr>
            <a:r>
              <a:rPr lang="en-US" altLang="ja-JP" dirty="0"/>
              <a:t>AI </a:t>
            </a:r>
            <a:r>
              <a:rPr lang="ja-JP" altLang="en-US"/>
              <a:t>を開発後、運用する環境がなかった</a:t>
            </a:r>
            <a:endParaRPr lang="en-US" altLang="ja-JP" dirty="0"/>
          </a:p>
          <a:p>
            <a:pPr marL="742950" lvl="1" indent="-285750">
              <a:buClr>
                <a:srgbClr val="F36C37"/>
              </a:buClr>
              <a:buFont typeface="Wingdings" pitchFamily="2" charset="2"/>
              <a:buChar char="n"/>
            </a:pPr>
            <a:r>
              <a:rPr lang="en-US" altLang="ja-JP" dirty="0"/>
              <a:t>AI </a:t>
            </a:r>
            <a:r>
              <a:rPr lang="ja-JP" altLang="en-US"/>
              <a:t>を一度作成したきりになってしまう</a:t>
            </a:r>
            <a:endParaRPr lang="en-US" altLang="ja-JP" dirty="0"/>
          </a:p>
          <a:p>
            <a:pPr marL="742950" lvl="1" indent="-285750">
              <a:buClr>
                <a:srgbClr val="F36C37"/>
              </a:buClr>
              <a:buFont typeface="Wingdings" pitchFamily="2" charset="2"/>
              <a:buChar char="n"/>
            </a:pPr>
            <a:r>
              <a:rPr lang="ja-JP" altLang="en-US"/>
              <a:t>運用に想定外のコストがかかる</a:t>
            </a:r>
          </a:p>
        </p:txBody>
      </p:sp>
      <p:sp>
        <p:nvSpPr>
          <p:cNvPr id="3" name="四角形: 角を丸くする 9">
            <a:extLst>
              <a:ext uri="{FF2B5EF4-FFF2-40B4-BE49-F238E27FC236}">
                <a16:creationId xmlns:a16="http://schemas.microsoft.com/office/drawing/2014/main" id="{B370F2DE-C901-2A11-F85B-8E706A4CFE68}"/>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事例</a:t>
            </a:r>
            <a:endParaRPr kumimoji="1" lang="en-US" altLang="ja-JP" sz="2000" b="1" dirty="0">
              <a:solidFill>
                <a:srgbClr val="F36C37"/>
              </a:solidFill>
              <a:latin typeface="+mj-ea"/>
              <a:ea typeface="+mj-ea"/>
            </a:endParaRPr>
          </a:p>
        </p:txBody>
      </p:sp>
      <p:sp>
        <p:nvSpPr>
          <p:cNvPr id="4" name="下矢印 3">
            <a:extLst>
              <a:ext uri="{FF2B5EF4-FFF2-40B4-BE49-F238E27FC236}">
                <a16:creationId xmlns:a16="http://schemas.microsoft.com/office/drawing/2014/main" id="{8C9930AA-2C8F-7993-1477-EE039A5B1987}"/>
              </a:ext>
            </a:extLst>
          </p:cNvPr>
          <p:cNvSpPr/>
          <p:nvPr/>
        </p:nvSpPr>
        <p:spPr>
          <a:xfrm>
            <a:off x="5212078" y="3429000"/>
            <a:ext cx="1767840" cy="333092"/>
          </a:xfrm>
          <a:prstGeom prst="down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7E035649-536D-0F22-5EBA-49297B2E9ECD}"/>
              </a:ext>
            </a:extLst>
          </p:cNvPr>
          <p:cNvSpPr txBox="1"/>
          <p:nvPr/>
        </p:nvSpPr>
        <p:spPr>
          <a:xfrm>
            <a:off x="847851" y="3981362"/>
            <a:ext cx="172355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データソース</a:t>
            </a:r>
            <a:endParaRPr kumimoji="1" lang="ja-JP" altLang="en-US" sz="2000" b="1" dirty="0">
              <a:solidFill>
                <a:srgbClr val="F36C37"/>
              </a:solidFill>
              <a:latin typeface="+mn-ea"/>
            </a:endParaRPr>
          </a:p>
        </p:txBody>
      </p:sp>
      <p:sp>
        <p:nvSpPr>
          <p:cNvPr id="6" name="テキスト ボックス 5">
            <a:extLst>
              <a:ext uri="{FF2B5EF4-FFF2-40B4-BE49-F238E27FC236}">
                <a16:creationId xmlns:a16="http://schemas.microsoft.com/office/drawing/2014/main" id="{4B10EBB4-C894-595B-6E0D-C49049C1C93E}"/>
              </a:ext>
            </a:extLst>
          </p:cNvPr>
          <p:cNvSpPr txBox="1"/>
          <p:nvPr/>
        </p:nvSpPr>
        <p:spPr>
          <a:xfrm>
            <a:off x="3609429" y="3981362"/>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収集</a:t>
            </a:r>
            <a:endParaRPr kumimoji="1" lang="ja-JP" altLang="en-US" sz="2000" b="1" dirty="0">
              <a:solidFill>
                <a:srgbClr val="F36C37"/>
              </a:solidFill>
              <a:latin typeface="+mn-ea"/>
            </a:endParaRPr>
          </a:p>
        </p:txBody>
      </p:sp>
      <p:sp>
        <p:nvSpPr>
          <p:cNvPr id="8" name="テキスト ボックス 7">
            <a:extLst>
              <a:ext uri="{FF2B5EF4-FFF2-40B4-BE49-F238E27FC236}">
                <a16:creationId xmlns:a16="http://schemas.microsoft.com/office/drawing/2014/main" id="{3F7A80FD-37FC-93C2-C75C-B2758D3E54FD}"/>
              </a:ext>
            </a:extLst>
          </p:cNvPr>
          <p:cNvSpPr txBox="1"/>
          <p:nvPr/>
        </p:nvSpPr>
        <p:spPr>
          <a:xfrm>
            <a:off x="5772832" y="3981362"/>
            <a:ext cx="646331"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処理</a:t>
            </a:r>
            <a:endParaRPr kumimoji="1" lang="ja-JP" altLang="en-US" b="1" dirty="0">
              <a:solidFill>
                <a:srgbClr val="F36C37"/>
              </a:solidFill>
              <a:latin typeface="+mn-ea"/>
            </a:endParaRPr>
          </a:p>
        </p:txBody>
      </p:sp>
      <p:sp>
        <p:nvSpPr>
          <p:cNvPr id="9" name="テキスト ボックス 8">
            <a:extLst>
              <a:ext uri="{FF2B5EF4-FFF2-40B4-BE49-F238E27FC236}">
                <a16:creationId xmlns:a16="http://schemas.microsoft.com/office/drawing/2014/main" id="{9589435D-F188-4C54-29F9-C431B7B43DD2}"/>
              </a:ext>
            </a:extLst>
          </p:cNvPr>
          <p:cNvSpPr txBox="1"/>
          <p:nvPr/>
        </p:nvSpPr>
        <p:spPr>
          <a:xfrm>
            <a:off x="7884939" y="3981362"/>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蓄積</a:t>
            </a:r>
            <a:endParaRPr kumimoji="1" lang="ja-JP" altLang="en-US" sz="2000" b="1" dirty="0">
              <a:solidFill>
                <a:srgbClr val="F36C37"/>
              </a:solidFill>
              <a:latin typeface="+mn-ea"/>
            </a:endParaRPr>
          </a:p>
        </p:txBody>
      </p:sp>
      <p:sp>
        <p:nvSpPr>
          <p:cNvPr id="10" name="テキスト ボックス 9">
            <a:extLst>
              <a:ext uri="{FF2B5EF4-FFF2-40B4-BE49-F238E27FC236}">
                <a16:creationId xmlns:a16="http://schemas.microsoft.com/office/drawing/2014/main" id="{7833E2B0-7209-1A94-063A-33A095743C83}"/>
              </a:ext>
            </a:extLst>
          </p:cNvPr>
          <p:cNvSpPr txBox="1"/>
          <p:nvPr/>
        </p:nvSpPr>
        <p:spPr>
          <a:xfrm>
            <a:off x="9671638" y="3981362"/>
            <a:ext cx="1399742"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活用（</a:t>
            </a:r>
            <a:r>
              <a:rPr kumimoji="1" lang="en-US" altLang="ja-JP" sz="2000" b="1" dirty="0">
                <a:solidFill>
                  <a:srgbClr val="F36C37"/>
                </a:solidFill>
                <a:latin typeface="+mn-ea"/>
              </a:rPr>
              <a:t>AI)</a:t>
            </a:r>
            <a:endParaRPr kumimoji="1" lang="ja-JP" altLang="en-US" sz="2000" b="1" dirty="0">
              <a:solidFill>
                <a:srgbClr val="F36C37"/>
              </a:solidFill>
              <a:latin typeface="+mn-ea"/>
            </a:endParaRPr>
          </a:p>
        </p:txBody>
      </p:sp>
      <p:pic>
        <p:nvPicPr>
          <p:cNvPr id="12" name="図 11" descr="アプリケーション&#10;&#10;自動的に生成された説明">
            <a:extLst>
              <a:ext uri="{FF2B5EF4-FFF2-40B4-BE49-F238E27FC236}">
                <a16:creationId xmlns:a16="http://schemas.microsoft.com/office/drawing/2014/main" id="{09EC48AF-D296-A3BE-7C68-0307D4A6F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466" y="4385988"/>
            <a:ext cx="1152217" cy="996667"/>
          </a:xfrm>
          <a:prstGeom prst="rect">
            <a:avLst/>
          </a:prstGeom>
        </p:spPr>
      </p:pic>
      <p:pic>
        <p:nvPicPr>
          <p:cNvPr id="13" name="図 12">
            <a:extLst>
              <a:ext uri="{FF2B5EF4-FFF2-40B4-BE49-F238E27FC236}">
                <a16:creationId xmlns:a16="http://schemas.microsoft.com/office/drawing/2014/main" id="{EFAEA39F-B4F7-C80E-1B2B-979F8252B1CF}"/>
              </a:ext>
            </a:extLst>
          </p:cNvPr>
          <p:cNvPicPr>
            <a:picLocks noChangeAspect="1"/>
          </p:cNvPicPr>
          <p:nvPr/>
        </p:nvPicPr>
        <p:blipFill>
          <a:blip r:embed="rId3"/>
          <a:stretch>
            <a:fillRect/>
          </a:stretch>
        </p:blipFill>
        <p:spPr>
          <a:xfrm>
            <a:off x="3578041" y="4448100"/>
            <a:ext cx="811723" cy="880182"/>
          </a:xfrm>
          <a:prstGeom prst="rect">
            <a:avLst/>
          </a:prstGeom>
        </p:spPr>
      </p:pic>
      <p:pic>
        <p:nvPicPr>
          <p:cNvPr id="14" name="図 13">
            <a:extLst>
              <a:ext uri="{FF2B5EF4-FFF2-40B4-BE49-F238E27FC236}">
                <a16:creationId xmlns:a16="http://schemas.microsoft.com/office/drawing/2014/main" id="{A7658891-F3F2-1F87-952E-952574E99DD5}"/>
              </a:ext>
            </a:extLst>
          </p:cNvPr>
          <p:cNvPicPr>
            <a:picLocks noChangeAspect="1"/>
          </p:cNvPicPr>
          <p:nvPr/>
        </p:nvPicPr>
        <p:blipFill>
          <a:blip r:embed="rId4"/>
          <a:stretch>
            <a:fillRect/>
          </a:stretch>
        </p:blipFill>
        <p:spPr>
          <a:xfrm>
            <a:off x="5345084" y="4376714"/>
            <a:ext cx="1689344" cy="891598"/>
          </a:xfrm>
          <a:prstGeom prst="rect">
            <a:avLst/>
          </a:prstGeom>
        </p:spPr>
      </p:pic>
      <p:pic>
        <p:nvPicPr>
          <p:cNvPr id="16" name="図 15">
            <a:extLst>
              <a:ext uri="{FF2B5EF4-FFF2-40B4-BE49-F238E27FC236}">
                <a16:creationId xmlns:a16="http://schemas.microsoft.com/office/drawing/2014/main" id="{A4A6073D-036C-A2CC-66D3-38E52A0C4A81}"/>
              </a:ext>
            </a:extLst>
          </p:cNvPr>
          <p:cNvPicPr>
            <a:picLocks noChangeAspect="1"/>
          </p:cNvPicPr>
          <p:nvPr/>
        </p:nvPicPr>
        <p:blipFill>
          <a:blip r:embed="rId5"/>
          <a:stretch>
            <a:fillRect/>
          </a:stretch>
        </p:blipFill>
        <p:spPr>
          <a:xfrm>
            <a:off x="7293940" y="4390674"/>
            <a:ext cx="2057400" cy="1143000"/>
          </a:xfrm>
          <a:prstGeom prst="rect">
            <a:avLst/>
          </a:prstGeom>
        </p:spPr>
      </p:pic>
      <p:pic>
        <p:nvPicPr>
          <p:cNvPr id="17" name="図 16">
            <a:extLst>
              <a:ext uri="{FF2B5EF4-FFF2-40B4-BE49-F238E27FC236}">
                <a16:creationId xmlns:a16="http://schemas.microsoft.com/office/drawing/2014/main" id="{56B2677D-206A-51AE-2BFC-5E97DA5E3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8536" y="4376714"/>
            <a:ext cx="1005941" cy="1005941"/>
          </a:xfrm>
          <a:prstGeom prst="rect">
            <a:avLst/>
          </a:prstGeom>
          <a:effectLst>
            <a:outerShdw blurRad="50800" dist="38100" dir="2700000" algn="tl" rotWithShape="0">
              <a:prstClr val="black">
                <a:alpha val="40000"/>
              </a:prstClr>
            </a:outerShdw>
          </a:effectLst>
        </p:spPr>
      </p:pic>
      <p:sp>
        <p:nvSpPr>
          <p:cNvPr id="15" name="スライド番号プレースホルダー 2">
            <a:extLst>
              <a:ext uri="{FF2B5EF4-FFF2-40B4-BE49-F238E27FC236}">
                <a16:creationId xmlns:a16="http://schemas.microsoft.com/office/drawing/2014/main" id="{05FBA0FD-B973-EBE2-847D-CE993EDCF83F}"/>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27</a:t>
            </a:fld>
            <a:endParaRPr lang="en-US" altLang="ja-JP" dirty="0"/>
          </a:p>
        </p:txBody>
      </p:sp>
      <p:sp>
        <p:nvSpPr>
          <p:cNvPr id="19" name="テキスト ボックス 18">
            <a:extLst>
              <a:ext uri="{FF2B5EF4-FFF2-40B4-BE49-F238E27FC236}">
                <a16:creationId xmlns:a16="http://schemas.microsoft.com/office/drawing/2014/main" id="{CF671C6F-245D-1211-3A8E-E52E3DC2D47B}"/>
              </a:ext>
            </a:extLst>
          </p:cNvPr>
          <p:cNvSpPr txBox="1"/>
          <p:nvPr/>
        </p:nvSpPr>
        <p:spPr>
          <a:xfrm>
            <a:off x="3385158" y="5799389"/>
            <a:ext cx="542167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以外の部分の基盤の構築・運用が成功の鍵</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36496726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270</a:t>
            </a:fld>
            <a:endParaRPr kumimoji="1" lang="ja-JP" altLang="en-US"/>
          </a:p>
        </p:txBody>
      </p:sp>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r>
              <a:rPr lang="en-US" altLang="ja-JP" sz="1800" b="1" dirty="0">
                <a:solidFill>
                  <a:srgbClr val="F36C37"/>
                </a:solidFill>
              </a:rPr>
              <a:t>3</a:t>
            </a:r>
            <a:endParaRPr lang="ja-JP" altLang="en-US" sz="1800" b="1" dirty="0">
              <a:solidFill>
                <a:srgbClr val="F36C37"/>
              </a:solidFill>
            </a:endParaRP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戸建て住宅の価格予測にランダムフォレストを用いることで、モデルが予測した価格の根拠や、</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重要なファクターをとらえつつ、実用できそうな精度まで向上させることができました。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さらに精度を上げる可能性を模索して、とても人気があると噂の勾配ブースティング木を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試してみることにしました。</a:t>
            </a:r>
            <a:endParaRPr lang="en-US" altLang="ja-JP" sz="1600" b="1" dirty="0">
              <a:solidFill>
                <a:schemeClr val="tx1">
                  <a:lumMod val="75000"/>
                  <a:lumOff val="25000"/>
                </a:schemeClr>
              </a:solidFill>
              <a:latin typeface="+mn-ea"/>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4045283"/>
            <a:ext cx="3431653" cy="113222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もっともっと精度を上げたい！</a:t>
            </a:r>
          </a:p>
        </p:txBody>
      </p:sp>
      <p:sp>
        <p:nvSpPr>
          <p:cNvPr id="56" name="吹き出し: 角を丸めた四角形 55">
            <a:extLst>
              <a:ext uri="{FF2B5EF4-FFF2-40B4-BE49-F238E27FC236}">
                <a16:creationId xmlns:a16="http://schemas.microsoft.com/office/drawing/2014/main" id="{1AC6AABC-1BBF-4FD6-B98E-3CEE84EE0AA1}"/>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25410256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19986149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E72A73-BBED-48A7-8587-A9371AF44217}"/>
              </a:ext>
            </a:extLst>
          </p:cNvPr>
          <p:cNvSpPr>
            <a:spLocks noGrp="1"/>
          </p:cNvSpPr>
          <p:nvPr>
            <p:ph type="title"/>
          </p:nvPr>
        </p:nvSpPr>
        <p:spPr/>
        <p:txBody>
          <a:bodyPr/>
          <a:lstStyle/>
          <a:p>
            <a:r>
              <a:rPr kumimoji="1" lang="en-US" altLang="ja-JP" dirty="0"/>
              <a:t>5-2-1.</a:t>
            </a:r>
            <a:r>
              <a:rPr kumimoji="1" lang="ja-JP" altLang="en-US" dirty="0"/>
              <a:t>勾配ブースティング木の代表的なライブラリ</a:t>
            </a:r>
          </a:p>
        </p:txBody>
      </p:sp>
      <p:sp>
        <p:nvSpPr>
          <p:cNvPr id="3" name="スライド番号プレースホルダー 2">
            <a:extLst>
              <a:ext uri="{FF2B5EF4-FFF2-40B4-BE49-F238E27FC236}">
                <a16:creationId xmlns:a16="http://schemas.microsoft.com/office/drawing/2014/main" id="{2519DE5D-CCDA-4D0D-A650-FD5CD78DB122}"/>
              </a:ext>
            </a:extLst>
          </p:cNvPr>
          <p:cNvSpPr>
            <a:spLocks noGrp="1"/>
          </p:cNvSpPr>
          <p:nvPr>
            <p:ph type="sldNum" sz="quarter" idx="10"/>
          </p:nvPr>
        </p:nvSpPr>
        <p:spPr/>
        <p:txBody>
          <a:bodyPr/>
          <a:lstStyle/>
          <a:p>
            <a:fld id="{5D750650-B10A-47BF-93C2-E1678438B37A}" type="slidenum">
              <a:rPr lang="en-US" altLang="ja-JP" smtClean="0"/>
              <a:pPr/>
              <a:t>272</a:t>
            </a:fld>
            <a:endParaRPr lang="en-US" altLang="ja-JP" dirty="0"/>
          </a:p>
        </p:txBody>
      </p:sp>
      <p:sp>
        <p:nvSpPr>
          <p:cNvPr id="7" name="四角形: 角を丸くする 6">
            <a:extLst>
              <a:ext uri="{FF2B5EF4-FFF2-40B4-BE49-F238E27FC236}">
                <a16:creationId xmlns:a16="http://schemas.microsoft.com/office/drawing/2014/main" id="{4C466A01-A565-469A-8704-FED9F9417BD6}"/>
              </a:ext>
            </a:extLst>
          </p:cNvPr>
          <p:cNvSpPr/>
          <p:nvPr/>
        </p:nvSpPr>
        <p:spPr bwMode="auto">
          <a:xfrm>
            <a:off x="766763" y="2157527"/>
            <a:ext cx="10658475" cy="1469230"/>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8" name="グループ化 7">
            <a:extLst>
              <a:ext uri="{FF2B5EF4-FFF2-40B4-BE49-F238E27FC236}">
                <a16:creationId xmlns:a16="http://schemas.microsoft.com/office/drawing/2014/main" id="{F303CFF6-15DC-4098-8F6B-E58098FA1F55}"/>
              </a:ext>
            </a:extLst>
          </p:cNvPr>
          <p:cNvGrpSpPr/>
          <p:nvPr/>
        </p:nvGrpSpPr>
        <p:grpSpPr>
          <a:xfrm>
            <a:off x="2683248" y="1974636"/>
            <a:ext cx="6825504" cy="426124"/>
            <a:chOff x="2154608" y="3539394"/>
            <a:chExt cx="6825505" cy="426124"/>
          </a:xfrm>
        </p:grpSpPr>
        <p:sp>
          <p:nvSpPr>
            <p:cNvPr id="9" name="四角形: 角を丸くする 8">
              <a:extLst>
                <a:ext uri="{FF2B5EF4-FFF2-40B4-BE49-F238E27FC236}">
                  <a16:creationId xmlns:a16="http://schemas.microsoft.com/office/drawing/2014/main" id="{39587C54-3AD6-45F7-9811-3ED1F65456CA}"/>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0" name="正方形/長方形 9">
              <a:extLst>
                <a:ext uri="{FF2B5EF4-FFF2-40B4-BE49-F238E27FC236}">
                  <a16:creationId xmlns:a16="http://schemas.microsoft.com/office/drawing/2014/main" id="{A613D9FF-8B91-4B61-A362-F716989151B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XGBoost</a:t>
              </a:r>
              <a:endParaRPr lang="ja-JP" altLang="en-US" sz="2000" b="1" spc="150" dirty="0">
                <a:solidFill>
                  <a:schemeClr val="bg1"/>
                </a:solidFill>
                <a:latin typeface="+mn-ea"/>
              </a:endParaRPr>
            </a:p>
          </p:txBody>
        </p:sp>
      </p:grpSp>
      <p:sp>
        <p:nvSpPr>
          <p:cNvPr id="11" name="テキスト ボックス 10">
            <a:extLst>
              <a:ext uri="{FF2B5EF4-FFF2-40B4-BE49-F238E27FC236}">
                <a16:creationId xmlns:a16="http://schemas.microsoft.com/office/drawing/2014/main" id="{FE8FE6BE-A723-453A-8485-927197D3D269}"/>
              </a:ext>
            </a:extLst>
          </p:cNvPr>
          <p:cNvSpPr txBox="1"/>
          <p:nvPr/>
        </p:nvSpPr>
        <p:spPr>
          <a:xfrm>
            <a:off x="757353" y="851203"/>
            <a:ext cx="10658473" cy="103412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勾配ブースティング木のモデルは、</a:t>
            </a:r>
            <a:r>
              <a:rPr lang="en-US" altLang="ja-JP" sz="1600" dirty="0"/>
              <a:t>scikit-learn</a:t>
            </a:r>
            <a:r>
              <a:rPr lang="ja-JP" altLang="en-US" sz="1600" dirty="0"/>
              <a:t>にもありますが、以下の二つのライブラリが精度・速度・</a:t>
            </a:r>
            <a:r>
              <a:rPr lang="en-US" altLang="ja-JP" sz="1600" dirty="0"/>
              <a:t>GPU</a:t>
            </a:r>
            <a:r>
              <a:rPr lang="ja-JP" altLang="en-US" sz="1600" dirty="0"/>
              <a:t>使用の可否により、よく利用されます。</a:t>
            </a:r>
            <a:endParaRPr lang="en-US" altLang="ja-JP" sz="1600" dirty="0"/>
          </a:p>
          <a:p>
            <a:pPr algn="l">
              <a:lnSpc>
                <a:spcPct val="130000"/>
              </a:lnSpc>
            </a:pPr>
            <a:r>
              <a:rPr lang="ja-JP" altLang="en-US" sz="1600" dirty="0"/>
              <a:t>　本コースでは</a:t>
            </a:r>
            <a:r>
              <a:rPr lang="en-US" altLang="ja-JP" sz="1600" dirty="0"/>
              <a:t>LightGBM</a:t>
            </a:r>
            <a:r>
              <a:rPr lang="ja-JP" altLang="en-US" sz="1600" dirty="0"/>
              <a:t>を用います。</a:t>
            </a:r>
            <a:endParaRPr lang="en-US" altLang="ja-JP" sz="1600" dirty="0"/>
          </a:p>
        </p:txBody>
      </p:sp>
      <p:sp>
        <p:nvSpPr>
          <p:cNvPr id="12" name="テキスト ボックス 11">
            <a:extLst>
              <a:ext uri="{FF2B5EF4-FFF2-40B4-BE49-F238E27FC236}">
                <a16:creationId xmlns:a16="http://schemas.microsoft.com/office/drawing/2014/main" id="{5B0B40D1-1875-4F6C-8D8C-9E44B8C5D2B1}"/>
              </a:ext>
            </a:extLst>
          </p:cNvPr>
          <p:cNvSpPr txBox="1"/>
          <p:nvPr/>
        </p:nvSpPr>
        <p:spPr>
          <a:xfrm>
            <a:off x="731838" y="5626613"/>
            <a:ext cx="10658476" cy="39395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600" dirty="0"/>
              <a:t>※ </a:t>
            </a:r>
            <a:r>
              <a:rPr lang="ja-JP" altLang="en-US" sz="1600" dirty="0"/>
              <a:t>その他</a:t>
            </a:r>
            <a:r>
              <a:rPr lang="en-US" altLang="ja-JP" sz="1600" dirty="0"/>
              <a:t>CatBoost</a:t>
            </a:r>
            <a:r>
              <a:rPr lang="ja-JP" altLang="en-US" sz="1600" dirty="0"/>
              <a:t>というライブラリもよく比較されます。</a:t>
            </a:r>
          </a:p>
        </p:txBody>
      </p:sp>
      <p:sp>
        <p:nvSpPr>
          <p:cNvPr id="13" name="四角形: 角を丸くする 12">
            <a:extLst>
              <a:ext uri="{FF2B5EF4-FFF2-40B4-BE49-F238E27FC236}">
                <a16:creationId xmlns:a16="http://schemas.microsoft.com/office/drawing/2014/main" id="{7B0CE875-56B7-40F9-A33D-4A92D676168C}"/>
              </a:ext>
            </a:extLst>
          </p:cNvPr>
          <p:cNvSpPr/>
          <p:nvPr/>
        </p:nvSpPr>
        <p:spPr bwMode="auto">
          <a:xfrm>
            <a:off x="766763" y="4000508"/>
            <a:ext cx="10658475" cy="1469229"/>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4" name="グループ化 13">
            <a:extLst>
              <a:ext uri="{FF2B5EF4-FFF2-40B4-BE49-F238E27FC236}">
                <a16:creationId xmlns:a16="http://schemas.microsoft.com/office/drawing/2014/main" id="{BBA704C9-ED4A-4527-90E6-40336D8EC372}"/>
              </a:ext>
            </a:extLst>
          </p:cNvPr>
          <p:cNvGrpSpPr/>
          <p:nvPr/>
        </p:nvGrpSpPr>
        <p:grpSpPr>
          <a:xfrm>
            <a:off x="2683248" y="3817618"/>
            <a:ext cx="6825504" cy="426124"/>
            <a:chOff x="2154608" y="3539394"/>
            <a:chExt cx="6825505" cy="426124"/>
          </a:xfrm>
        </p:grpSpPr>
        <p:sp>
          <p:nvSpPr>
            <p:cNvPr id="15" name="四角形: 角を丸くする 14">
              <a:extLst>
                <a:ext uri="{FF2B5EF4-FFF2-40B4-BE49-F238E27FC236}">
                  <a16:creationId xmlns:a16="http://schemas.microsoft.com/office/drawing/2014/main" id="{BD4998A3-E9C5-4F59-8B51-DE78BB1639F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6" name="正方形/長方形 15">
              <a:extLst>
                <a:ext uri="{FF2B5EF4-FFF2-40B4-BE49-F238E27FC236}">
                  <a16:creationId xmlns:a16="http://schemas.microsoft.com/office/drawing/2014/main" id="{45DE30A4-E607-4E82-8A52-404A6BD51C61}"/>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LightGBM</a:t>
              </a:r>
              <a:endParaRPr lang="ja-JP" altLang="en-US" sz="2000" b="1" spc="150" dirty="0">
                <a:solidFill>
                  <a:schemeClr val="bg1"/>
                </a:solidFill>
                <a:latin typeface="+mn-ea"/>
              </a:endParaRPr>
            </a:p>
          </p:txBody>
        </p:sp>
      </p:grpSp>
      <p:sp>
        <p:nvSpPr>
          <p:cNvPr id="21" name="テキスト ボックス 20">
            <a:extLst>
              <a:ext uri="{FF2B5EF4-FFF2-40B4-BE49-F238E27FC236}">
                <a16:creationId xmlns:a16="http://schemas.microsoft.com/office/drawing/2014/main" id="{06D6E9E6-47E0-4D94-982B-0DCD014E4730}"/>
              </a:ext>
            </a:extLst>
          </p:cNvPr>
          <p:cNvSpPr txBox="1"/>
          <p:nvPr/>
        </p:nvSpPr>
        <p:spPr>
          <a:xfrm>
            <a:off x="1262185" y="2366598"/>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2014</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The XGBoost Contributors</a:t>
            </a:r>
            <a:r>
              <a:rPr kumimoji="1" lang="ja-JP" altLang="en-US" sz="1600" b="1" dirty="0">
                <a:solidFill>
                  <a:schemeClr val="tx1">
                    <a:lumMod val="75000"/>
                    <a:lumOff val="25000"/>
                  </a:schemeClr>
                </a:solidFill>
                <a:latin typeface="+mn-ea"/>
              </a:rPr>
              <a:t>が開発。勾配ブースティング木の人気の火付け役。</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精度の高さと使い勝手の良さから分析コンペで大きな注目を集めた。</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勾配ブースティング木の中では最もコミュニティが充実しており、情報が多い。</a:t>
            </a:r>
          </a:p>
        </p:txBody>
      </p:sp>
      <p:sp>
        <p:nvSpPr>
          <p:cNvPr id="22" name="テキスト ボックス 21">
            <a:extLst>
              <a:ext uri="{FF2B5EF4-FFF2-40B4-BE49-F238E27FC236}">
                <a16:creationId xmlns:a16="http://schemas.microsoft.com/office/drawing/2014/main" id="{B09F6317-80D9-4A90-AAAA-F002AD7D54C4}"/>
              </a:ext>
            </a:extLst>
          </p:cNvPr>
          <p:cNvSpPr txBox="1"/>
          <p:nvPr/>
        </p:nvSpPr>
        <p:spPr>
          <a:xfrm>
            <a:off x="1262185" y="4222208"/>
            <a:ext cx="10163053" cy="107721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2016</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Microsoft</a:t>
            </a:r>
            <a:r>
              <a:rPr kumimoji="1" lang="ja-JP" altLang="en-US" sz="1600" b="1" dirty="0">
                <a:solidFill>
                  <a:schemeClr val="tx1">
                    <a:lumMod val="75000"/>
                    <a:lumOff val="25000"/>
                  </a:schemeClr>
                </a:solidFill>
                <a:latin typeface="+mn-ea"/>
              </a:rPr>
              <a:t>が開発。</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の影響を受けて開発されており、アルゴリズムは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に近いが改良が加えられている。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Light</a:t>
            </a:r>
            <a:r>
              <a:rPr kumimoji="1" lang="ja-JP" altLang="en-US" sz="1600" b="1" dirty="0">
                <a:solidFill>
                  <a:schemeClr val="tx1">
                    <a:lumMod val="75000"/>
                    <a:lumOff val="25000"/>
                  </a:schemeClr>
                </a:solidFill>
                <a:latin typeface="+mn-ea"/>
              </a:rPr>
              <a:t>と名前が付く通り高速に動作することが特徴で、現在は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より人気の傾向がある。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精度は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とあまり変わらないという見解が多い。</a:t>
            </a:r>
          </a:p>
        </p:txBody>
      </p:sp>
    </p:spTree>
    <p:extLst>
      <p:ext uri="{BB962C8B-B14F-4D97-AF65-F5344CB8AC3E}">
        <p14:creationId xmlns:p14="http://schemas.microsoft.com/office/powerpoint/2010/main" val="22096707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勾配ブースティング木を実装する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LightGBM</a:t>
            </a:r>
            <a:r>
              <a:rPr lang="ja-JP" altLang="en-US" sz="1800" dirty="0"/>
              <a:t>の勾配ブースティング木</a:t>
            </a:r>
          </a:p>
          <a:p>
            <a:pPr lvl="1">
              <a:buClr>
                <a:srgbClr val="F36C37"/>
              </a:buClr>
            </a:pPr>
            <a:r>
              <a:rPr lang="ja-JP" altLang="en-US" sz="1400" b="1" dirty="0"/>
              <a:t>回帰の場合は、</a:t>
            </a:r>
            <a:r>
              <a:rPr lang="en-US" altLang="ja-JP" sz="1400" b="1" dirty="0"/>
              <a:t>lightgbm.LGBMRegressor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lightgbm.LGBMClassifier</a:t>
            </a:r>
            <a:r>
              <a:rPr lang="ja-JP" altLang="en-US" sz="1400" b="1" dirty="0"/>
              <a:t>クラスを使用</a:t>
            </a:r>
            <a:endParaRPr lang="en-US" altLang="ja-JP" sz="1400" b="1" dirty="0"/>
          </a:p>
          <a:p>
            <a:pPr lvl="1">
              <a:buClr>
                <a:srgbClr val="F36C37"/>
              </a:buClr>
            </a:pPr>
            <a:r>
              <a:rPr lang="en-US" altLang="ja-JP" sz="1400" b="1" dirty="0"/>
              <a:t>LightGBM</a:t>
            </a:r>
            <a:r>
              <a:rPr lang="ja-JP" altLang="en-US" sz="1400" b="1" dirty="0"/>
              <a:t>は</a:t>
            </a:r>
            <a:r>
              <a:rPr lang="en-US" altLang="ja-JP" sz="1400" b="1" dirty="0"/>
              <a:t>scikit-learn API</a:t>
            </a:r>
            <a:r>
              <a:rPr lang="ja-JP" altLang="en-US" sz="1400" b="1" dirty="0"/>
              <a:t>があり、</a:t>
            </a:r>
            <a:r>
              <a:rPr lang="en-US" altLang="ja-JP" sz="1400" b="1" dirty="0"/>
              <a:t>scikit-learn</a:t>
            </a:r>
            <a:r>
              <a:rPr lang="ja-JP" altLang="en-US" sz="1400" b="1" dirty="0"/>
              <a:t>のモデルとほぼ同等の学習、評価メソッドが</a:t>
            </a:r>
            <a:br>
              <a:rPr lang="en-US" altLang="ja-JP" sz="1400" b="1" dirty="0"/>
            </a:br>
            <a:r>
              <a:rPr lang="ja-JP" altLang="en-US" sz="1400" b="1" dirty="0"/>
              <a:t>あらかじめ用意されている（ネイティブ</a:t>
            </a:r>
            <a:r>
              <a:rPr lang="en-US" altLang="ja-JP" sz="1400" b="1" dirty="0"/>
              <a:t>API</a:t>
            </a:r>
            <a:r>
              <a:rPr lang="ja-JP" altLang="en-US" sz="1400" b="1" dirty="0"/>
              <a:t>は本コースでは扱いません）</a:t>
            </a:r>
            <a:endParaRPr lang="en-US" altLang="ja-JP" sz="1400" b="1" dirty="0"/>
          </a:p>
          <a:p>
            <a:pPr lvl="1">
              <a:buClr>
                <a:srgbClr val="F36C37"/>
              </a:buClr>
            </a:pPr>
            <a:r>
              <a:rPr lang="ja-JP" altLang="en-US" sz="1400" b="1" dirty="0"/>
              <a:t>決定木と同様に特徴量重要度の確認ができる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-2-2.</a:t>
            </a:r>
            <a:r>
              <a:rPr lang="ja-JP" altLang="en-US" dirty="0"/>
              <a:t>勾配ブースティング木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288323"/>
            <a:ext cx="10658473" cy="311245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04969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5-2-3.</a:t>
            </a:r>
            <a:r>
              <a:rPr kumimoji="1" lang="ja-JP" altLang="en-US" dirty="0"/>
              <a:t>勾配ブースティング木ハンズオン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274</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まずは決定木やランダムフォレストとの違いを確認してみましょう。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19049581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710236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5-3-1.LightGBM</a:t>
            </a:r>
            <a:r>
              <a:rPr lang="ja-JP" altLang="en-US" dirty="0"/>
              <a:t>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en-US" altLang="ja-JP" sz="2000" b="1" dirty="0">
                <a:solidFill>
                  <a:srgbClr val="F36C37"/>
                </a:solidFill>
              </a:rPr>
              <a:t>LightGBM</a:t>
            </a:r>
            <a:r>
              <a:rPr lang="ja-JP" altLang="en-US" sz="2000" b="1" dirty="0">
                <a:solidFill>
                  <a:srgbClr val="F36C37"/>
                </a:solidFill>
              </a:rPr>
              <a:t>についても、パラメータチューニングでモデルを改良します。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今回はさらに、交差検証とグリッドサーチという方法を用いて、</a:t>
            </a:r>
            <a:br>
              <a:rPr lang="en-US" altLang="ja-JP" sz="2000" b="1" dirty="0">
                <a:solidFill>
                  <a:srgbClr val="F36C37"/>
                </a:solidFill>
              </a:rPr>
            </a:br>
            <a:r>
              <a:rPr lang="ja-JP" altLang="en-US" sz="2000" b="1" dirty="0">
                <a:solidFill>
                  <a:srgbClr val="F36C37"/>
                </a:solidFill>
              </a:rPr>
              <a:t>より信頼できる評価と自動でパラメータ探索を行う</a:t>
            </a:r>
            <a:br>
              <a:rPr lang="en-US" altLang="ja-JP" sz="2000" b="1" dirty="0">
                <a:solidFill>
                  <a:srgbClr val="F36C37"/>
                </a:solidFill>
              </a:rPr>
            </a:br>
            <a:r>
              <a:rPr lang="ja-JP" altLang="en-US" sz="2000" b="1" dirty="0">
                <a:solidFill>
                  <a:srgbClr val="F36C37"/>
                </a:solidFill>
              </a:rPr>
              <a:t>手法についても試してみます。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276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交差検証とグリッドサーチを用いる</a:t>
            </a:r>
            <a:endParaRPr lang="en-US" altLang="ja-JP" sz="2000" b="1" dirty="0"/>
          </a:p>
        </p:txBody>
      </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400" b="1" dirty="0">
                <a:solidFill>
                  <a:srgbClr val="494949"/>
                </a:solidFill>
                <a:latin typeface="+mn-ea"/>
              </a:rPr>
              <a:t>LightGBM</a:t>
            </a:r>
            <a:r>
              <a:rPr kumimoji="1" lang="ja-JP" altLang="en-US" sz="1400" b="1" dirty="0">
                <a:solidFill>
                  <a:srgbClr val="494949"/>
                </a:solidFill>
                <a:latin typeface="+mn-ea"/>
              </a:rPr>
              <a:t>はパラメータが多いな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何か良い手はないかな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31" name="図 30">
            <a:extLst>
              <a:ext uri="{FF2B5EF4-FFF2-40B4-BE49-F238E27FC236}">
                <a16:creationId xmlns:a16="http://schemas.microsoft.com/office/drawing/2014/main" id="{D61F1942-C901-45B0-98C0-C1661DAB9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32" name="図 31">
            <a:extLst>
              <a:ext uri="{FF2B5EF4-FFF2-40B4-BE49-F238E27FC236}">
                <a16:creationId xmlns:a16="http://schemas.microsoft.com/office/drawing/2014/main" id="{7A0D25AD-7599-413B-97FA-9C8500DA8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33" name="図 32">
            <a:extLst>
              <a:ext uri="{FF2B5EF4-FFF2-40B4-BE49-F238E27FC236}">
                <a16:creationId xmlns:a16="http://schemas.microsoft.com/office/drawing/2014/main" id="{95769C7E-2783-4349-8DF4-E2E9FE045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34" name="図 33">
            <a:extLst>
              <a:ext uri="{FF2B5EF4-FFF2-40B4-BE49-F238E27FC236}">
                <a16:creationId xmlns:a16="http://schemas.microsoft.com/office/drawing/2014/main" id="{BC1D6C90-7F15-4939-A025-F5FD7951CD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35" name="図 34">
            <a:extLst>
              <a:ext uri="{FF2B5EF4-FFF2-40B4-BE49-F238E27FC236}">
                <a16:creationId xmlns:a16="http://schemas.microsoft.com/office/drawing/2014/main" id="{DE402D59-E870-4160-82DF-667DA8D73F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6" name="吹き出し: 角を丸めた四角形 35">
            <a:extLst>
              <a:ext uri="{FF2B5EF4-FFF2-40B4-BE49-F238E27FC236}">
                <a16:creationId xmlns:a16="http://schemas.microsoft.com/office/drawing/2014/main" id="{F887138C-B74D-4BC2-AEAA-EA6A95365675}"/>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32368525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LightGBM</a:t>
            </a:r>
            <a:r>
              <a:rPr kumimoji="1" lang="ja-JP" altLang="en-US" sz="2000" b="1" dirty="0">
                <a:solidFill>
                  <a:srgbClr val="F36C37"/>
                </a:solidFill>
                <a:latin typeface="+mj-ea"/>
                <a:ea typeface="+mj-ea"/>
              </a:rPr>
              <a:t>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LightGBM</a:t>
            </a:r>
            <a:r>
              <a:rPr lang="ja-JP" altLang="en-US" sz="1400" dirty="0"/>
              <a:t>のハイパーパラメータのうち特に重要なハイパーパラメータは以下です。</a:t>
            </a:r>
          </a:p>
          <a:p>
            <a:pPr lvl="1">
              <a:buClr>
                <a:srgbClr val="F36C37"/>
              </a:buClr>
            </a:pPr>
            <a:r>
              <a:rPr lang="en-US" altLang="ja-JP" sz="1300" b="1" dirty="0"/>
              <a:t>learning_rate	</a:t>
            </a:r>
            <a:r>
              <a:rPr lang="ja-JP" altLang="en-US" sz="1300" b="1" dirty="0"/>
              <a:t>：学習率。次の決定木を作成し予測値をアップデートする際にこの値を乗算する</a:t>
            </a:r>
            <a:endParaRPr lang="en-US" altLang="ja-JP" sz="1300" b="1" dirty="0"/>
          </a:p>
          <a:p>
            <a:pPr lvl="1">
              <a:buClr>
                <a:srgbClr val="F36C37"/>
              </a:buClr>
            </a:pPr>
            <a:r>
              <a:rPr lang="en-US" altLang="ja-JP" sz="1300" b="1" dirty="0"/>
              <a:t>n_estimators	</a:t>
            </a:r>
            <a:r>
              <a:rPr lang="ja-JP" altLang="en-US" sz="1300" b="1" dirty="0"/>
              <a:t>：決定木の数</a:t>
            </a:r>
            <a:endParaRPr lang="en-US" altLang="ja-JP" sz="1300" b="1" dirty="0"/>
          </a:p>
          <a:p>
            <a:pPr lvl="1">
              <a:buClr>
                <a:srgbClr val="F36C37"/>
              </a:buClr>
            </a:pPr>
            <a:r>
              <a:rPr lang="en-US" altLang="ja-JP" sz="1300" b="1" dirty="0"/>
              <a:t>max_depth		</a:t>
            </a:r>
            <a:r>
              <a:rPr lang="ja-JP" altLang="en-US" sz="1300" b="1" dirty="0"/>
              <a:t>：個々の決定木の最大の深さ</a:t>
            </a:r>
            <a:endParaRPr lang="en-US" altLang="ja-JP" sz="1300" b="1" dirty="0"/>
          </a:p>
          <a:p>
            <a:pPr lvl="1">
              <a:buClr>
                <a:srgbClr val="F36C37"/>
              </a:buClr>
            </a:pPr>
            <a:r>
              <a:rPr lang="en-US" altLang="ja-JP" sz="1300" b="1" dirty="0" err="1"/>
              <a:t>num_leaves</a:t>
            </a:r>
            <a:r>
              <a:rPr lang="en-US" altLang="ja-JP" sz="1300" b="1" dirty="0"/>
              <a:t>		</a:t>
            </a:r>
            <a:r>
              <a:rPr lang="ja-JP" altLang="en-US" sz="1300" b="1" dirty="0"/>
              <a:t>：</a:t>
            </a:r>
            <a:r>
              <a:rPr lang="en-US" altLang="ja-JP" sz="1300" b="1" dirty="0"/>
              <a:t>1</a:t>
            </a:r>
            <a:r>
              <a:rPr lang="ja-JP" altLang="en-US" sz="1300" b="1" dirty="0"/>
              <a:t>本の木の葉の最大数</a:t>
            </a:r>
          </a:p>
          <a:p>
            <a:pPr lvl="1">
              <a:buClr>
                <a:srgbClr val="F36C37"/>
              </a:buClr>
            </a:pPr>
            <a:r>
              <a:rPr lang="en-US" altLang="ja-JP" sz="1300" b="1" dirty="0" err="1"/>
              <a:t>colsample_bytree</a:t>
            </a:r>
            <a:r>
              <a:rPr lang="en-US" altLang="ja-JP" sz="1300" b="1" dirty="0"/>
              <a:t>	</a:t>
            </a:r>
            <a:r>
              <a:rPr lang="ja-JP" altLang="en-US" sz="1300" b="1" dirty="0"/>
              <a:t>：決定木ごとに列をサンプリングする割合</a:t>
            </a:r>
            <a:endParaRPr lang="en-US" altLang="ja-JP" sz="1300" b="1" dirty="0"/>
          </a:p>
          <a:p>
            <a:pPr lvl="1">
              <a:buClr>
                <a:srgbClr val="F36C37"/>
              </a:buClr>
            </a:pPr>
            <a:r>
              <a:rPr lang="en-US" altLang="ja-JP" sz="1300" b="1" dirty="0"/>
              <a:t>subsample		</a:t>
            </a:r>
            <a:r>
              <a:rPr lang="ja-JP" altLang="en-US" sz="1300" b="1" dirty="0"/>
              <a:t>：決定木ごとに学習データの行をサンプリングする割合</a:t>
            </a:r>
            <a:endParaRPr lang="en-US" altLang="ja-JP" sz="13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-3-2.</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LGBMRegressor(n_estimators=200, </a:t>
            </a:r>
            <a:r>
              <a:rPr lang="en-US" altLang="ja-JP" sz="1400" dirty="0" err="1">
                <a:latin typeface="Meiryo UI" panose="020B0604030504040204" pitchFamily="50" charset="-128"/>
                <a:ea typeface="Meiryo UI" panose="020B0604030504040204" pitchFamily="50" charset="-128"/>
              </a:rPr>
              <a:t>num_leaves</a:t>
            </a:r>
            <a:r>
              <a:rPr lang="en-US" altLang="ja-JP" sz="1400" dirty="0">
                <a:latin typeface="Meiryo UI" panose="020B0604030504040204" pitchFamily="50" charset="-128"/>
                <a:ea typeface="Meiryo UI" panose="020B0604030504040204" pitchFamily="50" charset="-128"/>
              </a:rPr>
              <a:t>=6, subsample=0.6, random_state=0)</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232880"/>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473055"/>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learning-rate</a:t>
            </a:r>
            <a:r>
              <a:rPr lang="ja-JP" altLang="en-US" sz="1400" dirty="0"/>
              <a:t>は学習時間に大きく影響するので、あまり小さくしすぎないように注意が必要。</a:t>
            </a:r>
            <a:br>
              <a:rPr lang="en-US" altLang="ja-JP" sz="1400" dirty="0"/>
            </a:br>
            <a:r>
              <a:rPr lang="en-US" altLang="ja-JP" sz="1400" dirty="0"/>
              <a:t>0.1</a:t>
            </a:r>
            <a:r>
              <a:rPr lang="ja-JP" altLang="en-US" sz="1400" dirty="0"/>
              <a:t>～</a:t>
            </a:r>
            <a:r>
              <a:rPr lang="en-US" altLang="ja-JP" sz="1400" dirty="0"/>
              <a:t>0.01</a:t>
            </a:r>
            <a:r>
              <a:rPr lang="ja-JP" altLang="en-US" sz="1400" dirty="0"/>
              <a:t>程度を目安にするとよい。</a:t>
            </a:r>
          </a:p>
          <a:p>
            <a:pPr>
              <a:buClr>
                <a:srgbClr val="F36C37"/>
              </a:buClr>
              <a:buFont typeface="Wingdings" panose="05000000000000000000" pitchFamily="2" charset="2"/>
              <a:buChar char="l"/>
            </a:pPr>
            <a:r>
              <a:rPr lang="en-US" altLang="ja-JP" sz="1400" dirty="0"/>
              <a:t>n_estimators</a:t>
            </a:r>
            <a:r>
              <a:rPr lang="ja-JP" altLang="en-US" sz="1400" dirty="0"/>
              <a:t>はランダムフォレストと違い、増やしすぎると過学習を起こす。</a:t>
            </a:r>
            <a:endParaRPr lang="en-US" altLang="ja-JP" sz="1400" dirty="0"/>
          </a:p>
          <a:p>
            <a:pPr>
              <a:buClr>
                <a:srgbClr val="F36C37"/>
              </a:buClr>
              <a:buFont typeface="Wingdings" panose="05000000000000000000" pitchFamily="2" charset="2"/>
              <a:buChar char="l"/>
            </a:pPr>
            <a:r>
              <a:rPr lang="ja-JP" altLang="en-US" sz="1400" dirty="0"/>
              <a:t>そのほかのハイパーパラメータについては以下の公式リファレンスを参照。</a:t>
            </a:r>
            <a:br>
              <a:rPr lang="en-US" altLang="ja-JP" sz="1600" dirty="0"/>
            </a:br>
            <a:br>
              <a:rPr lang="en-US" altLang="ja-JP" sz="1400" dirty="0"/>
            </a:br>
            <a:r>
              <a:rPr lang="en-US" altLang="ja-JP" sz="1400" dirty="0"/>
              <a:t>LightGBM</a:t>
            </a:r>
            <a:r>
              <a:rPr lang="ja-JP" altLang="en-US" sz="1400" dirty="0"/>
              <a:t>の</a:t>
            </a:r>
            <a:r>
              <a:rPr lang="en-US" altLang="ja-JP" sz="1400" dirty="0"/>
              <a:t>API</a:t>
            </a:r>
            <a:r>
              <a:rPr lang="ja-JP" altLang="en-US" sz="1400" dirty="0"/>
              <a:t>リファレンス</a:t>
            </a:r>
            <a:br>
              <a:rPr lang="en-US" altLang="ja-JP" sz="1800" dirty="0"/>
            </a:br>
            <a:r>
              <a:rPr lang="en-US" altLang="ja-JP" sz="1400" dirty="0">
                <a:hlinkClick r:id="rId3"/>
              </a:rPr>
              <a:t>https://lightgbm.readthedocs.io/en/latest/Python-API.html</a:t>
            </a:r>
            <a:endParaRPr lang="en-US" altLang="ja-JP" sz="1400" dirty="0"/>
          </a:p>
        </p:txBody>
      </p:sp>
    </p:spTree>
    <p:extLst>
      <p:ext uri="{BB962C8B-B14F-4D97-AF65-F5344CB8AC3E}">
        <p14:creationId xmlns:p14="http://schemas.microsoft.com/office/powerpoint/2010/main" val="20438643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-3-3.</a:t>
            </a:r>
            <a:r>
              <a:rPr lang="en-US" altLang="ja-JP" dirty="0"/>
              <a:t>LightGBM</a:t>
            </a:r>
            <a:r>
              <a:rPr lang="ja-JP" altLang="en-US" dirty="0"/>
              <a:t>ハンズオン モデル</a:t>
            </a:r>
            <a:r>
              <a:rPr kumimoji="1" lang="ja-JP" altLang="en-US" dirty="0"/>
              <a:t>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278</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Tree>
    <p:extLst>
      <p:ext uri="{BB962C8B-B14F-4D97-AF65-F5344CB8AC3E}">
        <p14:creationId xmlns:p14="http://schemas.microsoft.com/office/powerpoint/2010/main" val="4812119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429614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6A4F9-99D3-4E6D-7696-6F8CD583FA78}"/>
              </a:ext>
            </a:extLst>
          </p:cNvPr>
          <p:cNvSpPr>
            <a:spLocks noGrp="1"/>
          </p:cNvSpPr>
          <p:nvPr>
            <p:ph type="title"/>
          </p:nvPr>
        </p:nvSpPr>
        <p:spPr/>
        <p:txBody>
          <a:bodyPr/>
          <a:lstStyle/>
          <a:p>
            <a:r>
              <a:rPr kumimoji="1" lang="en-US" altLang="ja-JP" dirty="0"/>
              <a:t>AI </a:t>
            </a:r>
            <a:r>
              <a:rPr kumimoji="1" lang="ja-JP" altLang="en-US"/>
              <a:t>を導入を検討するポイント</a:t>
            </a:r>
          </a:p>
        </p:txBody>
      </p:sp>
      <p:sp>
        <p:nvSpPr>
          <p:cNvPr id="3" name="スライド番号プレースホルダー 2">
            <a:extLst>
              <a:ext uri="{FF2B5EF4-FFF2-40B4-BE49-F238E27FC236}">
                <a16:creationId xmlns:a16="http://schemas.microsoft.com/office/drawing/2014/main" id="{00647D8F-2775-EB7D-A918-269373F74555}"/>
              </a:ext>
            </a:extLst>
          </p:cNvPr>
          <p:cNvSpPr>
            <a:spLocks noGrp="1"/>
          </p:cNvSpPr>
          <p:nvPr>
            <p:ph type="sldNum" sz="quarter" idx="10"/>
          </p:nvPr>
        </p:nvSpPr>
        <p:spPr/>
        <p:txBody>
          <a:bodyPr/>
          <a:lstStyle/>
          <a:p>
            <a:fld id="{5D750650-B10A-47BF-93C2-E1678438B37A}" type="slidenum">
              <a:rPr lang="en-US" altLang="ja-JP" smtClean="0"/>
              <a:pPr/>
              <a:t>28</a:t>
            </a:fld>
            <a:endParaRPr lang="en-US" altLang="ja-JP" dirty="0"/>
          </a:p>
        </p:txBody>
      </p:sp>
      <p:sp>
        <p:nvSpPr>
          <p:cNvPr id="4" name="テキスト ボックス 3">
            <a:extLst>
              <a:ext uri="{FF2B5EF4-FFF2-40B4-BE49-F238E27FC236}">
                <a16:creationId xmlns:a16="http://schemas.microsoft.com/office/drawing/2014/main" id="{AFA66039-77A7-1AEE-FB0C-06E912D52F6D}"/>
              </a:ext>
            </a:extLst>
          </p:cNvPr>
          <p:cNvSpPr txBox="1"/>
          <p:nvPr/>
        </p:nvSpPr>
        <p:spPr>
          <a:xfrm>
            <a:off x="2154453" y="1274282"/>
            <a:ext cx="231505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1. </a:t>
            </a:r>
            <a:r>
              <a:rPr kumimoji="1" lang="ja-JP" altLang="en-US" sz="2000">
                <a:solidFill>
                  <a:srgbClr val="000000"/>
                </a:solidFill>
                <a:latin typeface="+mn-ea"/>
              </a:rPr>
              <a:t>反復的なタスク</a:t>
            </a:r>
            <a:endParaRPr kumimoji="1" lang="en-US" altLang="ja-JP" sz="2000" dirty="0">
              <a:solidFill>
                <a:srgbClr val="000000"/>
              </a:solidFill>
              <a:latin typeface="+mn-ea"/>
            </a:endParaRPr>
          </a:p>
        </p:txBody>
      </p:sp>
      <p:sp>
        <p:nvSpPr>
          <p:cNvPr id="5" name="テキスト ボックス 4">
            <a:extLst>
              <a:ext uri="{FF2B5EF4-FFF2-40B4-BE49-F238E27FC236}">
                <a16:creationId xmlns:a16="http://schemas.microsoft.com/office/drawing/2014/main" id="{5D7B7A4F-BB90-7C8C-B1F1-3975C894A6C3}"/>
              </a:ext>
            </a:extLst>
          </p:cNvPr>
          <p:cNvSpPr txBox="1"/>
          <p:nvPr/>
        </p:nvSpPr>
        <p:spPr>
          <a:xfrm>
            <a:off x="1123614" y="4063863"/>
            <a:ext cx="4879862"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3. </a:t>
            </a:r>
            <a:r>
              <a:rPr kumimoji="1" lang="ja-JP" altLang="en-US" sz="2000">
                <a:solidFill>
                  <a:srgbClr val="000000"/>
                </a:solidFill>
                <a:latin typeface="+mn-ea"/>
              </a:rPr>
              <a:t>誤った予測をしたときのコストが低い</a:t>
            </a:r>
            <a:endParaRPr kumimoji="1" lang="en-US" altLang="ja-JP" sz="2000" dirty="0">
              <a:solidFill>
                <a:srgbClr val="000000"/>
              </a:solidFill>
              <a:latin typeface="+mn-ea"/>
            </a:endParaRPr>
          </a:p>
        </p:txBody>
      </p:sp>
      <p:sp>
        <p:nvSpPr>
          <p:cNvPr id="6" name="テキスト ボックス 5">
            <a:extLst>
              <a:ext uri="{FF2B5EF4-FFF2-40B4-BE49-F238E27FC236}">
                <a16:creationId xmlns:a16="http://schemas.microsoft.com/office/drawing/2014/main" id="{0B90BB70-9621-B9B1-7771-5126272B7167}"/>
              </a:ext>
            </a:extLst>
          </p:cNvPr>
          <p:cNvSpPr txBox="1"/>
          <p:nvPr/>
        </p:nvSpPr>
        <p:spPr>
          <a:xfrm>
            <a:off x="7144603" y="1273487"/>
            <a:ext cx="3084499" cy="400110"/>
          </a:xfrm>
          <a:prstGeom prst="rect">
            <a:avLst/>
          </a:prstGeom>
          <a:noFill/>
        </p:spPr>
        <p:txBody>
          <a:bodyPr wrap="none" rtlCol="0">
            <a:spAutoFit/>
          </a:bodyPr>
          <a:lstStyle/>
          <a:p>
            <a:pPr defTabSz="914400" fontAlgn="base">
              <a:spcBef>
                <a:spcPct val="0"/>
              </a:spcBef>
              <a:spcAft>
                <a:spcPct val="0"/>
              </a:spcAft>
            </a:pPr>
            <a:r>
              <a:rPr kumimoji="1" lang="en-US" altLang="ja-JP" sz="2000" dirty="0">
                <a:solidFill>
                  <a:srgbClr val="000000"/>
                </a:solidFill>
                <a:latin typeface="+mn-ea"/>
              </a:rPr>
              <a:t>2. </a:t>
            </a:r>
            <a:r>
              <a:rPr kumimoji="1" lang="ja-JP" altLang="en-US" sz="2000">
                <a:solidFill>
                  <a:srgbClr val="000000"/>
                </a:solidFill>
                <a:latin typeface="+mn-ea"/>
              </a:rPr>
              <a:t>大規模なタスク・課題</a:t>
            </a:r>
            <a:endParaRPr kumimoji="1" lang="en-US" altLang="ja-JP" sz="2000" dirty="0">
              <a:solidFill>
                <a:srgbClr val="000000"/>
              </a:solidFill>
              <a:latin typeface="+mn-ea"/>
            </a:endParaRPr>
          </a:p>
        </p:txBody>
      </p:sp>
      <p:sp>
        <p:nvSpPr>
          <p:cNvPr id="7" name="テキスト ボックス 6">
            <a:extLst>
              <a:ext uri="{FF2B5EF4-FFF2-40B4-BE49-F238E27FC236}">
                <a16:creationId xmlns:a16="http://schemas.microsoft.com/office/drawing/2014/main" id="{768D46A1-83E3-DEA3-4EE3-BA6BE3B3EBEA}"/>
              </a:ext>
            </a:extLst>
          </p:cNvPr>
          <p:cNvSpPr txBox="1"/>
          <p:nvPr/>
        </p:nvSpPr>
        <p:spPr>
          <a:xfrm>
            <a:off x="6871404" y="4063863"/>
            <a:ext cx="4196982"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4.  </a:t>
            </a:r>
            <a:r>
              <a:rPr kumimoji="1" lang="ja-JP" altLang="en-US" sz="2000">
                <a:solidFill>
                  <a:srgbClr val="000000"/>
                </a:solidFill>
                <a:latin typeface="+mn-ea"/>
              </a:rPr>
              <a:t>スモールスタートが可能な課題</a:t>
            </a:r>
          </a:p>
        </p:txBody>
      </p:sp>
      <p:sp>
        <p:nvSpPr>
          <p:cNvPr id="8" name="テキスト ボックス 7">
            <a:extLst>
              <a:ext uri="{FF2B5EF4-FFF2-40B4-BE49-F238E27FC236}">
                <a16:creationId xmlns:a16="http://schemas.microsoft.com/office/drawing/2014/main" id="{800B81EB-DE29-840B-EC18-C308C3D3F542}"/>
              </a:ext>
            </a:extLst>
          </p:cNvPr>
          <p:cNvSpPr txBox="1"/>
          <p:nvPr/>
        </p:nvSpPr>
        <p:spPr>
          <a:xfrm>
            <a:off x="1962893" y="3052725"/>
            <a:ext cx="2698175" cy="523220"/>
          </a:xfrm>
          <a:prstGeom prst="rect">
            <a:avLst/>
          </a:prstGeom>
          <a:noFill/>
        </p:spPr>
        <p:txBody>
          <a:bodyPr wrap="none" rtlCol="0">
            <a:spAutoFit/>
          </a:bodyPr>
          <a:lstStyle/>
          <a:p>
            <a:pPr algn="ctr" defTabSz="914400" fontAlgn="base">
              <a:spcBef>
                <a:spcPct val="0"/>
              </a:spcBef>
              <a:spcAft>
                <a:spcPct val="0"/>
              </a:spcAft>
            </a:pPr>
            <a:r>
              <a:rPr kumimoji="1" lang="ja-JP" altLang="en-US" sz="1400">
                <a:solidFill>
                  <a:srgbClr val="F36C37"/>
                </a:solidFill>
                <a:latin typeface="+mn-ea"/>
              </a:rPr>
              <a:t>異常検知や分類など、</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同じ判断を繰り返し行うタスク</a:t>
            </a:r>
            <a:endParaRPr kumimoji="1" lang="ja-JP" altLang="en-US" sz="1400" dirty="0">
              <a:solidFill>
                <a:srgbClr val="F36C37"/>
              </a:solidFill>
              <a:latin typeface="+mn-ea"/>
            </a:endParaRPr>
          </a:p>
        </p:txBody>
      </p:sp>
      <p:sp>
        <p:nvSpPr>
          <p:cNvPr id="9" name="テキスト ボックス 8">
            <a:extLst>
              <a:ext uri="{FF2B5EF4-FFF2-40B4-BE49-F238E27FC236}">
                <a16:creationId xmlns:a16="http://schemas.microsoft.com/office/drawing/2014/main" id="{7F928B24-9CBC-93EA-F091-649D3695A0C3}"/>
              </a:ext>
            </a:extLst>
          </p:cNvPr>
          <p:cNvSpPr txBox="1"/>
          <p:nvPr/>
        </p:nvSpPr>
        <p:spPr>
          <a:xfrm>
            <a:off x="1620423" y="5713088"/>
            <a:ext cx="3770583" cy="523220"/>
          </a:xfrm>
          <a:prstGeom prst="rect">
            <a:avLst/>
          </a:prstGeom>
          <a:noFill/>
        </p:spPr>
        <p:txBody>
          <a:bodyPr wrap="none" rtlCol="0">
            <a:spAutoFit/>
          </a:bodyPr>
          <a:lstStyle/>
          <a:p>
            <a:pPr algn="ctr" defTabSz="914400" fontAlgn="base">
              <a:spcBef>
                <a:spcPct val="0"/>
              </a:spcBef>
              <a:spcAft>
                <a:spcPct val="0"/>
              </a:spcAft>
            </a:pPr>
            <a:r>
              <a:rPr kumimoji="1" lang="en-US" altLang="ja-JP" sz="1400" dirty="0">
                <a:solidFill>
                  <a:srgbClr val="F36C37"/>
                </a:solidFill>
                <a:latin typeface="+mn-ea"/>
              </a:rPr>
              <a:t>AI </a:t>
            </a:r>
            <a:r>
              <a:rPr kumimoji="1" lang="ja-JP" altLang="en-US" sz="1400">
                <a:solidFill>
                  <a:srgbClr val="F36C37"/>
                </a:solidFill>
                <a:latin typeface="+mn-ea"/>
              </a:rPr>
              <a:t>は</a:t>
            </a:r>
            <a:r>
              <a:rPr kumimoji="1" lang="en-US" altLang="ja-JP" sz="1400" dirty="0">
                <a:solidFill>
                  <a:srgbClr val="F36C37"/>
                </a:solidFill>
                <a:latin typeface="+mn-ea"/>
              </a:rPr>
              <a:t> 100 </a:t>
            </a:r>
            <a:r>
              <a:rPr kumimoji="1" lang="ja-JP" altLang="en-US" sz="1400">
                <a:solidFill>
                  <a:srgbClr val="F36C37"/>
                </a:solidFill>
                <a:latin typeface="+mn-ea"/>
              </a:rPr>
              <a:t>％正しい回答をするとは限らない</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予測を外したときの影響度を考慮する</a:t>
            </a:r>
            <a:endParaRPr kumimoji="1" lang="en-US" altLang="ja-JP" sz="1400" dirty="0">
              <a:solidFill>
                <a:srgbClr val="F36C37"/>
              </a:solidFill>
              <a:latin typeface="+mn-ea"/>
            </a:endParaRPr>
          </a:p>
        </p:txBody>
      </p:sp>
      <p:sp>
        <p:nvSpPr>
          <p:cNvPr id="10" name="テキスト ボックス 9">
            <a:extLst>
              <a:ext uri="{FF2B5EF4-FFF2-40B4-BE49-F238E27FC236}">
                <a16:creationId xmlns:a16="http://schemas.microsoft.com/office/drawing/2014/main" id="{033B08EF-8335-56C5-78F6-DA8BCA6C119F}"/>
              </a:ext>
            </a:extLst>
          </p:cNvPr>
          <p:cNvSpPr txBox="1"/>
          <p:nvPr/>
        </p:nvSpPr>
        <p:spPr>
          <a:xfrm>
            <a:off x="6851254" y="3052725"/>
            <a:ext cx="3671198" cy="523220"/>
          </a:xfrm>
          <a:prstGeom prst="rect">
            <a:avLst/>
          </a:prstGeom>
          <a:noFill/>
        </p:spPr>
        <p:txBody>
          <a:bodyPr wrap="none" rtlCol="0">
            <a:spAutoFit/>
          </a:bodyPr>
          <a:lstStyle/>
          <a:p>
            <a:pPr algn="ctr" defTabSz="914400" fontAlgn="base">
              <a:spcBef>
                <a:spcPct val="0"/>
              </a:spcBef>
              <a:spcAft>
                <a:spcPct val="0"/>
              </a:spcAft>
            </a:pPr>
            <a:r>
              <a:rPr kumimoji="1" lang="en-US" altLang="ja-JP" sz="1400" dirty="0">
                <a:solidFill>
                  <a:srgbClr val="F36C37"/>
                </a:solidFill>
                <a:latin typeface="+mn-ea"/>
              </a:rPr>
              <a:t>AI </a:t>
            </a:r>
            <a:r>
              <a:rPr kumimoji="1" lang="ja-JP" altLang="en-US" sz="1400">
                <a:solidFill>
                  <a:srgbClr val="F36C37"/>
                </a:solidFill>
                <a:latin typeface="+mn-ea"/>
              </a:rPr>
              <a:t>にはデータ、資源、インフラ、人材など</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先行投資が少なからず発生する。</a:t>
            </a:r>
            <a:endParaRPr kumimoji="1" lang="ja-JP" altLang="en-US" sz="1400" dirty="0">
              <a:solidFill>
                <a:srgbClr val="F36C37"/>
              </a:solidFill>
              <a:latin typeface="+mn-ea"/>
            </a:endParaRPr>
          </a:p>
        </p:txBody>
      </p:sp>
      <p:sp>
        <p:nvSpPr>
          <p:cNvPr id="11" name="テキスト ボックス 10">
            <a:extLst>
              <a:ext uri="{FF2B5EF4-FFF2-40B4-BE49-F238E27FC236}">
                <a16:creationId xmlns:a16="http://schemas.microsoft.com/office/drawing/2014/main" id="{F22D9F6A-1D0C-9BEB-E7AD-E902849A93D3}"/>
              </a:ext>
            </a:extLst>
          </p:cNvPr>
          <p:cNvSpPr txBox="1"/>
          <p:nvPr/>
        </p:nvSpPr>
        <p:spPr>
          <a:xfrm>
            <a:off x="6800996" y="5718761"/>
            <a:ext cx="4927952" cy="523220"/>
          </a:xfrm>
          <a:prstGeom prst="rect">
            <a:avLst/>
          </a:prstGeom>
          <a:noFill/>
        </p:spPr>
        <p:txBody>
          <a:bodyPr wrap="none" rtlCol="0">
            <a:spAutoFit/>
          </a:bodyPr>
          <a:lstStyle/>
          <a:p>
            <a:pPr algn="ctr" defTabSz="914400" fontAlgn="base">
              <a:spcBef>
                <a:spcPct val="0"/>
              </a:spcBef>
              <a:spcAft>
                <a:spcPct val="0"/>
              </a:spcAft>
            </a:pPr>
            <a:r>
              <a:rPr kumimoji="1" lang="ja-JP" altLang="en-US" sz="1400">
                <a:solidFill>
                  <a:srgbClr val="F36C37"/>
                </a:solidFill>
                <a:latin typeface="+mn-ea"/>
              </a:rPr>
              <a:t>これらの条件を満たしつつ、</a:t>
            </a:r>
            <a:r>
              <a:rPr kumimoji="1" lang="en-US" altLang="ja-JP" sz="1400" dirty="0">
                <a:solidFill>
                  <a:srgbClr val="F36C37"/>
                </a:solidFill>
                <a:latin typeface="+mn-ea"/>
              </a:rPr>
              <a:t>AI </a:t>
            </a:r>
            <a:r>
              <a:rPr kumimoji="1" lang="ja-JP" altLang="en-US" sz="1400">
                <a:solidFill>
                  <a:srgbClr val="F36C37"/>
                </a:solidFill>
                <a:latin typeface="+mn-ea"/>
              </a:rPr>
              <a:t>導入をスモールスタートし</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徐々に規模を拡大・転用できる課題が最適</a:t>
            </a:r>
            <a:endParaRPr kumimoji="1" lang="ja-JP" altLang="en-US" sz="1400" dirty="0">
              <a:solidFill>
                <a:srgbClr val="F36C37"/>
              </a:solidFill>
              <a:latin typeface="+mn-ea"/>
            </a:endParaRPr>
          </a:p>
        </p:txBody>
      </p:sp>
      <p:pic>
        <p:nvPicPr>
          <p:cNvPr id="12" name="図 11">
            <a:extLst>
              <a:ext uri="{FF2B5EF4-FFF2-40B4-BE49-F238E27FC236}">
                <a16:creationId xmlns:a16="http://schemas.microsoft.com/office/drawing/2014/main" id="{F1DBABE4-1065-7748-E4CD-4B1CA6E94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351" y="1823837"/>
            <a:ext cx="823262" cy="1029506"/>
          </a:xfrm>
          <a:prstGeom prst="rect">
            <a:avLst/>
          </a:prstGeom>
        </p:spPr>
      </p:pic>
      <p:sp>
        <p:nvSpPr>
          <p:cNvPr id="13" name="曲折矢印 12">
            <a:extLst>
              <a:ext uri="{FF2B5EF4-FFF2-40B4-BE49-F238E27FC236}">
                <a16:creationId xmlns:a16="http://schemas.microsoft.com/office/drawing/2014/main" id="{34320748-453D-B78E-5641-43AEF95831E9}"/>
              </a:ext>
            </a:extLst>
          </p:cNvPr>
          <p:cNvSpPr/>
          <p:nvPr/>
        </p:nvSpPr>
        <p:spPr>
          <a:xfrm rot="7975908">
            <a:off x="3632570" y="2194996"/>
            <a:ext cx="378124" cy="352697"/>
          </a:xfrm>
          <a:prstGeom prst="bentArrow">
            <a:avLst>
              <a:gd name="adj1" fmla="val 28704"/>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4" name="曲折矢印 13">
            <a:extLst>
              <a:ext uri="{FF2B5EF4-FFF2-40B4-BE49-F238E27FC236}">
                <a16:creationId xmlns:a16="http://schemas.microsoft.com/office/drawing/2014/main" id="{C10928B1-C9BA-9DCF-4AF9-F3FDD97E68CC}"/>
              </a:ext>
            </a:extLst>
          </p:cNvPr>
          <p:cNvSpPr/>
          <p:nvPr/>
        </p:nvSpPr>
        <p:spPr>
          <a:xfrm rot="19913845">
            <a:off x="2615974" y="2140958"/>
            <a:ext cx="365760" cy="395265"/>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FCF177B7-8096-0375-D220-C41EFE38E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211" y="4613418"/>
            <a:ext cx="823262" cy="1029506"/>
          </a:xfrm>
          <a:prstGeom prst="rect">
            <a:avLst/>
          </a:prstGeom>
        </p:spPr>
      </p:pic>
      <p:sp>
        <p:nvSpPr>
          <p:cNvPr id="17" name="加算記号 16">
            <a:extLst>
              <a:ext uri="{FF2B5EF4-FFF2-40B4-BE49-F238E27FC236}">
                <a16:creationId xmlns:a16="http://schemas.microsoft.com/office/drawing/2014/main" id="{5741EC79-2A06-8ABF-B4DE-2D540AEF62FC}"/>
              </a:ext>
            </a:extLst>
          </p:cNvPr>
          <p:cNvSpPr/>
          <p:nvPr/>
        </p:nvSpPr>
        <p:spPr>
          <a:xfrm rot="8347649">
            <a:off x="3525146" y="4603813"/>
            <a:ext cx="362027" cy="32657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8" name="図 17" descr="グラフィカル ユーザー インターフェイス, ダイアグラム, アプリケーション&#10;&#10;自動的に生成された説明">
            <a:extLst>
              <a:ext uri="{FF2B5EF4-FFF2-40B4-BE49-F238E27FC236}">
                <a16:creationId xmlns:a16="http://schemas.microsoft.com/office/drawing/2014/main" id="{C78F9EF4-044F-F306-C6E5-23ED6263B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42" y="1727562"/>
            <a:ext cx="1210930" cy="1215471"/>
          </a:xfrm>
          <a:prstGeom prst="rect">
            <a:avLst/>
          </a:prstGeom>
        </p:spPr>
      </p:pic>
      <p:sp>
        <p:nvSpPr>
          <p:cNvPr id="19" name="楕円 42">
            <a:extLst>
              <a:ext uri="{FF2B5EF4-FFF2-40B4-BE49-F238E27FC236}">
                <a16:creationId xmlns:a16="http://schemas.microsoft.com/office/drawing/2014/main" id="{DF6DC5BD-4EE4-B910-E5B1-EB81B023D312}"/>
              </a:ext>
            </a:extLst>
          </p:cNvPr>
          <p:cNvSpPr/>
          <p:nvPr/>
        </p:nvSpPr>
        <p:spPr>
          <a:xfrm>
            <a:off x="9467178" y="5188253"/>
            <a:ext cx="364124" cy="364124"/>
          </a:xfrm>
          <a:prstGeom prst="ellips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二等辺三角形 43">
            <a:extLst>
              <a:ext uri="{FF2B5EF4-FFF2-40B4-BE49-F238E27FC236}">
                <a16:creationId xmlns:a16="http://schemas.microsoft.com/office/drawing/2014/main" id="{148C5FFC-FDD3-529D-D61E-493FE090E54C}"/>
              </a:ext>
            </a:extLst>
          </p:cNvPr>
          <p:cNvSpPr/>
          <p:nvPr/>
        </p:nvSpPr>
        <p:spPr>
          <a:xfrm>
            <a:off x="9983458" y="5188985"/>
            <a:ext cx="421535" cy="363392"/>
          </a:xfrm>
          <a:prstGeom prst="triangl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9F00449E-3D81-41CC-4113-1A673E81422D}"/>
              </a:ext>
            </a:extLst>
          </p:cNvPr>
          <p:cNvSpPr/>
          <p:nvPr/>
        </p:nvSpPr>
        <p:spPr>
          <a:xfrm>
            <a:off x="8950899" y="5188252"/>
            <a:ext cx="364125" cy="364125"/>
          </a:xfrm>
          <a:prstGeom prst="rect">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22" name="図 21">
            <a:extLst>
              <a:ext uri="{FF2B5EF4-FFF2-40B4-BE49-F238E27FC236}">
                <a16:creationId xmlns:a16="http://schemas.microsoft.com/office/drawing/2014/main" id="{07EED725-CC94-605D-1F9A-6DB8F75B1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592" y="4517938"/>
            <a:ext cx="969101" cy="1070856"/>
          </a:xfrm>
          <a:prstGeom prst="rect">
            <a:avLst/>
          </a:prstGeom>
        </p:spPr>
      </p:pic>
    </p:spTree>
    <p:extLst>
      <p:ext uri="{BB962C8B-B14F-4D97-AF65-F5344CB8AC3E}">
        <p14:creationId xmlns:p14="http://schemas.microsoft.com/office/powerpoint/2010/main" val="10619066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矢印: 下カーブ 18">
            <a:extLst>
              <a:ext uri="{FF2B5EF4-FFF2-40B4-BE49-F238E27FC236}">
                <a16:creationId xmlns:a16="http://schemas.microsoft.com/office/drawing/2014/main" id="{E143BB5B-A418-42A9-BB6E-E79816104E9E}"/>
              </a:ext>
            </a:extLst>
          </p:cNvPr>
          <p:cNvSpPr/>
          <p:nvPr/>
        </p:nvSpPr>
        <p:spPr>
          <a:xfrm flipV="1">
            <a:off x="4519191" y="583746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2" name="矢印: 下カーブ 11">
            <a:extLst>
              <a:ext uri="{FF2B5EF4-FFF2-40B4-BE49-F238E27FC236}">
                <a16:creationId xmlns:a16="http://schemas.microsoft.com/office/drawing/2014/main" id="{2331FBB6-AC85-4FE1-B5C5-2245A990FB23}"/>
              </a:ext>
            </a:extLst>
          </p:cNvPr>
          <p:cNvSpPr/>
          <p:nvPr/>
        </p:nvSpPr>
        <p:spPr>
          <a:xfrm flipH="1">
            <a:off x="4359595" y="495353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-4-1.</a:t>
            </a:r>
            <a:r>
              <a:rPr kumimoji="1" lang="ja-JP" altLang="en-US" dirty="0"/>
              <a:t>交差検証</a:t>
            </a:r>
            <a:r>
              <a:rPr kumimoji="1" lang="en-US" altLang="ja-JP" dirty="0"/>
              <a:t>(CV</a:t>
            </a:r>
            <a:r>
              <a:rPr kumimoji="1" lang="ja-JP" altLang="en-US" dirty="0"/>
              <a:t>：</a:t>
            </a:r>
            <a:r>
              <a:rPr kumimoji="1" lang="en-US" altLang="ja-JP" dirty="0"/>
              <a:t>cross validation)</a:t>
            </a:r>
            <a:r>
              <a:rPr kumimoji="1" lang="ja-JP" altLang="en-US" dirty="0"/>
              <a:t>①</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280</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67145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検証データの落とし穴①</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87718" y="1492577"/>
            <a:ext cx="9416563" cy="340093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これまで、訓練データと検証データに分けるという方法で、学習したモデルが未知のデータに対して有効か検討をしていましたが、実はこのやり方には少し懸念点もあります。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検証データの精度を頼りにパラメータのチューニングを何度も行っていると、どうしたら検証データの精度が良くなるかに気づきはじめた人間がそこへ合わせていくことになります。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これは、模試の勉強をするときに模試の問題は知らないものの、どこに山を張れば良い点になるか気づいているような状態です。模試が本番の試験にうまく合っていなければ、本番では良い点が取れないかもしれません。</a:t>
            </a:r>
            <a:endParaRPr lang="en-US" altLang="ja-JP" sz="2000" spc="0" dirty="0">
              <a:solidFill>
                <a:schemeClr val="tx1">
                  <a:lumMod val="75000"/>
                  <a:lumOff val="25000"/>
                </a:schemeClr>
              </a:solidFill>
            </a:endParaRPr>
          </a:p>
        </p:txBody>
      </p:sp>
      <p:pic>
        <p:nvPicPr>
          <p:cNvPr id="10" name="Google Shape;571;p67">
            <a:extLst>
              <a:ext uri="{FF2B5EF4-FFF2-40B4-BE49-F238E27FC236}">
                <a16:creationId xmlns:a16="http://schemas.microsoft.com/office/drawing/2014/main" id="{C2AC73BF-38E4-4CA9-AA44-1C0A6BD04588}"/>
              </a:ext>
            </a:extLst>
          </p:cNvPr>
          <p:cNvPicPr preferRelativeResize="0"/>
          <p:nvPr/>
        </p:nvPicPr>
        <p:blipFill>
          <a:blip r:embed="rId3">
            <a:alphaModFix/>
          </a:blip>
          <a:stretch>
            <a:fillRect/>
          </a:stretch>
        </p:blipFill>
        <p:spPr>
          <a:xfrm>
            <a:off x="7716940" y="4905920"/>
            <a:ext cx="1698576" cy="1630623"/>
          </a:xfrm>
          <a:prstGeom prst="rect">
            <a:avLst/>
          </a:prstGeom>
          <a:noFill/>
          <a:ln>
            <a:noFill/>
          </a:ln>
        </p:spPr>
      </p:pic>
      <p:pic>
        <p:nvPicPr>
          <p:cNvPr id="6" name="図 5">
            <a:extLst>
              <a:ext uri="{FF2B5EF4-FFF2-40B4-BE49-F238E27FC236}">
                <a16:creationId xmlns:a16="http://schemas.microsoft.com/office/drawing/2014/main" id="{69F92C39-B89E-4126-A2EF-9E39F8053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81" y="5800614"/>
            <a:ext cx="990923" cy="1052069"/>
          </a:xfrm>
          <a:prstGeom prst="rect">
            <a:avLst/>
          </a:prstGeom>
        </p:spPr>
      </p:pic>
      <p:pic>
        <p:nvPicPr>
          <p:cNvPr id="8" name="図 7">
            <a:extLst>
              <a:ext uri="{FF2B5EF4-FFF2-40B4-BE49-F238E27FC236}">
                <a16:creationId xmlns:a16="http://schemas.microsoft.com/office/drawing/2014/main" id="{5A610E2F-2CD3-4DBB-B114-F2E16F1CD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9" y="5597847"/>
            <a:ext cx="1017875" cy="1080684"/>
          </a:xfrm>
          <a:prstGeom prst="rect">
            <a:avLst/>
          </a:prstGeom>
        </p:spPr>
      </p:pic>
      <p:pic>
        <p:nvPicPr>
          <p:cNvPr id="11" name="図 10">
            <a:extLst>
              <a:ext uri="{FF2B5EF4-FFF2-40B4-BE49-F238E27FC236}">
                <a16:creationId xmlns:a16="http://schemas.microsoft.com/office/drawing/2014/main" id="{73C67B92-E355-44DE-B24B-39ED50871B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9429" y="5046465"/>
            <a:ext cx="1375708" cy="1565528"/>
          </a:xfrm>
          <a:prstGeom prst="rect">
            <a:avLst/>
          </a:prstGeom>
        </p:spPr>
      </p:pic>
      <p:pic>
        <p:nvPicPr>
          <p:cNvPr id="23" name="図 22">
            <a:extLst>
              <a:ext uri="{FF2B5EF4-FFF2-40B4-BE49-F238E27FC236}">
                <a16:creationId xmlns:a16="http://schemas.microsoft.com/office/drawing/2014/main" id="{C97CB657-4CE8-47AB-A865-4EC50A28F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4184" y="4851986"/>
            <a:ext cx="1017875" cy="1080684"/>
          </a:xfrm>
          <a:prstGeom prst="rect">
            <a:avLst/>
          </a:prstGeom>
        </p:spPr>
      </p:pic>
      <p:pic>
        <p:nvPicPr>
          <p:cNvPr id="24" name="図 23">
            <a:extLst>
              <a:ext uri="{FF2B5EF4-FFF2-40B4-BE49-F238E27FC236}">
                <a16:creationId xmlns:a16="http://schemas.microsoft.com/office/drawing/2014/main" id="{59D7DC3F-BA2D-4F9E-8FCF-6EB9A363A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1534" y="5084157"/>
            <a:ext cx="1017875" cy="1080684"/>
          </a:xfrm>
          <a:prstGeom prst="rect">
            <a:avLst/>
          </a:prstGeom>
        </p:spPr>
      </p:pic>
    </p:spTree>
    <p:extLst>
      <p:ext uri="{BB962C8B-B14F-4D97-AF65-F5344CB8AC3E}">
        <p14:creationId xmlns:p14="http://schemas.microsoft.com/office/powerpoint/2010/main" val="33812411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-4-2.</a:t>
            </a:r>
            <a:r>
              <a:rPr kumimoji="1" lang="ja-JP" altLang="en-US" dirty="0"/>
              <a:t>交差検証</a:t>
            </a:r>
            <a:r>
              <a:rPr kumimoji="1" lang="en-US" altLang="ja-JP" dirty="0"/>
              <a:t>(CV</a:t>
            </a:r>
            <a:r>
              <a:rPr kumimoji="1" lang="ja-JP" altLang="en-US" dirty="0"/>
              <a:t>：</a:t>
            </a:r>
            <a:r>
              <a:rPr kumimoji="1" lang="en-US" altLang="ja-JP" dirty="0"/>
              <a:t>cross validation)</a:t>
            </a:r>
            <a:r>
              <a:rPr lang="ja-JP" altLang="en-US" dirty="0"/>
              <a:t>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281</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20130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検証データの落とし穴②</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78308" y="1575966"/>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scikit-learn</a:t>
            </a:r>
            <a:r>
              <a:rPr lang="ja-JP" altLang="en-US" sz="2000" spc="0" dirty="0">
                <a:solidFill>
                  <a:schemeClr val="tx1">
                    <a:lumMod val="75000"/>
                    <a:lumOff val="25000"/>
                  </a:schemeClr>
                </a:solidFill>
              </a:rPr>
              <a:t>の</a:t>
            </a:r>
            <a:r>
              <a:rPr lang="en-US" altLang="ja-JP" sz="2000" spc="0" dirty="0">
                <a:solidFill>
                  <a:schemeClr val="tx1">
                    <a:lumMod val="75000"/>
                    <a:lumOff val="25000"/>
                  </a:schemeClr>
                </a:solidFill>
              </a:rPr>
              <a:t>train_test_split</a:t>
            </a:r>
            <a:r>
              <a:rPr lang="ja-JP" altLang="en-US" sz="2000" spc="0" dirty="0">
                <a:solidFill>
                  <a:schemeClr val="tx1">
                    <a:lumMod val="75000"/>
                    <a:lumOff val="25000"/>
                  </a:schemeClr>
                </a:solidFill>
              </a:rPr>
              <a:t>は非常に便利なライブラリですが、検証データにどんなデータが入っているか気にしていましたか？例えば、全体の</a:t>
            </a:r>
            <a:r>
              <a:rPr lang="en-US" altLang="ja-JP" sz="2000" spc="0" dirty="0">
                <a:solidFill>
                  <a:schemeClr val="tx1">
                    <a:lumMod val="75000"/>
                    <a:lumOff val="25000"/>
                  </a:schemeClr>
                </a:solidFill>
              </a:rPr>
              <a:t>30%</a:t>
            </a:r>
            <a:r>
              <a:rPr lang="ja-JP" altLang="en-US" sz="2000" spc="0" dirty="0">
                <a:solidFill>
                  <a:schemeClr val="tx1">
                    <a:lumMod val="75000"/>
                    <a:lumOff val="25000"/>
                  </a:schemeClr>
                </a:solidFill>
              </a:rPr>
              <a:t>を検証データにした場合、たまたま簡単に予測できるデータばかり、検証データに入ってしまうと、モデルが悪くても良い精度が出てしまいます。</a:t>
            </a:r>
            <a:endParaRPr lang="en-US" altLang="ja-JP" sz="2000" spc="0" dirty="0">
              <a:solidFill>
                <a:schemeClr val="tx1">
                  <a:lumMod val="75000"/>
                  <a:lumOff val="25000"/>
                </a:schemeClr>
              </a:solidFill>
            </a:endParaRPr>
          </a:p>
        </p:txBody>
      </p:sp>
      <p:grpSp>
        <p:nvGrpSpPr>
          <p:cNvPr id="55" name="グループ化 54">
            <a:extLst>
              <a:ext uri="{FF2B5EF4-FFF2-40B4-BE49-F238E27FC236}">
                <a16:creationId xmlns:a16="http://schemas.microsoft.com/office/drawing/2014/main" id="{E87EBE0C-42FF-4F30-BC6D-53FEB5A9C23F}"/>
              </a:ext>
            </a:extLst>
          </p:cNvPr>
          <p:cNvGrpSpPr/>
          <p:nvPr/>
        </p:nvGrpSpPr>
        <p:grpSpPr>
          <a:xfrm>
            <a:off x="3879930" y="3535522"/>
            <a:ext cx="2389499" cy="1632279"/>
            <a:chOff x="1766056" y="3470974"/>
            <a:chExt cx="2389499" cy="1632279"/>
          </a:xfrm>
        </p:grpSpPr>
        <p:sp>
          <p:nvSpPr>
            <p:cNvPr id="22" name="正方形/長方形 21">
              <a:extLst>
                <a:ext uri="{FF2B5EF4-FFF2-40B4-BE49-F238E27FC236}">
                  <a16:creationId xmlns:a16="http://schemas.microsoft.com/office/drawing/2014/main" id="{7FEB4126-306C-4A2B-9CE4-D4E5EE6B1B50}"/>
                </a:ext>
              </a:extLst>
            </p:cNvPr>
            <p:cNvSpPr/>
            <p:nvPr/>
          </p:nvSpPr>
          <p:spPr>
            <a:xfrm>
              <a:off x="3201448" y="4826254"/>
              <a:ext cx="954107" cy="276999"/>
            </a:xfrm>
            <a:prstGeom prst="rect">
              <a:avLst/>
            </a:prstGeom>
          </p:spPr>
          <p:txBody>
            <a:bodyPr wrap="none">
              <a:spAutoFit/>
            </a:bodyPr>
            <a:lstStyle/>
            <a:p>
              <a:pPr algn="ctr"/>
              <a:r>
                <a:rPr lang="ja-JP" altLang="en-US" sz="1200" dirty="0"/>
                <a:t>説明変数１</a:t>
              </a:r>
            </a:p>
          </p:txBody>
        </p:sp>
        <p:cxnSp>
          <p:nvCxnSpPr>
            <p:cNvPr id="27" name="直線矢印コネクタ 26">
              <a:extLst>
                <a:ext uri="{FF2B5EF4-FFF2-40B4-BE49-F238E27FC236}">
                  <a16:creationId xmlns:a16="http://schemas.microsoft.com/office/drawing/2014/main" id="{7B530001-97F4-49C2-ACDC-1C02145222B9}"/>
                </a:ext>
              </a:extLst>
            </p:cNvPr>
            <p:cNvCxnSpPr>
              <a:cxnSpLocks/>
            </p:cNvCxnSpPr>
            <p:nvPr/>
          </p:nvCxnSpPr>
          <p:spPr>
            <a:xfrm>
              <a:off x="1985498" y="482817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C3E192-08D4-44DB-9727-D9DB1636E35F}"/>
                </a:ext>
              </a:extLst>
            </p:cNvPr>
            <p:cNvCxnSpPr>
              <a:cxnSpLocks/>
            </p:cNvCxnSpPr>
            <p:nvPr/>
          </p:nvCxnSpPr>
          <p:spPr>
            <a:xfrm flipV="1">
              <a:off x="2142332" y="3509328"/>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楕円 28">
              <a:extLst>
                <a:ext uri="{FF2B5EF4-FFF2-40B4-BE49-F238E27FC236}">
                  <a16:creationId xmlns:a16="http://schemas.microsoft.com/office/drawing/2014/main" id="{20793ED3-25B7-4EA2-9A1E-BC17833FD657}"/>
                </a:ext>
              </a:extLst>
            </p:cNvPr>
            <p:cNvSpPr/>
            <p:nvPr/>
          </p:nvSpPr>
          <p:spPr>
            <a:xfrm>
              <a:off x="2297090" y="418268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32FC742-036D-4302-B300-A4A26E12D9F4}"/>
                </a:ext>
              </a:extLst>
            </p:cNvPr>
            <p:cNvSpPr/>
            <p:nvPr/>
          </p:nvSpPr>
          <p:spPr>
            <a:xfrm>
              <a:off x="2525538" y="4310609"/>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DFA5F1E-2447-4BE1-B8D3-CC8E3E52B2E6}"/>
                </a:ext>
              </a:extLst>
            </p:cNvPr>
            <p:cNvSpPr/>
            <p:nvPr/>
          </p:nvSpPr>
          <p:spPr>
            <a:xfrm>
              <a:off x="2312034" y="445467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9F7D7D4-B2B5-44F3-8A15-43DB0E3A92D6}"/>
                </a:ext>
              </a:extLst>
            </p:cNvPr>
            <p:cNvSpPr/>
            <p:nvPr/>
          </p:nvSpPr>
          <p:spPr>
            <a:xfrm>
              <a:off x="2760009" y="445028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89E032E-A1EB-40AE-905E-A06E437D9811}"/>
                </a:ext>
              </a:extLst>
            </p:cNvPr>
            <p:cNvSpPr/>
            <p:nvPr/>
          </p:nvSpPr>
          <p:spPr>
            <a:xfrm>
              <a:off x="2950608" y="445531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A4468EB-6CD2-447F-BF77-C6A8BA3DABB5}"/>
                </a:ext>
              </a:extLst>
            </p:cNvPr>
            <p:cNvSpPr/>
            <p:nvPr/>
          </p:nvSpPr>
          <p:spPr>
            <a:xfrm>
              <a:off x="3084555" y="460663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4D67FFC5-7CF3-4DA1-AFD2-2865A9AF3AFF}"/>
                </a:ext>
              </a:extLst>
            </p:cNvPr>
            <p:cNvSpPr/>
            <p:nvPr/>
          </p:nvSpPr>
          <p:spPr>
            <a:xfrm>
              <a:off x="3298541" y="448646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65B0594-D0E4-477F-A8A8-F797DAA0B288}"/>
                </a:ext>
              </a:extLst>
            </p:cNvPr>
            <p:cNvSpPr/>
            <p:nvPr/>
          </p:nvSpPr>
          <p:spPr>
            <a:xfrm>
              <a:off x="3570412" y="44682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EF9E38B-79B0-404C-9DCE-4547A92EC584}"/>
                </a:ext>
              </a:extLst>
            </p:cNvPr>
            <p:cNvSpPr/>
            <p:nvPr/>
          </p:nvSpPr>
          <p:spPr>
            <a:xfrm>
              <a:off x="3723854" y="423177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F122CF1-F00C-46A6-8626-07F64FD26097}"/>
                </a:ext>
              </a:extLst>
            </p:cNvPr>
            <p:cNvSpPr/>
            <p:nvPr/>
          </p:nvSpPr>
          <p:spPr>
            <a:xfrm>
              <a:off x="2633695" y="4044318"/>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BB5F767-2272-41E4-A369-0686B48BBC92}"/>
                </a:ext>
              </a:extLst>
            </p:cNvPr>
            <p:cNvSpPr/>
            <p:nvPr/>
          </p:nvSpPr>
          <p:spPr>
            <a:xfrm>
              <a:off x="3271676" y="426968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DD1FBB8C-241D-4FD7-860E-8EA6ADA3F6BD}"/>
                </a:ext>
              </a:extLst>
            </p:cNvPr>
            <p:cNvSpPr/>
            <p:nvPr/>
          </p:nvSpPr>
          <p:spPr>
            <a:xfrm>
              <a:off x="3469665" y="408156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3CABDE0-6A59-4AC1-911A-899BF4F86485}"/>
                </a:ext>
              </a:extLst>
            </p:cNvPr>
            <p:cNvSpPr/>
            <p:nvPr/>
          </p:nvSpPr>
          <p:spPr>
            <a:xfrm>
              <a:off x="3364262" y="377698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484C496-5A62-46E6-9ACB-52B91EA2F72E}"/>
                </a:ext>
              </a:extLst>
            </p:cNvPr>
            <p:cNvSpPr/>
            <p:nvPr/>
          </p:nvSpPr>
          <p:spPr>
            <a:xfrm>
              <a:off x="3671245" y="3734942"/>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D7ACEC7-B36C-4858-AA56-4CE9904608BD}"/>
                </a:ext>
              </a:extLst>
            </p:cNvPr>
            <p:cNvSpPr/>
            <p:nvPr/>
          </p:nvSpPr>
          <p:spPr>
            <a:xfrm>
              <a:off x="3786246" y="392240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DB740D2-E16A-48B0-99E8-849672225235}"/>
                </a:ext>
              </a:extLst>
            </p:cNvPr>
            <p:cNvSpPr/>
            <p:nvPr/>
          </p:nvSpPr>
          <p:spPr>
            <a:xfrm>
              <a:off x="1766056" y="3470974"/>
              <a:ext cx="369332" cy="861774"/>
            </a:xfrm>
            <a:prstGeom prst="rect">
              <a:avLst/>
            </a:prstGeom>
          </p:spPr>
          <p:txBody>
            <a:bodyPr vert="eaVert" wrap="none">
              <a:spAutoFit/>
            </a:bodyPr>
            <a:lstStyle/>
            <a:p>
              <a:pPr algn="ctr"/>
              <a:r>
                <a:rPr lang="ja-JP" altLang="en-US" sz="1200" dirty="0"/>
                <a:t>説明変数２</a:t>
              </a:r>
            </a:p>
          </p:txBody>
        </p:sp>
        <p:sp>
          <p:nvSpPr>
            <p:cNvPr id="45" name="楕円 44">
              <a:extLst>
                <a:ext uri="{FF2B5EF4-FFF2-40B4-BE49-F238E27FC236}">
                  <a16:creationId xmlns:a16="http://schemas.microsoft.com/office/drawing/2014/main" id="{A526A671-6A48-4874-9F91-C39F6AB0A463}"/>
                </a:ext>
              </a:extLst>
            </p:cNvPr>
            <p:cNvSpPr/>
            <p:nvPr/>
          </p:nvSpPr>
          <p:spPr>
            <a:xfrm>
              <a:off x="2550271" y="35832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2F39B63-51B7-48E3-96D0-CFAE7C1F642C}"/>
                </a:ext>
              </a:extLst>
            </p:cNvPr>
            <p:cNvSpPr/>
            <p:nvPr/>
          </p:nvSpPr>
          <p:spPr>
            <a:xfrm>
              <a:off x="2702671" y="37356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99874D4-4AB8-4004-9D08-05C83D011906}"/>
                </a:ext>
              </a:extLst>
            </p:cNvPr>
            <p:cNvSpPr/>
            <p:nvPr/>
          </p:nvSpPr>
          <p:spPr>
            <a:xfrm>
              <a:off x="2855071" y="38880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ADBC46A2-0F40-4ECC-9D57-DC053BEA027A}"/>
                </a:ext>
              </a:extLst>
            </p:cNvPr>
            <p:cNvSpPr/>
            <p:nvPr/>
          </p:nvSpPr>
          <p:spPr>
            <a:xfrm>
              <a:off x="2908536" y="4074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EA0D816-FF25-4E5A-94E1-DBC1D86FEE22}"/>
                </a:ext>
              </a:extLst>
            </p:cNvPr>
            <p:cNvSpPr/>
            <p:nvPr/>
          </p:nvSpPr>
          <p:spPr>
            <a:xfrm>
              <a:off x="3084555" y="36331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B16F2F13-97B4-4585-B86E-2875371A7582}"/>
                </a:ext>
              </a:extLst>
            </p:cNvPr>
            <p:cNvSpPr/>
            <p:nvPr/>
          </p:nvSpPr>
          <p:spPr>
            <a:xfrm>
              <a:off x="3140790" y="382506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EE68A20-4B71-4920-BB03-B6DF1481279B}"/>
                </a:ext>
              </a:extLst>
            </p:cNvPr>
            <p:cNvSpPr/>
            <p:nvPr/>
          </p:nvSpPr>
          <p:spPr>
            <a:xfrm>
              <a:off x="3373027" y="359323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2FD0FC5-39AF-4752-A875-079C2103BC4C}"/>
                </a:ext>
              </a:extLst>
            </p:cNvPr>
            <p:cNvCxnSpPr/>
            <p:nvPr/>
          </p:nvCxnSpPr>
          <p:spPr>
            <a:xfrm flipV="1">
              <a:off x="2245777" y="3668327"/>
              <a:ext cx="1616438" cy="1086074"/>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 name="二等辺三角形 8">
              <a:extLst>
                <a:ext uri="{FF2B5EF4-FFF2-40B4-BE49-F238E27FC236}">
                  <a16:creationId xmlns:a16="http://schemas.microsoft.com/office/drawing/2014/main" id="{1D5E04B8-8F67-4D7E-99A3-1FFFF1A0CB7D}"/>
                </a:ext>
              </a:extLst>
            </p:cNvPr>
            <p:cNvSpPr/>
            <p:nvPr/>
          </p:nvSpPr>
          <p:spPr>
            <a:xfrm>
              <a:off x="3305071" y="3711902"/>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2" name="二等辺三角形 51">
              <a:extLst>
                <a:ext uri="{FF2B5EF4-FFF2-40B4-BE49-F238E27FC236}">
                  <a16:creationId xmlns:a16="http://schemas.microsoft.com/office/drawing/2014/main" id="{3FDFBCEE-F131-45B3-AC64-B0858AD550A5}"/>
                </a:ext>
              </a:extLst>
            </p:cNvPr>
            <p:cNvSpPr/>
            <p:nvPr/>
          </p:nvSpPr>
          <p:spPr>
            <a:xfrm>
              <a:off x="3100735" y="37466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二等辺三角形 52">
              <a:extLst>
                <a:ext uri="{FF2B5EF4-FFF2-40B4-BE49-F238E27FC236}">
                  <a16:creationId xmlns:a16="http://schemas.microsoft.com/office/drawing/2014/main" id="{82CF04A4-D18A-4827-9262-59BF0B139969}"/>
                </a:ext>
              </a:extLst>
            </p:cNvPr>
            <p:cNvSpPr/>
            <p:nvPr/>
          </p:nvSpPr>
          <p:spPr>
            <a:xfrm>
              <a:off x="3226940" y="417879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二等辺三角形 53">
              <a:extLst>
                <a:ext uri="{FF2B5EF4-FFF2-40B4-BE49-F238E27FC236}">
                  <a16:creationId xmlns:a16="http://schemas.microsoft.com/office/drawing/2014/main" id="{6F877A02-FA75-4E2A-9719-525A74723E24}"/>
                </a:ext>
              </a:extLst>
            </p:cNvPr>
            <p:cNvSpPr/>
            <p:nvPr/>
          </p:nvSpPr>
          <p:spPr>
            <a:xfrm>
              <a:off x="3433035" y="402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5" name="グループ化 94">
            <a:extLst>
              <a:ext uri="{FF2B5EF4-FFF2-40B4-BE49-F238E27FC236}">
                <a16:creationId xmlns:a16="http://schemas.microsoft.com/office/drawing/2014/main" id="{C47C13EC-1056-4A5A-BD66-8CDBFFF3FFA8}"/>
              </a:ext>
            </a:extLst>
          </p:cNvPr>
          <p:cNvGrpSpPr/>
          <p:nvPr/>
        </p:nvGrpSpPr>
        <p:grpSpPr>
          <a:xfrm>
            <a:off x="7303489" y="3569449"/>
            <a:ext cx="2389499" cy="1632279"/>
            <a:chOff x="5652190" y="3504901"/>
            <a:chExt cx="2389499" cy="1632279"/>
          </a:xfrm>
        </p:grpSpPr>
        <p:sp>
          <p:nvSpPr>
            <p:cNvPr id="57" name="正方形/長方形 56">
              <a:extLst>
                <a:ext uri="{FF2B5EF4-FFF2-40B4-BE49-F238E27FC236}">
                  <a16:creationId xmlns:a16="http://schemas.microsoft.com/office/drawing/2014/main" id="{D2871037-DF59-4A21-8976-D8BD42F5548C}"/>
                </a:ext>
              </a:extLst>
            </p:cNvPr>
            <p:cNvSpPr/>
            <p:nvPr/>
          </p:nvSpPr>
          <p:spPr>
            <a:xfrm>
              <a:off x="7087582" y="4860181"/>
              <a:ext cx="954107" cy="276999"/>
            </a:xfrm>
            <a:prstGeom prst="rect">
              <a:avLst/>
            </a:prstGeom>
          </p:spPr>
          <p:txBody>
            <a:bodyPr wrap="none">
              <a:spAutoFit/>
            </a:bodyPr>
            <a:lstStyle/>
            <a:p>
              <a:pPr algn="ctr"/>
              <a:r>
                <a:rPr lang="ja-JP" altLang="en-US" sz="1200" dirty="0"/>
                <a:t>説明変数１</a:t>
              </a:r>
            </a:p>
          </p:txBody>
        </p:sp>
        <p:cxnSp>
          <p:nvCxnSpPr>
            <p:cNvPr id="58" name="直線矢印コネクタ 57">
              <a:extLst>
                <a:ext uri="{FF2B5EF4-FFF2-40B4-BE49-F238E27FC236}">
                  <a16:creationId xmlns:a16="http://schemas.microsoft.com/office/drawing/2014/main" id="{A60EED41-0104-479E-B79C-7720B945BA7E}"/>
                </a:ext>
              </a:extLst>
            </p:cNvPr>
            <p:cNvCxnSpPr>
              <a:cxnSpLocks/>
            </p:cNvCxnSpPr>
            <p:nvPr/>
          </p:nvCxnSpPr>
          <p:spPr>
            <a:xfrm>
              <a:off x="5871632" y="4862099"/>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9" name="直線矢印コネクタ 58">
              <a:extLst>
                <a:ext uri="{FF2B5EF4-FFF2-40B4-BE49-F238E27FC236}">
                  <a16:creationId xmlns:a16="http://schemas.microsoft.com/office/drawing/2014/main" id="{CFD2EFC0-6847-40BF-84C8-DDA1B7DDB2D7}"/>
                </a:ext>
              </a:extLst>
            </p:cNvPr>
            <p:cNvCxnSpPr>
              <a:cxnSpLocks/>
            </p:cNvCxnSpPr>
            <p:nvPr/>
          </p:nvCxnSpPr>
          <p:spPr>
            <a:xfrm flipV="1">
              <a:off x="6028466" y="3543255"/>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楕円 59">
              <a:extLst>
                <a:ext uri="{FF2B5EF4-FFF2-40B4-BE49-F238E27FC236}">
                  <a16:creationId xmlns:a16="http://schemas.microsoft.com/office/drawing/2014/main" id="{A2D17602-1956-4E04-A60C-6711CCF3522F}"/>
                </a:ext>
              </a:extLst>
            </p:cNvPr>
            <p:cNvSpPr/>
            <p:nvPr/>
          </p:nvSpPr>
          <p:spPr>
            <a:xfrm>
              <a:off x="6183224" y="4216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A915113-0E87-41D5-92DC-E7D2F21BE77C}"/>
                </a:ext>
              </a:extLst>
            </p:cNvPr>
            <p:cNvSpPr/>
            <p:nvPr/>
          </p:nvSpPr>
          <p:spPr>
            <a:xfrm>
              <a:off x="6411672" y="4344536"/>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D1E566D-4842-4E70-9AE2-581CE873DEE1}"/>
                </a:ext>
              </a:extLst>
            </p:cNvPr>
            <p:cNvSpPr/>
            <p:nvPr/>
          </p:nvSpPr>
          <p:spPr>
            <a:xfrm>
              <a:off x="6198168" y="448860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B00407E-3A48-4A91-BD65-FA1B71439634}"/>
                </a:ext>
              </a:extLst>
            </p:cNvPr>
            <p:cNvSpPr/>
            <p:nvPr/>
          </p:nvSpPr>
          <p:spPr>
            <a:xfrm>
              <a:off x="6646143" y="448421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1FAE63B-9309-4068-9125-3057D5004E61}"/>
                </a:ext>
              </a:extLst>
            </p:cNvPr>
            <p:cNvSpPr/>
            <p:nvPr/>
          </p:nvSpPr>
          <p:spPr>
            <a:xfrm>
              <a:off x="6836742" y="448924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7FBAA998-5511-482D-A2F0-FA1038FCFF08}"/>
                </a:ext>
              </a:extLst>
            </p:cNvPr>
            <p:cNvSpPr/>
            <p:nvPr/>
          </p:nvSpPr>
          <p:spPr>
            <a:xfrm>
              <a:off x="6970689" y="464055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78D8BDED-247B-4D15-A093-6F569438D1AB}"/>
                </a:ext>
              </a:extLst>
            </p:cNvPr>
            <p:cNvSpPr/>
            <p:nvPr/>
          </p:nvSpPr>
          <p:spPr>
            <a:xfrm>
              <a:off x="7184675" y="452039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C2DF0D04-C1E7-4474-8F77-0F1434CB8974}"/>
                </a:ext>
              </a:extLst>
            </p:cNvPr>
            <p:cNvSpPr/>
            <p:nvPr/>
          </p:nvSpPr>
          <p:spPr>
            <a:xfrm>
              <a:off x="7456546" y="450219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2880A30-752C-40A2-B3D8-387FC6A9A6D4}"/>
                </a:ext>
              </a:extLst>
            </p:cNvPr>
            <p:cNvSpPr/>
            <p:nvPr/>
          </p:nvSpPr>
          <p:spPr>
            <a:xfrm>
              <a:off x="7609988" y="426569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0381885-B18D-4281-BC92-B03CA3E2B753}"/>
                </a:ext>
              </a:extLst>
            </p:cNvPr>
            <p:cNvSpPr/>
            <p:nvPr/>
          </p:nvSpPr>
          <p:spPr>
            <a:xfrm>
              <a:off x="6519829" y="40782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1D8D82AC-5507-4A0A-8FB4-4D873966AAF3}"/>
                </a:ext>
              </a:extLst>
            </p:cNvPr>
            <p:cNvSpPr/>
            <p:nvPr/>
          </p:nvSpPr>
          <p:spPr>
            <a:xfrm>
              <a:off x="7157810" y="430361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EA10A5EB-CCFD-4F4C-8AE9-5312DDACF4A8}"/>
                </a:ext>
              </a:extLst>
            </p:cNvPr>
            <p:cNvSpPr/>
            <p:nvPr/>
          </p:nvSpPr>
          <p:spPr>
            <a:xfrm>
              <a:off x="7355799" y="411549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31A8510-F93C-4D48-AEB2-39160D4F258E}"/>
                </a:ext>
              </a:extLst>
            </p:cNvPr>
            <p:cNvSpPr/>
            <p:nvPr/>
          </p:nvSpPr>
          <p:spPr>
            <a:xfrm>
              <a:off x="7250396" y="381091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32FAF12-6AF5-4336-BEF4-B1444208990C}"/>
                </a:ext>
              </a:extLst>
            </p:cNvPr>
            <p:cNvSpPr/>
            <p:nvPr/>
          </p:nvSpPr>
          <p:spPr>
            <a:xfrm>
              <a:off x="7557379" y="37688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56D68B36-3023-4114-86AB-6003E62B4932}"/>
                </a:ext>
              </a:extLst>
            </p:cNvPr>
            <p:cNvSpPr/>
            <p:nvPr/>
          </p:nvSpPr>
          <p:spPr>
            <a:xfrm>
              <a:off x="7672380" y="395633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96B0346D-EDB6-4B60-AF8B-91CE83DDF883}"/>
                </a:ext>
              </a:extLst>
            </p:cNvPr>
            <p:cNvSpPr/>
            <p:nvPr/>
          </p:nvSpPr>
          <p:spPr>
            <a:xfrm>
              <a:off x="5652190" y="3504901"/>
              <a:ext cx="369332" cy="861774"/>
            </a:xfrm>
            <a:prstGeom prst="rect">
              <a:avLst/>
            </a:prstGeom>
          </p:spPr>
          <p:txBody>
            <a:bodyPr vert="eaVert" wrap="none">
              <a:spAutoFit/>
            </a:bodyPr>
            <a:lstStyle/>
            <a:p>
              <a:pPr algn="ctr"/>
              <a:r>
                <a:rPr lang="ja-JP" altLang="en-US" sz="1200" dirty="0"/>
                <a:t>説明変数２</a:t>
              </a:r>
            </a:p>
          </p:txBody>
        </p:sp>
        <p:sp>
          <p:nvSpPr>
            <p:cNvPr id="76" name="楕円 75">
              <a:extLst>
                <a:ext uri="{FF2B5EF4-FFF2-40B4-BE49-F238E27FC236}">
                  <a16:creationId xmlns:a16="http://schemas.microsoft.com/office/drawing/2014/main" id="{522135D5-D96C-4626-9A98-D6D60C57E486}"/>
                </a:ext>
              </a:extLst>
            </p:cNvPr>
            <p:cNvSpPr/>
            <p:nvPr/>
          </p:nvSpPr>
          <p:spPr>
            <a:xfrm>
              <a:off x="6436405" y="36171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7F989EFE-6C8C-46BF-BE28-E8D1CA1BF210}"/>
                </a:ext>
              </a:extLst>
            </p:cNvPr>
            <p:cNvSpPr/>
            <p:nvPr/>
          </p:nvSpPr>
          <p:spPr>
            <a:xfrm>
              <a:off x="6588805" y="37695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B0D0F13D-F311-46B1-B3FE-7381593555B2}"/>
                </a:ext>
              </a:extLst>
            </p:cNvPr>
            <p:cNvSpPr/>
            <p:nvPr/>
          </p:nvSpPr>
          <p:spPr>
            <a:xfrm>
              <a:off x="6741205" y="39219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194796F-47A5-44C7-8304-40ABEC8E8C48}"/>
                </a:ext>
              </a:extLst>
            </p:cNvPr>
            <p:cNvSpPr/>
            <p:nvPr/>
          </p:nvSpPr>
          <p:spPr>
            <a:xfrm>
              <a:off x="6794670" y="410853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B86A4534-FC15-4956-BCB7-CD6C38A13680}"/>
                </a:ext>
              </a:extLst>
            </p:cNvPr>
            <p:cNvSpPr/>
            <p:nvPr/>
          </p:nvSpPr>
          <p:spPr>
            <a:xfrm>
              <a:off x="6970689" y="366707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D0DFD153-E447-47AE-877D-2E869588CF72}"/>
                </a:ext>
              </a:extLst>
            </p:cNvPr>
            <p:cNvSpPr/>
            <p:nvPr/>
          </p:nvSpPr>
          <p:spPr>
            <a:xfrm>
              <a:off x="7026924" y="385899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F227619C-1FB1-4D41-95AB-07E1A557A4CC}"/>
                </a:ext>
              </a:extLst>
            </p:cNvPr>
            <p:cNvSpPr/>
            <p:nvPr/>
          </p:nvSpPr>
          <p:spPr>
            <a:xfrm>
              <a:off x="7259161" y="362716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70D11C7D-045B-440E-9F0B-3B85C9F2886B}"/>
                </a:ext>
              </a:extLst>
            </p:cNvPr>
            <p:cNvCxnSpPr>
              <a:cxnSpLocks/>
            </p:cNvCxnSpPr>
            <p:nvPr/>
          </p:nvCxnSpPr>
          <p:spPr>
            <a:xfrm flipV="1">
              <a:off x="6183224" y="4178797"/>
              <a:ext cx="1674229" cy="600122"/>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4" name="二等辺三角形 83">
              <a:extLst>
                <a:ext uri="{FF2B5EF4-FFF2-40B4-BE49-F238E27FC236}">
                  <a16:creationId xmlns:a16="http://schemas.microsoft.com/office/drawing/2014/main" id="{3A671D44-7297-4168-8D39-2934353EAADC}"/>
                </a:ext>
              </a:extLst>
            </p:cNvPr>
            <p:cNvSpPr/>
            <p:nvPr/>
          </p:nvSpPr>
          <p:spPr>
            <a:xfrm>
              <a:off x="6912424" y="3606645"/>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5" name="二等辺三角形 84">
              <a:extLst>
                <a:ext uri="{FF2B5EF4-FFF2-40B4-BE49-F238E27FC236}">
                  <a16:creationId xmlns:a16="http://schemas.microsoft.com/office/drawing/2014/main" id="{3C5E307B-E0CC-4BAF-B319-6A771EAEB823}"/>
                </a:ext>
              </a:extLst>
            </p:cNvPr>
            <p:cNvSpPr/>
            <p:nvPr/>
          </p:nvSpPr>
          <p:spPr>
            <a:xfrm>
              <a:off x="6400876" y="3535034"/>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二等辺三角形 85">
              <a:extLst>
                <a:ext uri="{FF2B5EF4-FFF2-40B4-BE49-F238E27FC236}">
                  <a16:creationId xmlns:a16="http://schemas.microsoft.com/office/drawing/2014/main" id="{8834E641-F12C-468E-8E86-48EDDFB0AAB5}"/>
                </a:ext>
              </a:extLst>
            </p:cNvPr>
            <p:cNvSpPr/>
            <p:nvPr/>
          </p:nvSpPr>
          <p:spPr>
            <a:xfrm>
              <a:off x="7148747" y="4455279"/>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二等辺三角形 86">
              <a:extLst>
                <a:ext uri="{FF2B5EF4-FFF2-40B4-BE49-F238E27FC236}">
                  <a16:creationId xmlns:a16="http://schemas.microsoft.com/office/drawing/2014/main" id="{4F26667A-A097-4D17-B041-D1931CE9E73D}"/>
                </a:ext>
              </a:extLst>
            </p:cNvPr>
            <p:cNvSpPr/>
            <p:nvPr/>
          </p:nvSpPr>
          <p:spPr>
            <a:xfrm>
              <a:off x="7419117" y="444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4" name="グループ化 93">
            <a:extLst>
              <a:ext uri="{FF2B5EF4-FFF2-40B4-BE49-F238E27FC236}">
                <a16:creationId xmlns:a16="http://schemas.microsoft.com/office/drawing/2014/main" id="{2E2ACFC3-059E-4105-B154-59CEE607B480}"/>
              </a:ext>
            </a:extLst>
          </p:cNvPr>
          <p:cNvGrpSpPr/>
          <p:nvPr/>
        </p:nvGrpSpPr>
        <p:grpSpPr>
          <a:xfrm>
            <a:off x="2142375" y="3969732"/>
            <a:ext cx="1446730" cy="939666"/>
            <a:chOff x="9052732" y="3773905"/>
            <a:chExt cx="1446730" cy="939666"/>
          </a:xfrm>
        </p:grpSpPr>
        <p:sp>
          <p:nvSpPr>
            <p:cNvPr id="88" name="楕円 87">
              <a:extLst>
                <a:ext uri="{FF2B5EF4-FFF2-40B4-BE49-F238E27FC236}">
                  <a16:creationId xmlns:a16="http://schemas.microsoft.com/office/drawing/2014/main" id="{5799E4CF-7CD9-414A-B1AE-E77F73A5C3A3}"/>
                </a:ext>
              </a:extLst>
            </p:cNvPr>
            <p:cNvSpPr/>
            <p:nvPr/>
          </p:nvSpPr>
          <p:spPr>
            <a:xfrm>
              <a:off x="9097361" y="3859143"/>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F26E71F0-EFEA-4B6F-932F-C029CB237BAC}"/>
                </a:ext>
              </a:extLst>
            </p:cNvPr>
            <p:cNvSpPr/>
            <p:nvPr/>
          </p:nvSpPr>
          <p:spPr>
            <a:xfrm>
              <a:off x="9097360" y="415074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二等辺三角形 89">
              <a:extLst>
                <a:ext uri="{FF2B5EF4-FFF2-40B4-BE49-F238E27FC236}">
                  <a16:creationId xmlns:a16="http://schemas.microsoft.com/office/drawing/2014/main" id="{3BDEBE7B-B556-4652-9E07-B85E8E55F07A}"/>
                </a:ext>
              </a:extLst>
            </p:cNvPr>
            <p:cNvSpPr/>
            <p:nvPr/>
          </p:nvSpPr>
          <p:spPr>
            <a:xfrm>
              <a:off x="9052732" y="44263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007ED7FF-7BE1-4490-9B8E-30D1C8A62441}"/>
                </a:ext>
              </a:extLst>
            </p:cNvPr>
            <p:cNvSpPr txBox="1"/>
            <p:nvPr/>
          </p:nvSpPr>
          <p:spPr>
            <a:xfrm>
              <a:off x="9052732" y="3773905"/>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陽性</a:t>
              </a:r>
            </a:p>
          </p:txBody>
        </p:sp>
        <p:sp>
          <p:nvSpPr>
            <p:cNvPr id="92" name="テキスト ボックス 91">
              <a:extLst>
                <a:ext uri="{FF2B5EF4-FFF2-40B4-BE49-F238E27FC236}">
                  <a16:creationId xmlns:a16="http://schemas.microsoft.com/office/drawing/2014/main" id="{74BC5E0C-82BC-4B97-943A-6D61B8DB8615}"/>
                </a:ext>
              </a:extLst>
            </p:cNvPr>
            <p:cNvSpPr txBox="1"/>
            <p:nvPr/>
          </p:nvSpPr>
          <p:spPr>
            <a:xfrm>
              <a:off x="9052732" y="4074607"/>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陰性</a:t>
              </a:r>
            </a:p>
          </p:txBody>
        </p:sp>
        <p:sp>
          <p:nvSpPr>
            <p:cNvPr id="93" name="テキスト ボックス 92">
              <a:extLst>
                <a:ext uri="{FF2B5EF4-FFF2-40B4-BE49-F238E27FC236}">
                  <a16:creationId xmlns:a16="http://schemas.microsoft.com/office/drawing/2014/main" id="{4ED9E642-2A57-4921-87DC-EF990ED3F7A3}"/>
                </a:ext>
              </a:extLst>
            </p:cNvPr>
            <p:cNvSpPr txBox="1"/>
            <p:nvPr/>
          </p:nvSpPr>
          <p:spPr>
            <a:xfrm>
              <a:off x="9284021" y="4375017"/>
              <a:ext cx="121544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検証データ</a:t>
              </a:r>
            </a:p>
          </p:txBody>
        </p:sp>
      </p:grpSp>
      <p:pic>
        <p:nvPicPr>
          <p:cNvPr id="96" name="図 95">
            <a:extLst>
              <a:ext uri="{FF2B5EF4-FFF2-40B4-BE49-F238E27FC236}">
                <a16:creationId xmlns:a16="http://schemas.microsoft.com/office/drawing/2014/main" id="{D1801425-7109-49E4-9CDA-59E36842A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74" y="3934650"/>
            <a:ext cx="1128591" cy="1198232"/>
          </a:xfrm>
          <a:prstGeom prst="rect">
            <a:avLst/>
          </a:prstGeom>
        </p:spPr>
      </p:pic>
      <p:pic>
        <p:nvPicPr>
          <p:cNvPr id="97" name="図 96">
            <a:extLst>
              <a:ext uri="{FF2B5EF4-FFF2-40B4-BE49-F238E27FC236}">
                <a16:creationId xmlns:a16="http://schemas.microsoft.com/office/drawing/2014/main" id="{B17DD29B-8CFC-45D6-99BC-F4F685292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853" y="3934650"/>
            <a:ext cx="1161264" cy="1232921"/>
          </a:xfrm>
          <a:prstGeom prst="rect">
            <a:avLst/>
          </a:prstGeom>
        </p:spPr>
      </p:pic>
      <p:sp>
        <p:nvSpPr>
          <p:cNvPr id="98" name="テキスト ボックス 97">
            <a:extLst>
              <a:ext uri="{FF2B5EF4-FFF2-40B4-BE49-F238E27FC236}">
                <a16:creationId xmlns:a16="http://schemas.microsoft.com/office/drawing/2014/main" id="{E1C947BF-C821-4B6D-B58F-BCBC1ED79FC1}"/>
              </a:ext>
            </a:extLst>
          </p:cNvPr>
          <p:cNvSpPr txBox="1"/>
          <p:nvPr/>
        </p:nvSpPr>
        <p:spPr>
          <a:xfrm>
            <a:off x="647015" y="3386653"/>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例</a:t>
            </a:r>
            <a:r>
              <a:rPr kumimoji="1" lang="en-US" altLang="ja-JP" sz="1400" u="sng" dirty="0">
                <a:solidFill>
                  <a:srgbClr val="000000"/>
                </a:solidFill>
                <a:latin typeface="+mn-ea"/>
              </a:rPr>
              <a:t>)</a:t>
            </a:r>
            <a:r>
              <a:rPr kumimoji="1" lang="ja-JP" altLang="en-US" sz="1400" u="sng" dirty="0">
                <a:solidFill>
                  <a:srgbClr val="000000"/>
                </a:solidFill>
                <a:latin typeface="+mn-ea"/>
              </a:rPr>
              <a:t> 説明変数</a:t>
            </a:r>
            <a:r>
              <a:rPr kumimoji="1" lang="en-US" altLang="ja-JP" sz="1400" u="sng" dirty="0">
                <a:solidFill>
                  <a:srgbClr val="000000"/>
                </a:solidFill>
                <a:latin typeface="+mn-ea"/>
              </a:rPr>
              <a:t>2</a:t>
            </a:r>
            <a:r>
              <a:rPr kumimoji="1" lang="ja-JP" altLang="en-US" sz="1400" u="sng" dirty="0">
                <a:solidFill>
                  <a:srgbClr val="000000"/>
                </a:solidFill>
                <a:latin typeface="+mn-ea"/>
              </a:rPr>
              <a:t>つのロジスティック回帰</a:t>
            </a:r>
          </a:p>
        </p:txBody>
      </p:sp>
      <p:sp>
        <p:nvSpPr>
          <p:cNvPr id="99" name="テキスト ボックス 98">
            <a:extLst>
              <a:ext uri="{FF2B5EF4-FFF2-40B4-BE49-F238E27FC236}">
                <a16:creationId xmlns:a16="http://schemas.microsoft.com/office/drawing/2014/main" id="{3276268C-E9FF-4519-934F-978318B652A9}"/>
              </a:ext>
            </a:extLst>
          </p:cNvPr>
          <p:cNvSpPr txBox="1"/>
          <p:nvPr/>
        </p:nvSpPr>
        <p:spPr>
          <a:xfrm>
            <a:off x="4240473" y="5127836"/>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検証データが難しい</a:t>
            </a:r>
          </a:p>
        </p:txBody>
      </p:sp>
      <p:sp>
        <p:nvSpPr>
          <p:cNvPr id="100" name="テキスト ボックス 99">
            <a:extLst>
              <a:ext uri="{FF2B5EF4-FFF2-40B4-BE49-F238E27FC236}">
                <a16:creationId xmlns:a16="http://schemas.microsoft.com/office/drawing/2014/main" id="{E14186A8-3BCB-411F-AC78-0AA50FE9AA9A}"/>
              </a:ext>
            </a:extLst>
          </p:cNvPr>
          <p:cNvSpPr txBox="1"/>
          <p:nvPr/>
        </p:nvSpPr>
        <p:spPr>
          <a:xfrm>
            <a:off x="7733212" y="5167571"/>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検証データが簡単</a:t>
            </a:r>
          </a:p>
        </p:txBody>
      </p:sp>
      <p:sp>
        <p:nvSpPr>
          <p:cNvPr id="101" name="テキスト ボックス 100">
            <a:extLst>
              <a:ext uri="{FF2B5EF4-FFF2-40B4-BE49-F238E27FC236}">
                <a16:creationId xmlns:a16="http://schemas.microsoft.com/office/drawing/2014/main" id="{352349B3-739D-4AAB-AF2A-8DC7B5782A2E}"/>
              </a:ext>
            </a:extLst>
          </p:cNvPr>
          <p:cNvSpPr txBox="1"/>
          <p:nvPr/>
        </p:nvSpPr>
        <p:spPr>
          <a:xfrm>
            <a:off x="782607" y="5542443"/>
            <a:ext cx="10647189" cy="815608"/>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それでも検証データを確認することは、モデルの精度に大いに貢献しますが、</a:t>
            </a:r>
            <a:endParaRPr kumimoji="1" lang="en-US" altLang="ja-JP" sz="2000" b="1" dirty="0">
              <a:solidFill>
                <a:srgbClr val="494949"/>
              </a:solidFill>
              <a:latin typeface="+mj-ea"/>
              <a:ea typeface="+mj-ea"/>
            </a:endParaRPr>
          </a:p>
          <a:p>
            <a:r>
              <a:rPr kumimoji="1" lang="ja-JP" altLang="en-US" dirty="0">
                <a:solidFill>
                  <a:srgbClr val="494949"/>
                </a:solidFill>
              </a:rPr>
              <a:t>より安定して徹底した手法をとることもできます。</a:t>
            </a:r>
            <a:endParaRPr kumimoji="1" lang="en-US" altLang="ja-JP" sz="2000" b="1" dirty="0">
              <a:solidFill>
                <a:srgbClr val="494949"/>
              </a:solidFill>
              <a:latin typeface="+mj-ea"/>
              <a:ea typeface="+mj-ea"/>
            </a:endParaRPr>
          </a:p>
        </p:txBody>
      </p:sp>
      <p:sp>
        <p:nvSpPr>
          <p:cNvPr id="102" name="二等辺三角形 101">
            <a:extLst>
              <a:ext uri="{FF2B5EF4-FFF2-40B4-BE49-F238E27FC236}">
                <a16:creationId xmlns:a16="http://schemas.microsoft.com/office/drawing/2014/main" id="{7FF0B2BF-E127-4B73-A0FA-237049B2C2B1}"/>
              </a:ext>
            </a:extLst>
          </p:cNvPr>
          <p:cNvSpPr/>
          <p:nvPr/>
        </p:nvSpPr>
        <p:spPr>
          <a:xfrm rot="10800000">
            <a:off x="5826513" y="6315503"/>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04" name="直線矢印コネクタ 103">
            <a:extLst>
              <a:ext uri="{FF2B5EF4-FFF2-40B4-BE49-F238E27FC236}">
                <a16:creationId xmlns:a16="http://schemas.microsoft.com/office/drawing/2014/main" id="{F0C52A0B-4BD9-4A05-829A-9161C9E4AE72}"/>
              </a:ext>
            </a:extLst>
          </p:cNvPr>
          <p:cNvCxnSpPr/>
          <p:nvPr/>
        </p:nvCxnSpPr>
        <p:spPr>
          <a:xfrm flipH="1" flipV="1">
            <a:off x="5646561" y="3429000"/>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3F6ED8E9-B92C-4464-AB46-41D71E447C37}"/>
              </a:ext>
            </a:extLst>
          </p:cNvPr>
          <p:cNvCxnSpPr>
            <a:cxnSpLocks/>
          </p:cNvCxnSpPr>
          <p:nvPr/>
        </p:nvCxnSpPr>
        <p:spPr>
          <a:xfrm rot="10800000" flipH="1" flipV="1">
            <a:off x="5986340" y="3859981"/>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7" name="テキスト ボックス 106">
            <a:extLst>
              <a:ext uri="{FF2B5EF4-FFF2-40B4-BE49-F238E27FC236}">
                <a16:creationId xmlns:a16="http://schemas.microsoft.com/office/drawing/2014/main" id="{B8A98189-896B-40DA-9E4D-E57D4553AC34}"/>
              </a:ext>
            </a:extLst>
          </p:cNvPr>
          <p:cNvSpPr txBox="1"/>
          <p:nvPr/>
        </p:nvSpPr>
        <p:spPr>
          <a:xfrm>
            <a:off x="5826513" y="3354415"/>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陽性</a:t>
            </a:r>
          </a:p>
        </p:txBody>
      </p:sp>
      <p:sp>
        <p:nvSpPr>
          <p:cNvPr id="108" name="テキスト ボックス 107">
            <a:extLst>
              <a:ext uri="{FF2B5EF4-FFF2-40B4-BE49-F238E27FC236}">
                <a16:creationId xmlns:a16="http://schemas.microsoft.com/office/drawing/2014/main" id="{27D99E98-E76E-4AB0-A83B-69E90E3B66B1}"/>
              </a:ext>
            </a:extLst>
          </p:cNvPr>
          <p:cNvSpPr txBox="1"/>
          <p:nvPr/>
        </p:nvSpPr>
        <p:spPr>
          <a:xfrm>
            <a:off x="6043397" y="3700952"/>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陰性</a:t>
            </a:r>
          </a:p>
        </p:txBody>
      </p:sp>
    </p:spTree>
    <p:extLst>
      <p:ext uri="{BB962C8B-B14F-4D97-AF65-F5344CB8AC3E}">
        <p14:creationId xmlns:p14="http://schemas.microsoft.com/office/powerpoint/2010/main" val="456169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39EFD3-9402-4DE1-85B5-EC634ADEEA42}"/>
              </a:ext>
            </a:extLst>
          </p:cNvPr>
          <p:cNvSpPr>
            <a:spLocks noGrp="1"/>
          </p:cNvSpPr>
          <p:nvPr>
            <p:ph type="title"/>
          </p:nvPr>
        </p:nvSpPr>
        <p:spPr/>
        <p:txBody>
          <a:bodyPr/>
          <a:lstStyle/>
          <a:p>
            <a:r>
              <a:rPr lang="en-US" altLang="ja-JP" dirty="0"/>
              <a:t>5</a:t>
            </a:r>
            <a:r>
              <a:rPr kumimoji="1" lang="en-US" altLang="ja-JP" dirty="0"/>
              <a:t>-4-3.</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③</a:t>
            </a:r>
          </a:p>
        </p:txBody>
      </p:sp>
      <p:sp>
        <p:nvSpPr>
          <p:cNvPr id="3" name="スライド番号プレースホルダー 2">
            <a:extLst>
              <a:ext uri="{FF2B5EF4-FFF2-40B4-BE49-F238E27FC236}">
                <a16:creationId xmlns:a16="http://schemas.microsoft.com/office/drawing/2014/main" id="{09AD9D7B-1498-4FA6-B88B-D45D982C5FBF}"/>
              </a:ext>
            </a:extLst>
          </p:cNvPr>
          <p:cNvSpPr>
            <a:spLocks noGrp="1"/>
          </p:cNvSpPr>
          <p:nvPr>
            <p:ph type="sldNum" sz="quarter" idx="10"/>
          </p:nvPr>
        </p:nvSpPr>
        <p:spPr/>
        <p:txBody>
          <a:bodyPr/>
          <a:lstStyle/>
          <a:p>
            <a:fld id="{5D750650-B10A-47BF-93C2-E1678438B37A}" type="slidenum">
              <a:rPr lang="en-US" altLang="ja-JP" smtClean="0"/>
              <a:pPr/>
              <a:t>282</a:t>
            </a:fld>
            <a:endParaRPr lang="en-US" altLang="ja-JP" dirty="0"/>
          </a:p>
        </p:txBody>
      </p:sp>
      <p:grpSp>
        <p:nvGrpSpPr>
          <p:cNvPr id="39" name="グループ化 38">
            <a:extLst>
              <a:ext uri="{FF2B5EF4-FFF2-40B4-BE49-F238E27FC236}">
                <a16:creationId xmlns:a16="http://schemas.microsoft.com/office/drawing/2014/main" id="{61E2D570-4274-4A79-925C-C504282E8E9E}"/>
              </a:ext>
            </a:extLst>
          </p:cNvPr>
          <p:cNvGrpSpPr/>
          <p:nvPr/>
        </p:nvGrpSpPr>
        <p:grpSpPr>
          <a:xfrm>
            <a:off x="1875727" y="2540938"/>
            <a:ext cx="8837434" cy="3918386"/>
            <a:chOff x="1886677" y="2427883"/>
            <a:chExt cx="8837434" cy="3918386"/>
          </a:xfrm>
        </p:grpSpPr>
        <p:grpSp>
          <p:nvGrpSpPr>
            <p:cNvPr id="4" name="グループ化 3">
              <a:extLst>
                <a:ext uri="{FF2B5EF4-FFF2-40B4-BE49-F238E27FC236}">
                  <a16:creationId xmlns:a16="http://schemas.microsoft.com/office/drawing/2014/main" id="{6250D50F-9207-491C-9368-AEF7186C0E57}"/>
                </a:ext>
              </a:extLst>
            </p:cNvPr>
            <p:cNvGrpSpPr/>
            <p:nvPr/>
          </p:nvGrpSpPr>
          <p:grpSpPr>
            <a:xfrm>
              <a:off x="1886677" y="2427883"/>
              <a:ext cx="6839334" cy="3891681"/>
              <a:chOff x="365089" y="1726875"/>
              <a:chExt cx="6839334" cy="3891681"/>
            </a:xfrm>
          </p:grpSpPr>
          <p:sp>
            <p:nvSpPr>
              <p:cNvPr id="5" name="正方形/長方形 4">
                <a:extLst>
                  <a:ext uri="{FF2B5EF4-FFF2-40B4-BE49-F238E27FC236}">
                    <a16:creationId xmlns:a16="http://schemas.microsoft.com/office/drawing/2014/main" id="{B2E3E097-385B-4BA3-B32D-268921CE236B}"/>
                  </a:ext>
                </a:extLst>
              </p:cNvPr>
              <p:cNvSpPr/>
              <p:nvPr/>
            </p:nvSpPr>
            <p:spPr>
              <a:xfrm>
                <a:off x="1199752" y="1726875"/>
                <a:ext cx="4727023" cy="402333"/>
              </a:xfrm>
              <a:prstGeom prst="rect">
                <a:avLst/>
              </a:prstGeom>
              <a:solidFill>
                <a:schemeClr val="bg1">
                  <a:lumMod val="95000"/>
                </a:schemeClr>
              </a:solidFill>
              <a:ln w="57150">
                <a:solidFill>
                  <a:srgbClr val="BFBFBF"/>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rgbClr val="494949"/>
                    </a:solidFill>
                  </a:rPr>
                  <a:t>訓練データ</a:t>
                </a:r>
              </a:p>
            </p:txBody>
          </p:sp>
          <p:sp>
            <p:nvSpPr>
              <p:cNvPr id="6" name="矢印: 下 5">
                <a:extLst>
                  <a:ext uri="{FF2B5EF4-FFF2-40B4-BE49-F238E27FC236}">
                    <a16:creationId xmlns:a16="http://schemas.microsoft.com/office/drawing/2014/main" id="{DFB87786-5A1C-4E13-AB28-F2288E12CBB0}"/>
                  </a:ext>
                </a:extLst>
              </p:cNvPr>
              <p:cNvSpPr/>
              <p:nvPr/>
            </p:nvSpPr>
            <p:spPr>
              <a:xfrm>
                <a:off x="3071591" y="2305286"/>
                <a:ext cx="983341" cy="240923"/>
              </a:xfrm>
              <a:prstGeom prst="downArrow">
                <a:avLst>
                  <a:gd name="adj1" fmla="val 50000"/>
                  <a:gd name="adj2" fmla="val 100000"/>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b="1" dirty="0">
                  <a:solidFill>
                    <a:srgbClr val="494949"/>
                  </a:solidFill>
                </a:endParaRPr>
              </a:p>
            </p:txBody>
          </p:sp>
          <p:grpSp>
            <p:nvGrpSpPr>
              <p:cNvPr id="7" name="グループ化 6">
                <a:extLst>
                  <a:ext uri="{FF2B5EF4-FFF2-40B4-BE49-F238E27FC236}">
                    <a16:creationId xmlns:a16="http://schemas.microsoft.com/office/drawing/2014/main" id="{3F0E2F73-EE1C-4B04-B36F-CC3037B8CF8D}"/>
                  </a:ext>
                </a:extLst>
              </p:cNvPr>
              <p:cNvGrpSpPr/>
              <p:nvPr/>
            </p:nvGrpSpPr>
            <p:grpSpPr>
              <a:xfrm>
                <a:off x="365089" y="3542587"/>
                <a:ext cx="5561686" cy="402335"/>
                <a:chOff x="975796" y="3696953"/>
                <a:chExt cx="6825123" cy="493730"/>
              </a:xfrm>
            </p:grpSpPr>
            <p:sp>
              <p:nvSpPr>
                <p:cNvPr id="28" name="テキスト ボックス 27">
                  <a:extLst>
                    <a:ext uri="{FF2B5EF4-FFF2-40B4-BE49-F238E27FC236}">
                      <a16:creationId xmlns:a16="http://schemas.microsoft.com/office/drawing/2014/main" id="{B29D6993-8EE7-43C0-8D09-D112F5FB0EB2}"/>
                    </a:ext>
                  </a:extLst>
                </p:cNvPr>
                <p:cNvSpPr txBox="1"/>
                <p:nvPr/>
              </p:nvSpPr>
              <p:spPr>
                <a:xfrm>
                  <a:off x="975796" y="3736180"/>
                  <a:ext cx="966266" cy="453232"/>
                </a:xfrm>
                <a:prstGeom prst="rect">
                  <a:avLst/>
                </a:prstGeom>
                <a:noFill/>
              </p:spPr>
              <p:txBody>
                <a:bodyPr wrap="none" rtlCol="0">
                  <a:spAutoFit/>
                </a:bodyPr>
                <a:lstStyle/>
                <a:p>
                  <a:r>
                    <a:rPr kumimoji="1" lang="en-US" altLang="ja-JP" b="1" dirty="0">
                      <a:solidFill>
                        <a:srgbClr val="494949"/>
                      </a:solidFill>
                    </a:rPr>
                    <a:t>split2</a:t>
                  </a:r>
                  <a:endParaRPr kumimoji="1" lang="ja-JP" altLang="en-US" b="1" dirty="0">
                    <a:solidFill>
                      <a:srgbClr val="494949"/>
                    </a:solidFill>
                  </a:endParaRPr>
                </a:p>
              </p:txBody>
            </p:sp>
            <p:sp>
              <p:nvSpPr>
                <p:cNvPr id="29" name="正方形/長方形 28">
                  <a:extLst>
                    <a:ext uri="{FF2B5EF4-FFF2-40B4-BE49-F238E27FC236}">
                      <a16:creationId xmlns:a16="http://schemas.microsoft.com/office/drawing/2014/main" id="{13191A91-1861-4B4D-9852-DF20966294ED}"/>
                    </a:ext>
                  </a:extLst>
                </p:cNvPr>
                <p:cNvSpPr/>
                <p:nvPr/>
              </p:nvSpPr>
              <p:spPr>
                <a:xfrm>
                  <a:off x="6350705"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0" name="正方形/長方形 29">
                  <a:extLst>
                    <a:ext uri="{FF2B5EF4-FFF2-40B4-BE49-F238E27FC236}">
                      <a16:creationId xmlns:a16="http://schemas.microsoft.com/office/drawing/2014/main" id="{EF0105B7-3130-4705-AA26-69F603EC7EBE}"/>
                    </a:ext>
                  </a:extLst>
                </p:cNvPr>
                <p:cNvSpPr/>
                <p:nvPr/>
              </p:nvSpPr>
              <p:spPr>
                <a:xfrm>
                  <a:off x="4900491" y="3696953"/>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31" name="正方形/長方形 30">
                  <a:extLst>
                    <a:ext uri="{FF2B5EF4-FFF2-40B4-BE49-F238E27FC236}">
                      <a16:creationId xmlns:a16="http://schemas.microsoft.com/office/drawing/2014/main" id="{BC84692D-2014-4A5B-9DEE-2DEC2419EB9D}"/>
                    </a:ext>
                  </a:extLst>
                </p:cNvPr>
                <p:cNvSpPr/>
                <p:nvPr/>
              </p:nvSpPr>
              <p:spPr>
                <a:xfrm>
                  <a:off x="3450277"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2" name="正方形/長方形 31">
                  <a:extLst>
                    <a:ext uri="{FF2B5EF4-FFF2-40B4-BE49-F238E27FC236}">
                      <a16:creationId xmlns:a16="http://schemas.microsoft.com/office/drawing/2014/main" id="{13DDC1A9-42C1-4F2C-8C35-EE4DB5B32E1D}"/>
                    </a:ext>
                  </a:extLst>
                </p:cNvPr>
                <p:cNvSpPr/>
                <p:nvPr/>
              </p:nvSpPr>
              <p:spPr>
                <a:xfrm>
                  <a:off x="2000063"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8" name="グループ化 7">
                <a:extLst>
                  <a:ext uri="{FF2B5EF4-FFF2-40B4-BE49-F238E27FC236}">
                    <a16:creationId xmlns:a16="http://schemas.microsoft.com/office/drawing/2014/main" id="{D1A6D238-2480-4B39-8717-DED373CABC85}"/>
                  </a:ext>
                </a:extLst>
              </p:cNvPr>
              <p:cNvGrpSpPr/>
              <p:nvPr/>
            </p:nvGrpSpPr>
            <p:grpSpPr>
              <a:xfrm>
                <a:off x="365089" y="4372682"/>
                <a:ext cx="5561686" cy="402335"/>
                <a:chOff x="975796" y="4527044"/>
                <a:chExt cx="6825123" cy="493730"/>
              </a:xfrm>
            </p:grpSpPr>
            <p:sp>
              <p:nvSpPr>
                <p:cNvPr id="23" name="テキスト ボックス 22">
                  <a:extLst>
                    <a:ext uri="{FF2B5EF4-FFF2-40B4-BE49-F238E27FC236}">
                      <a16:creationId xmlns:a16="http://schemas.microsoft.com/office/drawing/2014/main" id="{2AE4320E-2449-4248-A123-99AFDDC20DC3}"/>
                    </a:ext>
                  </a:extLst>
                </p:cNvPr>
                <p:cNvSpPr txBox="1"/>
                <p:nvPr/>
              </p:nvSpPr>
              <p:spPr>
                <a:xfrm>
                  <a:off x="975796" y="4566271"/>
                  <a:ext cx="966266" cy="453232"/>
                </a:xfrm>
                <a:prstGeom prst="rect">
                  <a:avLst/>
                </a:prstGeom>
                <a:noFill/>
              </p:spPr>
              <p:txBody>
                <a:bodyPr wrap="none" rtlCol="0">
                  <a:spAutoFit/>
                </a:bodyPr>
                <a:lstStyle/>
                <a:p>
                  <a:r>
                    <a:rPr kumimoji="1" lang="en-US" altLang="ja-JP" b="1" dirty="0">
                      <a:solidFill>
                        <a:srgbClr val="494949"/>
                      </a:solidFill>
                    </a:rPr>
                    <a:t>split3</a:t>
                  </a:r>
                  <a:endParaRPr kumimoji="1" lang="ja-JP" altLang="en-US" b="1" dirty="0">
                    <a:solidFill>
                      <a:srgbClr val="494949"/>
                    </a:solidFill>
                  </a:endParaRPr>
                </a:p>
              </p:txBody>
            </p:sp>
            <p:sp>
              <p:nvSpPr>
                <p:cNvPr id="24" name="正方形/長方形 23">
                  <a:extLst>
                    <a:ext uri="{FF2B5EF4-FFF2-40B4-BE49-F238E27FC236}">
                      <a16:creationId xmlns:a16="http://schemas.microsoft.com/office/drawing/2014/main" id="{53EFDAF7-6C12-4AE1-A445-8309FF66FCD8}"/>
                    </a:ext>
                  </a:extLst>
                </p:cNvPr>
                <p:cNvSpPr/>
                <p:nvPr/>
              </p:nvSpPr>
              <p:spPr>
                <a:xfrm>
                  <a:off x="6350705"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5" name="正方形/長方形 24">
                  <a:extLst>
                    <a:ext uri="{FF2B5EF4-FFF2-40B4-BE49-F238E27FC236}">
                      <a16:creationId xmlns:a16="http://schemas.microsoft.com/office/drawing/2014/main" id="{5AE9798C-5880-43BD-A3A5-74F177988212}"/>
                    </a:ext>
                  </a:extLst>
                </p:cNvPr>
                <p:cNvSpPr/>
                <p:nvPr/>
              </p:nvSpPr>
              <p:spPr>
                <a:xfrm>
                  <a:off x="4900491"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6" name="正方形/長方形 25">
                  <a:extLst>
                    <a:ext uri="{FF2B5EF4-FFF2-40B4-BE49-F238E27FC236}">
                      <a16:creationId xmlns:a16="http://schemas.microsoft.com/office/drawing/2014/main" id="{53E64B6C-3B79-42EA-B812-C20120876FFD}"/>
                    </a:ext>
                  </a:extLst>
                </p:cNvPr>
                <p:cNvSpPr/>
                <p:nvPr/>
              </p:nvSpPr>
              <p:spPr>
                <a:xfrm>
                  <a:off x="3450277" y="4527044"/>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27" name="正方形/長方形 26">
                  <a:extLst>
                    <a:ext uri="{FF2B5EF4-FFF2-40B4-BE49-F238E27FC236}">
                      <a16:creationId xmlns:a16="http://schemas.microsoft.com/office/drawing/2014/main" id="{ECC7AFA9-8EE7-4CE6-B984-ED477BDCAC3F}"/>
                    </a:ext>
                  </a:extLst>
                </p:cNvPr>
                <p:cNvSpPr/>
                <p:nvPr/>
              </p:nvSpPr>
              <p:spPr>
                <a:xfrm>
                  <a:off x="2000063"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9" name="グループ化 8">
                <a:extLst>
                  <a:ext uri="{FF2B5EF4-FFF2-40B4-BE49-F238E27FC236}">
                    <a16:creationId xmlns:a16="http://schemas.microsoft.com/office/drawing/2014/main" id="{D7D9D4CA-8DA3-4188-AB29-A71F6F56282B}"/>
                  </a:ext>
                </a:extLst>
              </p:cNvPr>
              <p:cNvGrpSpPr/>
              <p:nvPr/>
            </p:nvGrpSpPr>
            <p:grpSpPr>
              <a:xfrm>
                <a:off x="365089" y="5202776"/>
                <a:ext cx="5561686" cy="402335"/>
                <a:chOff x="975796" y="5357136"/>
                <a:chExt cx="6825123" cy="493730"/>
              </a:xfrm>
            </p:grpSpPr>
            <p:sp>
              <p:nvSpPr>
                <p:cNvPr id="18" name="テキスト ボックス 17">
                  <a:extLst>
                    <a:ext uri="{FF2B5EF4-FFF2-40B4-BE49-F238E27FC236}">
                      <a16:creationId xmlns:a16="http://schemas.microsoft.com/office/drawing/2014/main" id="{2EF3E653-F08C-4E56-AD86-48F904B1D08B}"/>
                    </a:ext>
                  </a:extLst>
                </p:cNvPr>
                <p:cNvSpPr txBox="1"/>
                <p:nvPr/>
              </p:nvSpPr>
              <p:spPr>
                <a:xfrm>
                  <a:off x="975796" y="5396363"/>
                  <a:ext cx="966266" cy="453232"/>
                </a:xfrm>
                <a:prstGeom prst="rect">
                  <a:avLst/>
                </a:prstGeom>
                <a:noFill/>
              </p:spPr>
              <p:txBody>
                <a:bodyPr wrap="none" rtlCol="0">
                  <a:spAutoFit/>
                </a:bodyPr>
                <a:lstStyle/>
                <a:p>
                  <a:r>
                    <a:rPr kumimoji="1" lang="en-US" altLang="ja-JP" b="1" dirty="0">
                      <a:solidFill>
                        <a:srgbClr val="494949"/>
                      </a:solidFill>
                    </a:rPr>
                    <a:t>split4</a:t>
                  </a:r>
                  <a:endParaRPr kumimoji="1" lang="ja-JP" altLang="en-US" b="1" dirty="0">
                    <a:solidFill>
                      <a:srgbClr val="494949"/>
                    </a:solidFill>
                  </a:endParaRPr>
                </a:p>
              </p:txBody>
            </p:sp>
            <p:sp>
              <p:nvSpPr>
                <p:cNvPr id="19" name="正方形/長方形 18">
                  <a:extLst>
                    <a:ext uri="{FF2B5EF4-FFF2-40B4-BE49-F238E27FC236}">
                      <a16:creationId xmlns:a16="http://schemas.microsoft.com/office/drawing/2014/main" id="{D40FDFD6-753F-40BB-A520-DE2AA31ADE4F}"/>
                    </a:ext>
                  </a:extLst>
                </p:cNvPr>
                <p:cNvSpPr/>
                <p:nvPr/>
              </p:nvSpPr>
              <p:spPr>
                <a:xfrm>
                  <a:off x="6350705"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0" name="正方形/長方形 19">
                  <a:extLst>
                    <a:ext uri="{FF2B5EF4-FFF2-40B4-BE49-F238E27FC236}">
                      <a16:creationId xmlns:a16="http://schemas.microsoft.com/office/drawing/2014/main" id="{3EF2D33D-6C64-42C6-8380-9046D88F1C40}"/>
                    </a:ext>
                  </a:extLst>
                </p:cNvPr>
                <p:cNvSpPr/>
                <p:nvPr/>
              </p:nvSpPr>
              <p:spPr>
                <a:xfrm>
                  <a:off x="4900491"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1" name="正方形/長方形 20">
                  <a:extLst>
                    <a:ext uri="{FF2B5EF4-FFF2-40B4-BE49-F238E27FC236}">
                      <a16:creationId xmlns:a16="http://schemas.microsoft.com/office/drawing/2014/main" id="{934989B6-06F9-48DF-A04B-7E0C6644CE24}"/>
                    </a:ext>
                  </a:extLst>
                </p:cNvPr>
                <p:cNvSpPr/>
                <p:nvPr/>
              </p:nvSpPr>
              <p:spPr>
                <a:xfrm>
                  <a:off x="3450277"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2" name="正方形/長方形 21">
                  <a:extLst>
                    <a:ext uri="{FF2B5EF4-FFF2-40B4-BE49-F238E27FC236}">
                      <a16:creationId xmlns:a16="http://schemas.microsoft.com/office/drawing/2014/main" id="{6E328F99-4691-4B20-9576-086569106957}"/>
                    </a:ext>
                  </a:extLst>
                </p:cNvPr>
                <p:cNvSpPr/>
                <p:nvPr/>
              </p:nvSpPr>
              <p:spPr>
                <a:xfrm>
                  <a:off x="2000063" y="5357136"/>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grpSp>
          <p:grpSp>
            <p:nvGrpSpPr>
              <p:cNvPr id="10" name="グループ化 9">
                <a:extLst>
                  <a:ext uri="{FF2B5EF4-FFF2-40B4-BE49-F238E27FC236}">
                    <a16:creationId xmlns:a16="http://schemas.microsoft.com/office/drawing/2014/main" id="{8133E028-B381-48E5-8925-293ACEAB1329}"/>
                  </a:ext>
                </a:extLst>
              </p:cNvPr>
              <p:cNvGrpSpPr/>
              <p:nvPr/>
            </p:nvGrpSpPr>
            <p:grpSpPr>
              <a:xfrm>
                <a:off x="365089" y="2712491"/>
                <a:ext cx="5561686" cy="402335"/>
                <a:chOff x="975796" y="2866861"/>
                <a:chExt cx="6825123" cy="493730"/>
              </a:xfrm>
            </p:grpSpPr>
            <p:sp>
              <p:nvSpPr>
                <p:cNvPr id="13" name="テキスト ボックス 12">
                  <a:extLst>
                    <a:ext uri="{FF2B5EF4-FFF2-40B4-BE49-F238E27FC236}">
                      <a16:creationId xmlns:a16="http://schemas.microsoft.com/office/drawing/2014/main" id="{D1D33F30-35DD-4B25-A953-B17DBF04B73C}"/>
                    </a:ext>
                  </a:extLst>
                </p:cNvPr>
                <p:cNvSpPr txBox="1"/>
                <p:nvPr/>
              </p:nvSpPr>
              <p:spPr>
                <a:xfrm>
                  <a:off x="975796" y="2906088"/>
                  <a:ext cx="966266" cy="453232"/>
                </a:xfrm>
                <a:prstGeom prst="rect">
                  <a:avLst/>
                </a:prstGeom>
                <a:noFill/>
              </p:spPr>
              <p:txBody>
                <a:bodyPr wrap="none" rtlCol="0">
                  <a:spAutoFit/>
                </a:bodyPr>
                <a:lstStyle/>
                <a:p>
                  <a:r>
                    <a:rPr kumimoji="1" lang="en-US" altLang="ja-JP" b="1" dirty="0">
                      <a:solidFill>
                        <a:srgbClr val="494949"/>
                      </a:solidFill>
                    </a:rPr>
                    <a:t>split1</a:t>
                  </a:r>
                  <a:endParaRPr kumimoji="1" lang="ja-JP" altLang="en-US" b="1" dirty="0">
                    <a:solidFill>
                      <a:srgbClr val="494949"/>
                    </a:solidFill>
                  </a:endParaRPr>
                </a:p>
              </p:txBody>
            </p:sp>
            <p:sp>
              <p:nvSpPr>
                <p:cNvPr id="14" name="正方形/長方形 13">
                  <a:extLst>
                    <a:ext uri="{FF2B5EF4-FFF2-40B4-BE49-F238E27FC236}">
                      <a16:creationId xmlns:a16="http://schemas.microsoft.com/office/drawing/2014/main" id="{0D51A8CA-D158-4B10-8015-7D0C8F3779E3}"/>
                    </a:ext>
                  </a:extLst>
                </p:cNvPr>
                <p:cNvSpPr/>
                <p:nvPr/>
              </p:nvSpPr>
              <p:spPr>
                <a:xfrm>
                  <a:off x="6350705" y="2866861"/>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15" name="正方形/長方形 14">
                  <a:extLst>
                    <a:ext uri="{FF2B5EF4-FFF2-40B4-BE49-F238E27FC236}">
                      <a16:creationId xmlns:a16="http://schemas.microsoft.com/office/drawing/2014/main" id="{47B9F769-E961-4D0E-A143-F56EDF2883AE}"/>
                    </a:ext>
                  </a:extLst>
                </p:cNvPr>
                <p:cNvSpPr/>
                <p:nvPr/>
              </p:nvSpPr>
              <p:spPr>
                <a:xfrm>
                  <a:off x="4900491"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6" name="正方形/長方形 15">
                  <a:extLst>
                    <a:ext uri="{FF2B5EF4-FFF2-40B4-BE49-F238E27FC236}">
                      <a16:creationId xmlns:a16="http://schemas.microsoft.com/office/drawing/2014/main" id="{0D694955-0529-425D-9AFA-C0EEA6548BF5}"/>
                    </a:ext>
                  </a:extLst>
                </p:cNvPr>
                <p:cNvSpPr/>
                <p:nvPr/>
              </p:nvSpPr>
              <p:spPr>
                <a:xfrm>
                  <a:off x="3450277"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7" name="正方形/長方形 16">
                  <a:extLst>
                    <a:ext uri="{FF2B5EF4-FFF2-40B4-BE49-F238E27FC236}">
                      <a16:creationId xmlns:a16="http://schemas.microsoft.com/office/drawing/2014/main" id="{41201D36-9373-4892-B4B4-BE5895FB87A7}"/>
                    </a:ext>
                  </a:extLst>
                </p:cNvPr>
                <p:cNvSpPr/>
                <p:nvPr/>
              </p:nvSpPr>
              <p:spPr>
                <a:xfrm>
                  <a:off x="2000063"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sp>
            <p:nvSpPr>
              <p:cNvPr id="11" name="左中かっこ 10">
                <a:extLst>
                  <a:ext uri="{FF2B5EF4-FFF2-40B4-BE49-F238E27FC236}">
                    <a16:creationId xmlns:a16="http://schemas.microsoft.com/office/drawing/2014/main" id="{14522DE1-41C2-47A4-A258-F327AE363B69}"/>
                  </a:ext>
                </a:extLst>
              </p:cNvPr>
              <p:cNvSpPr/>
              <p:nvPr/>
            </p:nvSpPr>
            <p:spPr>
              <a:xfrm rot="10800000">
                <a:off x="7012560" y="2725948"/>
                <a:ext cx="191863" cy="2892608"/>
              </a:xfrm>
              <a:prstGeom prst="leftBrace">
                <a:avLst>
                  <a:gd name="adj1" fmla="val 82488"/>
                  <a:gd name="adj2" fmla="val 48106"/>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b="1">
                  <a:solidFill>
                    <a:srgbClr val="494949"/>
                  </a:solidFill>
                </a:endParaRPr>
              </a:p>
            </p:txBody>
          </p:sp>
        </p:grpSp>
        <p:sp>
          <p:nvSpPr>
            <p:cNvPr id="33" name="テキスト ボックス 32">
              <a:extLst>
                <a:ext uri="{FF2B5EF4-FFF2-40B4-BE49-F238E27FC236}">
                  <a16:creationId xmlns:a16="http://schemas.microsoft.com/office/drawing/2014/main" id="{BE2F71FF-3448-47CC-A513-7F7BFFC72D1C}"/>
                </a:ext>
              </a:extLst>
            </p:cNvPr>
            <p:cNvSpPr txBox="1"/>
            <p:nvPr/>
          </p:nvSpPr>
          <p:spPr>
            <a:xfrm>
              <a:off x="7596198" y="4266075"/>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95%</a:t>
              </a:r>
              <a:endParaRPr kumimoji="1" lang="ja-JP" altLang="en-US" b="1" dirty="0">
                <a:solidFill>
                  <a:srgbClr val="00879E"/>
                </a:solidFill>
                <a:latin typeface="+mn-ea"/>
              </a:endParaRPr>
            </a:p>
          </p:txBody>
        </p:sp>
        <p:sp>
          <p:nvSpPr>
            <p:cNvPr id="34" name="テキスト ボックス 33">
              <a:extLst>
                <a:ext uri="{FF2B5EF4-FFF2-40B4-BE49-F238E27FC236}">
                  <a16:creationId xmlns:a16="http://schemas.microsoft.com/office/drawing/2014/main" id="{D75103DE-41D5-429C-B4A9-B9D0AB9965C4}"/>
                </a:ext>
              </a:extLst>
            </p:cNvPr>
            <p:cNvSpPr txBox="1"/>
            <p:nvPr/>
          </p:nvSpPr>
          <p:spPr>
            <a:xfrm>
              <a:off x="7596197" y="5976937"/>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60%</a:t>
              </a:r>
              <a:endParaRPr kumimoji="1" lang="ja-JP" altLang="en-US" b="1" dirty="0">
                <a:solidFill>
                  <a:srgbClr val="00879E"/>
                </a:solidFill>
                <a:latin typeface="+mn-ea"/>
              </a:endParaRPr>
            </a:p>
          </p:txBody>
        </p:sp>
        <p:sp>
          <p:nvSpPr>
            <p:cNvPr id="35" name="テキスト ボックス 34">
              <a:extLst>
                <a:ext uri="{FF2B5EF4-FFF2-40B4-BE49-F238E27FC236}">
                  <a16:creationId xmlns:a16="http://schemas.microsoft.com/office/drawing/2014/main" id="{65E159B9-FC62-4D66-983D-A41F0040B53B}"/>
                </a:ext>
              </a:extLst>
            </p:cNvPr>
            <p:cNvSpPr txBox="1"/>
            <p:nvPr/>
          </p:nvSpPr>
          <p:spPr>
            <a:xfrm>
              <a:off x="7596198" y="5105561"/>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90%</a:t>
              </a:r>
              <a:endParaRPr kumimoji="1" lang="ja-JP" altLang="en-US" b="1" dirty="0">
                <a:solidFill>
                  <a:srgbClr val="00879E"/>
                </a:solidFill>
                <a:latin typeface="+mn-ea"/>
              </a:endParaRPr>
            </a:p>
          </p:txBody>
        </p:sp>
        <p:sp>
          <p:nvSpPr>
            <p:cNvPr id="36" name="テキスト ボックス 35">
              <a:extLst>
                <a:ext uri="{FF2B5EF4-FFF2-40B4-BE49-F238E27FC236}">
                  <a16:creationId xmlns:a16="http://schemas.microsoft.com/office/drawing/2014/main" id="{A8912415-937C-46D0-98C8-84F745B0FBF3}"/>
                </a:ext>
              </a:extLst>
            </p:cNvPr>
            <p:cNvSpPr txBox="1"/>
            <p:nvPr/>
          </p:nvSpPr>
          <p:spPr>
            <a:xfrm>
              <a:off x="7596198" y="3458478"/>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85%</a:t>
              </a:r>
              <a:endParaRPr kumimoji="1" lang="ja-JP" altLang="en-US" b="1" dirty="0">
                <a:solidFill>
                  <a:srgbClr val="00879E"/>
                </a:solidFill>
                <a:latin typeface="+mn-ea"/>
              </a:endParaRPr>
            </a:p>
          </p:txBody>
        </p:sp>
        <p:sp>
          <p:nvSpPr>
            <p:cNvPr id="37" name="テキスト ボックス 36">
              <a:extLst>
                <a:ext uri="{FF2B5EF4-FFF2-40B4-BE49-F238E27FC236}">
                  <a16:creationId xmlns:a16="http://schemas.microsoft.com/office/drawing/2014/main" id="{25FCE84C-2FBC-4BEC-999D-B2E2D73E50D2}"/>
                </a:ext>
              </a:extLst>
            </p:cNvPr>
            <p:cNvSpPr txBox="1"/>
            <p:nvPr/>
          </p:nvSpPr>
          <p:spPr>
            <a:xfrm>
              <a:off x="7379150" y="2825035"/>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879E"/>
                  </a:solidFill>
                  <a:latin typeface="+mn-ea"/>
                </a:rPr>
                <a:t>検証精度</a:t>
              </a:r>
            </a:p>
          </p:txBody>
        </p:sp>
        <p:sp>
          <p:nvSpPr>
            <p:cNvPr id="38" name="テキスト ボックス 37">
              <a:extLst>
                <a:ext uri="{FF2B5EF4-FFF2-40B4-BE49-F238E27FC236}">
                  <a16:creationId xmlns:a16="http://schemas.microsoft.com/office/drawing/2014/main" id="{C7637A62-306E-4220-B2A4-ED303BA66FA1}"/>
                </a:ext>
              </a:extLst>
            </p:cNvPr>
            <p:cNvSpPr txBox="1"/>
            <p:nvPr/>
          </p:nvSpPr>
          <p:spPr>
            <a:xfrm>
              <a:off x="8707697" y="4592567"/>
              <a:ext cx="2016414" cy="769441"/>
            </a:xfrm>
            <a:prstGeom prst="rect">
              <a:avLst/>
            </a:prstGeom>
            <a:noFill/>
          </p:spPr>
          <p:txBody>
            <a:bodyPr wrap="square" rtlCol="0">
              <a:spAutoFit/>
            </a:bodyPr>
            <a:lstStyle/>
            <a:p>
              <a:pPr algn="ctr" defTabSz="914400" fontAlgn="base">
                <a:spcBef>
                  <a:spcPct val="0"/>
                </a:spcBef>
                <a:spcAft>
                  <a:spcPct val="0"/>
                </a:spcAft>
              </a:pPr>
              <a:r>
                <a:rPr kumimoji="1" lang="en-US" altLang="ja-JP" sz="4400" b="1" dirty="0">
                  <a:solidFill>
                    <a:srgbClr val="EA0D62"/>
                  </a:solidFill>
                  <a:latin typeface="+mn-ea"/>
                </a:rPr>
                <a:t>82.5</a:t>
              </a:r>
              <a:r>
                <a:rPr kumimoji="1" lang="en-US" altLang="ja-JP" b="1" dirty="0">
                  <a:solidFill>
                    <a:srgbClr val="EA0D62"/>
                  </a:solidFill>
                  <a:latin typeface="+mn-ea"/>
                </a:rPr>
                <a:t>%</a:t>
              </a:r>
              <a:endParaRPr kumimoji="1" lang="ja-JP" altLang="en-US" sz="4400" b="1" dirty="0">
                <a:solidFill>
                  <a:srgbClr val="EA0D62"/>
                </a:solidFill>
                <a:latin typeface="+mn-ea"/>
              </a:endParaRPr>
            </a:p>
          </p:txBody>
        </p:sp>
      </p:grpSp>
      <p:sp>
        <p:nvSpPr>
          <p:cNvPr id="40" name="テキスト ボックス 39">
            <a:extLst>
              <a:ext uri="{FF2B5EF4-FFF2-40B4-BE49-F238E27FC236}">
                <a16:creationId xmlns:a16="http://schemas.microsoft.com/office/drawing/2014/main" id="{CFB2C348-0F57-4011-A9CD-6CC2983D76F1}"/>
              </a:ext>
            </a:extLst>
          </p:cNvPr>
          <p:cNvSpPr txBox="1"/>
          <p:nvPr/>
        </p:nvSpPr>
        <p:spPr>
          <a:xfrm>
            <a:off x="902875" y="991681"/>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kumimoji="1" lang="ja-JP" altLang="en-US" sz="1800" dirty="0"/>
              <a:t>交差検証</a:t>
            </a:r>
            <a:r>
              <a:rPr kumimoji="1" lang="en-US" altLang="ja-JP" sz="1800" dirty="0"/>
              <a:t>(CV</a:t>
            </a:r>
            <a:r>
              <a:rPr kumimoji="1" lang="ja-JP" altLang="en-US" sz="1800" dirty="0"/>
              <a:t>：</a:t>
            </a:r>
            <a:r>
              <a:rPr kumimoji="1" lang="en-US" altLang="ja-JP" sz="1800" dirty="0"/>
              <a:t>cross validation)</a:t>
            </a:r>
            <a:endParaRPr lang="ja-JP" altLang="en-US" sz="1600" dirty="0"/>
          </a:p>
          <a:p>
            <a:pPr lvl="1">
              <a:buClr>
                <a:srgbClr val="F36C37"/>
              </a:buClr>
            </a:pPr>
            <a:r>
              <a:rPr lang="ja-JP" altLang="en-US" sz="1400" b="1" dirty="0"/>
              <a:t>データを分割して、組み合わせを変えながら何度も繰り返し学習と検証を繰り返す手法</a:t>
            </a:r>
            <a:endParaRPr lang="en-US" altLang="ja-JP" sz="1400" b="1" dirty="0"/>
          </a:p>
          <a:p>
            <a:pPr lvl="1">
              <a:buClr>
                <a:srgbClr val="F36C37"/>
              </a:buClr>
            </a:pPr>
            <a:r>
              <a:rPr lang="ja-JP" altLang="en-US" sz="1400" b="1" dirty="0"/>
              <a:t>交差検証の中でも特によく用いれられるのが</a:t>
            </a:r>
            <a:r>
              <a:rPr lang="en-US" altLang="ja-JP" sz="1400" b="1" dirty="0"/>
              <a:t>k</a:t>
            </a:r>
            <a:r>
              <a:rPr lang="ja-JP" altLang="en-US" sz="1400" b="1" dirty="0"/>
              <a:t>分割交差検証（</a:t>
            </a:r>
            <a:r>
              <a:rPr lang="en-US" altLang="ja-JP" sz="1400" b="1" dirty="0"/>
              <a:t>k-fold cross-validation</a:t>
            </a:r>
            <a:r>
              <a:rPr lang="ja-JP" altLang="en-US" sz="1400" b="1" dirty="0"/>
              <a:t>）</a:t>
            </a:r>
            <a:endParaRPr lang="en-US" altLang="ja-JP" sz="1400" b="1" dirty="0"/>
          </a:p>
          <a:p>
            <a:pPr lvl="1">
              <a:buClr>
                <a:srgbClr val="F36C37"/>
              </a:buClr>
            </a:pPr>
            <a:r>
              <a:rPr lang="ja-JP" altLang="en-US" sz="1400" b="1" dirty="0"/>
              <a:t>データを</a:t>
            </a:r>
            <a:r>
              <a:rPr lang="en-US" altLang="ja-JP" sz="1400" b="1" dirty="0"/>
              <a:t>k</a:t>
            </a:r>
            <a:r>
              <a:rPr lang="ja-JP" altLang="en-US" sz="1400" b="1" dirty="0"/>
              <a:t>個に分割し、そのうちの一つを検証用、残りを学習用として、繰り返し</a:t>
            </a:r>
            <a:r>
              <a:rPr lang="en-US" altLang="ja-JP" sz="1400" b="1" dirty="0"/>
              <a:t>k</a:t>
            </a:r>
            <a:r>
              <a:rPr lang="ja-JP" altLang="en-US" sz="1400" b="1" dirty="0"/>
              <a:t>回の学習を行いその平均精度を</a:t>
            </a:r>
            <a:br>
              <a:rPr lang="en-US" altLang="ja-JP" sz="1400" b="1" dirty="0"/>
            </a:br>
            <a:r>
              <a:rPr lang="ja-JP" altLang="en-US" sz="1400" b="1" dirty="0"/>
              <a:t>計算する。</a:t>
            </a:r>
            <a:endParaRPr lang="en-US" altLang="ja-JP" sz="1400" b="1" dirty="0"/>
          </a:p>
        </p:txBody>
      </p:sp>
      <p:sp>
        <p:nvSpPr>
          <p:cNvPr id="41" name="テキスト ボックス 40">
            <a:extLst>
              <a:ext uri="{FF2B5EF4-FFF2-40B4-BE49-F238E27FC236}">
                <a16:creationId xmlns:a16="http://schemas.microsoft.com/office/drawing/2014/main" id="{53BA97DA-CA02-44A5-AD93-4582BB711B9F}"/>
              </a:ext>
            </a:extLst>
          </p:cNvPr>
          <p:cNvSpPr txBox="1"/>
          <p:nvPr/>
        </p:nvSpPr>
        <p:spPr>
          <a:xfrm>
            <a:off x="8790063" y="4370514"/>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A0D62"/>
                </a:solidFill>
                <a:latin typeface="+mn-ea"/>
              </a:rPr>
              <a:t>平均精度</a:t>
            </a:r>
          </a:p>
        </p:txBody>
      </p:sp>
    </p:spTree>
    <p:extLst>
      <p:ext uri="{BB962C8B-B14F-4D97-AF65-F5344CB8AC3E}">
        <p14:creationId xmlns:p14="http://schemas.microsoft.com/office/powerpoint/2010/main" val="17996430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90530"/>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60028" y="1521962"/>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5-4-4.</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④</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283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3690"/>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検証データに合わせてチューニングしてしまうことを防ぐ</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偏った検証データで評価してしまうことを防ぐ</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データを効率的に利用することができる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各試行の精度を見比べることで、データにより現れる評価の幅を知ることができる</a:t>
            </a:r>
            <a:br>
              <a:rPr lang="en-US" altLang="ja-JP" sz="2000" b="1" dirty="0">
                <a:solidFill>
                  <a:srgbClr val="494949"/>
                </a:solidFill>
              </a:rPr>
            </a:br>
            <a:r>
              <a:rPr lang="ja-JP" altLang="en-US" sz="2000" b="1" dirty="0">
                <a:solidFill>
                  <a:srgbClr val="494949"/>
                </a:solidFill>
              </a:rPr>
              <a:t>（精度</a:t>
            </a:r>
            <a:r>
              <a:rPr lang="en-US" altLang="ja-JP" sz="2000" b="1" dirty="0">
                <a:solidFill>
                  <a:srgbClr val="494949"/>
                </a:solidFill>
              </a:rPr>
              <a:t>95%</a:t>
            </a:r>
            <a:r>
              <a:rPr lang="ja-JP" altLang="en-US" sz="2000" b="1" dirty="0">
                <a:solidFill>
                  <a:srgbClr val="494949"/>
                </a:solidFill>
              </a:rPr>
              <a:t>の試行と</a:t>
            </a:r>
            <a:r>
              <a:rPr lang="en-US" altLang="ja-JP" sz="2000" b="1" dirty="0">
                <a:solidFill>
                  <a:srgbClr val="494949"/>
                </a:solidFill>
              </a:rPr>
              <a:t>60%</a:t>
            </a:r>
            <a:r>
              <a:rPr lang="ja-JP" altLang="en-US" sz="2000" b="1" dirty="0">
                <a:solidFill>
                  <a:srgbClr val="494949"/>
                </a:solidFill>
              </a:rPr>
              <a:t>の試行があれば、最良と最悪の場合を推測できる）</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116857"/>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学習に時間がかかる。分割数によるが単純には分割数倍の時間がかかる</a:t>
            </a:r>
          </a:p>
          <a:p>
            <a:pPr>
              <a:lnSpc>
                <a:spcPct val="130000"/>
              </a:lnSpc>
              <a:spcBef>
                <a:spcPts val="0"/>
              </a:spcBef>
              <a:spcAft>
                <a:spcPts val="0"/>
              </a:spcAft>
              <a:buClr>
                <a:schemeClr val="tx1">
                  <a:lumMod val="75000"/>
                  <a:lumOff val="25000"/>
                </a:schemeClr>
              </a:buClr>
            </a:pPr>
            <a:r>
              <a:rPr lang="ja-JP" altLang="en-US" sz="2000" b="1" dirty="0"/>
              <a:t>ディープラーニングなど、とても学習に時間がかかる場合に採用できないこともある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49063" y="450797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60028" y="462603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2405" y="889137"/>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dirty="0">
                <a:solidFill>
                  <a:srgbClr val="494949"/>
                </a:solidFill>
              </a:rPr>
              <a:t>交差検証には多くの利点がありますが、欠点もあります。</a:t>
            </a:r>
            <a:endParaRPr kumimoji="1" lang="en-US" altLang="ja-JP" sz="2000" b="1" dirty="0">
              <a:solidFill>
                <a:srgbClr val="494949"/>
              </a:solidFill>
              <a:latin typeface="+mj-ea"/>
              <a:ea typeface="+mj-ea"/>
            </a:endParaRPr>
          </a:p>
        </p:txBody>
      </p:sp>
    </p:spTree>
    <p:extLst>
      <p:ext uri="{BB962C8B-B14F-4D97-AF65-F5344CB8AC3E}">
        <p14:creationId xmlns:p14="http://schemas.microsoft.com/office/powerpoint/2010/main" val="2715420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吹き出し: 角を丸めた四角形 67">
            <a:extLst>
              <a:ext uri="{FF2B5EF4-FFF2-40B4-BE49-F238E27FC236}">
                <a16:creationId xmlns:a16="http://schemas.microsoft.com/office/drawing/2014/main" id="{B4BA95A4-DB04-413C-864B-2E9D05B7809F}"/>
              </a:ext>
            </a:extLst>
          </p:cNvPr>
          <p:cNvSpPr/>
          <p:nvPr/>
        </p:nvSpPr>
        <p:spPr>
          <a:xfrm>
            <a:off x="8632925" y="4014960"/>
            <a:ext cx="3224113" cy="1740905"/>
          </a:xfrm>
          <a:prstGeom prst="wedgeRoundRectCallout">
            <a:avLst>
              <a:gd name="adj1" fmla="val -58605"/>
              <a:gd name="adj2" fmla="val -11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-4-5.</a:t>
            </a:r>
            <a:r>
              <a:rPr kumimoji="1" lang="ja-JP" altLang="en-US" dirty="0"/>
              <a:t>グリッドサーチ</a:t>
            </a:r>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284</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95473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グリッドサーチとは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40118"/>
            <a:ext cx="10386245" cy="63989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リストしたハイパーパラメータ設定値の候補を全て組み合わせ、繰り返し学習と評価を行い、</a:t>
            </a:r>
            <a:br>
              <a:rPr lang="en-US" altLang="ja-JP" sz="1800" dirty="0"/>
            </a:br>
            <a:r>
              <a:rPr lang="ja-JP" altLang="en-US" sz="1800" dirty="0"/>
              <a:t>ベストな設定値の組み合わせを探る手法。</a:t>
            </a:r>
          </a:p>
        </p:txBody>
      </p:sp>
      <p:sp>
        <p:nvSpPr>
          <p:cNvPr id="12" name="四角形: 角を丸くする 11">
            <a:extLst>
              <a:ext uri="{FF2B5EF4-FFF2-40B4-BE49-F238E27FC236}">
                <a16:creationId xmlns:a16="http://schemas.microsoft.com/office/drawing/2014/main" id="{20E6B73E-C236-42E8-9D25-9912A73F3B1E}"/>
              </a:ext>
            </a:extLst>
          </p:cNvPr>
          <p:cNvSpPr/>
          <p:nvPr/>
        </p:nvSpPr>
        <p:spPr bwMode="auto">
          <a:xfrm>
            <a:off x="746465" y="23552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scikit-learn</a:t>
            </a:r>
            <a:r>
              <a:rPr kumimoji="1" lang="ja-JP" altLang="en-US" sz="2000" b="1" dirty="0">
                <a:solidFill>
                  <a:srgbClr val="F36C37"/>
                </a:solidFill>
                <a:latin typeface="+mj-ea"/>
                <a:ea typeface="+mj-ea"/>
              </a:rPr>
              <a:t>の</a:t>
            </a:r>
            <a:r>
              <a:rPr kumimoji="1" lang="en-US" altLang="ja-JP" sz="2000" b="1" dirty="0">
                <a:solidFill>
                  <a:srgbClr val="F36C37"/>
                </a:solidFill>
                <a:latin typeface="+mj-ea"/>
                <a:ea typeface="+mj-ea"/>
              </a:rPr>
              <a:t>GridSearchCV</a:t>
            </a:r>
            <a:r>
              <a:rPr kumimoji="1" lang="ja-JP" altLang="en-US" sz="2000" b="1" dirty="0">
                <a:solidFill>
                  <a:srgbClr val="F36C37"/>
                </a:solidFill>
                <a:latin typeface="+mj-ea"/>
                <a:ea typeface="+mj-ea"/>
              </a:rPr>
              <a:t>はグリッドサーチ </a:t>
            </a:r>
            <a:r>
              <a:rPr kumimoji="1" lang="en-US" altLang="ja-JP" sz="2000" b="1" dirty="0">
                <a:solidFill>
                  <a:srgbClr val="F36C37"/>
                </a:solidFill>
                <a:latin typeface="+mj-ea"/>
                <a:ea typeface="+mj-ea"/>
              </a:rPr>
              <a:t>+ </a:t>
            </a:r>
            <a:r>
              <a:rPr kumimoji="1" lang="ja-JP" altLang="en-US" sz="2000" b="1" dirty="0">
                <a:solidFill>
                  <a:srgbClr val="F36C37"/>
                </a:solidFill>
                <a:latin typeface="+mj-ea"/>
                <a:ea typeface="+mj-ea"/>
              </a:rPr>
              <a:t>交差検証</a:t>
            </a:r>
            <a:r>
              <a:rPr kumimoji="1" lang="en-US" altLang="ja-JP" sz="2000" b="1" dirty="0">
                <a:solidFill>
                  <a:srgbClr val="F36C37"/>
                </a:solidFill>
                <a:latin typeface="+mj-ea"/>
                <a:ea typeface="+mj-ea"/>
              </a:rPr>
              <a:t>(CV</a:t>
            </a:r>
            <a:r>
              <a:rPr kumimoji="1" lang="ja-JP" altLang="en-US" sz="2000" b="1" dirty="0">
                <a:solidFill>
                  <a:srgbClr val="F36C37"/>
                </a:solidFill>
                <a:latin typeface="+mj-ea"/>
                <a:ea typeface="+mj-ea"/>
              </a:rPr>
              <a:t>：</a:t>
            </a:r>
            <a:r>
              <a:rPr kumimoji="1" lang="en-US" altLang="ja-JP" sz="2000" b="1" dirty="0">
                <a:solidFill>
                  <a:srgbClr val="F36C37"/>
                </a:solidFill>
                <a:latin typeface="+mj-ea"/>
                <a:ea typeface="+mj-ea"/>
              </a:rPr>
              <a:t>cross validation)</a:t>
            </a:r>
          </a:p>
        </p:txBody>
      </p:sp>
      <p:sp>
        <p:nvSpPr>
          <p:cNvPr id="13" name="テキスト ボックス 12">
            <a:extLst>
              <a:ext uri="{FF2B5EF4-FFF2-40B4-BE49-F238E27FC236}">
                <a16:creationId xmlns:a16="http://schemas.microsoft.com/office/drawing/2014/main" id="{E5D9CC1A-3B4A-40A1-936E-B291E4950E09}"/>
              </a:ext>
            </a:extLst>
          </p:cNvPr>
          <p:cNvSpPr txBox="1"/>
          <p:nvPr/>
        </p:nvSpPr>
        <p:spPr>
          <a:xfrm>
            <a:off x="1038992" y="2900566"/>
            <a:ext cx="7408322" cy="80327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グリッドサーチを行いながら、交差検証も同時に行ってくれる便利なクラス。</a:t>
            </a:r>
            <a:endParaRPr lang="en-US" altLang="ja-JP" dirty="0"/>
          </a:p>
          <a:p>
            <a:pPr>
              <a:buClr>
                <a:srgbClr val="F36C37"/>
              </a:buClr>
            </a:pPr>
            <a:r>
              <a:rPr lang="ja-JP" altLang="en-US" dirty="0"/>
              <a:t>ベストなハイパーパラメータを用いて、自動で全データを用いたモデル学習まで行う。</a:t>
            </a:r>
          </a:p>
          <a:p>
            <a:pPr>
              <a:buClr>
                <a:srgbClr val="F36C37"/>
              </a:buClr>
            </a:pPr>
            <a:r>
              <a:rPr lang="en-US" altLang="ja-JP" dirty="0"/>
              <a:t>scikit-learn</a:t>
            </a:r>
            <a:r>
              <a:rPr lang="ja-JP" altLang="en-US" dirty="0"/>
              <a:t>のモデルだけでなく</a:t>
            </a:r>
            <a:r>
              <a:rPr lang="en-US" altLang="ja-JP" dirty="0"/>
              <a:t>scikit-learn</a:t>
            </a:r>
            <a:r>
              <a:rPr lang="ja-JP" altLang="en-US" dirty="0"/>
              <a:t> </a:t>
            </a:r>
            <a:r>
              <a:rPr lang="en-US" altLang="ja-JP" dirty="0"/>
              <a:t>API</a:t>
            </a:r>
            <a:r>
              <a:rPr lang="ja-JP" altLang="en-US" dirty="0"/>
              <a:t>を持つ、</a:t>
            </a:r>
            <a:r>
              <a:rPr lang="en-US" altLang="ja-JP" dirty="0"/>
              <a:t>LightGBM</a:t>
            </a:r>
            <a:r>
              <a:rPr lang="ja-JP" altLang="en-US" dirty="0"/>
              <a:t>などでも利用が可能。</a:t>
            </a:r>
            <a:endParaRPr lang="en-US" altLang="ja-JP" dirty="0"/>
          </a:p>
        </p:txBody>
      </p:sp>
      <p:sp>
        <p:nvSpPr>
          <p:cNvPr id="14" name="テキスト ボックス 13">
            <a:extLst>
              <a:ext uri="{FF2B5EF4-FFF2-40B4-BE49-F238E27FC236}">
                <a16:creationId xmlns:a16="http://schemas.microsoft.com/office/drawing/2014/main" id="{FEC8AB80-EA09-4A50-A4D2-77790449D318}"/>
              </a:ext>
            </a:extLst>
          </p:cNvPr>
          <p:cNvSpPr txBox="1"/>
          <p:nvPr/>
        </p:nvSpPr>
        <p:spPr>
          <a:xfrm>
            <a:off x="1518646" y="4956313"/>
            <a:ext cx="3576918" cy="369332"/>
          </a:xfrm>
          <a:prstGeom prst="rect">
            <a:avLst/>
          </a:prstGeom>
          <a:noFill/>
        </p:spPr>
        <p:txBody>
          <a:bodyPr wrap="square">
            <a:spAutoFit/>
          </a:bodyPr>
          <a:lstStyle/>
          <a:p>
            <a:r>
              <a:rPr lang="en-US" altLang="ja-JP" sz="1800" b="0" dirty="0">
                <a:solidFill>
                  <a:srgbClr val="A31515"/>
                </a:solidFill>
                <a:effectLst/>
                <a:latin typeface="+mn-ea"/>
              </a:rPr>
              <a:t>max_depth</a:t>
            </a:r>
            <a:r>
              <a:rPr lang="en-US" altLang="ja-JP" sz="1800" b="0" dirty="0">
                <a:solidFill>
                  <a:srgbClr val="494949"/>
                </a:solidFill>
                <a:effectLst/>
                <a:latin typeface="+mn-ea"/>
              </a:rPr>
              <a:t>:</a:t>
            </a:r>
            <a:r>
              <a:rPr lang="en-US" altLang="ja-JP" sz="1800" b="0" dirty="0">
                <a:solidFill>
                  <a:srgbClr val="000000"/>
                </a:solidFill>
                <a:effectLst/>
                <a:latin typeface="+mn-ea"/>
              </a:rPr>
              <a:t>[</a:t>
            </a:r>
            <a:r>
              <a:rPr lang="en-US" altLang="ja-JP" sz="1800" b="0" dirty="0">
                <a:solidFill>
                  <a:srgbClr val="494949"/>
                </a:solidFill>
                <a:effectLst/>
                <a:latin typeface="+mn-ea"/>
              </a:rPr>
              <a:t>2, 3, 4, 5</a:t>
            </a:r>
            <a:r>
              <a:rPr lang="en-US" altLang="ja-JP" sz="1800" b="0" dirty="0">
                <a:solidFill>
                  <a:srgbClr val="000000"/>
                </a:solidFill>
                <a:effectLst/>
                <a:latin typeface="+mn-ea"/>
              </a:rPr>
              <a:t>]</a:t>
            </a:r>
            <a:endParaRPr lang="ja-JP" altLang="en-US" dirty="0"/>
          </a:p>
        </p:txBody>
      </p:sp>
      <p:sp>
        <p:nvSpPr>
          <p:cNvPr id="20" name="テキスト ボックス 19">
            <a:extLst>
              <a:ext uri="{FF2B5EF4-FFF2-40B4-BE49-F238E27FC236}">
                <a16:creationId xmlns:a16="http://schemas.microsoft.com/office/drawing/2014/main" id="{F1E8421D-F165-47F4-B1E9-5CC8E18C45EF}"/>
              </a:ext>
            </a:extLst>
          </p:cNvPr>
          <p:cNvSpPr txBox="1"/>
          <p:nvPr/>
        </p:nvSpPr>
        <p:spPr>
          <a:xfrm>
            <a:off x="1518646" y="5384651"/>
            <a:ext cx="4029747" cy="369332"/>
          </a:xfrm>
          <a:prstGeom prst="rect">
            <a:avLst/>
          </a:prstGeom>
          <a:noFill/>
        </p:spPr>
        <p:txBody>
          <a:bodyPr wrap="square">
            <a:spAutoFit/>
          </a:bodyPr>
          <a:lstStyle/>
          <a:p>
            <a:r>
              <a:rPr lang="en-US" altLang="ja-JP" sz="1800" b="0" dirty="0">
                <a:solidFill>
                  <a:srgbClr val="A31515"/>
                </a:solidFill>
                <a:effectLst/>
                <a:latin typeface="+mn-ea"/>
              </a:rPr>
              <a:t>n_estimators</a:t>
            </a:r>
            <a:r>
              <a:rPr lang="en-US" altLang="ja-JP" sz="1800" b="0" dirty="0">
                <a:solidFill>
                  <a:srgbClr val="494949"/>
                </a:solidFill>
                <a:effectLst/>
                <a:latin typeface="+mn-ea"/>
              </a:rPr>
              <a:t>:[</a:t>
            </a:r>
            <a:r>
              <a:rPr lang="en-US" altLang="ja-JP" dirty="0">
                <a:solidFill>
                  <a:srgbClr val="494949"/>
                </a:solidFill>
                <a:latin typeface="+mn-ea"/>
              </a:rPr>
              <a:t>50</a:t>
            </a:r>
            <a:r>
              <a:rPr lang="en-US" altLang="ja-JP" sz="1800" b="0" dirty="0">
                <a:solidFill>
                  <a:srgbClr val="494949"/>
                </a:solidFill>
                <a:effectLst/>
                <a:latin typeface="+mn-ea"/>
              </a:rPr>
              <a:t>, 100 ,</a:t>
            </a:r>
            <a:r>
              <a:rPr lang="en-US" altLang="ja-JP" dirty="0">
                <a:solidFill>
                  <a:srgbClr val="494949"/>
                </a:solidFill>
                <a:latin typeface="+mn-ea"/>
              </a:rPr>
              <a:t>15</a:t>
            </a:r>
            <a:r>
              <a:rPr lang="en-US" altLang="ja-JP" sz="1800" b="0" dirty="0">
                <a:solidFill>
                  <a:srgbClr val="494949"/>
                </a:solidFill>
                <a:effectLst/>
                <a:latin typeface="+mn-ea"/>
              </a:rPr>
              <a:t>0, 200]</a:t>
            </a:r>
          </a:p>
        </p:txBody>
      </p:sp>
      <p:sp>
        <p:nvSpPr>
          <p:cNvPr id="22" name="テキスト ボックス 21">
            <a:extLst>
              <a:ext uri="{FF2B5EF4-FFF2-40B4-BE49-F238E27FC236}">
                <a16:creationId xmlns:a16="http://schemas.microsoft.com/office/drawing/2014/main" id="{D287361D-1509-4530-9211-31613DE8EBA6}"/>
              </a:ext>
            </a:extLst>
          </p:cNvPr>
          <p:cNvSpPr txBox="1"/>
          <p:nvPr/>
        </p:nvSpPr>
        <p:spPr>
          <a:xfrm>
            <a:off x="1518646" y="4615966"/>
            <a:ext cx="3363865" cy="369332"/>
          </a:xfrm>
          <a:prstGeom prst="rect">
            <a:avLst/>
          </a:prstGeom>
          <a:noFill/>
        </p:spPr>
        <p:txBody>
          <a:bodyPr wrap="square">
            <a:spAutoFit/>
          </a:bodyPr>
          <a:lstStyle/>
          <a:p>
            <a:r>
              <a:rPr lang="ja-JP" altLang="en-US" sz="1800" b="1" dirty="0">
                <a:solidFill>
                  <a:srgbClr val="09885A"/>
                </a:solidFill>
                <a:effectLst/>
                <a:latin typeface="+mn-ea"/>
              </a:rPr>
              <a:t>ハイパーパラメータのリスト</a:t>
            </a:r>
            <a:endParaRPr lang="ja-JP" altLang="en-US" b="1" dirty="0"/>
          </a:p>
        </p:txBody>
      </p:sp>
      <p:graphicFrame>
        <p:nvGraphicFramePr>
          <p:cNvPr id="8" name="表 8">
            <a:extLst>
              <a:ext uri="{FF2B5EF4-FFF2-40B4-BE49-F238E27FC236}">
                <a16:creationId xmlns:a16="http://schemas.microsoft.com/office/drawing/2014/main" id="{FB4C00D7-4D16-4D5A-9ECD-95DED96E1B37}"/>
              </a:ext>
            </a:extLst>
          </p:cNvPr>
          <p:cNvGraphicFramePr>
            <a:graphicFrameLocks noGrp="1"/>
          </p:cNvGraphicFramePr>
          <p:nvPr>
            <p:extLst>
              <p:ext uri="{D42A27DB-BD31-4B8C-83A1-F6EECF244321}">
                <p14:modId xmlns:p14="http://schemas.microsoft.com/office/powerpoint/2010/main" val="3533082431"/>
              </p:ext>
            </p:extLst>
          </p:nvPr>
        </p:nvGraphicFramePr>
        <p:xfrm>
          <a:off x="6227458" y="4170490"/>
          <a:ext cx="2121036" cy="1868560"/>
        </p:xfrm>
        <a:graphic>
          <a:graphicData uri="http://schemas.openxmlformats.org/drawingml/2006/table">
            <a:tbl>
              <a:tblPr>
                <a:tableStyleId>{5C22544A-7EE6-4342-B048-85BDC9FD1C3A}</a:tableStyleId>
              </a:tblPr>
              <a:tblGrid>
                <a:gridCol w="530259">
                  <a:extLst>
                    <a:ext uri="{9D8B030D-6E8A-4147-A177-3AD203B41FA5}">
                      <a16:colId xmlns:a16="http://schemas.microsoft.com/office/drawing/2014/main" val="2671718918"/>
                    </a:ext>
                  </a:extLst>
                </a:gridCol>
                <a:gridCol w="530259">
                  <a:extLst>
                    <a:ext uri="{9D8B030D-6E8A-4147-A177-3AD203B41FA5}">
                      <a16:colId xmlns:a16="http://schemas.microsoft.com/office/drawing/2014/main" val="813448350"/>
                    </a:ext>
                  </a:extLst>
                </a:gridCol>
                <a:gridCol w="530259">
                  <a:extLst>
                    <a:ext uri="{9D8B030D-6E8A-4147-A177-3AD203B41FA5}">
                      <a16:colId xmlns:a16="http://schemas.microsoft.com/office/drawing/2014/main" val="580075671"/>
                    </a:ext>
                  </a:extLst>
                </a:gridCol>
                <a:gridCol w="530259">
                  <a:extLst>
                    <a:ext uri="{9D8B030D-6E8A-4147-A177-3AD203B41FA5}">
                      <a16:colId xmlns:a16="http://schemas.microsoft.com/office/drawing/2014/main" val="258082557"/>
                    </a:ext>
                  </a:extLst>
                </a:gridCol>
              </a:tblGrid>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0.781</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0.802</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0.841</a:t>
                      </a:r>
                      <a:endParaRPr kumimoji="1" lang="ja-JP" altLang="en-US" sz="1200" dirty="0"/>
                    </a:p>
                  </a:txBody>
                  <a:tcPr marL="66053" marR="66053" marT="33026" marB="33026" anchor="ctr">
                    <a:solidFill>
                      <a:srgbClr val="EA1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0.831</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2248284643"/>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0.792</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0.794</a:t>
                      </a:r>
                      <a:endParaRPr kumimoji="1" lang="ja-JP" altLang="en-US" sz="1200" dirty="0"/>
                    </a:p>
                  </a:txBody>
                  <a:tcPr marL="66053" marR="66053" marT="33026" marB="33026"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0.826</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0.825</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3186601249"/>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0.785</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0.813</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0.790</a:t>
                      </a:r>
                      <a:endParaRPr kumimoji="1" lang="ja-JP" altLang="en-US" sz="1200" dirty="0"/>
                    </a:p>
                  </a:txBody>
                  <a:tcPr marL="66053" marR="66053" marT="33026" marB="33026" anchor="ctr">
                    <a:solidFill>
                      <a:srgbClr val="FFB3B4"/>
                    </a:solidFill>
                  </a:tcPr>
                </a:tc>
                <a:extLst>
                  <a:ext uri="{0D108BD9-81ED-4DB2-BD59-A6C34878D82A}">
                    <a16:rowId xmlns:a16="http://schemas.microsoft.com/office/drawing/2014/main" val="2621274636"/>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0.780</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0.793</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0.779</a:t>
                      </a:r>
                      <a:endParaRPr kumimoji="1" lang="ja-JP" altLang="en-US" sz="1200" dirty="0"/>
                    </a:p>
                  </a:txBody>
                  <a:tcPr marL="66053" marR="66053" marT="33026" marB="33026" anchor="ctr"/>
                </a:tc>
                <a:extLst>
                  <a:ext uri="{0D108BD9-81ED-4DB2-BD59-A6C34878D82A}">
                    <a16:rowId xmlns:a16="http://schemas.microsoft.com/office/drawing/2014/main" val="2842881937"/>
                  </a:ext>
                </a:extLst>
              </a:tr>
            </a:tbl>
          </a:graphicData>
        </a:graphic>
      </p:graphicFrame>
      <p:sp>
        <p:nvSpPr>
          <p:cNvPr id="23" name="テキスト ボックス 22">
            <a:extLst>
              <a:ext uri="{FF2B5EF4-FFF2-40B4-BE49-F238E27FC236}">
                <a16:creationId xmlns:a16="http://schemas.microsoft.com/office/drawing/2014/main" id="{967F1DE6-DA97-45C5-A48B-FE12CA8F8FF1}"/>
              </a:ext>
            </a:extLst>
          </p:cNvPr>
          <p:cNvSpPr txBox="1"/>
          <p:nvPr/>
        </p:nvSpPr>
        <p:spPr>
          <a:xfrm>
            <a:off x="5845118" y="4700747"/>
            <a:ext cx="480251" cy="369332"/>
          </a:xfrm>
          <a:prstGeom prst="rect">
            <a:avLst/>
          </a:prstGeom>
          <a:noFill/>
        </p:spPr>
        <p:txBody>
          <a:bodyPr wrap="square">
            <a:spAutoFit/>
          </a:bodyPr>
          <a:lstStyle/>
          <a:p>
            <a:pPr algn="ctr"/>
            <a:r>
              <a:rPr lang="en-US" altLang="ja-JP" dirty="0">
                <a:solidFill>
                  <a:srgbClr val="494949"/>
                </a:solidFill>
                <a:latin typeface="+mn-ea"/>
              </a:rPr>
              <a:t>3</a:t>
            </a:r>
            <a:endParaRPr lang="en-US" altLang="ja-JP" sz="1800" b="0" dirty="0">
              <a:solidFill>
                <a:srgbClr val="494949"/>
              </a:solidFill>
              <a:effectLst/>
              <a:latin typeface="+mn-ea"/>
            </a:endParaRPr>
          </a:p>
        </p:txBody>
      </p:sp>
      <p:sp>
        <p:nvSpPr>
          <p:cNvPr id="24" name="テキスト ボックス 23">
            <a:extLst>
              <a:ext uri="{FF2B5EF4-FFF2-40B4-BE49-F238E27FC236}">
                <a16:creationId xmlns:a16="http://schemas.microsoft.com/office/drawing/2014/main" id="{9609CF58-4C54-4DE5-BEAA-91E115E1AC0E}"/>
              </a:ext>
            </a:extLst>
          </p:cNvPr>
          <p:cNvSpPr txBox="1"/>
          <p:nvPr/>
        </p:nvSpPr>
        <p:spPr>
          <a:xfrm rot="16200000">
            <a:off x="4861927" y="4920103"/>
            <a:ext cx="1846659" cy="369332"/>
          </a:xfrm>
          <a:prstGeom prst="rect">
            <a:avLst/>
          </a:prstGeom>
          <a:noFill/>
        </p:spPr>
        <p:txBody>
          <a:bodyPr vert="horz" wrap="square">
            <a:spAutoFit/>
          </a:bodyPr>
          <a:lstStyle/>
          <a:p>
            <a:pPr algn="ctr"/>
            <a:r>
              <a:rPr lang="en-US" altLang="ja-JP" sz="1800" b="0" dirty="0">
                <a:solidFill>
                  <a:srgbClr val="494949"/>
                </a:solidFill>
                <a:effectLst/>
                <a:latin typeface="+mn-ea"/>
              </a:rPr>
              <a:t>max_depth</a:t>
            </a:r>
            <a:endParaRPr lang="ja-JP" altLang="en-US" dirty="0">
              <a:solidFill>
                <a:srgbClr val="494949"/>
              </a:solidFill>
            </a:endParaRPr>
          </a:p>
        </p:txBody>
      </p:sp>
      <p:sp>
        <p:nvSpPr>
          <p:cNvPr id="25" name="テキスト ボックス 24">
            <a:extLst>
              <a:ext uri="{FF2B5EF4-FFF2-40B4-BE49-F238E27FC236}">
                <a16:creationId xmlns:a16="http://schemas.microsoft.com/office/drawing/2014/main" id="{EEB7F28A-D61B-453B-AFFE-CEDB6CC124E1}"/>
              </a:ext>
            </a:extLst>
          </p:cNvPr>
          <p:cNvSpPr txBox="1"/>
          <p:nvPr/>
        </p:nvSpPr>
        <p:spPr>
          <a:xfrm>
            <a:off x="6355574" y="6310938"/>
            <a:ext cx="1864804" cy="369332"/>
          </a:xfrm>
          <a:prstGeom prst="rect">
            <a:avLst/>
          </a:prstGeom>
          <a:noFill/>
        </p:spPr>
        <p:txBody>
          <a:bodyPr wrap="square">
            <a:spAutoFit/>
          </a:bodyPr>
          <a:lstStyle/>
          <a:p>
            <a:pPr algn="ctr"/>
            <a:r>
              <a:rPr lang="en-US" altLang="ja-JP" sz="1800" b="0" dirty="0">
                <a:solidFill>
                  <a:srgbClr val="494949"/>
                </a:solidFill>
                <a:effectLst/>
                <a:latin typeface="+mn-ea"/>
              </a:rPr>
              <a:t>n_estimators</a:t>
            </a:r>
          </a:p>
        </p:txBody>
      </p:sp>
      <p:sp>
        <p:nvSpPr>
          <p:cNvPr id="26" name="テキスト ボックス 25">
            <a:extLst>
              <a:ext uri="{FF2B5EF4-FFF2-40B4-BE49-F238E27FC236}">
                <a16:creationId xmlns:a16="http://schemas.microsoft.com/office/drawing/2014/main" id="{F437CFF6-F211-44AD-9B54-5463925D1A2B}"/>
              </a:ext>
            </a:extLst>
          </p:cNvPr>
          <p:cNvSpPr txBox="1"/>
          <p:nvPr/>
        </p:nvSpPr>
        <p:spPr>
          <a:xfrm>
            <a:off x="5845117" y="5643622"/>
            <a:ext cx="480251" cy="369332"/>
          </a:xfrm>
          <a:prstGeom prst="rect">
            <a:avLst/>
          </a:prstGeom>
          <a:noFill/>
        </p:spPr>
        <p:txBody>
          <a:bodyPr wrap="square">
            <a:spAutoFit/>
          </a:bodyPr>
          <a:lstStyle/>
          <a:p>
            <a:pPr algn="ctr"/>
            <a:r>
              <a:rPr lang="en-US" altLang="ja-JP" sz="1800" b="0" dirty="0">
                <a:solidFill>
                  <a:srgbClr val="494949"/>
                </a:solidFill>
                <a:effectLst/>
                <a:latin typeface="+mn-ea"/>
              </a:rPr>
              <a:t>5</a:t>
            </a:r>
          </a:p>
        </p:txBody>
      </p:sp>
      <p:sp>
        <p:nvSpPr>
          <p:cNvPr id="27" name="テキスト ボックス 26">
            <a:extLst>
              <a:ext uri="{FF2B5EF4-FFF2-40B4-BE49-F238E27FC236}">
                <a16:creationId xmlns:a16="http://schemas.microsoft.com/office/drawing/2014/main" id="{4E150146-4B0F-42F4-8F30-5AA061291FB2}"/>
              </a:ext>
            </a:extLst>
          </p:cNvPr>
          <p:cNvSpPr txBox="1"/>
          <p:nvPr/>
        </p:nvSpPr>
        <p:spPr>
          <a:xfrm>
            <a:off x="5855872" y="5185136"/>
            <a:ext cx="480251" cy="369332"/>
          </a:xfrm>
          <a:prstGeom prst="rect">
            <a:avLst/>
          </a:prstGeom>
          <a:noFill/>
        </p:spPr>
        <p:txBody>
          <a:bodyPr wrap="square">
            <a:spAutoFit/>
          </a:bodyPr>
          <a:lstStyle/>
          <a:p>
            <a:pPr algn="ctr"/>
            <a:r>
              <a:rPr lang="en-US" altLang="ja-JP" dirty="0">
                <a:solidFill>
                  <a:srgbClr val="494949"/>
                </a:solidFill>
                <a:latin typeface="+mn-ea"/>
              </a:rPr>
              <a:t>4</a:t>
            </a:r>
            <a:endParaRPr lang="en-US" altLang="ja-JP" sz="1800" b="0" dirty="0">
              <a:solidFill>
                <a:srgbClr val="494949"/>
              </a:solidFill>
              <a:effectLst/>
              <a:latin typeface="+mn-ea"/>
            </a:endParaRPr>
          </a:p>
        </p:txBody>
      </p:sp>
      <p:sp>
        <p:nvSpPr>
          <p:cNvPr id="28" name="テキスト ボックス 27">
            <a:extLst>
              <a:ext uri="{FF2B5EF4-FFF2-40B4-BE49-F238E27FC236}">
                <a16:creationId xmlns:a16="http://schemas.microsoft.com/office/drawing/2014/main" id="{FED27415-93F1-4AEF-81EC-A8D472698F74}"/>
              </a:ext>
            </a:extLst>
          </p:cNvPr>
          <p:cNvSpPr txBox="1"/>
          <p:nvPr/>
        </p:nvSpPr>
        <p:spPr>
          <a:xfrm>
            <a:off x="5845118" y="4259644"/>
            <a:ext cx="480251" cy="369332"/>
          </a:xfrm>
          <a:prstGeom prst="rect">
            <a:avLst/>
          </a:prstGeom>
          <a:noFill/>
        </p:spPr>
        <p:txBody>
          <a:bodyPr wrap="square">
            <a:spAutoFit/>
          </a:bodyPr>
          <a:lstStyle/>
          <a:p>
            <a:pPr algn="ctr"/>
            <a:r>
              <a:rPr lang="en-US" altLang="ja-JP" sz="1800" b="0" dirty="0">
                <a:solidFill>
                  <a:srgbClr val="494949"/>
                </a:solidFill>
                <a:effectLst/>
                <a:latin typeface="+mn-ea"/>
              </a:rPr>
              <a:t>2</a:t>
            </a:r>
          </a:p>
        </p:txBody>
      </p:sp>
      <p:sp>
        <p:nvSpPr>
          <p:cNvPr id="29" name="テキスト ボックス 28">
            <a:extLst>
              <a:ext uri="{FF2B5EF4-FFF2-40B4-BE49-F238E27FC236}">
                <a16:creationId xmlns:a16="http://schemas.microsoft.com/office/drawing/2014/main" id="{CB1C35A8-E5BE-4806-80C4-B13BF2EF61B2}"/>
              </a:ext>
            </a:extLst>
          </p:cNvPr>
          <p:cNvSpPr txBox="1"/>
          <p:nvPr/>
        </p:nvSpPr>
        <p:spPr>
          <a:xfrm>
            <a:off x="6267848" y="6047850"/>
            <a:ext cx="480251" cy="369332"/>
          </a:xfrm>
          <a:prstGeom prst="rect">
            <a:avLst/>
          </a:prstGeom>
          <a:noFill/>
        </p:spPr>
        <p:txBody>
          <a:bodyPr wrap="square">
            <a:spAutoFit/>
          </a:bodyPr>
          <a:lstStyle/>
          <a:p>
            <a:pPr algn="ctr"/>
            <a:r>
              <a:rPr lang="en-US" altLang="ja-JP" dirty="0">
                <a:solidFill>
                  <a:srgbClr val="494949"/>
                </a:solidFill>
                <a:latin typeface="+mn-ea"/>
              </a:rPr>
              <a:t>50</a:t>
            </a:r>
            <a:endParaRPr lang="en-US" altLang="ja-JP" sz="1800" b="0" dirty="0">
              <a:solidFill>
                <a:srgbClr val="494949"/>
              </a:solidFill>
              <a:effectLst/>
              <a:latin typeface="+mn-ea"/>
            </a:endParaRPr>
          </a:p>
        </p:txBody>
      </p:sp>
      <p:sp>
        <p:nvSpPr>
          <p:cNvPr id="30" name="テキスト ボックス 29">
            <a:extLst>
              <a:ext uri="{FF2B5EF4-FFF2-40B4-BE49-F238E27FC236}">
                <a16:creationId xmlns:a16="http://schemas.microsoft.com/office/drawing/2014/main" id="{33D9FDCE-9D5F-4AE5-A804-728A8925B40B}"/>
              </a:ext>
            </a:extLst>
          </p:cNvPr>
          <p:cNvSpPr txBox="1"/>
          <p:nvPr/>
        </p:nvSpPr>
        <p:spPr>
          <a:xfrm>
            <a:off x="6697970" y="6051483"/>
            <a:ext cx="687153" cy="369332"/>
          </a:xfrm>
          <a:prstGeom prst="rect">
            <a:avLst/>
          </a:prstGeom>
          <a:noFill/>
        </p:spPr>
        <p:txBody>
          <a:bodyPr wrap="square">
            <a:spAutoFit/>
          </a:bodyPr>
          <a:lstStyle/>
          <a:p>
            <a:pPr algn="ctr"/>
            <a:r>
              <a:rPr lang="en-US" altLang="ja-JP" dirty="0">
                <a:solidFill>
                  <a:srgbClr val="494949"/>
                </a:solidFill>
                <a:latin typeface="+mn-ea"/>
              </a:rPr>
              <a:t>100</a:t>
            </a:r>
            <a:endParaRPr lang="en-US" altLang="ja-JP" sz="1800" b="0" dirty="0">
              <a:solidFill>
                <a:srgbClr val="494949"/>
              </a:solidFill>
              <a:effectLst/>
              <a:latin typeface="+mn-ea"/>
            </a:endParaRPr>
          </a:p>
        </p:txBody>
      </p:sp>
      <p:sp>
        <p:nvSpPr>
          <p:cNvPr id="31" name="テキスト ボックス 30">
            <a:extLst>
              <a:ext uri="{FF2B5EF4-FFF2-40B4-BE49-F238E27FC236}">
                <a16:creationId xmlns:a16="http://schemas.microsoft.com/office/drawing/2014/main" id="{020EF044-D573-48B0-BAED-FC2F1B683EEB}"/>
              </a:ext>
            </a:extLst>
          </p:cNvPr>
          <p:cNvSpPr txBox="1"/>
          <p:nvPr/>
        </p:nvSpPr>
        <p:spPr>
          <a:xfrm>
            <a:off x="7231542" y="6047850"/>
            <a:ext cx="687153" cy="369332"/>
          </a:xfrm>
          <a:prstGeom prst="rect">
            <a:avLst/>
          </a:prstGeom>
          <a:noFill/>
        </p:spPr>
        <p:txBody>
          <a:bodyPr wrap="square">
            <a:spAutoFit/>
          </a:bodyPr>
          <a:lstStyle/>
          <a:p>
            <a:pPr algn="ctr"/>
            <a:r>
              <a:rPr lang="en-US" altLang="ja-JP" dirty="0">
                <a:solidFill>
                  <a:srgbClr val="494949"/>
                </a:solidFill>
                <a:latin typeface="+mn-ea"/>
              </a:rPr>
              <a:t>150</a:t>
            </a:r>
            <a:endParaRPr lang="en-US" altLang="ja-JP" sz="1800" b="0" dirty="0">
              <a:solidFill>
                <a:srgbClr val="494949"/>
              </a:solidFill>
              <a:effectLst/>
              <a:latin typeface="+mn-ea"/>
            </a:endParaRPr>
          </a:p>
        </p:txBody>
      </p:sp>
      <p:sp>
        <p:nvSpPr>
          <p:cNvPr id="32" name="テキスト ボックス 31">
            <a:extLst>
              <a:ext uri="{FF2B5EF4-FFF2-40B4-BE49-F238E27FC236}">
                <a16:creationId xmlns:a16="http://schemas.microsoft.com/office/drawing/2014/main" id="{B30DB5EA-AEAE-4E66-8065-2486B03065B7}"/>
              </a:ext>
            </a:extLst>
          </p:cNvPr>
          <p:cNvSpPr txBox="1"/>
          <p:nvPr/>
        </p:nvSpPr>
        <p:spPr>
          <a:xfrm>
            <a:off x="7760161" y="6050013"/>
            <a:ext cx="687153" cy="369332"/>
          </a:xfrm>
          <a:prstGeom prst="rect">
            <a:avLst/>
          </a:prstGeom>
          <a:noFill/>
        </p:spPr>
        <p:txBody>
          <a:bodyPr wrap="square">
            <a:spAutoFit/>
          </a:bodyPr>
          <a:lstStyle/>
          <a:p>
            <a:pPr algn="ctr"/>
            <a:r>
              <a:rPr lang="en-US" altLang="ja-JP" dirty="0">
                <a:solidFill>
                  <a:srgbClr val="494949"/>
                </a:solidFill>
                <a:latin typeface="+mn-ea"/>
              </a:rPr>
              <a:t>200</a:t>
            </a:r>
            <a:endParaRPr lang="en-US" altLang="ja-JP" sz="1800" b="0" dirty="0">
              <a:solidFill>
                <a:srgbClr val="494949"/>
              </a:solidFill>
              <a:effectLst/>
              <a:latin typeface="+mn-ea"/>
            </a:endParaRPr>
          </a:p>
        </p:txBody>
      </p:sp>
      <p:pic>
        <p:nvPicPr>
          <p:cNvPr id="15" name="図 14">
            <a:extLst>
              <a:ext uri="{FF2B5EF4-FFF2-40B4-BE49-F238E27FC236}">
                <a16:creationId xmlns:a16="http://schemas.microsoft.com/office/drawing/2014/main" id="{0F6B1C7E-012B-4BEA-92D6-3C5D0CD94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924" y="4014960"/>
            <a:ext cx="3249015" cy="1476217"/>
          </a:xfrm>
          <a:prstGeom prst="rect">
            <a:avLst/>
          </a:prstGeom>
        </p:spPr>
      </p:pic>
      <p:sp>
        <p:nvSpPr>
          <p:cNvPr id="69" name="正方形/長方形 68">
            <a:extLst>
              <a:ext uri="{FF2B5EF4-FFF2-40B4-BE49-F238E27FC236}">
                <a16:creationId xmlns:a16="http://schemas.microsoft.com/office/drawing/2014/main" id="{3B0AC47C-5E2B-47BB-9E61-B390F1D8F28C}"/>
              </a:ext>
            </a:extLst>
          </p:cNvPr>
          <p:cNvSpPr/>
          <p:nvPr/>
        </p:nvSpPr>
        <p:spPr>
          <a:xfrm>
            <a:off x="7287976" y="4158057"/>
            <a:ext cx="522076" cy="457908"/>
          </a:xfrm>
          <a:prstGeom prst="rect">
            <a:avLst/>
          </a:prstGeom>
          <a:noFill/>
          <a:ln w="5715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20361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-4-6.</a:t>
            </a:r>
            <a:r>
              <a:rPr lang="en-US" altLang="ja-JP" dirty="0"/>
              <a:t>GridsearchCV</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dirty="0">
                <a:solidFill>
                  <a:srgbClr val="008000"/>
                </a:solidFill>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 # </a:t>
            </a:r>
            <a:r>
              <a:rPr lang="ja-JP" altLang="en-US" sz="1400" b="0" dirty="0">
                <a:solidFill>
                  <a:srgbClr val="000000"/>
                </a:solidFill>
                <a:effectLst/>
                <a:latin typeface="+mn-ea"/>
              </a:rPr>
              <a:t>交差検証用ライブラリ</a:t>
            </a:r>
            <a:endParaRPr lang="en-US" altLang="ja-JP"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  # </a:t>
            </a:r>
            <a:r>
              <a:rPr lang="ja-JP" altLang="en-US" sz="1400" b="0" dirty="0">
                <a:solidFill>
                  <a:srgbClr val="000000"/>
                </a:solidFill>
                <a:effectLst/>
                <a:latin typeface="+mn-ea"/>
              </a:rPr>
              <a:t>グリッドサーチ用ライブラリ</a:t>
            </a:r>
            <a:endParaRPr lang="en-US" altLang="ja-JP" sz="1400" b="0" dirty="0">
              <a:solidFill>
                <a:srgbClr val="000000"/>
              </a:solidFill>
              <a:effectLst/>
              <a:latin typeface="+mn-ea"/>
            </a:endParaRP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Courier New" panose="02070309020205020404" pitchFamily="49" charset="0"/>
              </a:rPr>
              <a:t>             }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r>
              <a:rPr lang="ja-JP" altLang="en-US" sz="1400" dirty="0">
                <a:solidFill>
                  <a:srgbClr val="008000"/>
                </a:solidFill>
                <a:latin typeface="+mn-ea"/>
              </a:rPr>
              <a:t>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en-US" altLang="ja-JP" sz="1400" b="0" dirty="0">
              <a:solidFill>
                <a:srgbClr val="008000"/>
              </a:solidFill>
              <a:effectLst/>
              <a:latin typeface="+mn-ea"/>
            </a:endParaRPr>
          </a:p>
          <a:p>
            <a:r>
              <a:rPr lang="en-US" altLang="ja-JP" sz="1400" b="0" dirty="0">
                <a:solidFill>
                  <a:srgbClr val="000000"/>
                </a:solidFill>
                <a:effectLst/>
                <a:latin typeface="+mn-ea"/>
              </a:rPr>
              <a:t>			</a:t>
            </a:r>
            <a:r>
              <a:rPr lang="ja-JP" altLang="en-US" sz="1400" dirty="0">
                <a:solidFill>
                  <a:srgbClr val="000000"/>
                </a:solidFill>
                <a:latin typeface="+mn-ea"/>
              </a:rPr>
              <a:t>    </a:t>
            </a:r>
            <a:r>
              <a:rPr lang="en-US" altLang="ja-JP" sz="1400" dirty="0">
                <a:solidFill>
                  <a:srgbClr val="379937"/>
                </a:solidFill>
                <a:latin typeface="+mn-ea"/>
              </a:rPr>
              <a:t>#</a:t>
            </a:r>
            <a:r>
              <a:rPr lang="en-US" altLang="ja-JP" sz="1400" b="0" dirty="0">
                <a:solidFill>
                  <a:srgbClr val="379937"/>
                </a:solidFill>
                <a:effectLst/>
                <a:latin typeface="+mn-ea"/>
              </a:rPr>
              <a:t>scoring=‘f1’,	</a:t>
            </a:r>
            <a:r>
              <a:rPr lang="en-US" altLang="ja-JP" sz="1400" dirty="0">
                <a:solidFill>
                  <a:srgbClr val="379937"/>
                </a:solidFill>
                <a:latin typeface="+mn-ea"/>
              </a:rPr>
              <a:t> </a:t>
            </a:r>
            <a:r>
              <a:rPr lang="en-US" altLang="ja-JP" sz="1400" b="0" dirty="0">
                <a:solidFill>
                  <a:srgbClr val="379937"/>
                </a:solidFill>
                <a:effectLst/>
                <a:latin typeface="+mn-ea"/>
              </a:rPr>
              <a:t># </a:t>
            </a:r>
            <a:r>
              <a:rPr lang="ja-JP" altLang="en-US" sz="1400" b="0" dirty="0">
                <a:solidFill>
                  <a:srgbClr val="379937"/>
                </a:solidFill>
                <a:effectLst/>
                <a:latin typeface="+mn-ea"/>
              </a:rPr>
              <a:t>評価指標を選択することもできる。デフォルトでは精度</a:t>
            </a: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		</a:t>
            </a:r>
            <a:r>
              <a:rPr lang="en-US" altLang="ja-JP" sz="1400" b="0" dirty="0">
                <a:solidFill>
                  <a:srgbClr val="379937"/>
                </a:solidFill>
                <a:effectLst/>
                <a:latin typeface="+mn-ea"/>
              </a:rPr>
              <a:t># </a:t>
            </a:r>
            <a:r>
              <a:rPr lang="ja-JP" altLang="en-US" sz="1400" b="0" dirty="0">
                <a:solidFill>
                  <a:srgbClr val="379937"/>
                </a:solidFill>
                <a:effectLst/>
                <a:latin typeface="+mn-ea"/>
              </a:rPr>
              <a:t>グリッドサーチ開始</a:t>
            </a:r>
            <a:r>
              <a:rPr lang="ja-JP" altLang="en-US" sz="1400" dirty="0">
                <a:solidFill>
                  <a:srgbClr val="379937"/>
                </a:solidFill>
                <a:latin typeface="+mn-ea"/>
              </a:rPr>
              <a:t>（分割前の全データを使用）</a:t>
            </a:r>
            <a:endParaRPr lang="en-US" altLang="ja-JP" sz="1400" b="0" dirty="0">
              <a:solidFill>
                <a:srgbClr val="379937"/>
              </a:solidFill>
              <a:effectLst/>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dirty="0">
              <a:solidFill>
                <a:srgbClr val="000000"/>
              </a:solidFill>
              <a:latin typeface="+mn-ea"/>
            </a:endParaRPr>
          </a:p>
          <a:p>
            <a:r>
              <a:rPr lang="en-US" altLang="ja-JP" sz="1400" dirty="0">
                <a:solidFill>
                  <a:srgbClr val="008000"/>
                </a:solidFill>
                <a:effectLst/>
                <a:latin typeface="+mn-ea"/>
              </a:rPr>
              <a:t># GridSearchCV</a:t>
            </a:r>
            <a:r>
              <a:rPr lang="ja-JP" altLang="en-US" sz="1400" dirty="0">
                <a:solidFill>
                  <a:srgbClr val="008000"/>
                </a:solidFill>
                <a:effectLst/>
                <a:latin typeface="+mn-ea"/>
              </a:rPr>
              <a:t>は最高精度のパラメータで、すべてのデータを使用して再度学習したモデルを取得できる。</a:t>
            </a:r>
            <a:endParaRPr lang="en-US" altLang="ja-JP" sz="1400" dirty="0">
              <a:solidFill>
                <a:srgbClr val="000000"/>
              </a:solidFill>
              <a:effectLst/>
              <a:latin typeface="+mn-ea"/>
            </a:endParaRPr>
          </a:p>
          <a:p>
            <a:r>
              <a:rPr lang="en-US" altLang="ja-JP" sz="1400" b="0" dirty="0">
                <a:solidFill>
                  <a:srgbClr val="000000"/>
                </a:solidFill>
                <a:effectLst/>
                <a:latin typeface="+mn-ea"/>
              </a:rPr>
              <a:t>best = gscv.best_estimator_</a:t>
            </a:r>
          </a:p>
          <a:p>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13364487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train_x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train_x, val_x, train_y, val_y = train_test_split(train_x, train_y, train_size=</a:t>
            </a:r>
            <a:r>
              <a:rPr lang="en-US" altLang="ja-JP" sz="1400" b="0" dirty="0">
                <a:solidFill>
                  <a:srgbClr val="09885A"/>
                </a:solidFill>
                <a:effectLst/>
                <a:latin typeface="+mn-ea"/>
              </a:rPr>
              <a:t>0.7</a:t>
            </a:r>
            <a:r>
              <a:rPr lang="en-US" altLang="ja-JP" sz="1400" b="0" dirty="0">
                <a:solidFill>
                  <a:srgbClr val="000000"/>
                </a:solidFill>
                <a:effectLst/>
                <a:latin typeface="+mn-ea"/>
              </a:rPr>
              <a:t>, test_size=</a:t>
            </a:r>
            <a:r>
              <a:rPr lang="en-US" altLang="ja-JP" sz="1400" b="0" dirty="0">
                <a:solidFill>
                  <a:srgbClr val="09885A"/>
                </a:solidFill>
                <a:effectLst/>
                <a:latin typeface="+mn-ea"/>
              </a:rPr>
              <a:t>0.3</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LGBMRegressor(n_estimators=</a:t>
            </a:r>
            <a:r>
              <a:rPr lang="en-US" altLang="ja-JP" sz="1400" b="0" dirty="0">
                <a:solidFill>
                  <a:srgbClr val="09885A"/>
                </a:solidFill>
                <a:effectLst/>
                <a:latin typeface="+mn-ea"/>
              </a:rPr>
              <a:t>300</a:t>
            </a:r>
            <a:r>
              <a:rPr lang="en-US" altLang="ja-JP" sz="1400" b="0" dirty="0">
                <a:solidFill>
                  <a:srgbClr val="000000"/>
                </a:solidFill>
                <a:effectLst/>
                <a:latin typeface="+mn-ea"/>
              </a:rPr>
              <a:t>, max_depth=</a:t>
            </a:r>
            <a:r>
              <a:rPr lang="en-US" altLang="ja-JP" sz="1400" b="0" dirty="0">
                <a:solidFill>
                  <a:srgbClr val="09885A"/>
                </a:solidFill>
                <a:effectLst/>
                <a:latin typeface="+mn-ea"/>
              </a:rPr>
              <a:t>2</a:t>
            </a:r>
            <a:r>
              <a:rPr lang="en-US" altLang="ja-JP" sz="1400" b="0" dirty="0">
                <a:solidFill>
                  <a:srgbClr val="000000"/>
                </a:solidFill>
                <a:effectLst/>
                <a:latin typeface="+mn-ea"/>
              </a:rPr>
              <a:t>, subsample=</a:t>
            </a:r>
            <a:r>
              <a:rPr lang="en-US" altLang="ja-JP" sz="1400" b="0" dirty="0">
                <a:solidFill>
                  <a:srgbClr val="09885A"/>
                </a:solidFill>
                <a:effectLst/>
                <a:latin typeface="+mn-ea"/>
              </a:rPr>
              <a:t>0.6</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000000"/>
                </a:solidFill>
                <a:effectLst/>
                <a:latin typeface="+mn-ea"/>
              </a:rPr>
              <a:t>colsample_bytree=</a:t>
            </a:r>
            <a:r>
              <a:rPr lang="en-US" altLang="ja-JP" sz="1400" b="0" dirty="0">
                <a:solidFill>
                  <a:srgbClr val="09885A"/>
                </a:solidFill>
                <a:effectLst/>
                <a:latin typeface="+mn-ea"/>
              </a:rPr>
              <a:t>0.6</a:t>
            </a:r>
            <a:r>
              <a:rPr lang="en-US" altLang="ja-JP" sz="1400" b="0" dirty="0">
                <a:solidFill>
                  <a:srgbClr val="000000"/>
                </a:solidFill>
                <a:effectLst/>
                <a:latin typeface="+mn-ea"/>
              </a:rPr>
              <a:t>, min_child_samples =</a:t>
            </a:r>
            <a:r>
              <a:rPr lang="en-US" altLang="ja-JP" sz="1400" b="0" dirty="0">
                <a:solidFill>
                  <a:srgbClr val="09885A"/>
                </a:solidFill>
                <a:effectLst/>
                <a:latin typeface="+mn-ea"/>
              </a:rPr>
              <a:t>20</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35541444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交差検証 ＆ グリッドサーチ</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a:t>
            </a: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mn-ea"/>
              </a:rPr>
              <a:t>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a:t>
            </a:r>
          </a:p>
          <a:p>
            <a:endParaRPr lang="en-US" altLang="ja-JP" sz="1400" b="0" dirty="0">
              <a:solidFill>
                <a:srgbClr val="000000"/>
              </a:solidFill>
              <a:effectLst/>
              <a:latin typeface="+mn-ea"/>
            </a:endParaRPr>
          </a:p>
          <a:p>
            <a:r>
              <a:rPr lang="en-US" altLang="ja-JP" sz="1400" b="0" dirty="0">
                <a:solidFill>
                  <a:srgbClr val="000000"/>
                </a:solidFill>
                <a:effectLst/>
                <a:latin typeface="+mn-ea"/>
              </a:rPr>
              <a:t>best = gscv.best_estimator_  </a:t>
            </a:r>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9122495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288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26077905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5-5-1.</a:t>
            </a:r>
            <a:r>
              <a:rPr lang="ja-JP" altLang="en-US" dirty="0"/>
              <a:t>演習</a:t>
            </a:r>
            <a:r>
              <a:rPr lang="en-US" altLang="ja-JP" dirty="0"/>
              <a:t>5</a:t>
            </a:r>
            <a:r>
              <a:rPr lang="ja-JP" altLang="en-US" dirty="0"/>
              <a:t>：</a:t>
            </a:r>
            <a:r>
              <a:rPr lang="en-US" altLang="ja-JP" dirty="0"/>
              <a:t>LightGBM</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5-2_</a:t>
            </a:r>
            <a:r>
              <a:rPr lang="ja-JP" altLang="en-US" sz="1800" dirty="0"/>
              <a:t>（演習）</a:t>
            </a:r>
            <a:r>
              <a:rPr lang="en-US" altLang="ja-JP" sz="1800" dirty="0"/>
              <a:t>LightGBM</a:t>
            </a:r>
            <a:r>
              <a:rPr lang="ja-JP" altLang="en-US" sz="1800" dirty="0"/>
              <a:t>によるガンの悪性腫瘍の分類</a:t>
            </a:r>
            <a:r>
              <a:rPr lang="en-US" altLang="ja-JP" sz="1800" dirty="0"/>
              <a:t>.ipynb </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を用いて、ガンの腫瘍分類を行います。</a:t>
            </a:r>
            <a:br>
              <a:rPr lang="en-US" altLang="ja-JP" sz="2000" b="1" dirty="0">
                <a:solidFill>
                  <a:srgbClr val="F36C37"/>
                </a:solidFill>
              </a:rPr>
            </a:br>
            <a:r>
              <a:rPr lang="ja-JP" altLang="en-US" sz="2000" b="1" dirty="0">
                <a:solidFill>
                  <a:srgbClr val="F36C37"/>
                </a:solidFill>
              </a:rPr>
              <a:t>交差検証とグリッドサーチも試してみます。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03C6CBDE-ABC1-47B6-9E9B-0FF1424FB4D5}"/>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542921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A0A63E-C3C2-7B30-BD8C-3540FCBA26D9}"/>
              </a:ext>
            </a:extLst>
          </p:cNvPr>
          <p:cNvSpPr>
            <a:spLocks noGrp="1"/>
          </p:cNvSpPr>
          <p:nvPr>
            <p:ph type="title"/>
          </p:nvPr>
        </p:nvSpPr>
        <p:spPr/>
        <p:txBody>
          <a:bodyPr/>
          <a:lstStyle/>
          <a:p>
            <a:r>
              <a:rPr kumimoji="1" lang="en-US" altLang="ja-JP" dirty="0"/>
              <a:t>AI </a:t>
            </a:r>
            <a:r>
              <a:rPr kumimoji="1" lang="ja-JP" altLang="en-US"/>
              <a:t>の真のニーズ</a:t>
            </a:r>
          </a:p>
        </p:txBody>
      </p:sp>
      <p:sp>
        <p:nvSpPr>
          <p:cNvPr id="3" name="スライド番号プレースホルダー 2">
            <a:extLst>
              <a:ext uri="{FF2B5EF4-FFF2-40B4-BE49-F238E27FC236}">
                <a16:creationId xmlns:a16="http://schemas.microsoft.com/office/drawing/2014/main" id="{1AEF69A3-8C5A-E831-8E20-D689440BA352}"/>
              </a:ext>
            </a:extLst>
          </p:cNvPr>
          <p:cNvSpPr>
            <a:spLocks noGrp="1"/>
          </p:cNvSpPr>
          <p:nvPr>
            <p:ph type="sldNum" sz="quarter" idx="10"/>
          </p:nvPr>
        </p:nvSpPr>
        <p:spPr/>
        <p:txBody>
          <a:bodyPr/>
          <a:lstStyle/>
          <a:p>
            <a:fld id="{5D750650-B10A-47BF-93C2-E1678438B37A}" type="slidenum">
              <a:rPr lang="en-US" altLang="ja-JP" smtClean="0"/>
              <a:pPr/>
              <a:t>29</a:t>
            </a:fld>
            <a:endParaRPr lang="en-US" altLang="ja-JP" dirty="0"/>
          </a:p>
        </p:txBody>
      </p:sp>
      <p:pic>
        <p:nvPicPr>
          <p:cNvPr id="7" name="図 6" descr="ダイアグラム&#10;&#10;自動的に生成された説明">
            <a:extLst>
              <a:ext uri="{FF2B5EF4-FFF2-40B4-BE49-F238E27FC236}">
                <a16:creationId xmlns:a16="http://schemas.microsoft.com/office/drawing/2014/main" id="{454574D6-55AF-46C3-3A3B-84367C17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237" y="1669085"/>
            <a:ext cx="6745520" cy="3127124"/>
          </a:xfrm>
          <a:prstGeom prst="rect">
            <a:avLst/>
          </a:prstGeom>
        </p:spPr>
      </p:pic>
      <p:sp>
        <p:nvSpPr>
          <p:cNvPr id="8" name="テキスト ボックス 7">
            <a:extLst>
              <a:ext uri="{FF2B5EF4-FFF2-40B4-BE49-F238E27FC236}">
                <a16:creationId xmlns:a16="http://schemas.microsoft.com/office/drawing/2014/main" id="{37E33ABE-5193-EEAC-B3D6-B9BAFF10B7E9}"/>
              </a:ext>
            </a:extLst>
          </p:cNvPr>
          <p:cNvSpPr txBox="1"/>
          <p:nvPr/>
        </p:nvSpPr>
        <p:spPr>
          <a:xfrm>
            <a:off x="8103840" y="4796209"/>
            <a:ext cx="390465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lang="en-US" altLang="ja-JP" sz="1600" b="1" i="0" dirty="0">
                <a:effectLst/>
                <a:highlight>
                  <a:srgbClr val="FFFFFF"/>
                </a:highlight>
                <a:latin typeface="var(--artdeco-typography-ja)"/>
                <a:ea typeface="Meiryo" panose="020B0604030504040204" pitchFamily="34" charset="-128"/>
              </a:rPr>
              <a:t>The Data Science Hierarchy of Needs</a:t>
            </a:r>
            <a:endParaRPr lang="en-US" altLang="ja-JP" sz="1600" b="1" i="0" dirty="0">
              <a:effectLst/>
              <a:highlight>
                <a:srgbClr val="FFFFFF"/>
              </a:highlight>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CC414FE6-91FD-631E-CADB-C8CE80406744}"/>
              </a:ext>
            </a:extLst>
          </p:cNvPr>
          <p:cNvSpPr txBox="1"/>
          <p:nvPr/>
        </p:nvSpPr>
        <p:spPr>
          <a:xfrm>
            <a:off x="2541178" y="5338119"/>
            <a:ext cx="7109640" cy="646331"/>
          </a:xfrm>
          <a:prstGeom prst="rect">
            <a:avLst/>
          </a:prstGeom>
          <a:noFill/>
        </p:spPr>
        <p:txBody>
          <a:bodyPr wrap="none" rtlCol="0">
            <a:spAutoFit/>
          </a:bodyPr>
          <a:lstStyle/>
          <a:p>
            <a:pPr algn="ctr" defTabSz="914400" fontAlgn="base">
              <a:spcBef>
                <a:spcPct val="0"/>
              </a:spcBef>
              <a:spcAft>
                <a:spcPct val="0"/>
              </a:spcAft>
            </a:pPr>
            <a:r>
              <a:rPr kumimoji="1" lang="en-US" altLang="ja-JP" b="1" dirty="0">
                <a:solidFill>
                  <a:srgbClr val="F36C37"/>
                </a:solidFill>
                <a:latin typeface="+mn-ea"/>
              </a:rPr>
              <a:t>DL </a:t>
            </a:r>
            <a:r>
              <a:rPr kumimoji="1" lang="ja-JP" altLang="en-US" b="1">
                <a:solidFill>
                  <a:srgbClr val="F36C37"/>
                </a:solidFill>
                <a:latin typeface="+mn-ea"/>
              </a:rPr>
              <a:t>の使用例が最も少なく、</a:t>
            </a:r>
            <a:endParaRPr kumimoji="1" lang="en-US" altLang="ja-JP" b="1" dirty="0">
              <a:solidFill>
                <a:srgbClr val="F36C37"/>
              </a:solidFill>
              <a:latin typeface="+mn-ea"/>
            </a:endParaRPr>
          </a:p>
          <a:p>
            <a:pPr algn="ctr" defTabSz="914400" fontAlgn="base">
              <a:spcBef>
                <a:spcPct val="0"/>
              </a:spcBef>
              <a:spcAft>
                <a:spcPct val="0"/>
              </a:spcAft>
            </a:pPr>
            <a:r>
              <a:rPr kumimoji="1" lang="ja-JP" altLang="en-US" b="1">
                <a:solidFill>
                  <a:srgbClr val="F36C37"/>
                </a:solidFill>
                <a:latin typeface="+mn-ea"/>
              </a:rPr>
              <a:t>ほとんどがロジックや仕組み化を変更すること使用することが解決</a:t>
            </a:r>
            <a:endParaRPr kumimoji="1" lang="ja-JP" altLang="en-US" b="1" dirty="0">
              <a:solidFill>
                <a:srgbClr val="F36C37"/>
              </a:solidFill>
              <a:latin typeface="+mn-ea"/>
            </a:endParaRPr>
          </a:p>
        </p:txBody>
      </p:sp>
      <p:sp>
        <p:nvSpPr>
          <p:cNvPr id="6" name="テキスト ボックス 5">
            <a:extLst>
              <a:ext uri="{FF2B5EF4-FFF2-40B4-BE49-F238E27FC236}">
                <a16:creationId xmlns:a16="http://schemas.microsoft.com/office/drawing/2014/main" id="{1CC55B8E-7613-75F6-757C-8DEEDA0D09A7}"/>
              </a:ext>
            </a:extLst>
          </p:cNvPr>
          <p:cNvSpPr txBox="1"/>
          <p:nvPr/>
        </p:nvSpPr>
        <p:spPr>
          <a:xfrm>
            <a:off x="9468757" y="2179234"/>
            <a:ext cx="203132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機械学習エンジニア</a:t>
            </a:r>
            <a:endParaRPr kumimoji="1" lang="ja-JP" altLang="en-US" sz="1600" dirty="0">
              <a:solidFill>
                <a:srgbClr val="F36C37"/>
              </a:solidFill>
              <a:latin typeface="+mn-ea"/>
            </a:endParaRPr>
          </a:p>
        </p:txBody>
      </p:sp>
      <p:sp>
        <p:nvSpPr>
          <p:cNvPr id="10" name="テキスト ボックス 9">
            <a:extLst>
              <a:ext uri="{FF2B5EF4-FFF2-40B4-BE49-F238E27FC236}">
                <a16:creationId xmlns:a16="http://schemas.microsoft.com/office/drawing/2014/main" id="{3F9A7534-E7C2-06FC-80F5-CDF09D8F7546}"/>
              </a:ext>
            </a:extLst>
          </p:cNvPr>
          <p:cNvSpPr txBox="1"/>
          <p:nvPr/>
        </p:nvSpPr>
        <p:spPr>
          <a:xfrm>
            <a:off x="9382016" y="2940259"/>
            <a:ext cx="2441694"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データサイエンティスト</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データアナリスト</a:t>
            </a:r>
            <a:endParaRPr kumimoji="1" lang="ja-JP" altLang="en-US" sz="1600" dirty="0">
              <a:solidFill>
                <a:srgbClr val="F36C37"/>
              </a:solidFill>
              <a:latin typeface="+mn-ea"/>
            </a:endParaRPr>
          </a:p>
        </p:txBody>
      </p:sp>
      <p:sp>
        <p:nvSpPr>
          <p:cNvPr id="11" name="テキスト ボックス 10">
            <a:extLst>
              <a:ext uri="{FF2B5EF4-FFF2-40B4-BE49-F238E27FC236}">
                <a16:creationId xmlns:a16="http://schemas.microsoft.com/office/drawing/2014/main" id="{37E550B3-E8B4-153B-15A6-41B0EEC162B8}"/>
              </a:ext>
            </a:extLst>
          </p:cNvPr>
          <p:cNvSpPr txBox="1"/>
          <p:nvPr/>
        </p:nvSpPr>
        <p:spPr>
          <a:xfrm>
            <a:off x="9571348" y="3822067"/>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データエンジニア</a:t>
            </a:r>
            <a:endParaRPr kumimoji="1" lang="ja-JP" altLang="en-US" sz="1600" dirty="0">
              <a:solidFill>
                <a:srgbClr val="F36C37"/>
              </a:solidFill>
              <a:latin typeface="+mn-ea"/>
            </a:endParaRPr>
          </a:p>
        </p:txBody>
      </p:sp>
      <p:sp>
        <p:nvSpPr>
          <p:cNvPr id="12" name="テキスト ボックス 11">
            <a:extLst>
              <a:ext uri="{FF2B5EF4-FFF2-40B4-BE49-F238E27FC236}">
                <a16:creationId xmlns:a16="http://schemas.microsoft.com/office/drawing/2014/main" id="{7995548F-C268-FCF9-C9D6-46583A71848D}"/>
              </a:ext>
            </a:extLst>
          </p:cNvPr>
          <p:cNvSpPr txBox="1"/>
          <p:nvPr/>
        </p:nvSpPr>
        <p:spPr>
          <a:xfrm>
            <a:off x="9468757" y="4254299"/>
            <a:ext cx="203132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インフラエンジニア</a:t>
            </a:r>
            <a:endParaRPr kumimoji="1" lang="ja-JP" altLang="en-US" sz="1600" dirty="0">
              <a:solidFill>
                <a:srgbClr val="F36C37"/>
              </a:solidFill>
              <a:latin typeface="+mn-ea"/>
            </a:endParaRPr>
          </a:p>
        </p:txBody>
      </p:sp>
    </p:spTree>
    <p:extLst>
      <p:ext uri="{BB962C8B-B14F-4D97-AF65-F5344CB8AC3E}">
        <p14:creationId xmlns:p14="http://schemas.microsoft.com/office/powerpoint/2010/main" val="217523995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この章では、分析コンペや実務でも人気がある決定木系の発展モデル</a:t>
            </a:r>
            <a:br>
              <a:rPr lang="en-US" altLang="ja-JP" sz="2000" b="1" dirty="0">
                <a:solidFill>
                  <a:srgbClr val="F36C37"/>
                </a:solidFill>
              </a:rPr>
            </a:br>
            <a:r>
              <a:rPr lang="ja-JP" altLang="en-US" sz="2000" b="1" dirty="0">
                <a:solidFill>
                  <a:srgbClr val="F36C37"/>
                </a:solidFill>
              </a:rPr>
              <a:t>勾配ブースティング木について学びました。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290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3504593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291</a:t>
            </a:fld>
            <a:endParaRPr lang="en-US" altLang="ja-JP" dirty="0"/>
          </a:p>
        </p:txBody>
      </p:sp>
    </p:spTree>
    <p:extLst>
      <p:ext uri="{BB962C8B-B14F-4D97-AF65-F5344CB8AC3E}">
        <p14:creationId xmlns:p14="http://schemas.microsoft.com/office/powerpoint/2010/main" val="39831199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6</a:t>
            </a:r>
            <a:r>
              <a:rPr lang="ja-JP" altLang="en-US" sz="3400" spc="150" dirty="0">
                <a:solidFill>
                  <a:srgbClr val="F36C37"/>
                </a:solidFill>
              </a:rPr>
              <a:t>章　</a:t>
            </a:r>
            <a:r>
              <a:rPr lang="ja-JP" altLang="en-US" sz="3200" spc="150" dirty="0">
                <a:solidFill>
                  <a:srgbClr val="F36C37"/>
                </a:solidFill>
              </a:rPr>
              <a:t>ディープラーニング</a:t>
            </a:r>
            <a:r>
              <a:rPr lang="ja-JP" altLang="en-US" sz="3400" spc="150" dirty="0">
                <a:solidFill>
                  <a:srgbClr val="F36C37"/>
                </a:solidFill>
              </a:rPr>
              <a:t>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ja-JP" altLang="en-US" sz="2100" spc="150" dirty="0">
              <a:solidFill>
                <a:srgbClr val="F36C37"/>
              </a:solidFill>
            </a:endParaRPr>
          </a:p>
        </p:txBody>
      </p:sp>
    </p:spTree>
    <p:extLst>
      <p:ext uri="{BB962C8B-B14F-4D97-AF65-F5344CB8AC3E}">
        <p14:creationId xmlns:p14="http://schemas.microsoft.com/office/powerpoint/2010/main" val="283586766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7"/>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ディープラーニングについて学びます。</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ワークや活用例を通して構造化データに対しての機械学習の適用について確認しましょう。</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293</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p:txBody>
      </p:sp>
    </p:spTree>
    <p:extLst>
      <p:ext uri="{BB962C8B-B14F-4D97-AF65-F5344CB8AC3E}">
        <p14:creationId xmlns:p14="http://schemas.microsoft.com/office/powerpoint/2010/main" val="289117458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294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chemeClr val="tx1">
                    <a:lumMod val="75000"/>
                    <a:lumOff val="25000"/>
                  </a:schemeClr>
                </a:solidFill>
              </a:rPr>
              <a:t>6-1.</a:t>
            </a:r>
            <a:r>
              <a:rPr kumimoji="1" lang="ja-JP" altLang="en-US" sz="1600" b="1" spc="300" dirty="0">
                <a:solidFill>
                  <a:schemeClr val="tx1">
                    <a:lumMod val="75000"/>
                    <a:lumOff val="25000"/>
                  </a:schemeClr>
                </a:solidFill>
              </a:rPr>
              <a:t>ディープラーニングの基礎</a:t>
            </a:r>
            <a:endParaRPr kumimoji="1"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9319359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6-1-1.</a:t>
            </a:r>
            <a:r>
              <a:rPr lang="ja-JP" altLang="en-US" dirty="0"/>
              <a:t>ニューラルネットワーク</a:t>
            </a:r>
            <a:r>
              <a:rPr kumimoji="1" lang="ja-JP" altLang="en-US" dirty="0"/>
              <a:t>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295</a:t>
            </a:fld>
            <a:endParaRPr lang="en-US" altLang="ja-JP" dirty="0"/>
          </a:p>
        </p:txBody>
      </p:sp>
      <p:sp>
        <p:nvSpPr>
          <p:cNvPr id="59" name="テキスト ボックス 58">
            <a:extLst>
              <a:ext uri="{FF2B5EF4-FFF2-40B4-BE49-F238E27FC236}">
                <a16:creationId xmlns:a16="http://schemas.microsoft.com/office/drawing/2014/main" id="{8DCD553A-31F9-473D-8EEC-952A43A11942}"/>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人間の脳の神経回路の仕組みを模した学習モデルを</a:t>
            </a:r>
            <a:r>
              <a:rPr lang="ja-JP" altLang="en-US" sz="1800" dirty="0">
                <a:solidFill>
                  <a:srgbClr val="F36C37"/>
                </a:solidFill>
              </a:rPr>
              <a:t>ニューラルネットワーク</a:t>
            </a:r>
            <a:r>
              <a:rPr lang="en-US" altLang="ja-JP" sz="1800" dirty="0">
                <a:solidFill>
                  <a:srgbClr val="F36C37"/>
                </a:solidFill>
              </a:rPr>
              <a:t>(NN)</a:t>
            </a:r>
            <a:r>
              <a:rPr lang="ja-JP" altLang="en-US" sz="1800" dirty="0"/>
              <a:t>といいます。</a:t>
            </a:r>
            <a:endParaRPr lang="en-US" altLang="ja-JP" sz="1800" dirty="0"/>
          </a:p>
          <a:p>
            <a:pPr>
              <a:lnSpc>
                <a:spcPct val="130000"/>
              </a:lnSpc>
            </a:pPr>
            <a:r>
              <a:rPr lang="ja-JP" altLang="en-US" sz="1800" dirty="0"/>
              <a:t>ディープラーニングはニューラルネットワークの一種といえます。</a:t>
            </a:r>
          </a:p>
        </p:txBody>
      </p:sp>
      <p:grpSp>
        <p:nvGrpSpPr>
          <p:cNvPr id="63" name="グループ化 62">
            <a:extLst>
              <a:ext uri="{FF2B5EF4-FFF2-40B4-BE49-F238E27FC236}">
                <a16:creationId xmlns:a16="http://schemas.microsoft.com/office/drawing/2014/main" id="{4C33AB5B-E694-4096-BDE1-B6249EE8C6C8}"/>
              </a:ext>
            </a:extLst>
          </p:cNvPr>
          <p:cNvGrpSpPr/>
          <p:nvPr/>
        </p:nvGrpSpPr>
        <p:grpSpPr>
          <a:xfrm>
            <a:off x="887517" y="1717266"/>
            <a:ext cx="7968479" cy="4850149"/>
            <a:chOff x="793782" y="1664853"/>
            <a:chExt cx="7968479" cy="4850149"/>
          </a:xfrm>
        </p:grpSpPr>
        <p:sp>
          <p:nvSpPr>
            <p:cNvPr id="8" name="正方形/長方形 7">
              <a:extLst>
                <a:ext uri="{FF2B5EF4-FFF2-40B4-BE49-F238E27FC236}">
                  <a16:creationId xmlns:a16="http://schemas.microsoft.com/office/drawing/2014/main" id="{8ED15AB0-4006-482B-B884-36DB47F411C2}"/>
                </a:ext>
              </a:extLst>
            </p:cNvPr>
            <p:cNvSpPr/>
            <p:nvPr/>
          </p:nvSpPr>
          <p:spPr>
            <a:xfrm>
              <a:off x="2105705" y="2045765"/>
              <a:ext cx="6656556" cy="1940851"/>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9" name="グラフィックス 8" descr="頭の中の脳">
              <a:extLst>
                <a:ext uri="{FF2B5EF4-FFF2-40B4-BE49-F238E27FC236}">
                  <a16:creationId xmlns:a16="http://schemas.microsoft.com/office/drawing/2014/main" id="{4C6BCD9D-588A-4C42-BEE9-DE15ACF65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180145" y="2045765"/>
              <a:ext cx="827014" cy="827014"/>
            </a:xfrm>
            <a:prstGeom prst="rect">
              <a:avLst/>
            </a:prstGeom>
          </p:spPr>
        </p:pic>
        <p:sp>
          <p:nvSpPr>
            <p:cNvPr id="10" name="吹き出し: 四角形 9">
              <a:extLst>
                <a:ext uri="{FF2B5EF4-FFF2-40B4-BE49-F238E27FC236}">
                  <a16:creationId xmlns:a16="http://schemas.microsoft.com/office/drawing/2014/main" id="{F7DB2602-F8A5-4629-B3DD-5C66486967D0}"/>
                </a:ext>
              </a:extLst>
            </p:cNvPr>
            <p:cNvSpPr/>
            <p:nvPr/>
          </p:nvSpPr>
          <p:spPr>
            <a:xfrm>
              <a:off x="5942927" y="3446072"/>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しきい値に基づいて</a:t>
              </a:r>
              <a:endParaRPr kumimoji="1" lang="en-US" altLang="ja-JP" sz="1100" dirty="0">
                <a:solidFill>
                  <a:schemeClr val="tx2">
                    <a:lumMod val="75000"/>
                    <a:lumOff val="25000"/>
                  </a:schemeClr>
                </a:solidFill>
              </a:endParaRPr>
            </a:p>
            <a:p>
              <a:pPr algn="ctr"/>
              <a:r>
                <a:rPr kumimoji="1" lang="ja-JP" altLang="en-US" sz="1100" dirty="0">
                  <a:solidFill>
                    <a:schemeClr val="tx2">
                      <a:lumMod val="75000"/>
                      <a:lumOff val="25000"/>
                    </a:schemeClr>
                  </a:solidFill>
                </a:rPr>
                <a:t>信号を伝達</a:t>
              </a:r>
            </a:p>
          </p:txBody>
        </p:sp>
        <p:grpSp>
          <p:nvGrpSpPr>
            <p:cNvPr id="12" name="グループ化 11">
              <a:extLst>
                <a:ext uri="{FF2B5EF4-FFF2-40B4-BE49-F238E27FC236}">
                  <a16:creationId xmlns:a16="http://schemas.microsoft.com/office/drawing/2014/main" id="{15295A74-6777-4F08-9290-21A9229AF611}"/>
                </a:ext>
              </a:extLst>
            </p:cNvPr>
            <p:cNvGrpSpPr/>
            <p:nvPr/>
          </p:nvGrpSpPr>
          <p:grpSpPr>
            <a:xfrm>
              <a:off x="4979923" y="2577679"/>
              <a:ext cx="3047261" cy="1036612"/>
              <a:chOff x="3666804" y="2199346"/>
              <a:chExt cx="3369249" cy="1146146"/>
            </a:xfrm>
          </p:grpSpPr>
          <p:grpSp>
            <p:nvGrpSpPr>
              <p:cNvPr id="42" name="グループ化 41">
                <a:extLst>
                  <a:ext uri="{FF2B5EF4-FFF2-40B4-BE49-F238E27FC236}">
                    <a16:creationId xmlns:a16="http://schemas.microsoft.com/office/drawing/2014/main" id="{070B21A1-0E0C-45A6-8237-45D10A9F5C39}"/>
                  </a:ext>
                </a:extLst>
              </p:cNvPr>
              <p:cNvGrpSpPr/>
              <p:nvPr/>
            </p:nvGrpSpPr>
            <p:grpSpPr>
              <a:xfrm rot="21189241">
                <a:off x="3666804" y="2199346"/>
                <a:ext cx="1030993" cy="1146146"/>
                <a:chOff x="3632874" y="2197309"/>
                <a:chExt cx="1030993" cy="1146146"/>
              </a:xfrm>
            </p:grpSpPr>
            <p:sp>
              <p:nvSpPr>
                <p:cNvPr id="47" name="フリーフォーム: 図形 46">
                  <a:extLst>
                    <a:ext uri="{FF2B5EF4-FFF2-40B4-BE49-F238E27FC236}">
                      <a16:creationId xmlns:a16="http://schemas.microsoft.com/office/drawing/2014/main" id="{5AEE0CB9-75FB-44FC-9E45-14ABBC3F4F54}"/>
                    </a:ext>
                  </a:extLst>
                </p:cNvPr>
                <p:cNvSpPr/>
                <p:nvPr/>
              </p:nvSpPr>
              <p:spPr>
                <a:xfrm>
                  <a:off x="3727784" y="2556326"/>
                  <a:ext cx="46902" cy="159733"/>
                </a:xfrm>
                <a:custGeom>
                  <a:avLst/>
                  <a:gdLst>
                    <a:gd name="connsiteX0" fmla="*/ 0 w 97155"/>
                    <a:gd name="connsiteY0" fmla="*/ 384810 h 384810"/>
                    <a:gd name="connsiteX1" fmla="*/ 97155 w 97155"/>
                    <a:gd name="connsiteY1"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41910 w 97155"/>
                    <a:gd name="connsiteY1" fmla="*/ 177165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Lst>
                  <a:ahLst/>
                  <a:cxnLst>
                    <a:cxn ang="0">
                      <a:pos x="connsiteX0" y="connsiteY0"/>
                    </a:cxn>
                    <a:cxn ang="0">
                      <a:pos x="connsiteX1" y="connsiteY1"/>
                    </a:cxn>
                    <a:cxn ang="0">
                      <a:pos x="connsiteX2" y="connsiteY2"/>
                    </a:cxn>
                  </a:cxnLst>
                  <a:rect l="l" t="t" r="r" b="b"/>
                  <a:pathLst>
                    <a:path w="97155" h="384810">
                      <a:moveTo>
                        <a:pt x="0" y="384810"/>
                      </a:moveTo>
                      <a:cubicBezTo>
                        <a:pt x="16510" y="320675"/>
                        <a:pt x="17780" y="279400"/>
                        <a:pt x="26670" y="175260"/>
                      </a:cubicBezTo>
                      <a:cubicBezTo>
                        <a:pt x="45085" y="102870"/>
                        <a:pt x="73025" y="59055"/>
                        <a:pt x="97155"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8" name="グループ化 47">
                  <a:extLst>
                    <a:ext uri="{FF2B5EF4-FFF2-40B4-BE49-F238E27FC236}">
                      <a16:creationId xmlns:a16="http://schemas.microsoft.com/office/drawing/2014/main" id="{2FBB5080-C425-4F2E-A423-794ED86813AB}"/>
                    </a:ext>
                  </a:extLst>
                </p:cNvPr>
                <p:cNvGrpSpPr/>
                <p:nvPr/>
              </p:nvGrpSpPr>
              <p:grpSpPr>
                <a:xfrm>
                  <a:off x="3632874" y="2197309"/>
                  <a:ext cx="1030993" cy="1146146"/>
                  <a:chOff x="3632874" y="2197309"/>
                  <a:chExt cx="1030993" cy="1146146"/>
                </a:xfrm>
              </p:grpSpPr>
              <p:grpSp>
                <p:nvGrpSpPr>
                  <p:cNvPr id="49" name="グループ化 48">
                    <a:extLst>
                      <a:ext uri="{FF2B5EF4-FFF2-40B4-BE49-F238E27FC236}">
                        <a16:creationId xmlns:a16="http://schemas.microsoft.com/office/drawing/2014/main" id="{B1186C7B-42F8-43EF-B0F6-85371EC21C42}"/>
                      </a:ext>
                    </a:extLst>
                  </p:cNvPr>
                  <p:cNvGrpSpPr/>
                  <p:nvPr/>
                </p:nvGrpSpPr>
                <p:grpSpPr>
                  <a:xfrm>
                    <a:off x="3969337" y="2197309"/>
                    <a:ext cx="237188" cy="136796"/>
                    <a:chOff x="2000999" y="2491022"/>
                    <a:chExt cx="491319" cy="329552"/>
                  </a:xfrm>
                </p:grpSpPr>
                <p:sp>
                  <p:nvSpPr>
                    <p:cNvPr id="53" name="フリーフォーム: 図形 52">
                      <a:extLst>
                        <a:ext uri="{FF2B5EF4-FFF2-40B4-BE49-F238E27FC236}">
                          <a16:creationId xmlns:a16="http://schemas.microsoft.com/office/drawing/2014/main" id="{DF9CE815-4566-4933-81F4-846A11E8009D}"/>
                        </a:ext>
                      </a:extLst>
                    </p:cNvPr>
                    <p:cNvSpPr/>
                    <p:nvPr/>
                  </p:nvSpPr>
                  <p:spPr>
                    <a:xfrm>
                      <a:off x="2276673" y="2542824"/>
                      <a:ext cx="215645" cy="277750"/>
                    </a:xfrm>
                    <a:custGeom>
                      <a:avLst/>
                      <a:gdLst>
                        <a:gd name="connsiteX0" fmla="*/ 219456 w 219456"/>
                        <a:gd name="connsiteY0" fmla="*/ 0 h 298704"/>
                        <a:gd name="connsiteX1" fmla="*/ 0 w 219456"/>
                        <a:gd name="connsiteY1" fmla="*/ 298704 h 298704"/>
                        <a:gd name="connsiteX0" fmla="*/ 219456 w 219456"/>
                        <a:gd name="connsiteY0" fmla="*/ 0 h 298704"/>
                        <a:gd name="connsiteX1" fmla="*/ 76200 w 219456"/>
                        <a:gd name="connsiteY1" fmla="*/ 88773 h 298704"/>
                        <a:gd name="connsiteX2" fmla="*/ 0 w 219456"/>
                        <a:gd name="connsiteY2" fmla="*/ 298704 h 298704"/>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Lst>
                      <a:ahLst/>
                      <a:cxnLst>
                        <a:cxn ang="0">
                          <a:pos x="connsiteX0" y="connsiteY0"/>
                        </a:cxn>
                        <a:cxn ang="0">
                          <a:pos x="connsiteX1" y="connsiteY1"/>
                        </a:cxn>
                        <a:cxn ang="0">
                          <a:pos x="connsiteX2" y="connsiteY2"/>
                        </a:cxn>
                      </a:cxnLst>
                      <a:rect l="l" t="t" r="r" b="b"/>
                      <a:pathLst>
                        <a:path w="215646" h="277749">
                          <a:moveTo>
                            <a:pt x="215646" y="0"/>
                          </a:moveTo>
                          <a:cubicBezTo>
                            <a:pt x="146304" y="2286"/>
                            <a:pt x="111252" y="19812"/>
                            <a:pt x="76200" y="67818"/>
                          </a:cubicBezTo>
                          <a:lnTo>
                            <a:pt x="0" y="277749"/>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7248068D-D67B-4240-8B22-BA7D2C5D0FE1}"/>
                        </a:ext>
                      </a:extLst>
                    </p:cNvPr>
                    <p:cNvSpPr/>
                    <p:nvPr/>
                  </p:nvSpPr>
                  <p:spPr>
                    <a:xfrm>
                      <a:off x="2000999" y="2491022"/>
                      <a:ext cx="275684" cy="315612"/>
                    </a:xfrm>
                    <a:custGeom>
                      <a:avLst/>
                      <a:gdLst>
                        <a:gd name="connsiteX0" fmla="*/ 0 w 296106"/>
                        <a:gd name="connsiteY0" fmla="*/ 140208 h 284468"/>
                        <a:gd name="connsiteX1" fmla="*/ 268224 w 296106"/>
                        <a:gd name="connsiteY1" fmla="*/ 280416 h 284468"/>
                        <a:gd name="connsiteX2" fmla="*/ 274320 w 296106"/>
                        <a:gd name="connsiteY2" fmla="*/ 0 h 284468"/>
                        <a:gd name="connsiteX0" fmla="*/ 0 w 286010"/>
                        <a:gd name="connsiteY0" fmla="*/ 140208 h 282562"/>
                        <a:gd name="connsiteX1" fmla="*/ 164592 w 286010"/>
                        <a:gd name="connsiteY1" fmla="*/ 129921 h 282562"/>
                        <a:gd name="connsiteX2" fmla="*/ 268224 w 286010"/>
                        <a:gd name="connsiteY2" fmla="*/ 280416 h 282562"/>
                        <a:gd name="connsiteX3" fmla="*/ 274320 w 286010"/>
                        <a:gd name="connsiteY3" fmla="*/ 0 h 282562"/>
                        <a:gd name="connsiteX0" fmla="*/ 0 w 284105"/>
                        <a:gd name="connsiteY0" fmla="*/ 149733 h 282562"/>
                        <a:gd name="connsiteX1" fmla="*/ 162687 w 284105"/>
                        <a:gd name="connsiteY1" fmla="*/ 129921 h 282562"/>
                        <a:gd name="connsiteX2" fmla="*/ 266319 w 284105"/>
                        <a:gd name="connsiteY2" fmla="*/ 280416 h 282562"/>
                        <a:gd name="connsiteX3" fmla="*/ 272415 w 284105"/>
                        <a:gd name="connsiteY3" fmla="*/ 0 h 282562"/>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2235"/>
                        <a:gd name="connsiteX1" fmla="*/ 147447 w 284892"/>
                        <a:gd name="connsiteY1" fmla="*/ 114681 h 282235"/>
                        <a:gd name="connsiteX2" fmla="*/ 266319 w 284892"/>
                        <a:gd name="connsiteY2" fmla="*/ 280416 h 282235"/>
                        <a:gd name="connsiteX3" fmla="*/ 272415 w 284892"/>
                        <a:gd name="connsiteY3" fmla="*/ 0 h 282235"/>
                        <a:gd name="connsiteX0" fmla="*/ 0 w 274574"/>
                        <a:gd name="connsiteY0" fmla="*/ 149733 h 282235"/>
                        <a:gd name="connsiteX1" fmla="*/ 147447 w 274574"/>
                        <a:gd name="connsiteY1" fmla="*/ 114681 h 282235"/>
                        <a:gd name="connsiteX2" fmla="*/ 266319 w 274574"/>
                        <a:gd name="connsiteY2" fmla="*/ 280416 h 282235"/>
                        <a:gd name="connsiteX3" fmla="*/ 251460 w 274574"/>
                        <a:gd name="connsiteY3" fmla="*/ 0 h 282235"/>
                        <a:gd name="connsiteX0" fmla="*/ 0 w 278185"/>
                        <a:gd name="connsiteY0" fmla="*/ 149733 h 282235"/>
                        <a:gd name="connsiteX1" fmla="*/ 147447 w 278185"/>
                        <a:gd name="connsiteY1" fmla="*/ 114681 h 282235"/>
                        <a:gd name="connsiteX2" fmla="*/ 266319 w 278185"/>
                        <a:gd name="connsiteY2" fmla="*/ 280416 h 282235"/>
                        <a:gd name="connsiteX3" fmla="*/ 251460 w 278185"/>
                        <a:gd name="connsiteY3" fmla="*/ 0 h 282235"/>
                        <a:gd name="connsiteX0" fmla="*/ 0 w 269021"/>
                        <a:gd name="connsiteY0" fmla="*/ 182118 h 315619"/>
                        <a:gd name="connsiteX1" fmla="*/ 147447 w 269021"/>
                        <a:gd name="connsiteY1" fmla="*/ 147066 h 315619"/>
                        <a:gd name="connsiteX2" fmla="*/ 266319 w 269021"/>
                        <a:gd name="connsiteY2" fmla="*/ 312801 h 315619"/>
                        <a:gd name="connsiteX3" fmla="*/ 217170 w 269021"/>
                        <a:gd name="connsiteY3" fmla="*/ 0 h 315619"/>
                        <a:gd name="connsiteX0" fmla="*/ 0 w 275676"/>
                        <a:gd name="connsiteY0" fmla="*/ 182118 h 315619"/>
                        <a:gd name="connsiteX1" fmla="*/ 147447 w 275676"/>
                        <a:gd name="connsiteY1" fmla="*/ 147066 h 315619"/>
                        <a:gd name="connsiteX2" fmla="*/ 266319 w 275676"/>
                        <a:gd name="connsiteY2" fmla="*/ 312801 h 315619"/>
                        <a:gd name="connsiteX3" fmla="*/ 217170 w 275676"/>
                        <a:gd name="connsiteY3" fmla="*/ 0 h 315619"/>
                      </a:gdLst>
                      <a:ahLst/>
                      <a:cxnLst>
                        <a:cxn ang="0">
                          <a:pos x="connsiteX0" y="connsiteY0"/>
                        </a:cxn>
                        <a:cxn ang="0">
                          <a:pos x="connsiteX1" y="connsiteY1"/>
                        </a:cxn>
                        <a:cxn ang="0">
                          <a:pos x="connsiteX2" y="connsiteY2"/>
                        </a:cxn>
                        <a:cxn ang="0">
                          <a:pos x="connsiteX3" y="connsiteY3"/>
                        </a:cxn>
                      </a:cxnLst>
                      <a:rect l="l" t="t" r="r" b="b"/>
                      <a:pathLst>
                        <a:path w="275676" h="315619">
                          <a:moveTo>
                            <a:pt x="0" y="182118"/>
                          </a:moveTo>
                          <a:cubicBezTo>
                            <a:pt x="22352" y="197548"/>
                            <a:pt x="81788" y="131318"/>
                            <a:pt x="147447" y="147066"/>
                          </a:cubicBezTo>
                          <a:cubicBezTo>
                            <a:pt x="235966" y="195199"/>
                            <a:pt x="254699" y="337312"/>
                            <a:pt x="266319" y="312801"/>
                          </a:cubicBezTo>
                          <a:cubicBezTo>
                            <a:pt x="277940" y="288290"/>
                            <a:pt x="292227" y="117094"/>
                            <a:pt x="217170"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フリーフォーム: 図形 49">
                    <a:extLst>
                      <a:ext uri="{FF2B5EF4-FFF2-40B4-BE49-F238E27FC236}">
                        <a16:creationId xmlns:a16="http://schemas.microsoft.com/office/drawing/2014/main" id="{4D9BBD5F-D900-4A63-B27D-9229AC332AC9}"/>
                      </a:ext>
                    </a:extLst>
                  </p:cNvPr>
                  <p:cNvSpPr/>
                  <p:nvPr/>
                </p:nvSpPr>
                <p:spPr>
                  <a:xfrm>
                    <a:off x="3632874" y="2689750"/>
                    <a:ext cx="120672" cy="142969"/>
                  </a:xfrm>
                  <a:custGeom>
                    <a:avLst/>
                    <a:gdLst>
                      <a:gd name="connsiteX0" fmla="*/ 42672 w 234081"/>
                      <a:gd name="connsiteY0" fmla="*/ 0 h 298704"/>
                      <a:gd name="connsiteX1" fmla="*/ 231648 w 234081"/>
                      <a:gd name="connsiteY1" fmla="*/ 103632 h 298704"/>
                      <a:gd name="connsiteX2" fmla="*/ 140208 w 234081"/>
                      <a:gd name="connsiteY2" fmla="*/ 219456 h 298704"/>
                      <a:gd name="connsiteX3" fmla="*/ 0 w 234081"/>
                      <a:gd name="connsiteY3" fmla="*/ 298704 h 298704"/>
                      <a:gd name="connsiteX0" fmla="*/ 16002 w 235252"/>
                      <a:gd name="connsiteY0" fmla="*/ 0 h 306324"/>
                      <a:gd name="connsiteX1" fmla="*/ 231648 w 235252"/>
                      <a:gd name="connsiteY1" fmla="*/ 111252 h 306324"/>
                      <a:gd name="connsiteX2" fmla="*/ 140208 w 235252"/>
                      <a:gd name="connsiteY2" fmla="*/ 227076 h 306324"/>
                      <a:gd name="connsiteX3" fmla="*/ 0 w 235252"/>
                      <a:gd name="connsiteY3" fmla="*/ 306324 h 306324"/>
                      <a:gd name="connsiteX0" fmla="*/ 16002 w 235773"/>
                      <a:gd name="connsiteY0" fmla="*/ 0 h 306324"/>
                      <a:gd name="connsiteX1" fmla="*/ 231648 w 235773"/>
                      <a:gd name="connsiteY1" fmla="*/ 111252 h 306324"/>
                      <a:gd name="connsiteX2" fmla="*/ 145923 w 235773"/>
                      <a:gd name="connsiteY2" fmla="*/ 148971 h 306324"/>
                      <a:gd name="connsiteX3" fmla="*/ 0 w 235773"/>
                      <a:gd name="connsiteY3" fmla="*/ 306324 h 306324"/>
                      <a:gd name="connsiteX0" fmla="*/ 16002 w 235608"/>
                      <a:gd name="connsiteY0" fmla="*/ 0 h 306324"/>
                      <a:gd name="connsiteX1" fmla="*/ 231648 w 235608"/>
                      <a:gd name="connsiteY1" fmla="*/ 111252 h 306324"/>
                      <a:gd name="connsiteX2" fmla="*/ 145923 w 235608"/>
                      <a:gd name="connsiteY2" fmla="*/ 148971 h 306324"/>
                      <a:gd name="connsiteX3" fmla="*/ 0 w 235608"/>
                      <a:gd name="connsiteY3" fmla="*/ 306324 h 306324"/>
                      <a:gd name="connsiteX0" fmla="*/ 31242 w 251130"/>
                      <a:gd name="connsiteY0" fmla="*/ 0 h 344424"/>
                      <a:gd name="connsiteX1" fmla="*/ 246888 w 251130"/>
                      <a:gd name="connsiteY1" fmla="*/ 111252 h 344424"/>
                      <a:gd name="connsiteX2" fmla="*/ 161163 w 251130"/>
                      <a:gd name="connsiteY2" fmla="*/ 148971 h 344424"/>
                      <a:gd name="connsiteX3" fmla="*/ 0 w 251130"/>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Lst>
                    <a:ahLst/>
                    <a:cxnLst>
                      <a:cxn ang="0">
                        <a:pos x="connsiteX0" y="connsiteY0"/>
                      </a:cxn>
                      <a:cxn ang="0">
                        <a:pos x="connsiteX1" y="connsiteY1"/>
                      </a:cxn>
                      <a:cxn ang="0">
                        <a:pos x="connsiteX2" y="connsiteY2"/>
                      </a:cxn>
                      <a:cxn ang="0">
                        <a:pos x="connsiteX3" y="connsiteY3"/>
                      </a:cxn>
                    </a:cxnLst>
                    <a:rect l="l" t="t" r="r" b="b"/>
                    <a:pathLst>
                      <a:path w="249964" h="344424">
                        <a:moveTo>
                          <a:pt x="31242" y="0"/>
                        </a:moveTo>
                        <a:cubicBezTo>
                          <a:pt x="117602" y="33528"/>
                          <a:pt x="227457" y="76581"/>
                          <a:pt x="246888" y="111252"/>
                        </a:cubicBezTo>
                        <a:cubicBezTo>
                          <a:pt x="266319" y="145923"/>
                          <a:pt x="188976" y="125349"/>
                          <a:pt x="147828" y="208026"/>
                        </a:cubicBezTo>
                        <a:cubicBezTo>
                          <a:pt x="106680" y="290703"/>
                          <a:pt x="50800" y="321056"/>
                          <a:pt x="0" y="344424"/>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フリーフォーム: 図形 50">
                    <a:extLst>
                      <a:ext uri="{FF2B5EF4-FFF2-40B4-BE49-F238E27FC236}">
                        <a16:creationId xmlns:a16="http://schemas.microsoft.com/office/drawing/2014/main" id="{0A8E3A0A-C731-4612-8946-80975E8B1628}"/>
                      </a:ext>
                    </a:extLst>
                  </p:cNvPr>
                  <p:cNvSpPr/>
                  <p:nvPr/>
                </p:nvSpPr>
                <p:spPr>
                  <a:xfrm>
                    <a:off x="3636178" y="3180783"/>
                    <a:ext cx="191507" cy="153090"/>
                  </a:xfrm>
                  <a:custGeom>
                    <a:avLst/>
                    <a:gdLst>
                      <a:gd name="connsiteX0" fmla="*/ 0 w 396484"/>
                      <a:gd name="connsiteY0" fmla="*/ 0 h 353568"/>
                      <a:gd name="connsiteX1" fmla="*/ 390144 w 396484"/>
                      <a:gd name="connsiteY1" fmla="*/ 36576 h 353568"/>
                      <a:gd name="connsiteX2" fmla="*/ 231648 w 396484"/>
                      <a:gd name="connsiteY2" fmla="*/ 152400 h 353568"/>
                      <a:gd name="connsiteX3" fmla="*/ 97536 w 396484"/>
                      <a:gd name="connsiteY3" fmla="*/ 353568 h 353568"/>
                      <a:gd name="connsiteX0" fmla="*/ 0 w 404262"/>
                      <a:gd name="connsiteY0" fmla="*/ 0 h 353568"/>
                      <a:gd name="connsiteX1" fmla="*/ 390144 w 404262"/>
                      <a:gd name="connsiteY1" fmla="*/ 36576 h 353568"/>
                      <a:gd name="connsiteX2" fmla="*/ 297688 w 404262"/>
                      <a:gd name="connsiteY2" fmla="*/ 149860 h 353568"/>
                      <a:gd name="connsiteX3" fmla="*/ 97536 w 404262"/>
                      <a:gd name="connsiteY3" fmla="*/ 353568 h 3535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392180"/>
                      <a:gd name="connsiteY0" fmla="*/ 0 h 391668"/>
                      <a:gd name="connsiteX1" fmla="*/ 210730 w 392180"/>
                      <a:gd name="connsiteY1" fmla="*/ 67036 h 391668"/>
                      <a:gd name="connsiteX2" fmla="*/ 390144 w 392180"/>
                      <a:gd name="connsiteY2" fmla="*/ 36576 h 391668"/>
                      <a:gd name="connsiteX3" fmla="*/ 297688 w 392180"/>
                      <a:gd name="connsiteY3" fmla="*/ 149860 h 391668"/>
                      <a:gd name="connsiteX4" fmla="*/ 145796 w 392180"/>
                      <a:gd name="connsiteY4" fmla="*/ 391668 h 391668"/>
                      <a:gd name="connsiteX0" fmla="*/ 0 w 397260"/>
                      <a:gd name="connsiteY0" fmla="*/ 0 h 368808"/>
                      <a:gd name="connsiteX1" fmla="*/ 215810 w 397260"/>
                      <a:gd name="connsiteY1" fmla="*/ 44176 h 368808"/>
                      <a:gd name="connsiteX2" fmla="*/ 395224 w 397260"/>
                      <a:gd name="connsiteY2" fmla="*/ 13716 h 368808"/>
                      <a:gd name="connsiteX3" fmla="*/ 302768 w 397260"/>
                      <a:gd name="connsiteY3" fmla="*/ 127000 h 368808"/>
                      <a:gd name="connsiteX4" fmla="*/ 150876 w 397260"/>
                      <a:gd name="connsiteY4" fmla="*/ 368808 h 368808"/>
                      <a:gd name="connsiteX0" fmla="*/ 0 w 396693"/>
                      <a:gd name="connsiteY0" fmla="*/ 0 h 368808"/>
                      <a:gd name="connsiteX1" fmla="*/ 231050 w 396693"/>
                      <a:gd name="connsiteY1" fmla="*/ 51796 h 368808"/>
                      <a:gd name="connsiteX2" fmla="*/ 395224 w 396693"/>
                      <a:gd name="connsiteY2" fmla="*/ 13716 h 368808"/>
                      <a:gd name="connsiteX3" fmla="*/ 302768 w 396693"/>
                      <a:gd name="connsiteY3" fmla="*/ 127000 h 368808"/>
                      <a:gd name="connsiteX4" fmla="*/ 150876 w 396693"/>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3" h="368808">
                        <a:moveTo>
                          <a:pt x="0" y="0"/>
                        </a:moveTo>
                        <a:cubicBezTo>
                          <a:pt x="36391" y="1859"/>
                          <a:pt x="166026" y="45700"/>
                          <a:pt x="231050" y="51796"/>
                        </a:cubicBezTo>
                        <a:cubicBezTo>
                          <a:pt x="296074" y="57892"/>
                          <a:pt x="383271" y="1182"/>
                          <a:pt x="395224" y="13716"/>
                        </a:cubicBezTo>
                        <a:cubicBezTo>
                          <a:pt x="407177" y="26250"/>
                          <a:pt x="343493" y="67818"/>
                          <a:pt x="302768" y="127000"/>
                        </a:cubicBezTo>
                        <a:cubicBezTo>
                          <a:pt x="262043" y="186182"/>
                          <a:pt x="196088" y="236220"/>
                          <a:pt x="150876" y="368808"/>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0C9FA7FB-E303-4FC5-83AF-06BAE5163929}"/>
                      </a:ext>
                    </a:extLst>
                  </p:cNvPr>
                  <p:cNvSpPr/>
                  <p:nvPr/>
                </p:nvSpPr>
                <p:spPr>
                  <a:xfrm>
                    <a:off x="3753542" y="2321991"/>
                    <a:ext cx="910325" cy="1021464"/>
                  </a:xfrm>
                  <a:custGeom>
                    <a:avLst/>
                    <a:gdLst>
                      <a:gd name="connsiteX0" fmla="*/ 6675764 w 6675764"/>
                      <a:gd name="connsiteY0" fmla="*/ 1790001 h 2399698"/>
                      <a:gd name="connsiteX1" fmla="*/ 6212468 w 6675764"/>
                      <a:gd name="connsiteY1" fmla="*/ 1351089 h 2399698"/>
                      <a:gd name="connsiteX2" fmla="*/ 5359028 w 6675764"/>
                      <a:gd name="connsiteY2" fmla="*/ 1381569 h 2399698"/>
                      <a:gd name="connsiteX3" fmla="*/ 4267844 w 6675764"/>
                      <a:gd name="connsiteY3" fmla="*/ 1369377 h 2399698"/>
                      <a:gd name="connsiteX4" fmla="*/ 4042292 w 6675764"/>
                      <a:gd name="connsiteY4" fmla="*/ 1271841 h 2399698"/>
                      <a:gd name="connsiteX5" fmla="*/ 2963300 w 6675764"/>
                      <a:gd name="connsiteY5" fmla="*/ 1204785 h 2399698"/>
                      <a:gd name="connsiteX6" fmla="*/ 2402468 w 6675764"/>
                      <a:gd name="connsiteY6" fmla="*/ 1216977 h 2399698"/>
                      <a:gd name="connsiteX7" fmla="*/ 1805060 w 6675764"/>
                      <a:gd name="connsiteY7" fmla="*/ 1247457 h 2399698"/>
                      <a:gd name="connsiteX8" fmla="*/ 1463684 w 6675764"/>
                      <a:gd name="connsiteY8" fmla="*/ 1070673 h 2399698"/>
                      <a:gd name="connsiteX9" fmla="*/ 1299092 w 6675764"/>
                      <a:gd name="connsiteY9" fmla="*/ 735393 h 2399698"/>
                      <a:gd name="connsiteX10" fmla="*/ 1469780 w 6675764"/>
                      <a:gd name="connsiteY10" fmla="*/ 278193 h 2399698"/>
                      <a:gd name="connsiteX11" fmla="*/ 1110116 w 6675764"/>
                      <a:gd name="connsiteY11" fmla="*/ 619569 h 2399698"/>
                      <a:gd name="connsiteX12" fmla="*/ 817508 w 6675764"/>
                      <a:gd name="connsiteY12" fmla="*/ 314769 h 2399698"/>
                      <a:gd name="connsiteX13" fmla="*/ 756548 w 6675764"/>
                      <a:gd name="connsiteY13" fmla="*/ 3873 h 2399698"/>
                      <a:gd name="connsiteX14" fmla="*/ 640724 w 6675764"/>
                      <a:gd name="connsiteY14" fmla="*/ 540321 h 2399698"/>
                      <a:gd name="connsiteX15" fmla="*/ 287156 w 6675764"/>
                      <a:gd name="connsiteY15" fmla="*/ 863409 h 2399698"/>
                      <a:gd name="connsiteX16" fmla="*/ 644 w 6675764"/>
                      <a:gd name="connsiteY16" fmla="*/ 960945 h 2399698"/>
                      <a:gd name="connsiteX17" fmla="*/ 366404 w 6675764"/>
                      <a:gd name="connsiteY17" fmla="*/ 1076769 h 2399698"/>
                      <a:gd name="connsiteX18" fmla="*/ 451748 w 6675764"/>
                      <a:gd name="connsiteY18" fmla="*/ 1454721 h 2399698"/>
                      <a:gd name="connsiteX19" fmla="*/ 342020 w 6675764"/>
                      <a:gd name="connsiteY19" fmla="*/ 1875345 h 2399698"/>
                      <a:gd name="connsiteX20" fmla="*/ 165236 w 6675764"/>
                      <a:gd name="connsiteY20" fmla="*/ 2094801 h 2399698"/>
                      <a:gd name="connsiteX21" fmla="*/ 512708 w 6675764"/>
                      <a:gd name="connsiteY21" fmla="*/ 1875345 h 2399698"/>
                      <a:gd name="connsiteX22" fmla="*/ 994292 w 6675764"/>
                      <a:gd name="connsiteY22" fmla="*/ 1954593 h 2399698"/>
                      <a:gd name="connsiteX23" fmla="*/ 1268612 w 6675764"/>
                      <a:gd name="connsiteY23" fmla="*/ 2399601 h 2399698"/>
                      <a:gd name="connsiteX24" fmla="*/ 1232036 w 6675764"/>
                      <a:gd name="connsiteY24" fmla="*/ 1991169 h 2399698"/>
                      <a:gd name="connsiteX25" fmla="*/ 1402724 w 6675764"/>
                      <a:gd name="connsiteY25" fmla="*/ 1594929 h 2399698"/>
                      <a:gd name="connsiteX26" fmla="*/ 1707524 w 6675764"/>
                      <a:gd name="connsiteY26" fmla="*/ 1308417 h 2399698"/>
                      <a:gd name="connsiteX27" fmla="*/ 1951364 w 6675764"/>
                      <a:gd name="connsiteY27" fmla="*/ 1216977 h 2399698"/>
                      <a:gd name="connsiteX0" fmla="*/ 6675764 w 6675764"/>
                      <a:gd name="connsiteY0" fmla="*/ 1796027 h 2405724"/>
                      <a:gd name="connsiteX1" fmla="*/ 6212468 w 6675764"/>
                      <a:gd name="connsiteY1" fmla="*/ 1357115 h 2405724"/>
                      <a:gd name="connsiteX2" fmla="*/ 5359028 w 6675764"/>
                      <a:gd name="connsiteY2" fmla="*/ 1387595 h 2405724"/>
                      <a:gd name="connsiteX3" fmla="*/ 4267844 w 6675764"/>
                      <a:gd name="connsiteY3" fmla="*/ 1375403 h 2405724"/>
                      <a:gd name="connsiteX4" fmla="*/ 4042292 w 6675764"/>
                      <a:gd name="connsiteY4" fmla="*/ 1277867 h 2405724"/>
                      <a:gd name="connsiteX5" fmla="*/ 2963300 w 6675764"/>
                      <a:gd name="connsiteY5" fmla="*/ 1210811 h 2405724"/>
                      <a:gd name="connsiteX6" fmla="*/ 2402468 w 6675764"/>
                      <a:gd name="connsiteY6" fmla="*/ 1223003 h 2405724"/>
                      <a:gd name="connsiteX7" fmla="*/ 1805060 w 6675764"/>
                      <a:gd name="connsiteY7" fmla="*/ 1253483 h 2405724"/>
                      <a:gd name="connsiteX8" fmla="*/ 1463684 w 6675764"/>
                      <a:gd name="connsiteY8" fmla="*/ 1076699 h 2405724"/>
                      <a:gd name="connsiteX9" fmla="*/ 1299092 w 6675764"/>
                      <a:gd name="connsiteY9" fmla="*/ 741419 h 2405724"/>
                      <a:gd name="connsiteX10" fmla="*/ 1469780 w 6675764"/>
                      <a:gd name="connsiteY10" fmla="*/ 284219 h 2405724"/>
                      <a:gd name="connsiteX11" fmla="*/ 1110116 w 6675764"/>
                      <a:gd name="connsiteY11" fmla="*/ 625595 h 2405724"/>
                      <a:gd name="connsiteX12" fmla="*/ 817508 w 6675764"/>
                      <a:gd name="connsiteY12" fmla="*/ 320795 h 2405724"/>
                      <a:gd name="connsiteX13" fmla="*/ 689492 w 6675764"/>
                      <a:gd name="connsiteY13" fmla="*/ 3803 h 2405724"/>
                      <a:gd name="connsiteX14" fmla="*/ 640724 w 6675764"/>
                      <a:gd name="connsiteY14" fmla="*/ 546347 h 2405724"/>
                      <a:gd name="connsiteX15" fmla="*/ 287156 w 6675764"/>
                      <a:gd name="connsiteY15" fmla="*/ 869435 h 2405724"/>
                      <a:gd name="connsiteX16" fmla="*/ 644 w 6675764"/>
                      <a:gd name="connsiteY16" fmla="*/ 966971 h 2405724"/>
                      <a:gd name="connsiteX17" fmla="*/ 366404 w 6675764"/>
                      <a:gd name="connsiteY17" fmla="*/ 1082795 h 2405724"/>
                      <a:gd name="connsiteX18" fmla="*/ 451748 w 6675764"/>
                      <a:gd name="connsiteY18" fmla="*/ 1460747 h 2405724"/>
                      <a:gd name="connsiteX19" fmla="*/ 342020 w 6675764"/>
                      <a:gd name="connsiteY19" fmla="*/ 1881371 h 2405724"/>
                      <a:gd name="connsiteX20" fmla="*/ 165236 w 6675764"/>
                      <a:gd name="connsiteY20" fmla="*/ 2100827 h 2405724"/>
                      <a:gd name="connsiteX21" fmla="*/ 512708 w 6675764"/>
                      <a:gd name="connsiteY21" fmla="*/ 1881371 h 2405724"/>
                      <a:gd name="connsiteX22" fmla="*/ 994292 w 6675764"/>
                      <a:gd name="connsiteY22" fmla="*/ 1960619 h 2405724"/>
                      <a:gd name="connsiteX23" fmla="*/ 1268612 w 6675764"/>
                      <a:gd name="connsiteY23" fmla="*/ 2405627 h 2405724"/>
                      <a:gd name="connsiteX24" fmla="*/ 1232036 w 6675764"/>
                      <a:gd name="connsiteY24" fmla="*/ 1997195 h 2405724"/>
                      <a:gd name="connsiteX25" fmla="*/ 1402724 w 6675764"/>
                      <a:gd name="connsiteY25" fmla="*/ 1600955 h 2405724"/>
                      <a:gd name="connsiteX26" fmla="*/ 1707524 w 6675764"/>
                      <a:gd name="connsiteY26" fmla="*/ 1314443 h 2405724"/>
                      <a:gd name="connsiteX27" fmla="*/ 1951364 w 6675764"/>
                      <a:gd name="connsiteY27" fmla="*/ 1223003 h 2405724"/>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110116 w 6675764"/>
                      <a:gd name="connsiteY11" fmla="*/ 623547 h 2403676"/>
                      <a:gd name="connsiteX12" fmla="*/ 799220 w 6675764"/>
                      <a:gd name="connsiteY12" fmla="*/ 379707 h 2403676"/>
                      <a:gd name="connsiteX13" fmla="*/ 689492 w 6675764"/>
                      <a:gd name="connsiteY13" fmla="*/ 1755 h 2403676"/>
                      <a:gd name="connsiteX14" fmla="*/ 640724 w 6675764"/>
                      <a:gd name="connsiteY14" fmla="*/ 544299 h 2403676"/>
                      <a:gd name="connsiteX15" fmla="*/ 287156 w 6675764"/>
                      <a:gd name="connsiteY15" fmla="*/ 867387 h 2403676"/>
                      <a:gd name="connsiteX16" fmla="*/ 644 w 6675764"/>
                      <a:gd name="connsiteY16" fmla="*/ 964923 h 2403676"/>
                      <a:gd name="connsiteX17" fmla="*/ 366404 w 6675764"/>
                      <a:gd name="connsiteY17" fmla="*/ 1080747 h 2403676"/>
                      <a:gd name="connsiteX18" fmla="*/ 451748 w 6675764"/>
                      <a:gd name="connsiteY18" fmla="*/ 1458699 h 2403676"/>
                      <a:gd name="connsiteX19" fmla="*/ 342020 w 6675764"/>
                      <a:gd name="connsiteY19" fmla="*/ 1879323 h 2403676"/>
                      <a:gd name="connsiteX20" fmla="*/ 165236 w 6675764"/>
                      <a:gd name="connsiteY20" fmla="*/ 2098779 h 2403676"/>
                      <a:gd name="connsiteX21" fmla="*/ 512708 w 6675764"/>
                      <a:gd name="connsiteY21" fmla="*/ 1879323 h 2403676"/>
                      <a:gd name="connsiteX22" fmla="*/ 994292 w 6675764"/>
                      <a:gd name="connsiteY22" fmla="*/ 1958571 h 2403676"/>
                      <a:gd name="connsiteX23" fmla="*/ 1268612 w 6675764"/>
                      <a:gd name="connsiteY23" fmla="*/ 2403579 h 2403676"/>
                      <a:gd name="connsiteX24" fmla="*/ 1232036 w 6675764"/>
                      <a:gd name="connsiteY24" fmla="*/ 1995147 h 2403676"/>
                      <a:gd name="connsiteX25" fmla="*/ 1402724 w 6675764"/>
                      <a:gd name="connsiteY25" fmla="*/ 1598907 h 2403676"/>
                      <a:gd name="connsiteX26" fmla="*/ 1707524 w 6675764"/>
                      <a:gd name="connsiteY26" fmla="*/ 1312395 h 2403676"/>
                      <a:gd name="connsiteX27" fmla="*/ 1951364 w 6675764"/>
                      <a:gd name="connsiteY27"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123419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58527"/>
                      <a:gd name="connsiteX1" fmla="*/ 6212468 w 6675764"/>
                      <a:gd name="connsiteY1" fmla="*/ 1355067 h 2458527"/>
                      <a:gd name="connsiteX2" fmla="*/ 5359028 w 6675764"/>
                      <a:gd name="connsiteY2" fmla="*/ 1385547 h 2458527"/>
                      <a:gd name="connsiteX3" fmla="*/ 4267844 w 6675764"/>
                      <a:gd name="connsiteY3" fmla="*/ 1373355 h 2458527"/>
                      <a:gd name="connsiteX4" fmla="*/ 4042292 w 6675764"/>
                      <a:gd name="connsiteY4" fmla="*/ 1275819 h 2458527"/>
                      <a:gd name="connsiteX5" fmla="*/ 2963300 w 6675764"/>
                      <a:gd name="connsiteY5" fmla="*/ 1208763 h 2458527"/>
                      <a:gd name="connsiteX6" fmla="*/ 2402468 w 6675764"/>
                      <a:gd name="connsiteY6" fmla="*/ 1220955 h 2458527"/>
                      <a:gd name="connsiteX7" fmla="*/ 1805060 w 6675764"/>
                      <a:gd name="connsiteY7" fmla="*/ 1251435 h 2458527"/>
                      <a:gd name="connsiteX8" fmla="*/ 1463684 w 6675764"/>
                      <a:gd name="connsiteY8" fmla="*/ 1123419 h 2458527"/>
                      <a:gd name="connsiteX9" fmla="*/ 1317380 w 6675764"/>
                      <a:gd name="connsiteY9" fmla="*/ 763755 h 2458527"/>
                      <a:gd name="connsiteX10" fmla="*/ 1469780 w 6675764"/>
                      <a:gd name="connsiteY10" fmla="*/ 282171 h 2458527"/>
                      <a:gd name="connsiteX11" fmla="*/ 1335668 w 6675764"/>
                      <a:gd name="connsiteY11" fmla="*/ 513819 h 2458527"/>
                      <a:gd name="connsiteX12" fmla="*/ 1110116 w 6675764"/>
                      <a:gd name="connsiteY12" fmla="*/ 623547 h 2458527"/>
                      <a:gd name="connsiteX13" fmla="*/ 799220 w 6675764"/>
                      <a:gd name="connsiteY13" fmla="*/ 379707 h 2458527"/>
                      <a:gd name="connsiteX14" fmla="*/ 689492 w 6675764"/>
                      <a:gd name="connsiteY14" fmla="*/ 1755 h 2458527"/>
                      <a:gd name="connsiteX15" fmla="*/ 640724 w 6675764"/>
                      <a:gd name="connsiteY15" fmla="*/ 544299 h 2458527"/>
                      <a:gd name="connsiteX16" fmla="*/ 287156 w 6675764"/>
                      <a:gd name="connsiteY16" fmla="*/ 867387 h 2458527"/>
                      <a:gd name="connsiteX17" fmla="*/ 644 w 6675764"/>
                      <a:gd name="connsiteY17" fmla="*/ 964923 h 2458527"/>
                      <a:gd name="connsiteX18" fmla="*/ 366404 w 6675764"/>
                      <a:gd name="connsiteY18" fmla="*/ 1080747 h 2458527"/>
                      <a:gd name="connsiteX19" fmla="*/ 451748 w 6675764"/>
                      <a:gd name="connsiteY19" fmla="*/ 1458699 h 2458527"/>
                      <a:gd name="connsiteX20" fmla="*/ 342020 w 6675764"/>
                      <a:gd name="connsiteY20" fmla="*/ 1879323 h 2458527"/>
                      <a:gd name="connsiteX21" fmla="*/ 165236 w 6675764"/>
                      <a:gd name="connsiteY21" fmla="*/ 2098779 h 2458527"/>
                      <a:gd name="connsiteX22" fmla="*/ 512708 w 6675764"/>
                      <a:gd name="connsiteY22" fmla="*/ 1879323 h 2458527"/>
                      <a:gd name="connsiteX23" fmla="*/ 994292 w 6675764"/>
                      <a:gd name="connsiteY23" fmla="*/ 1958571 h 2458527"/>
                      <a:gd name="connsiteX24" fmla="*/ 1244228 w 6675764"/>
                      <a:gd name="connsiteY24" fmla="*/ 2458443 h 2458527"/>
                      <a:gd name="connsiteX25" fmla="*/ 1232036 w 6675764"/>
                      <a:gd name="connsiteY25" fmla="*/ 1995147 h 2458527"/>
                      <a:gd name="connsiteX26" fmla="*/ 1402724 w 6675764"/>
                      <a:gd name="connsiteY26" fmla="*/ 1598907 h 2458527"/>
                      <a:gd name="connsiteX27" fmla="*/ 1707524 w 6675764"/>
                      <a:gd name="connsiteY27" fmla="*/ 1312395 h 2458527"/>
                      <a:gd name="connsiteX28" fmla="*/ 1951364 w 6675764"/>
                      <a:gd name="connsiteY28" fmla="*/ 1220955 h 2458527"/>
                      <a:gd name="connsiteX0" fmla="*/ 6675764 w 6675764"/>
                      <a:gd name="connsiteY0" fmla="*/ 1793979 h 2460791"/>
                      <a:gd name="connsiteX1" fmla="*/ 6212468 w 6675764"/>
                      <a:gd name="connsiteY1" fmla="*/ 1355067 h 2460791"/>
                      <a:gd name="connsiteX2" fmla="*/ 5359028 w 6675764"/>
                      <a:gd name="connsiteY2" fmla="*/ 1385547 h 2460791"/>
                      <a:gd name="connsiteX3" fmla="*/ 4267844 w 6675764"/>
                      <a:gd name="connsiteY3" fmla="*/ 1373355 h 2460791"/>
                      <a:gd name="connsiteX4" fmla="*/ 4042292 w 6675764"/>
                      <a:gd name="connsiteY4" fmla="*/ 1275819 h 2460791"/>
                      <a:gd name="connsiteX5" fmla="*/ 2963300 w 6675764"/>
                      <a:gd name="connsiteY5" fmla="*/ 1208763 h 2460791"/>
                      <a:gd name="connsiteX6" fmla="*/ 2402468 w 6675764"/>
                      <a:gd name="connsiteY6" fmla="*/ 1220955 h 2460791"/>
                      <a:gd name="connsiteX7" fmla="*/ 1805060 w 6675764"/>
                      <a:gd name="connsiteY7" fmla="*/ 1251435 h 2460791"/>
                      <a:gd name="connsiteX8" fmla="*/ 1463684 w 6675764"/>
                      <a:gd name="connsiteY8" fmla="*/ 1123419 h 2460791"/>
                      <a:gd name="connsiteX9" fmla="*/ 1317380 w 6675764"/>
                      <a:gd name="connsiteY9" fmla="*/ 763755 h 2460791"/>
                      <a:gd name="connsiteX10" fmla="*/ 1469780 w 6675764"/>
                      <a:gd name="connsiteY10" fmla="*/ 282171 h 2460791"/>
                      <a:gd name="connsiteX11" fmla="*/ 1335668 w 6675764"/>
                      <a:gd name="connsiteY11" fmla="*/ 513819 h 2460791"/>
                      <a:gd name="connsiteX12" fmla="*/ 1110116 w 6675764"/>
                      <a:gd name="connsiteY12" fmla="*/ 623547 h 2460791"/>
                      <a:gd name="connsiteX13" fmla="*/ 799220 w 6675764"/>
                      <a:gd name="connsiteY13" fmla="*/ 379707 h 2460791"/>
                      <a:gd name="connsiteX14" fmla="*/ 689492 w 6675764"/>
                      <a:gd name="connsiteY14" fmla="*/ 1755 h 2460791"/>
                      <a:gd name="connsiteX15" fmla="*/ 640724 w 6675764"/>
                      <a:gd name="connsiteY15" fmla="*/ 544299 h 2460791"/>
                      <a:gd name="connsiteX16" fmla="*/ 287156 w 6675764"/>
                      <a:gd name="connsiteY16" fmla="*/ 867387 h 2460791"/>
                      <a:gd name="connsiteX17" fmla="*/ 644 w 6675764"/>
                      <a:gd name="connsiteY17" fmla="*/ 964923 h 2460791"/>
                      <a:gd name="connsiteX18" fmla="*/ 366404 w 6675764"/>
                      <a:gd name="connsiteY18" fmla="*/ 1080747 h 2460791"/>
                      <a:gd name="connsiteX19" fmla="*/ 451748 w 6675764"/>
                      <a:gd name="connsiteY19" fmla="*/ 1458699 h 2460791"/>
                      <a:gd name="connsiteX20" fmla="*/ 342020 w 6675764"/>
                      <a:gd name="connsiteY20" fmla="*/ 1879323 h 2460791"/>
                      <a:gd name="connsiteX21" fmla="*/ 165236 w 6675764"/>
                      <a:gd name="connsiteY21" fmla="*/ 2098779 h 2460791"/>
                      <a:gd name="connsiteX22" fmla="*/ 512708 w 6675764"/>
                      <a:gd name="connsiteY22" fmla="*/ 1879323 h 2460791"/>
                      <a:gd name="connsiteX23" fmla="*/ 994292 w 6675764"/>
                      <a:gd name="connsiteY23" fmla="*/ 1958571 h 2460791"/>
                      <a:gd name="connsiteX24" fmla="*/ 1146692 w 6675764"/>
                      <a:gd name="connsiteY24" fmla="*/ 2165835 h 2460791"/>
                      <a:gd name="connsiteX25" fmla="*/ 1244228 w 6675764"/>
                      <a:gd name="connsiteY25" fmla="*/ 2458443 h 2460791"/>
                      <a:gd name="connsiteX26" fmla="*/ 1232036 w 6675764"/>
                      <a:gd name="connsiteY26" fmla="*/ 1995147 h 2460791"/>
                      <a:gd name="connsiteX27" fmla="*/ 1402724 w 6675764"/>
                      <a:gd name="connsiteY27" fmla="*/ 1598907 h 2460791"/>
                      <a:gd name="connsiteX28" fmla="*/ 1707524 w 6675764"/>
                      <a:gd name="connsiteY28" fmla="*/ 1312395 h 2460791"/>
                      <a:gd name="connsiteX29" fmla="*/ 1951364 w 6675764"/>
                      <a:gd name="connsiteY29" fmla="*/ 1220955 h 2460791"/>
                      <a:gd name="connsiteX0" fmla="*/ 6694007 w 6694007"/>
                      <a:gd name="connsiteY0" fmla="*/ 1793979 h 2460791"/>
                      <a:gd name="connsiteX1" fmla="*/ 6230711 w 6694007"/>
                      <a:gd name="connsiteY1" fmla="*/ 1355067 h 2460791"/>
                      <a:gd name="connsiteX2" fmla="*/ 5377271 w 6694007"/>
                      <a:gd name="connsiteY2" fmla="*/ 1385547 h 2460791"/>
                      <a:gd name="connsiteX3" fmla="*/ 4286087 w 6694007"/>
                      <a:gd name="connsiteY3" fmla="*/ 1373355 h 2460791"/>
                      <a:gd name="connsiteX4" fmla="*/ 4060535 w 6694007"/>
                      <a:gd name="connsiteY4" fmla="*/ 1275819 h 2460791"/>
                      <a:gd name="connsiteX5" fmla="*/ 2981543 w 6694007"/>
                      <a:gd name="connsiteY5" fmla="*/ 1208763 h 2460791"/>
                      <a:gd name="connsiteX6" fmla="*/ 2420711 w 6694007"/>
                      <a:gd name="connsiteY6" fmla="*/ 1220955 h 2460791"/>
                      <a:gd name="connsiteX7" fmla="*/ 1823303 w 6694007"/>
                      <a:gd name="connsiteY7" fmla="*/ 1251435 h 2460791"/>
                      <a:gd name="connsiteX8" fmla="*/ 1481927 w 6694007"/>
                      <a:gd name="connsiteY8" fmla="*/ 1123419 h 2460791"/>
                      <a:gd name="connsiteX9" fmla="*/ 1335623 w 6694007"/>
                      <a:gd name="connsiteY9" fmla="*/ 763755 h 2460791"/>
                      <a:gd name="connsiteX10" fmla="*/ 1488023 w 6694007"/>
                      <a:gd name="connsiteY10" fmla="*/ 282171 h 2460791"/>
                      <a:gd name="connsiteX11" fmla="*/ 1353911 w 6694007"/>
                      <a:gd name="connsiteY11" fmla="*/ 513819 h 2460791"/>
                      <a:gd name="connsiteX12" fmla="*/ 1128359 w 6694007"/>
                      <a:gd name="connsiteY12" fmla="*/ 623547 h 2460791"/>
                      <a:gd name="connsiteX13" fmla="*/ 817463 w 6694007"/>
                      <a:gd name="connsiteY13" fmla="*/ 379707 h 2460791"/>
                      <a:gd name="connsiteX14" fmla="*/ 707735 w 6694007"/>
                      <a:gd name="connsiteY14" fmla="*/ 1755 h 2460791"/>
                      <a:gd name="connsiteX15" fmla="*/ 658967 w 6694007"/>
                      <a:gd name="connsiteY15" fmla="*/ 544299 h 2460791"/>
                      <a:gd name="connsiteX16" fmla="*/ 305399 w 6694007"/>
                      <a:gd name="connsiteY16" fmla="*/ 867387 h 2460791"/>
                      <a:gd name="connsiteX17" fmla="*/ 599 w 6694007"/>
                      <a:gd name="connsiteY17" fmla="*/ 1007595 h 2460791"/>
                      <a:gd name="connsiteX18" fmla="*/ 384647 w 6694007"/>
                      <a:gd name="connsiteY18" fmla="*/ 1080747 h 2460791"/>
                      <a:gd name="connsiteX19" fmla="*/ 469991 w 6694007"/>
                      <a:gd name="connsiteY19" fmla="*/ 1458699 h 2460791"/>
                      <a:gd name="connsiteX20" fmla="*/ 360263 w 6694007"/>
                      <a:gd name="connsiteY20" fmla="*/ 1879323 h 2460791"/>
                      <a:gd name="connsiteX21" fmla="*/ 183479 w 6694007"/>
                      <a:gd name="connsiteY21" fmla="*/ 2098779 h 2460791"/>
                      <a:gd name="connsiteX22" fmla="*/ 530951 w 6694007"/>
                      <a:gd name="connsiteY22" fmla="*/ 1879323 h 2460791"/>
                      <a:gd name="connsiteX23" fmla="*/ 1012535 w 6694007"/>
                      <a:gd name="connsiteY23" fmla="*/ 1958571 h 2460791"/>
                      <a:gd name="connsiteX24" fmla="*/ 1164935 w 6694007"/>
                      <a:gd name="connsiteY24" fmla="*/ 2165835 h 2460791"/>
                      <a:gd name="connsiteX25" fmla="*/ 1262471 w 6694007"/>
                      <a:gd name="connsiteY25" fmla="*/ 2458443 h 2460791"/>
                      <a:gd name="connsiteX26" fmla="*/ 1250279 w 6694007"/>
                      <a:gd name="connsiteY26" fmla="*/ 1995147 h 2460791"/>
                      <a:gd name="connsiteX27" fmla="*/ 1420967 w 6694007"/>
                      <a:gd name="connsiteY27" fmla="*/ 1598907 h 2460791"/>
                      <a:gd name="connsiteX28" fmla="*/ 1725767 w 6694007"/>
                      <a:gd name="connsiteY28" fmla="*/ 1312395 h 2460791"/>
                      <a:gd name="connsiteX29" fmla="*/ 1969607 w 6694007"/>
                      <a:gd name="connsiteY29"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469878 w 6693894"/>
                      <a:gd name="connsiteY20" fmla="*/ 1458699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8214 w 6693894"/>
                      <a:gd name="connsiteY31"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157446 w 6157446"/>
                      <a:gd name="connsiteY0" fmla="*/ 1355067 h 2460791"/>
                      <a:gd name="connsiteX1" fmla="*/ 5425926 w 6157446"/>
                      <a:gd name="connsiteY1" fmla="*/ 1348971 h 2460791"/>
                      <a:gd name="connsiteX2" fmla="*/ 4438374 w 6157446"/>
                      <a:gd name="connsiteY2" fmla="*/ 1373355 h 2460791"/>
                      <a:gd name="connsiteX3" fmla="*/ 4060422 w 6157446"/>
                      <a:gd name="connsiteY3" fmla="*/ 1275819 h 2460791"/>
                      <a:gd name="connsiteX4" fmla="*/ 2981430 w 6157446"/>
                      <a:gd name="connsiteY4" fmla="*/ 1208763 h 2460791"/>
                      <a:gd name="connsiteX5" fmla="*/ 2420598 w 6157446"/>
                      <a:gd name="connsiteY5" fmla="*/ 1220955 h 2460791"/>
                      <a:gd name="connsiteX6" fmla="*/ 1846050 w 6157446"/>
                      <a:gd name="connsiteY6" fmla="*/ 1253975 h 2460791"/>
                      <a:gd name="connsiteX7" fmla="*/ 1481814 w 6157446"/>
                      <a:gd name="connsiteY7" fmla="*/ 1123419 h 2460791"/>
                      <a:gd name="connsiteX8" fmla="*/ 1335510 w 6157446"/>
                      <a:gd name="connsiteY8" fmla="*/ 763755 h 2460791"/>
                      <a:gd name="connsiteX9" fmla="*/ 1487910 w 6157446"/>
                      <a:gd name="connsiteY9" fmla="*/ 282171 h 2460791"/>
                      <a:gd name="connsiteX10" fmla="*/ 1353798 w 6157446"/>
                      <a:gd name="connsiteY10" fmla="*/ 513819 h 2460791"/>
                      <a:gd name="connsiteX11" fmla="*/ 1128246 w 6157446"/>
                      <a:gd name="connsiteY11" fmla="*/ 623547 h 2460791"/>
                      <a:gd name="connsiteX12" fmla="*/ 817350 w 6157446"/>
                      <a:gd name="connsiteY12" fmla="*/ 379707 h 2460791"/>
                      <a:gd name="connsiteX13" fmla="*/ 707622 w 6157446"/>
                      <a:gd name="connsiteY13" fmla="*/ 1755 h 2460791"/>
                      <a:gd name="connsiteX14" fmla="*/ 658854 w 6157446"/>
                      <a:gd name="connsiteY14" fmla="*/ 544299 h 2460791"/>
                      <a:gd name="connsiteX15" fmla="*/ 305286 w 6157446"/>
                      <a:gd name="connsiteY15" fmla="*/ 867387 h 2460791"/>
                      <a:gd name="connsiteX16" fmla="*/ 486 w 6157446"/>
                      <a:gd name="connsiteY16" fmla="*/ 1007595 h 2460791"/>
                      <a:gd name="connsiteX17" fmla="*/ 238231 w 6157446"/>
                      <a:gd name="connsiteY17" fmla="*/ 1007595 h 2460791"/>
                      <a:gd name="connsiteX18" fmla="*/ 384534 w 6157446"/>
                      <a:gd name="connsiteY18" fmla="*/ 1080747 h 2460791"/>
                      <a:gd name="connsiteX19" fmla="*/ 524742 w 6157446"/>
                      <a:gd name="connsiteY19" fmla="*/ 1470891 h 2460791"/>
                      <a:gd name="connsiteX20" fmla="*/ 342370 w 6157446"/>
                      <a:gd name="connsiteY20" fmla="*/ 1874243 h 2460791"/>
                      <a:gd name="connsiteX21" fmla="*/ 147806 w 6157446"/>
                      <a:gd name="connsiteY21" fmla="*/ 2086079 h 2460791"/>
                      <a:gd name="connsiteX22" fmla="*/ 507978 w 6157446"/>
                      <a:gd name="connsiteY22" fmla="*/ 1857987 h 2460791"/>
                      <a:gd name="connsiteX23" fmla="*/ 980418 w 6157446"/>
                      <a:gd name="connsiteY23" fmla="*/ 1977875 h 2460791"/>
                      <a:gd name="connsiteX24" fmla="*/ 1164822 w 6157446"/>
                      <a:gd name="connsiteY24" fmla="*/ 2165835 h 2460791"/>
                      <a:gd name="connsiteX25" fmla="*/ 1262358 w 6157446"/>
                      <a:gd name="connsiteY25" fmla="*/ 2458443 h 2460791"/>
                      <a:gd name="connsiteX26" fmla="*/ 1250166 w 6157446"/>
                      <a:gd name="connsiteY26" fmla="*/ 1995147 h 2460791"/>
                      <a:gd name="connsiteX27" fmla="*/ 1420854 w 6157446"/>
                      <a:gd name="connsiteY27" fmla="*/ 1598907 h 2460791"/>
                      <a:gd name="connsiteX28" fmla="*/ 1725654 w 6157446"/>
                      <a:gd name="connsiteY28" fmla="*/ 1312395 h 2460791"/>
                      <a:gd name="connsiteX29" fmla="*/ 1795250 w 6157446"/>
                      <a:gd name="connsiteY29" fmla="*/ 1277851 h 2460791"/>
                      <a:gd name="connsiteX30" fmla="*/ 1885674 w 6157446"/>
                      <a:gd name="connsiteY30" fmla="*/ 1253975 h 2460791"/>
                      <a:gd name="connsiteX0" fmla="*/ 5425926 w 5425926"/>
                      <a:gd name="connsiteY0" fmla="*/ 1348971 h 2460791"/>
                      <a:gd name="connsiteX1" fmla="*/ 4438374 w 5425926"/>
                      <a:gd name="connsiteY1" fmla="*/ 1373355 h 2460791"/>
                      <a:gd name="connsiteX2" fmla="*/ 4060422 w 5425926"/>
                      <a:gd name="connsiteY2" fmla="*/ 1275819 h 2460791"/>
                      <a:gd name="connsiteX3" fmla="*/ 2981430 w 5425926"/>
                      <a:gd name="connsiteY3" fmla="*/ 1208763 h 2460791"/>
                      <a:gd name="connsiteX4" fmla="*/ 2420598 w 5425926"/>
                      <a:gd name="connsiteY4" fmla="*/ 1220955 h 2460791"/>
                      <a:gd name="connsiteX5" fmla="*/ 1846050 w 5425926"/>
                      <a:gd name="connsiteY5" fmla="*/ 1253975 h 2460791"/>
                      <a:gd name="connsiteX6" fmla="*/ 1481814 w 5425926"/>
                      <a:gd name="connsiteY6" fmla="*/ 1123419 h 2460791"/>
                      <a:gd name="connsiteX7" fmla="*/ 1335510 w 5425926"/>
                      <a:gd name="connsiteY7" fmla="*/ 763755 h 2460791"/>
                      <a:gd name="connsiteX8" fmla="*/ 1487910 w 5425926"/>
                      <a:gd name="connsiteY8" fmla="*/ 282171 h 2460791"/>
                      <a:gd name="connsiteX9" fmla="*/ 1353798 w 5425926"/>
                      <a:gd name="connsiteY9" fmla="*/ 513819 h 2460791"/>
                      <a:gd name="connsiteX10" fmla="*/ 1128246 w 5425926"/>
                      <a:gd name="connsiteY10" fmla="*/ 623547 h 2460791"/>
                      <a:gd name="connsiteX11" fmla="*/ 817350 w 5425926"/>
                      <a:gd name="connsiteY11" fmla="*/ 379707 h 2460791"/>
                      <a:gd name="connsiteX12" fmla="*/ 707622 w 5425926"/>
                      <a:gd name="connsiteY12" fmla="*/ 1755 h 2460791"/>
                      <a:gd name="connsiteX13" fmla="*/ 658854 w 5425926"/>
                      <a:gd name="connsiteY13" fmla="*/ 544299 h 2460791"/>
                      <a:gd name="connsiteX14" fmla="*/ 305286 w 5425926"/>
                      <a:gd name="connsiteY14" fmla="*/ 867387 h 2460791"/>
                      <a:gd name="connsiteX15" fmla="*/ 486 w 5425926"/>
                      <a:gd name="connsiteY15" fmla="*/ 1007595 h 2460791"/>
                      <a:gd name="connsiteX16" fmla="*/ 238231 w 5425926"/>
                      <a:gd name="connsiteY16" fmla="*/ 1007595 h 2460791"/>
                      <a:gd name="connsiteX17" fmla="*/ 384534 w 5425926"/>
                      <a:gd name="connsiteY17" fmla="*/ 1080747 h 2460791"/>
                      <a:gd name="connsiteX18" fmla="*/ 524742 w 5425926"/>
                      <a:gd name="connsiteY18" fmla="*/ 1470891 h 2460791"/>
                      <a:gd name="connsiteX19" fmla="*/ 342370 w 5425926"/>
                      <a:gd name="connsiteY19" fmla="*/ 1874243 h 2460791"/>
                      <a:gd name="connsiteX20" fmla="*/ 147806 w 5425926"/>
                      <a:gd name="connsiteY20" fmla="*/ 2086079 h 2460791"/>
                      <a:gd name="connsiteX21" fmla="*/ 507978 w 5425926"/>
                      <a:gd name="connsiteY21" fmla="*/ 1857987 h 2460791"/>
                      <a:gd name="connsiteX22" fmla="*/ 980418 w 5425926"/>
                      <a:gd name="connsiteY22" fmla="*/ 1977875 h 2460791"/>
                      <a:gd name="connsiteX23" fmla="*/ 1164822 w 5425926"/>
                      <a:gd name="connsiteY23" fmla="*/ 2165835 h 2460791"/>
                      <a:gd name="connsiteX24" fmla="*/ 1262358 w 5425926"/>
                      <a:gd name="connsiteY24" fmla="*/ 2458443 h 2460791"/>
                      <a:gd name="connsiteX25" fmla="*/ 1250166 w 5425926"/>
                      <a:gd name="connsiteY25" fmla="*/ 1995147 h 2460791"/>
                      <a:gd name="connsiteX26" fmla="*/ 1420854 w 5425926"/>
                      <a:gd name="connsiteY26" fmla="*/ 1598907 h 2460791"/>
                      <a:gd name="connsiteX27" fmla="*/ 1725654 w 5425926"/>
                      <a:gd name="connsiteY27" fmla="*/ 1312395 h 2460791"/>
                      <a:gd name="connsiteX28" fmla="*/ 1795250 w 5425926"/>
                      <a:gd name="connsiteY28" fmla="*/ 1277851 h 2460791"/>
                      <a:gd name="connsiteX29" fmla="*/ 1885674 w 5425926"/>
                      <a:gd name="connsiteY29" fmla="*/ 1253975 h 2460791"/>
                      <a:gd name="connsiteX0" fmla="*/ 4438374 w 4438374"/>
                      <a:gd name="connsiteY0" fmla="*/ 1373355 h 2460791"/>
                      <a:gd name="connsiteX1" fmla="*/ 4060422 w 4438374"/>
                      <a:gd name="connsiteY1" fmla="*/ 1275819 h 2460791"/>
                      <a:gd name="connsiteX2" fmla="*/ 2981430 w 4438374"/>
                      <a:gd name="connsiteY2" fmla="*/ 1208763 h 2460791"/>
                      <a:gd name="connsiteX3" fmla="*/ 2420598 w 4438374"/>
                      <a:gd name="connsiteY3" fmla="*/ 1220955 h 2460791"/>
                      <a:gd name="connsiteX4" fmla="*/ 1846050 w 4438374"/>
                      <a:gd name="connsiteY4" fmla="*/ 1253975 h 2460791"/>
                      <a:gd name="connsiteX5" fmla="*/ 1481814 w 4438374"/>
                      <a:gd name="connsiteY5" fmla="*/ 1123419 h 2460791"/>
                      <a:gd name="connsiteX6" fmla="*/ 1335510 w 4438374"/>
                      <a:gd name="connsiteY6" fmla="*/ 763755 h 2460791"/>
                      <a:gd name="connsiteX7" fmla="*/ 1487910 w 4438374"/>
                      <a:gd name="connsiteY7" fmla="*/ 282171 h 2460791"/>
                      <a:gd name="connsiteX8" fmla="*/ 1353798 w 4438374"/>
                      <a:gd name="connsiteY8" fmla="*/ 513819 h 2460791"/>
                      <a:gd name="connsiteX9" fmla="*/ 1128246 w 4438374"/>
                      <a:gd name="connsiteY9" fmla="*/ 623547 h 2460791"/>
                      <a:gd name="connsiteX10" fmla="*/ 817350 w 4438374"/>
                      <a:gd name="connsiteY10" fmla="*/ 379707 h 2460791"/>
                      <a:gd name="connsiteX11" fmla="*/ 707622 w 4438374"/>
                      <a:gd name="connsiteY11" fmla="*/ 1755 h 2460791"/>
                      <a:gd name="connsiteX12" fmla="*/ 658854 w 4438374"/>
                      <a:gd name="connsiteY12" fmla="*/ 544299 h 2460791"/>
                      <a:gd name="connsiteX13" fmla="*/ 305286 w 4438374"/>
                      <a:gd name="connsiteY13" fmla="*/ 867387 h 2460791"/>
                      <a:gd name="connsiteX14" fmla="*/ 486 w 4438374"/>
                      <a:gd name="connsiteY14" fmla="*/ 1007595 h 2460791"/>
                      <a:gd name="connsiteX15" fmla="*/ 238231 w 4438374"/>
                      <a:gd name="connsiteY15" fmla="*/ 1007595 h 2460791"/>
                      <a:gd name="connsiteX16" fmla="*/ 384534 w 4438374"/>
                      <a:gd name="connsiteY16" fmla="*/ 1080747 h 2460791"/>
                      <a:gd name="connsiteX17" fmla="*/ 524742 w 4438374"/>
                      <a:gd name="connsiteY17" fmla="*/ 1470891 h 2460791"/>
                      <a:gd name="connsiteX18" fmla="*/ 342370 w 4438374"/>
                      <a:gd name="connsiteY18" fmla="*/ 1874243 h 2460791"/>
                      <a:gd name="connsiteX19" fmla="*/ 147806 w 4438374"/>
                      <a:gd name="connsiteY19" fmla="*/ 2086079 h 2460791"/>
                      <a:gd name="connsiteX20" fmla="*/ 507978 w 4438374"/>
                      <a:gd name="connsiteY20" fmla="*/ 1857987 h 2460791"/>
                      <a:gd name="connsiteX21" fmla="*/ 980418 w 4438374"/>
                      <a:gd name="connsiteY21" fmla="*/ 1977875 h 2460791"/>
                      <a:gd name="connsiteX22" fmla="*/ 1164822 w 4438374"/>
                      <a:gd name="connsiteY22" fmla="*/ 2165835 h 2460791"/>
                      <a:gd name="connsiteX23" fmla="*/ 1262358 w 4438374"/>
                      <a:gd name="connsiteY23" fmla="*/ 2458443 h 2460791"/>
                      <a:gd name="connsiteX24" fmla="*/ 1250166 w 4438374"/>
                      <a:gd name="connsiteY24" fmla="*/ 1995147 h 2460791"/>
                      <a:gd name="connsiteX25" fmla="*/ 1420854 w 4438374"/>
                      <a:gd name="connsiteY25" fmla="*/ 1598907 h 2460791"/>
                      <a:gd name="connsiteX26" fmla="*/ 1725654 w 4438374"/>
                      <a:gd name="connsiteY26" fmla="*/ 1312395 h 2460791"/>
                      <a:gd name="connsiteX27" fmla="*/ 1795250 w 4438374"/>
                      <a:gd name="connsiteY27" fmla="*/ 1277851 h 2460791"/>
                      <a:gd name="connsiteX28" fmla="*/ 1885674 w 4438374"/>
                      <a:gd name="connsiteY28" fmla="*/ 1253975 h 2460791"/>
                      <a:gd name="connsiteX0" fmla="*/ 4060422 w 4060422"/>
                      <a:gd name="connsiteY0" fmla="*/ 1275819 h 2460791"/>
                      <a:gd name="connsiteX1" fmla="*/ 2981430 w 4060422"/>
                      <a:gd name="connsiteY1" fmla="*/ 1208763 h 2460791"/>
                      <a:gd name="connsiteX2" fmla="*/ 2420598 w 4060422"/>
                      <a:gd name="connsiteY2" fmla="*/ 1220955 h 2460791"/>
                      <a:gd name="connsiteX3" fmla="*/ 1846050 w 4060422"/>
                      <a:gd name="connsiteY3" fmla="*/ 1253975 h 2460791"/>
                      <a:gd name="connsiteX4" fmla="*/ 1481814 w 4060422"/>
                      <a:gd name="connsiteY4" fmla="*/ 1123419 h 2460791"/>
                      <a:gd name="connsiteX5" fmla="*/ 1335510 w 4060422"/>
                      <a:gd name="connsiteY5" fmla="*/ 763755 h 2460791"/>
                      <a:gd name="connsiteX6" fmla="*/ 1487910 w 4060422"/>
                      <a:gd name="connsiteY6" fmla="*/ 282171 h 2460791"/>
                      <a:gd name="connsiteX7" fmla="*/ 1353798 w 4060422"/>
                      <a:gd name="connsiteY7" fmla="*/ 513819 h 2460791"/>
                      <a:gd name="connsiteX8" fmla="*/ 1128246 w 4060422"/>
                      <a:gd name="connsiteY8" fmla="*/ 623547 h 2460791"/>
                      <a:gd name="connsiteX9" fmla="*/ 817350 w 4060422"/>
                      <a:gd name="connsiteY9" fmla="*/ 379707 h 2460791"/>
                      <a:gd name="connsiteX10" fmla="*/ 707622 w 4060422"/>
                      <a:gd name="connsiteY10" fmla="*/ 1755 h 2460791"/>
                      <a:gd name="connsiteX11" fmla="*/ 658854 w 4060422"/>
                      <a:gd name="connsiteY11" fmla="*/ 544299 h 2460791"/>
                      <a:gd name="connsiteX12" fmla="*/ 305286 w 4060422"/>
                      <a:gd name="connsiteY12" fmla="*/ 867387 h 2460791"/>
                      <a:gd name="connsiteX13" fmla="*/ 486 w 4060422"/>
                      <a:gd name="connsiteY13" fmla="*/ 1007595 h 2460791"/>
                      <a:gd name="connsiteX14" fmla="*/ 238231 w 4060422"/>
                      <a:gd name="connsiteY14" fmla="*/ 1007595 h 2460791"/>
                      <a:gd name="connsiteX15" fmla="*/ 384534 w 4060422"/>
                      <a:gd name="connsiteY15" fmla="*/ 1080747 h 2460791"/>
                      <a:gd name="connsiteX16" fmla="*/ 524742 w 4060422"/>
                      <a:gd name="connsiteY16" fmla="*/ 1470891 h 2460791"/>
                      <a:gd name="connsiteX17" fmla="*/ 342370 w 4060422"/>
                      <a:gd name="connsiteY17" fmla="*/ 1874243 h 2460791"/>
                      <a:gd name="connsiteX18" fmla="*/ 147806 w 4060422"/>
                      <a:gd name="connsiteY18" fmla="*/ 2086079 h 2460791"/>
                      <a:gd name="connsiteX19" fmla="*/ 507978 w 4060422"/>
                      <a:gd name="connsiteY19" fmla="*/ 1857987 h 2460791"/>
                      <a:gd name="connsiteX20" fmla="*/ 980418 w 4060422"/>
                      <a:gd name="connsiteY20" fmla="*/ 1977875 h 2460791"/>
                      <a:gd name="connsiteX21" fmla="*/ 1164822 w 4060422"/>
                      <a:gd name="connsiteY21" fmla="*/ 2165835 h 2460791"/>
                      <a:gd name="connsiteX22" fmla="*/ 1262358 w 4060422"/>
                      <a:gd name="connsiteY22" fmla="*/ 2458443 h 2460791"/>
                      <a:gd name="connsiteX23" fmla="*/ 1250166 w 4060422"/>
                      <a:gd name="connsiteY23" fmla="*/ 1995147 h 2460791"/>
                      <a:gd name="connsiteX24" fmla="*/ 1420854 w 4060422"/>
                      <a:gd name="connsiteY24" fmla="*/ 1598907 h 2460791"/>
                      <a:gd name="connsiteX25" fmla="*/ 1725654 w 4060422"/>
                      <a:gd name="connsiteY25" fmla="*/ 1312395 h 2460791"/>
                      <a:gd name="connsiteX26" fmla="*/ 1795250 w 4060422"/>
                      <a:gd name="connsiteY26" fmla="*/ 1277851 h 2460791"/>
                      <a:gd name="connsiteX27" fmla="*/ 1885674 w 4060422"/>
                      <a:gd name="connsiteY27" fmla="*/ 1253975 h 2460791"/>
                      <a:gd name="connsiteX0" fmla="*/ 2981430 w 2981430"/>
                      <a:gd name="connsiteY0" fmla="*/ 1208763 h 2460791"/>
                      <a:gd name="connsiteX1" fmla="*/ 2420598 w 2981430"/>
                      <a:gd name="connsiteY1" fmla="*/ 1220955 h 2460791"/>
                      <a:gd name="connsiteX2" fmla="*/ 1846050 w 2981430"/>
                      <a:gd name="connsiteY2" fmla="*/ 1253975 h 2460791"/>
                      <a:gd name="connsiteX3" fmla="*/ 1481814 w 2981430"/>
                      <a:gd name="connsiteY3" fmla="*/ 1123419 h 2460791"/>
                      <a:gd name="connsiteX4" fmla="*/ 1335510 w 2981430"/>
                      <a:gd name="connsiteY4" fmla="*/ 763755 h 2460791"/>
                      <a:gd name="connsiteX5" fmla="*/ 1487910 w 2981430"/>
                      <a:gd name="connsiteY5" fmla="*/ 282171 h 2460791"/>
                      <a:gd name="connsiteX6" fmla="*/ 1353798 w 2981430"/>
                      <a:gd name="connsiteY6" fmla="*/ 513819 h 2460791"/>
                      <a:gd name="connsiteX7" fmla="*/ 1128246 w 2981430"/>
                      <a:gd name="connsiteY7" fmla="*/ 623547 h 2460791"/>
                      <a:gd name="connsiteX8" fmla="*/ 817350 w 2981430"/>
                      <a:gd name="connsiteY8" fmla="*/ 379707 h 2460791"/>
                      <a:gd name="connsiteX9" fmla="*/ 707622 w 2981430"/>
                      <a:gd name="connsiteY9" fmla="*/ 1755 h 2460791"/>
                      <a:gd name="connsiteX10" fmla="*/ 658854 w 2981430"/>
                      <a:gd name="connsiteY10" fmla="*/ 544299 h 2460791"/>
                      <a:gd name="connsiteX11" fmla="*/ 305286 w 2981430"/>
                      <a:gd name="connsiteY11" fmla="*/ 867387 h 2460791"/>
                      <a:gd name="connsiteX12" fmla="*/ 486 w 2981430"/>
                      <a:gd name="connsiteY12" fmla="*/ 1007595 h 2460791"/>
                      <a:gd name="connsiteX13" fmla="*/ 238231 w 2981430"/>
                      <a:gd name="connsiteY13" fmla="*/ 1007595 h 2460791"/>
                      <a:gd name="connsiteX14" fmla="*/ 384534 w 2981430"/>
                      <a:gd name="connsiteY14" fmla="*/ 1080747 h 2460791"/>
                      <a:gd name="connsiteX15" fmla="*/ 524742 w 2981430"/>
                      <a:gd name="connsiteY15" fmla="*/ 1470891 h 2460791"/>
                      <a:gd name="connsiteX16" fmla="*/ 342370 w 2981430"/>
                      <a:gd name="connsiteY16" fmla="*/ 1874243 h 2460791"/>
                      <a:gd name="connsiteX17" fmla="*/ 147806 w 2981430"/>
                      <a:gd name="connsiteY17" fmla="*/ 2086079 h 2460791"/>
                      <a:gd name="connsiteX18" fmla="*/ 507978 w 2981430"/>
                      <a:gd name="connsiteY18" fmla="*/ 1857987 h 2460791"/>
                      <a:gd name="connsiteX19" fmla="*/ 980418 w 2981430"/>
                      <a:gd name="connsiteY19" fmla="*/ 1977875 h 2460791"/>
                      <a:gd name="connsiteX20" fmla="*/ 1164822 w 2981430"/>
                      <a:gd name="connsiteY20" fmla="*/ 2165835 h 2460791"/>
                      <a:gd name="connsiteX21" fmla="*/ 1262358 w 2981430"/>
                      <a:gd name="connsiteY21" fmla="*/ 2458443 h 2460791"/>
                      <a:gd name="connsiteX22" fmla="*/ 1250166 w 2981430"/>
                      <a:gd name="connsiteY22" fmla="*/ 1995147 h 2460791"/>
                      <a:gd name="connsiteX23" fmla="*/ 1420854 w 2981430"/>
                      <a:gd name="connsiteY23" fmla="*/ 1598907 h 2460791"/>
                      <a:gd name="connsiteX24" fmla="*/ 1725654 w 2981430"/>
                      <a:gd name="connsiteY24" fmla="*/ 1312395 h 2460791"/>
                      <a:gd name="connsiteX25" fmla="*/ 1795250 w 2981430"/>
                      <a:gd name="connsiteY25" fmla="*/ 1277851 h 2460791"/>
                      <a:gd name="connsiteX26" fmla="*/ 1885674 w 2981430"/>
                      <a:gd name="connsiteY26" fmla="*/ 1253975 h 2460791"/>
                      <a:gd name="connsiteX0" fmla="*/ 2420598 w 2420598"/>
                      <a:gd name="connsiteY0" fmla="*/ 1220955 h 2460791"/>
                      <a:gd name="connsiteX1" fmla="*/ 1846050 w 2420598"/>
                      <a:gd name="connsiteY1" fmla="*/ 1253975 h 2460791"/>
                      <a:gd name="connsiteX2" fmla="*/ 1481814 w 2420598"/>
                      <a:gd name="connsiteY2" fmla="*/ 1123419 h 2460791"/>
                      <a:gd name="connsiteX3" fmla="*/ 1335510 w 2420598"/>
                      <a:gd name="connsiteY3" fmla="*/ 763755 h 2460791"/>
                      <a:gd name="connsiteX4" fmla="*/ 1487910 w 2420598"/>
                      <a:gd name="connsiteY4" fmla="*/ 282171 h 2460791"/>
                      <a:gd name="connsiteX5" fmla="*/ 1353798 w 2420598"/>
                      <a:gd name="connsiteY5" fmla="*/ 513819 h 2460791"/>
                      <a:gd name="connsiteX6" fmla="*/ 1128246 w 2420598"/>
                      <a:gd name="connsiteY6" fmla="*/ 623547 h 2460791"/>
                      <a:gd name="connsiteX7" fmla="*/ 817350 w 2420598"/>
                      <a:gd name="connsiteY7" fmla="*/ 379707 h 2460791"/>
                      <a:gd name="connsiteX8" fmla="*/ 707622 w 2420598"/>
                      <a:gd name="connsiteY8" fmla="*/ 1755 h 2460791"/>
                      <a:gd name="connsiteX9" fmla="*/ 658854 w 2420598"/>
                      <a:gd name="connsiteY9" fmla="*/ 544299 h 2460791"/>
                      <a:gd name="connsiteX10" fmla="*/ 305286 w 2420598"/>
                      <a:gd name="connsiteY10" fmla="*/ 867387 h 2460791"/>
                      <a:gd name="connsiteX11" fmla="*/ 486 w 2420598"/>
                      <a:gd name="connsiteY11" fmla="*/ 1007595 h 2460791"/>
                      <a:gd name="connsiteX12" fmla="*/ 238231 w 2420598"/>
                      <a:gd name="connsiteY12" fmla="*/ 1007595 h 2460791"/>
                      <a:gd name="connsiteX13" fmla="*/ 384534 w 2420598"/>
                      <a:gd name="connsiteY13" fmla="*/ 1080747 h 2460791"/>
                      <a:gd name="connsiteX14" fmla="*/ 524742 w 2420598"/>
                      <a:gd name="connsiteY14" fmla="*/ 1470891 h 2460791"/>
                      <a:gd name="connsiteX15" fmla="*/ 342370 w 2420598"/>
                      <a:gd name="connsiteY15" fmla="*/ 1874243 h 2460791"/>
                      <a:gd name="connsiteX16" fmla="*/ 147806 w 2420598"/>
                      <a:gd name="connsiteY16" fmla="*/ 2086079 h 2460791"/>
                      <a:gd name="connsiteX17" fmla="*/ 507978 w 2420598"/>
                      <a:gd name="connsiteY17" fmla="*/ 1857987 h 2460791"/>
                      <a:gd name="connsiteX18" fmla="*/ 980418 w 2420598"/>
                      <a:gd name="connsiteY18" fmla="*/ 1977875 h 2460791"/>
                      <a:gd name="connsiteX19" fmla="*/ 1164822 w 2420598"/>
                      <a:gd name="connsiteY19" fmla="*/ 2165835 h 2460791"/>
                      <a:gd name="connsiteX20" fmla="*/ 1262358 w 2420598"/>
                      <a:gd name="connsiteY20" fmla="*/ 2458443 h 2460791"/>
                      <a:gd name="connsiteX21" fmla="*/ 1250166 w 2420598"/>
                      <a:gd name="connsiteY21" fmla="*/ 1995147 h 2460791"/>
                      <a:gd name="connsiteX22" fmla="*/ 1420854 w 2420598"/>
                      <a:gd name="connsiteY22" fmla="*/ 1598907 h 2460791"/>
                      <a:gd name="connsiteX23" fmla="*/ 1725654 w 2420598"/>
                      <a:gd name="connsiteY23" fmla="*/ 1312395 h 2460791"/>
                      <a:gd name="connsiteX24" fmla="*/ 1795250 w 2420598"/>
                      <a:gd name="connsiteY24" fmla="*/ 1277851 h 2460791"/>
                      <a:gd name="connsiteX25" fmla="*/ 1885674 w 2420598"/>
                      <a:gd name="connsiteY25" fmla="*/ 1253975 h 2460791"/>
                      <a:gd name="connsiteX0" fmla="*/ 1846050 w 1885674"/>
                      <a:gd name="connsiteY0" fmla="*/ 1253975 h 2460791"/>
                      <a:gd name="connsiteX1" fmla="*/ 1481814 w 1885674"/>
                      <a:gd name="connsiteY1" fmla="*/ 1123419 h 2460791"/>
                      <a:gd name="connsiteX2" fmla="*/ 1335510 w 1885674"/>
                      <a:gd name="connsiteY2" fmla="*/ 763755 h 2460791"/>
                      <a:gd name="connsiteX3" fmla="*/ 1487910 w 1885674"/>
                      <a:gd name="connsiteY3" fmla="*/ 282171 h 2460791"/>
                      <a:gd name="connsiteX4" fmla="*/ 1353798 w 1885674"/>
                      <a:gd name="connsiteY4" fmla="*/ 513819 h 2460791"/>
                      <a:gd name="connsiteX5" fmla="*/ 1128246 w 1885674"/>
                      <a:gd name="connsiteY5" fmla="*/ 623547 h 2460791"/>
                      <a:gd name="connsiteX6" fmla="*/ 817350 w 1885674"/>
                      <a:gd name="connsiteY6" fmla="*/ 379707 h 2460791"/>
                      <a:gd name="connsiteX7" fmla="*/ 707622 w 1885674"/>
                      <a:gd name="connsiteY7" fmla="*/ 1755 h 2460791"/>
                      <a:gd name="connsiteX8" fmla="*/ 658854 w 1885674"/>
                      <a:gd name="connsiteY8" fmla="*/ 544299 h 2460791"/>
                      <a:gd name="connsiteX9" fmla="*/ 305286 w 1885674"/>
                      <a:gd name="connsiteY9" fmla="*/ 867387 h 2460791"/>
                      <a:gd name="connsiteX10" fmla="*/ 486 w 1885674"/>
                      <a:gd name="connsiteY10" fmla="*/ 1007595 h 2460791"/>
                      <a:gd name="connsiteX11" fmla="*/ 238231 w 1885674"/>
                      <a:gd name="connsiteY11" fmla="*/ 1007595 h 2460791"/>
                      <a:gd name="connsiteX12" fmla="*/ 384534 w 1885674"/>
                      <a:gd name="connsiteY12" fmla="*/ 1080747 h 2460791"/>
                      <a:gd name="connsiteX13" fmla="*/ 524742 w 1885674"/>
                      <a:gd name="connsiteY13" fmla="*/ 1470891 h 2460791"/>
                      <a:gd name="connsiteX14" fmla="*/ 342370 w 1885674"/>
                      <a:gd name="connsiteY14" fmla="*/ 1874243 h 2460791"/>
                      <a:gd name="connsiteX15" fmla="*/ 147806 w 1885674"/>
                      <a:gd name="connsiteY15" fmla="*/ 2086079 h 2460791"/>
                      <a:gd name="connsiteX16" fmla="*/ 507978 w 1885674"/>
                      <a:gd name="connsiteY16" fmla="*/ 1857987 h 2460791"/>
                      <a:gd name="connsiteX17" fmla="*/ 980418 w 1885674"/>
                      <a:gd name="connsiteY17" fmla="*/ 1977875 h 2460791"/>
                      <a:gd name="connsiteX18" fmla="*/ 1164822 w 1885674"/>
                      <a:gd name="connsiteY18" fmla="*/ 2165835 h 2460791"/>
                      <a:gd name="connsiteX19" fmla="*/ 1262358 w 1885674"/>
                      <a:gd name="connsiteY19" fmla="*/ 2458443 h 2460791"/>
                      <a:gd name="connsiteX20" fmla="*/ 1250166 w 1885674"/>
                      <a:gd name="connsiteY20" fmla="*/ 1995147 h 2460791"/>
                      <a:gd name="connsiteX21" fmla="*/ 1420854 w 1885674"/>
                      <a:gd name="connsiteY21" fmla="*/ 1598907 h 2460791"/>
                      <a:gd name="connsiteX22" fmla="*/ 1725654 w 1885674"/>
                      <a:gd name="connsiteY22" fmla="*/ 1312395 h 2460791"/>
                      <a:gd name="connsiteX23" fmla="*/ 1795250 w 1885674"/>
                      <a:gd name="connsiteY23" fmla="*/ 1277851 h 2460791"/>
                      <a:gd name="connsiteX24" fmla="*/ 1885674 w 1885674"/>
                      <a:gd name="connsiteY24" fmla="*/ 1253975 h 246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5674" h="2460791">
                        <a:moveTo>
                          <a:pt x="1846050" y="1253975"/>
                        </a:moveTo>
                        <a:cubicBezTo>
                          <a:pt x="1689586" y="1237719"/>
                          <a:pt x="1566904" y="1205122"/>
                          <a:pt x="1481814" y="1123419"/>
                        </a:cubicBezTo>
                        <a:cubicBezTo>
                          <a:pt x="1396724" y="1041716"/>
                          <a:pt x="1334494" y="903963"/>
                          <a:pt x="1335510" y="763755"/>
                        </a:cubicBezTo>
                        <a:cubicBezTo>
                          <a:pt x="1336526" y="623547"/>
                          <a:pt x="1484862" y="323827"/>
                          <a:pt x="1487910" y="282171"/>
                        </a:cubicBezTo>
                        <a:cubicBezTo>
                          <a:pt x="1490958" y="240515"/>
                          <a:pt x="1413742" y="456923"/>
                          <a:pt x="1353798" y="513819"/>
                        </a:cubicBezTo>
                        <a:cubicBezTo>
                          <a:pt x="1293854" y="570715"/>
                          <a:pt x="1217654" y="645899"/>
                          <a:pt x="1128246" y="623547"/>
                        </a:cubicBezTo>
                        <a:cubicBezTo>
                          <a:pt x="1038838" y="601195"/>
                          <a:pt x="887454" y="483339"/>
                          <a:pt x="817350" y="379707"/>
                        </a:cubicBezTo>
                        <a:cubicBezTo>
                          <a:pt x="747246" y="276075"/>
                          <a:pt x="734038" y="-25677"/>
                          <a:pt x="707622" y="1755"/>
                        </a:cubicBezTo>
                        <a:cubicBezTo>
                          <a:pt x="681206" y="29187"/>
                          <a:pt x="725910" y="400027"/>
                          <a:pt x="658854" y="544299"/>
                        </a:cubicBezTo>
                        <a:cubicBezTo>
                          <a:pt x="591798" y="688571"/>
                          <a:pt x="415014" y="790171"/>
                          <a:pt x="305286" y="867387"/>
                        </a:cubicBezTo>
                        <a:cubicBezTo>
                          <a:pt x="195558" y="944603"/>
                          <a:pt x="11662" y="984227"/>
                          <a:pt x="486" y="1007595"/>
                        </a:cubicBezTo>
                        <a:cubicBezTo>
                          <a:pt x="-10690" y="1030963"/>
                          <a:pt x="174223" y="995403"/>
                          <a:pt x="238231" y="1007595"/>
                        </a:cubicBezTo>
                        <a:cubicBezTo>
                          <a:pt x="302239" y="1019787"/>
                          <a:pt x="336782" y="1003531"/>
                          <a:pt x="384534" y="1080747"/>
                        </a:cubicBezTo>
                        <a:cubicBezTo>
                          <a:pt x="432286" y="1157963"/>
                          <a:pt x="531769" y="1338642"/>
                          <a:pt x="524742" y="1470891"/>
                        </a:cubicBezTo>
                        <a:cubicBezTo>
                          <a:pt x="517715" y="1603140"/>
                          <a:pt x="405193" y="1771712"/>
                          <a:pt x="342370" y="1874243"/>
                        </a:cubicBezTo>
                        <a:cubicBezTo>
                          <a:pt x="279547" y="1976774"/>
                          <a:pt x="120205" y="2088788"/>
                          <a:pt x="147806" y="2086079"/>
                        </a:cubicBezTo>
                        <a:cubicBezTo>
                          <a:pt x="175407" y="2083370"/>
                          <a:pt x="369209" y="1876021"/>
                          <a:pt x="507978" y="1857987"/>
                        </a:cubicBezTo>
                        <a:cubicBezTo>
                          <a:pt x="646747" y="1839953"/>
                          <a:pt x="878564" y="1913867"/>
                          <a:pt x="980418" y="1977875"/>
                        </a:cubicBezTo>
                        <a:cubicBezTo>
                          <a:pt x="1082272" y="2041883"/>
                          <a:pt x="1123166" y="2082523"/>
                          <a:pt x="1164822" y="2165835"/>
                        </a:cubicBezTo>
                        <a:cubicBezTo>
                          <a:pt x="1206478" y="2249147"/>
                          <a:pt x="1248134" y="2486891"/>
                          <a:pt x="1262358" y="2458443"/>
                        </a:cubicBezTo>
                        <a:cubicBezTo>
                          <a:pt x="1276582" y="2429995"/>
                          <a:pt x="1223750" y="2138403"/>
                          <a:pt x="1250166" y="1995147"/>
                        </a:cubicBezTo>
                        <a:cubicBezTo>
                          <a:pt x="1276582" y="1851891"/>
                          <a:pt x="1341606" y="1712699"/>
                          <a:pt x="1420854" y="1598907"/>
                        </a:cubicBezTo>
                        <a:cubicBezTo>
                          <a:pt x="1500102" y="1485115"/>
                          <a:pt x="1663255" y="1365904"/>
                          <a:pt x="1725654" y="1312395"/>
                        </a:cubicBezTo>
                        <a:cubicBezTo>
                          <a:pt x="1788053" y="1258886"/>
                          <a:pt x="1768157" y="1288434"/>
                          <a:pt x="1795250" y="1277851"/>
                        </a:cubicBezTo>
                        <a:cubicBezTo>
                          <a:pt x="1822343" y="1267268"/>
                          <a:pt x="1868063" y="1257954"/>
                          <a:pt x="1885674" y="1253975"/>
                        </a:cubicBezTo>
                      </a:path>
                    </a:pathLst>
                  </a:custGeom>
                  <a:solidFill>
                    <a:schemeClr val="accent3">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43" name="グループ化 42">
                <a:extLst>
                  <a:ext uri="{FF2B5EF4-FFF2-40B4-BE49-F238E27FC236}">
                    <a16:creationId xmlns:a16="http://schemas.microsoft.com/office/drawing/2014/main" id="{49B440D6-3834-48A6-929F-A8DE66AAC4C7}"/>
                  </a:ext>
                </a:extLst>
              </p:cNvPr>
              <p:cNvGrpSpPr/>
              <p:nvPr/>
            </p:nvGrpSpPr>
            <p:grpSpPr>
              <a:xfrm>
                <a:off x="4679349" y="2698452"/>
                <a:ext cx="2356704" cy="309333"/>
                <a:chOff x="3505200" y="3852183"/>
                <a:chExt cx="4881753" cy="745217"/>
              </a:xfrm>
            </p:grpSpPr>
            <p:sp>
              <p:nvSpPr>
                <p:cNvPr id="45" name="フリーフォーム: 図形 44">
                  <a:extLst>
                    <a:ext uri="{FF2B5EF4-FFF2-40B4-BE49-F238E27FC236}">
                      <a16:creationId xmlns:a16="http://schemas.microsoft.com/office/drawing/2014/main" id="{2EFC3BEA-D740-43A2-BB24-1C8959D44C02}"/>
                    </a:ext>
                  </a:extLst>
                </p:cNvPr>
                <p:cNvSpPr/>
                <p:nvPr/>
              </p:nvSpPr>
              <p:spPr>
                <a:xfrm>
                  <a:off x="7825942" y="3852183"/>
                  <a:ext cx="561011" cy="379474"/>
                </a:xfrm>
                <a:custGeom>
                  <a:avLst/>
                  <a:gdLst>
                    <a:gd name="connsiteX0" fmla="*/ 555033 w 555033"/>
                    <a:gd name="connsiteY0" fmla="*/ 0 h 350447"/>
                    <a:gd name="connsiteX1" fmla="*/ 297 w 555033"/>
                    <a:gd name="connsiteY1" fmla="*/ 323088 h 350447"/>
                    <a:gd name="connsiteX2" fmla="*/ 494073 w 555033"/>
                    <a:gd name="connsiteY2" fmla="*/ 310896 h 350447"/>
                    <a:gd name="connsiteX0" fmla="*/ 558861 w 558861"/>
                    <a:gd name="connsiteY0" fmla="*/ 0 h 336118"/>
                    <a:gd name="connsiteX1" fmla="*/ 277683 w 558861"/>
                    <a:gd name="connsiteY1" fmla="*/ 200406 h 336118"/>
                    <a:gd name="connsiteX2" fmla="*/ 4125 w 558861"/>
                    <a:gd name="connsiteY2" fmla="*/ 323088 h 336118"/>
                    <a:gd name="connsiteX3" fmla="*/ 497901 w 558861"/>
                    <a:gd name="connsiteY3" fmla="*/ 310896 h 336118"/>
                    <a:gd name="connsiteX0" fmla="*/ 561011 w 561011"/>
                    <a:gd name="connsiteY0" fmla="*/ 0 h 359102"/>
                    <a:gd name="connsiteX1" fmla="*/ 279833 w 561011"/>
                    <a:gd name="connsiteY1" fmla="*/ 200406 h 359102"/>
                    <a:gd name="connsiteX2" fmla="*/ 6275 w 561011"/>
                    <a:gd name="connsiteY2" fmla="*/ 323088 h 359102"/>
                    <a:gd name="connsiteX3" fmla="*/ 561011 w 561011"/>
                    <a:gd name="connsiteY3" fmla="*/ 345186 h 359102"/>
                    <a:gd name="connsiteX0" fmla="*/ 561011 w 561011"/>
                    <a:gd name="connsiteY0" fmla="*/ 0 h 345186"/>
                    <a:gd name="connsiteX1" fmla="*/ 279833 w 561011"/>
                    <a:gd name="connsiteY1" fmla="*/ 200406 h 345186"/>
                    <a:gd name="connsiteX2" fmla="*/ 6275 w 561011"/>
                    <a:gd name="connsiteY2" fmla="*/ 323088 h 345186"/>
                    <a:gd name="connsiteX3" fmla="*/ 561011 w 561011"/>
                    <a:gd name="connsiteY3" fmla="*/ 345186 h 34518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Lst>
                  <a:ahLst/>
                  <a:cxnLst>
                    <a:cxn ang="0">
                      <a:pos x="connsiteX0" y="connsiteY0"/>
                    </a:cxn>
                    <a:cxn ang="0">
                      <a:pos x="connsiteX1" y="connsiteY1"/>
                    </a:cxn>
                    <a:cxn ang="0">
                      <a:pos x="connsiteX2" y="connsiteY2"/>
                    </a:cxn>
                    <a:cxn ang="0">
                      <a:pos x="connsiteX3" y="connsiteY3"/>
                    </a:cxn>
                  </a:cxnLst>
                  <a:rect l="l" t="t" r="r" b="b"/>
                  <a:pathLst>
                    <a:path w="561011" h="379476">
                      <a:moveTo>
                        <a:pt x="561011" y="0"/>
                      </a:moveTo>
                      <a:cubicBezTo>
                        <a:pt x="506528" y="26416"/>
                        <a:pt x="372289" y="146558"/>
                        <a:pt x="279833" y="200406"/>
                      </a:cubicBezTo>
                      <a:cubicBezTo>
                        <a:pt x="187377" y="254254"/>
                        <a:pt x="-40588" y="293243"/>
                        <a:pt x="6275" y="323088"/>
                      </a:cubicBezTo>
                      <a:cubicBezTo>
                        <a:pt x="53138" y="352933"/>
                        <a:pt x="434773" y="293370"/>
                        <a:pt x="561011" y="379476"/>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図形 45">
                  <a:extLst>
                    <a:ext uri="{FF2B5EF4-FFF2-40B4-BE49-F238E27FC236}">
                      <a16:creationId xmlns:a16="http://schemas.microsoft.com/office/drawing/2014/main" id="{81F5647C-3E83-4845-8E74-CC4EC4F7F3E9}"/>
                    </a:ext>
                  </a:extLst>
                </p:cNvPr>
                <p:cNvSpPr/>
                <p:nvPr/>
              </p:nvSpPr>
              <p:spPr>
                <a:xfrm>
                  <a:off x="3505200" y="3997930"/>
                  <a:ext cx="4810760" cy="599470"/>
                </a:xfrm>
                <a:custGeom>
                  <a:avLst/>
                  <a:gdLst>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1996440 w 4810760"/>
                    <a:gd name="connsiteY10" fmla="*/ 2973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099310 w 4810760"/>
                    <a:gd name="connsiteY10" fmla="*/ 7545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64280 w 4810760"/>
                    <a:gd name="connsiteY5" fmla="*/ 15243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79520 w 4810760"/>
                    <a:gd name="connsiteY5" fmla="*/ 11814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10760" h="599470">
                      <a:moveTo>
                        <a:pt x="4810760" y="599470"/>
                      </a:moveTo>
                      <a:cubicBezTo>
                        <a:pt x="4749800" y="506760"/>
                        <a:pt x="4688840" y="414050"/>
                        <a:pt x="4622800" y="355630"/>
                      </a:cubicBezTo>
                      <a:cubicBezTo>
                        <a:pt x="4556760" y="297210"/>
                        <a:pt x="4467013" y="279430"/>
                        <a:pt x="4414520" y="248950"/>
                      </a:cubicBezTo>
                      <a:cubicBezTo>
                        <a:pt x="4362027" y="218470"/>
                        <a:pt x="4368800" y="191377"/>
                        <a:pt x="4307840" y="172750"/>
                      </a:cubicBezTo>
                      <a:cubicBezTo>
                        <a:pt x="4246880" y="154123"/>
                        <a:pt x="4136813" y="146292"/>
                        <a:pt x="4048760" y="137190"/>
                      </a:cubicBezTo>
                      <a:cubicBezTo>
                        <a:pt x="3960707" y="128088"/>
                        <a:pt x="3868420" y="109673"/>
                        <a:pt x="3779520" y="118140"/>
                      </a:cubicBezTo>
                      <a:cubicBezTo>
                        <a:pt x="3690620" y="126607"/>
                        <a:pt x="3604260" y="173808"/>
                        <a:pt x="3515360" y="187990"/>
                      </a:cubicBezTo>
                      <a:cubicBezTo>
                        <a:pt x="3426460" y="202172"/>
                        <a:pt x="3366347" y="203653"/>
                        <a:pt x="3246120" y="203230"/>
                      </a:cubicBezTo>
                      <a:cubicBezTo>
                        <a:pt x="3125893" y="202807"/>
                        <a:pt x="2936240" y="193917"/>
                        <a:pt x="2794000" y="185450"/>
                      </a:cubicBezTo>
                      <a:cubicBezTo>
                        <a:pt x="2651760" y="176983"/>
                        <a:pt x="2508462" y="166400"/>
                        <a:pt x="2392680" y="152430"/>
                      </a:cubicBezTo>
                      <a:cubicBezTo>
                        <a:pt x="2276898" y="138460"/>
                        <a:pt x="2208530" y="112637"/>
                        <a:pt x="2099310" y="101630"/>
                      </a:cubicBezTo>
                      <a:cubicBezTo>
                        <a:pt x="1990090" y="90623"/>
                        <a:pt x="1879811" y="98243"/>
                        <a:pt x="1737360" y="86390"/>
                      </a:cubicBezTo>
                      <a:cubicBezTo>
                        <a:pt x="1594909" y="74537"/>
                        <a:pt x="1397847" y="44903"/>
                        <a:pt x="1244600" y="30510"/>
                      </a:cubicBezTo>
                      <a:cubicBezTo>
                        <a:pt x="1091353" y="16117"/>
                        <a:pt x="943187" y="-817"/>
                        <a:pt x="817880" y="30"/>
                      </a:cubicBezTo>
                      <a:cubicBezTo>
                        <a:pt x="692573" y="877"/>
                        <a:pt x="593513" y="27123"/>
                        <a:pt x="492760" y="35590"/>
                      </a:cubicBezTo>
                      <a:cubicBezTo>
                        <a:pt x="392007" y="44057"/>
                        <a:pt x="213360" y="50830"/>
                        <a:pt x="213360" y="50830"/>
                      </a:cubicBezTo>
                      <a:lnTo>
                        <a:pt x="0" y="60990"/>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フリーフォーム: 図形 43">
                <a:extLst>
                  <a:ext uri="{FF2B5EF4-FFF2-40B4-BE49-F238E27FC236}">
                    <a16:creationId xmlns:a16="http://schemas.microsoft.com/office/drawing/2014/main" id="{416C4F5B-26D7-443C-95A6-EC547B834D40}"/>
                  </a:ext>
                </a:extLst>
              </p:cNvPr>
              <p:cNvSpPr/>
              <p:nvPr/>
            </p:nvSpPr>
            <p:spPr>
              <a:xfrm>
                <a:off x="4140162" y="2728127"/>
                <a:ext cx="239574" cy="221615"/>
              </a:xfrm>
              <a:custGeom>
                <a:avLst/>
                <a:gdLst>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299396 w 507452"/>
                  <a:gd name="connsiteY8" fmla="*/ 534497 h 552785"/>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192716 w 507452"/>
                  <a:gd name="connsiteY8" fmla="*/ 549737 h 552785"/>
                  <a:gd name="connsiteX0" fmla="*/ 189668 w 507452"/>
                  <a:gd name="connsiteY0" fmla="*/ 552785 h 553547"/>
                  <a:gd name="connsiteX1" fmla="*/ 31172 w 507452"/>
                  <a:gd name="connsiteY1" fmla="*/ 400385 h 553547"/>
                  <a:gd name="connsiteX2" fmla="*/ 6788 w 507452"/>
                  <a:gd name="connsiteY2" fmla="*/ 235793 h 553547"/>
                  <a:gd name="connsiteX3" fmla="*/ 116516 w 507452"/>
                  <a:gd name="connsiteY3" fmla="*/ 34625 h 553547"/>
                  <a:gd name="connsiteX4" fmla="*/ 305492 w 507452"/>
                  <a:gd name="connsiteY4" fmla="*/ 10241 h 553547"/>
                  <a:gd name="connsiteX5" fmla="*/ 482276 w 507452"/>
                  <a:gd name="connsiteY5" fmla="*/ 144353 h 553547"/>
                  <a:gd name="connsiteX6" fmla="*/ 500564 w 507452"/>
                  <a:gd name="connsiteY6" fmla="*/ 351617 h 553547"/>
                  <a:gd name="connsiteX7" fmla="*/ 427412 w 507452"/>
                  <a:gd name="connsiteY7" fmla="*/ 473537 h 553547"/>
                  <a:gd name="connsiteX8" fmla="*/ 177476 w 507452"/>
                  <a:gd name="connsiteY8" fmla="*/ 553547 h 553547"/>
                  <a:gd name="connsiteX0" fmla="*/ 192451 w 510235"/>
                  <a:gd name="connsiteY0" fmla="*/ 552785 h 553547"/>
                  <a:gd name="connsiteX1" fmla="*/ 26335 w 510235"/>
                  <a:gd name="connsiteY1" fmla="*/ 427055 h 553547"/>
                  <a:gd name="connsiteX2" fmla="*/ 9571 w 510235"/>
                  <a:gd name="connsiteY2" fmla="*/ 235793 h 553547"/>
                  <a:gd name="connsiteX3" fmla="*/ 119299 w 510235"/>
                  <a:gd name="connsiteY3" fmla="*/ 34625 h 553547"/>
                  <a:gd name="connsiteX4" fmla="*/ 308275 w 510235"/>
                  <a:gd name="connsiteY4" fmla="*/ 10241 h 553547"/>
                  <a:gd name="connsiteX5" fmla="*/ 485059 w 510235"/>
                  <a:gd name="connsiteY5" fmla="*/ 144353 h 553547"/>
                  <a:gd name="connsiteX6" fmla="*/ 503347 w 510235"/>
                  <a:gd name="connsiteY6" fmla="*/ 351617 h 553547"/>
                  <a:gd name="connsiteX7" fmla="*/ 430195 w 510235"/>
                  <a:gd name="connsiteY7" fmla="*/ 473537 h 553547"/>
                  <a:gd name="connsiteX8" fmla="*/ 180259 w 510235"/>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04283"/>
                  <a:gd name="connsiteY0" fmla="*/ 554749 h 555511"/>
                  <a:gd name="connsiteX1" fmla="*/ 26335 w 504283"/>
                  <a:gd name="connsiteY1" fmla="*/ 429019 h 555511"/>
                  <a:gd name="connsiteX2" fmla="*/ 9571 w 504283"/>
                  <a:gd name="connsiteY2" fmla="*/ 237757 h 555511"/>
                  <a:gd name="connsiteX3" fmla="*/ 119299 w 504283"/>
                  <a:gd name="connsiteY3" fmla="*/ 36589 h 555511"/>
                  <a:gd name="connsiteX4" fmla="*/ 308275 w 504283"/>
                  <a:gd name="connsiteY4" fmla="*/ 12205 h 555511"/>
                  <a:gd name="connsiteX5" fmla="*/ 458389 w 504283"/>
                  <a:gd name="connsiteY5" fmla="*/ 172987 h 555511"/>
                  <a:gd name="connsiteX6" fmla="*/ 503347 w 504283"/>
                  <a:gd name="connsiteY6" fmla="*/ 353581 h 555511"/>
                  <a:gd name="connsiteX7" fmla="*/ 426385 w 504283"/>
                  <a:gd name="connsiteY7" fmla="*/ 494551 h 555511"/>
                  <a:gd name="connsiteX8" fmla="*/ 180259 w 504283"/>
                  <a:gd name="connsiteY8" fmla="*/ 555511 h 555511"/>
                  <a:gd name="connsiteX0" fmla="*/ 192451 w 504654"/>
                  <a:gd name="connsiteY0" fmla="*/ 553346 h 554108"/>
                  <a:gd name="connsiteX1" fmla="*/ 26335 w 504654"/>
                  <a:gd name="connsiteY1" fmla="*/ 427616 h 554108"/>
                  <a:gd name="connsiteX2" fmla="*/ 9571 w 504654"/>
                  <a:gd name="connsiteY2" fmla="*/ 236354 h 554108"/>
                  <a:gd name="connsiteX3" fmla="*/ 119299 w 504654"/>
                  <a:gd name="connsiteY3" fmla="*/ 35186 h 554108"/>
                  <a:gd name="connsiteX4" fmla="*/ 308275 w 504654"/>
                  <a:gd name="connsiteY4" fmla="*/ 10802 h 554108"/>
                  <a:gd name="connsiteX5" fmla="*/ 462199 w 504654"/>
                  <a:gd name="connsiteY5" fmla="*/ 152534 h 554108"/>
                  <a:gd name="connsiteX6" fmla="*/ 503347 w 504654"/>
                  <a:gd name="connsiteY6" fmla="*/ 352178 h 554108"/>
                  <a:gd name="connsiteX7" fmla="*/ 426385 w 504654"/>
                  <a:gd name="connsiteY7" fmla="*/ 493148 h 554108"/>
                  <a:gd name="connsiteX8" fmla="*/ 180259 w 504654"/>
                  <a:gd name="connsiteY8" fmla="*/ 554108 h 554108"/>
                  <a:gd name="connsiteX0" fmla="*/ 192451 w 482336"/>
                  <a:gd name="connsiteY0" fmla="*/ 553346 h 554108"/>
                  <a:gd name="connsiteX1" fmla="*/ 26335 w 482336"/>
                  <a:gd name="connsiteY1" fmla="*/ 427616 h 554108"/>
                  <a:gd name="connsiteX2" fmla="*/ 9571 w 482336"/>
                  <a:gd name="connsiteY2" fmla="*/ 236354 h 554108"/>
                  <a:gd name="connsiteX3" fmla="*/ 119299 w 482336"/>
                  <a:gd name="connsiteY3" fmla="*/ 35186 h 554108"/>
                  <a:gd name="connsiteX4" fmla="*/ 308275 w 482336"/>
                  <a:gd name="connsiteY4" fmla="*/ 10802 h 554108"/>
                  <a:gd name="connsiteX5" fmla="*/ 462199 w 482336"/>
                  <a:gd name="connsiteY5" fmla="*/ 152534 h 554108"/>
                  <a:gd name="connsiteX6" fmla="*/ 476677 w 482336"/>
                  <a:gd name="connsiteY6" fmla="*/ 325508 h 554108"/>
                  <a:gd name="connsiteX7" fmla="*/ 426385 w 482336"/>
                  <a:gd name="connsiteY7" fmla="*/ 493148 h 554108"/>
                  <a:gd name="connsiteX8" fmla="*/ 180259 w 482336"/>
                  <a:gd name="connsiteY8" fmla="*/ 554108 h 554108"/>
                  <a:gd name="connsiteX0" fmla="*/ 192451 w 481308"/>
                  <a:gd name="connsiteY0" fmla="*/ 553346 h 554108"/>
                  <a:gd name="connsiteX1" fmla="*/ 26335 w 481308"/>
                  <a:gd name="connsiteY1" fmla="*/ 427616 h 554108"/>
                  <a:gd name="connsiteX2" fmla="*/ 9571 w 481308"/>
                  <a:gd name="connsiteY2" fmla="*/ 236354 h 554108"/>
                  <a:gd name="connsiteX3" fmla="*/ 119299 w 481308"/>
                  <a:gd name="connsiteY3" fmla="*/ 35186 h 554108"/>
                  <a:gd name="connsiteX4" fmla="*/ 308275 w 481308"/>
                  <a:gd name="connsiteY4" fmla="*/ 10802 h 554108"/>
                  <a:gd name="connsiteX5" fmla="*/ 462199 w 481308"/>
                  <a:gd name="connsiteY5" fmla="*/ 152534 h 554108"/>
                  <a:gd name="connsiteX6" fmla="*/ 476677 w 481308"/>
                  <a:gd name="connsiteY6" fmla="*/ 325508 h 554108"/>
                  <a:gd name="connsiteX7" fmla="*/ 426385 w 481308"/>
                  <a:gd name="connsiteY7" fmla="*/ 493148 h 554108"/>
                  <a:gd name="connsiteX8" fmla="*/ 180259 w 481308"/>
                  <a:gd name="connsiteY8" fmla="*/ 554108 h 554108"/>
                  <a:gd name="connsiteX0" fmla="*/ 192451 w 495213"/>
                  <a:gd name="connsiteY0" fmla="*/ 553346 h 554108"/>
                  <a:gd name="connsiteX1" fmla="*/ 26335 w 495213"/>
                  <a:gd name="connsiteY1" fmla="*/ 427616 h 554108"/>
                  <a:gd name="connsiteX2" fmla="*/ 9571 w 495213"/>
                  <a:gd name="connsiteY2" fmla="*/ 236354 h 554108"/>
                  <a:gd name="connsiteX3" fmla="*/ 119299 w 495213"/>
                  <a:gd name="connsiteY3" fmla="*/ 35186 h 554108"/>
                  <a:gd name="connsiteX4" fmla="*/ 308275 w 495213"/>
                  <a:gd name="connsiteY4" fmla="*/ 10802 h 554108"/>
                  <a:gd name="connsiteX5" fmla="*/ 462199 w 495213"/>
                  <a:gd name="connsiteY5" fmla="*/ 152534 h 554108"/>
                  <a:gd name="connsiteX6" fmla="*/ 491917 w 495213"/>
                  <a:gd name="connsiteY6" fmla="*/ 314078 h 554108"/>
                  <a:gd name="connsiteX7" fmla="*/ 426385 w 495213"/>
                  <a:gd name="connsiteY7" fmla="*/ 493148 h 554108"/>
                  <a:gd name="connsiteX8" fmla="*/ 180259 w 495213"/>
                  <a:gd name="connsiteY8" fmla="*/ 554108 h 554108"/>
                  <a:gd name="connsiteX0" fmla="*/ 192451 w 495976"/>
                  <a:gd name="connsiteY0" fmla="*/ 553346 h 554108"/>
                  <a:gd name="connsiteX1" fmla="*/ 26335 w 495976"/>
                  <a:gd name="connsiteY1" fmla="*/ 427616 h 554108"/>
                  <a:gd name="connsiteX2" fmla="*/ 9571 w 495976"/>
                  <a:gd name="connsiteY2" fmla="*/ 236354 h 554108"/>
                  <a:gd name="connsiteX3" fmla="*/ 119299 w 495976"/>
                  <a:gd name="connsiteY3" fmla="*/ 35186 h 554108"/>
                  <a:gd name="connsiteX4" fmla="*/ 308275 w 495976"/>
                  <a:gd name="connsiteY4" fmla="*/ 10802 h 554108"/>
                  <a:gd name="connsiteX5" fmla="*/ 462199 w 495976"/>
                  <a:gd name="connsiteY5" fmla="*/ 152534 h 554108"/>
                  <a:gd name="connsiteX6" fmla="*/ 491917 w 495976"/>
                  <a:gd name="connsiteY6" fmla="*/ 314078 h 554108"/>
                  <a:gd name="connsiteX7" fmla="*/ 399715 w 495976"/>
                  <a:gd name="connsiteY7" fmla="*/ 512198 h 554108"/>
                  <a:gd name="connsiteX8" fmla="*/ 180259 w 495976"/>
                  <a:gd name="connsiteY8" fmla="*/ 554108 h 554108"/>
                  <a:gd name="connsiteX0" fmla="*/ 193002 w 496527"/>
                  <a:gd name="connsiteY0" fmla="*/ 547291 h 548053"/>
                  <a:gd name="connsiteX1" fmla="*/ 26886 w 496527"/>
                  <a:gd name="connsiteY1" fmla="*/ 421561 h 548053"/>
                  <a:gd name="connsiteX2" fmla="*/ 10122 w 496527"/>
                  <a:gd name="connsiteY2" fmla="*/ 230299 h 548053"/>
                  <a:gd name="connsiteX3" fmla="*/ 127470 w 496527"/>
                  <a:gd name="connsiteY3" fmla="*/ 51991 h 548053"/>
                  <a:gd name="connsiteX4" fmla="*/ 308826 w 496527"/>
                  <a:gd name="connsiteY4" fmla="*/ 4747 h 548053"/>
                  <a:gd name="connsiteX5" fmla="*/ 462750 w 496527"/>
                  <a:gd name="connsiteY5" fmla="*/ 146479 h 548053"/>
                  <a:gd name="connsiteX6" fmla="*/ 492468 w 496527"/>
                  <a:gd name="connsiteY6" fmla="*/ 308023 h 548053"/>
                  <a:gd name="connsiteX7" fmla="*/ 400266 w 496527"/>
                  <a:gd name="connsiteY7" fmla="*/ 506143 h 548053"/>
                  <a:gd name="connsiteX8" fmla="*/ 180810 w 496527"/>
                  <a:gd name="connsiteY8" fmla="*/ 548053 h 548053"/>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78905 w 496527"/>
                  <a:gd name="connsiteY8" fmla="*/ 540433 h 547291"/>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96050 w 496527"/>
                  <a:gd name="connsiteY8" fmla="*/ 530908 h 547291"/>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7893"/>
                  <a:gd name="connsiteX1" fmla="*/ 26621 w 496262"/>
                  <a:gd name="connsiteY1" fmla="*/ 421561 h 537893"/>
                  <a:gd name="connsiteX2" fmla="*/ 9857 w 496262"/>
                  <a:gd name="connsiteY2" fmla="*/ 230299 h 537893"/>
                  <a:gd name="connsiteX3" fmla="*/ 127205 w 496262"/>
                  <a:gd name="connsiteY3" fmla="*/ 51991 h 537893"/>
                  <a:gd name="connsiteX4" fmla="*/ 308561 w 496262"/>
                  <a:gd name="connsiteY4" fmla="*/ 4747 h 537893"/>
                  <a:gd name="connsiteX5" fmla="*/ 462485 w 496262"/>
                  <a:gd name="connsiteY5" fmla="*/ 146479 h 537893"/>
                  <a:gd name="connsiteX6" fmla="*/ 492203 w 496262"/>
                  <a:gd name="connsiteY6" fmla="*/ 308023 h 537893"/>
                  <a:gd name="connsiteX7" fmla="*/ 400001 w 496262"/>
                  <a:gd name="connsiteY7" fmla="*/ 506143 h 537893"/>
                  <a:gd name="connsiteX8" fmla="*/ 195785 w 496262"/>
                  <a:gd name="connsiteY8" fmla="*/ 530908 h 537893"/>
                  <a:gd name="connsiteX0" fmla="*/ 187022 w 496262"/>
                  <a:gd name="connsiteY0" fmla="*/ 532051 h 533890"/>
                  <a:gd name="connsiteX1" fmla="*/ 26621 w 496262"/>
                  <a:gd name="connsiteY1" fmla="*/ 421561 h 533890"/>
                  <a:gd name="connsiteX2" fmla="*/ 9857 w 496262"/>
                  <a:gd name="connsiteY2" fmla="*/ 230299 h 533890"/>
                  <a:gd name="connsiteX3" fmla="*/ 127205 w 496262"/>
                  <a:gd name="connsiteY3" fmla="*/ 51991 h 533890"/>
                  <a:gd name="connsiteX4" fmla="*/ 308561 w 496262"/>
                  <a:gd name="connsiteY4" fmla="*/ 4747 h 533890"/>
                  <a:gd name="connsiteX5" fmla="*/ 462485 w 496262"/>
                  <a:gd name="connsiteY5" fmla="*/ 146479 h 533890"/>
                  <a:gd name="connsiteX6" fmla="*/ 492203 w 496262"/>
                  <a:gd name="connsiteY6" fmla="*/ 308023 h 533890"/>
                  <a:gd name="connsiteX7" fmla="*/ 400001 w 496262"/>
                  <a:gd name="connsiteY7" fmla="*/ 506143 h 533890"/>
                  <a:gd name="connsiteX8" fmla="*/ 165305 w 496262"/>
                  <a:gd name="connsiteY8" fmla="*/ 525193 h 5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262" h="533890">
                    <a:moveTo>
                      <a:pt x="187022" y="532051"/>
                    </a:moveTo>
                    <a:cubicBezTo>
                      <a:pt x="123014" y="518462"/>
                      <a:pt x="56149" y="471853"/>
                      <a:pt x="26621" y="421561"/>
                    </a:cubicBezTo>
                    <a:cubicBezTo>
                      <a:pt x="-2907" y="371269"/>
                      <a:pt x="-6907" y="291894"/>
                      <a:pt x="9857" y="230299"/>
                    </a:cubicBezTo>
                    <a:cubicBezTo>
                      <a:pt x="26621" y="168704"/>
                      <a:pt x="77421" y="89583"/>
                      <a:pt x="127205" y="51991"/>
                    </a:cubicBezTo>
                    <a:cubicBezTo>
                      <a:pt x="176989" y="14399"/>
                      <a:pt x="252681" y="-11001"/>
                      <a:pt x="308561" y="4747"/>
                    </a:cubicBezTo>
                    <a:cubicBezTo>
                      <a:pt x="364441" y="20495"/>
                      <a:pt x="431878" y="95933"/>
                      <a:pt x="462485" y="146479"/>
                    </a:cubicBezTo>
                    <a:cubicBezTo>
                      <a:pt x="493092" y="197025"/>
                      <a:pt x="502617" y="248079"/>
                      <a:pt x="492203" y="308023"/>
                    </a:cubicBezTo>
                    <a:cubicBezTo>
                      <a:pt x="481789" y="367967"/>
                      <a:pt x="454484" y="469948"/>
                      <a:pt x="400001" y="506143"/>
                    </a:cubicBezTo>
                    <a:cubicBezTo>
                      <a:pt x="345518" y="542338"/>
                      <a:pt x="200103" y="536623"/>
                      <a:pt x="165305" y="525193"/>
                    </a:cubicBezTo>
                  </a:path>
                </a:pathLst>
              </a:cu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矢印コネクタ 12">
              <a:extLst>
                <a:ext uri="{FF2B5EF4-FFF2-40B4-BE49-F238E27FC236}">
                  <a16:creationId xmlns:a16="http://schemas.microsoft.com/office/drawing/2014/main" id="{3DD2A297-BE16-4360-9A19-13DC80A1E861}"/>
                </a:ext>
              </a:extLst>
            </p:cNvPr>
            <p:cNvCxnSpPr>
              <a:cxnSpLocks/>
              <a:stCxn id="17" idx="3"/>
            </p:cNvCxnSpPr>
            <p:nvPr/>
          </p:nvCxnSpPr>
          <p:spPr>
            <a:xfrm>
              <a:off x="4122489" y="2343207"/>
              <a:ext cx="1057626" cy="27135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82A7C3C5-8657-4770-A003-666898E8FC45}"/>
                </a:ext>
              </a:extLst>
            </p:cNvPr>
            <p:cNvCxnSpPr>
              <a:cxnSpLocks/>
              <a:stCxn id="18" idx="3"/>
            </p:cNvCxnSpPr>
            <p:nvPr/>
          </p:nvCxnSpPr>
          <p:spPr>
            <a:xfrm>
              <a:off x="4122489" y="3038680"/>
              <a:ext cx="805002" cy="3632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矢印コネクタ 14">
              <a:extLst>
                <a:ext uri="{FF2B5EF4-FFF2-40B4-BE49-F238E27FC236}">
                  <a16:creationId xmlns:a16="http://schemas.microsoft.com/office/drawing/2014/main" id="{EFD39D2A-E4C4-4D5D-927F-70F9A004D8F9}"/>
                </a:ext>
              </a:extLst>
            </p:cNvPr>
            <p:cNvCxnSpPr>
              <a:cxnSpLocks/>
              <a:stCxn id="19" idx="3"/>
            </p:cNvCxnSpPr>
            <p:nvPr/>
          </p:nvCxnSpPr>
          <p:spPr>
            <a:xfrm flipV="1">
              <a:off x="4122489" y="3547943"/>
              <a:ext cx="847695" cy="186212"/>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045A097-6DA7-4798-8CBD-03CE408E9E00}"/>
                </a:ext>
              </a:extLst>
            </p:cNvPr>
            <p:cNvCxnSpPr>
              <a:cxnSpLocks/>
            </p:cNvCxnSpPr>
            <p:nvPr/>
          </p:nvCxnSpPr>
          <p:spPr>
            <a:xfrm>
              <a:off x="5832742" y="2935817"/>
              <a:ext cx="2194442" cy="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 name="テキスト ボックス 16">
              <a:extLst>
                <a:ext uri="{FF2B5EF4-FFF2-40B4-BE49-F238E27FC236}">
                  <a16:creationId xmlns:a16="http://schemas.microsoft.com/office/drawing/2014/main" id="{1CDB82F8-5B1F-43F7-98BC-34CC19182AC0}"/>
                </a:ext>
              </a:extLst>
            </p:cNvPr>
            <p:cNvSpPr txBox="1"/>
            <p:nvPr/>
          </p:nvSpPr>
          <p:spPr>
            <a:xfrm>
              <a:off x="3578750" y="2189318"/>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8" name="テキスト ボックス 17">
              <a:extLst>
                <a:ext uri="{FF2B5EF4-FFF2-40B4-BE49-F238E27FC236}">
                  <a16:creationId xmlns:a16="http://schemas.microsoft.com/office/drawing/2014/main" id="{91CF8D4A-5921-4FF5-92A1-BB1AF245FD5B}"/>
                </a:ext>
              </a:extLst>
            </p:cNvPr>
            <p:cNvSpPr txBox="1"/>
            <p:nvPr/>
          </p:nvSpPr>
          <p:spPr>
            <a:xfrm>
              <a:off x="3578750" y="2884791"/>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9" name="テキスト ボックス 18">
              <a:extLst>
                <a:ext uri="{FF2B5EF4-FFF2-40B4-BE49-F238E27FC236}">
                  <a16:creationId xmlns:a16="http://schemas.microsoft.com/office/drawing/2014/main" id="{3FBB8A37-4985-439E-A65A-8082BF6F8169}"/>
                </a:ext>
              </a:extLst>
            </p:cNvPr>
            <p:cNvSpPr txBox="1"/>
            <p:nvPr/>
          </p:nvSpPr>
          <p:spPr>
            <a:xfrm>
              <a:off x="3578750" y="3580266"/>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20" name="テキスト ボックス 19">
              <a:extLst>
                <a:ext uri="{FF2B5EF4-FFF2-40B4-BE49-F238E27FC236}">
                  <a16:creationId xmlns:a16="http://schemas.microsoft.com/office/drawing/2014/main" id="{64BC2D2A-1582-4B9B-8F69-A0E66C137CBF}"/>
                </a:ext>
              </a:extLst>
            </p:cNvPr>
            <p:cNvSpPr txBox="1"/>
            <p:nvPr/>
          </p:nvSpPr>
          <p:spPr>
            <a:xfrm>
              <a:off x="6019063" y="2606569"/>
              <a:ext cx="1980029" cy="307777"/>
            </a:xfrm>
            <a:prstGeom prst="rect">
              <a:avLst/>
            </a:prstGeom>
            <a:noFill/>
          </p:spPr>
          <p:txBody>
            <a:bodyPr wrap="none" rtlCol="0">
              <a:spAutoFit/>
            </a:bodyPr>
            <a:lstStyle/>
            <a:p>
              <a:r>
                <a:rPr kumimoji="1" lang="ja-JP" altLang="en-US" sz="1400" dirty="0">
                  <a:solidFill>
                    <a:schemeClr val="tx2">
                      <a:lumMod val="75000"/>
                      <a:lumOff val="25000"/>
                    </a:schemeClr>
                  </a:solidFill>
                </a:rPr>
                <a:t>別のニューロンに伝達</a:t>
              </a:r>
            </a:p>
          </p:txBody>
        </p:sp>
        <p:sp>
          <p:nvSpPr>
            <p:cNvPr id="21" name="正方形/長方形 20">
              <a:extLst>
                <a:ext uri="{FF2B5EF4-FFF2-40B4-BE49-F238E27FC236}">
                  <a16:creationId xmlns:a16="http://schemas.microsoft.com/office/drawing/2014/main" id="{66CD2AAD-634E-4846-B8CE-F7AD03C9A273}"/>
                </a:ext>
              </a:extLst>
            </p:cNvPr>
            <p:cNvSpPr/>
            <p:nvPr/>
          </p:nvSpPr>
          <p:spPr>
            <a:xfrm>
              <a:off x="5133893" y="2110801"/>
              <a:ext cx="954107" cy="461665"/>
            </a:xfrm>
            <a:prstGeom prst="rect">
              <a:avLst/>
            </a:prstGeom>
          </p:spPr>
          <p:txBody>
            <a:bodyPr wrap="none">
              <a:spAutoFit/>
            </a:bodyPr>
            <a:lstStyle/>
            <a:p>
              <a:pPr algn="ctr"/>
              <a:r>
                <a:rPr kumimoji="1" lang="ja-JP" altLang="en-US" sz="1200" b="1" dirty="0">
                  <a:solidFill>
                    <a:schemeClr val="tx2">
                      <a:lumMod val="75000"/>
                      <a:lumOff val="25000"/>
                    </a:schemeClr>
                  </a:solidFill>
                </a:rPr>
                <a:t>ニューロン</a:t>
              </a:r>
              <a:endParaRPr kumimoji="1" lang="en-US" altLang="ja-JP" sz="1200" b="1" dirty="0">
                <a:solidFill>
                  <a:schemeClr val="tx2">
                    <a:lumMod val="75000"/>
                    <a:lumOff val="25000"/>
                  </a:schemeClr>
                </a:solidFill>
              </a:endParaRPr>
            </a:p>
            <a:p>
              <a:pPr algn="ctr"/>
              <a:r>
                <a:rPr lang="en-US" altLang="ja-JP" sz="1200" dirty="0">
                  <a:solidFill>
                    <a:schemeClr val="tx2">
                      <a:lumMod val="75000"/>
                      <a:lumOff val="25000"/>
                    </a:schemeClr>
                  </a:solidFill>
                </a:rPr>
                <a:t>(</a:t>
              </a:r>
              <a:r>
                <a:rPr lang="ja-JP" altLang="en-US" sz="1200" dirty="0">
                  <a:solidFill>
                    <a:schemeClr val="tx2">
                      <a:lumMod val="75000"/>
                      <a:lumOff val="25000"/>
                    </a:schemeClr>
                  </a:solidFill>
                </a:rPr>
                <a:t>神経細胞</a:t>
              </a:r>
              <a:r>
                <a:rPr lang="en-US" altLang="ja-JP" sz="1200" dirty="0">
                  <a:solidFill>
                    <a:schemeClr val="tx2">
                      <a:lumMod val="75000"/>
                      <a:lumOff val="25000"/>
                    </a:schemeClr>
                  </a:solidFill>
                </a:rPr>
                <a:t>)</a:t>
              </a:r>
              <a:endParaRPr lang="ja-JP" altLang="en-US" sz="1200" dirty="0">
                <a:solidFill>
                  <a:schemeClr val="tx2">
                    <a:lumMod val="75000"/>
                    <a:lumOff val="25000"/>
                  </a:schemeClr>
                </a:solidFill>
              </a:endParaRPr>
            </a:p>
          </p:txBody>
        </p:sp>
        <p:sp>
          <p:nvSpPr>
            <p:cNvPr id="22" name="矢印: 下 21">
              <a:extLst>
                <a:ext uri="{FF2B5EF4-FFF2-40B4-BE49-F238E27FC236}">
                  <a16:creationId xmlns:a16="http://schemas.microsoft.com/office/drawing/2014/main" id="{BDCDC649-E934-4A4D-BCB5-81B3A81B0BAE}"/>
                </a:ext>
              </a:extLst>
            </p:cNvPr>
            <p:cNvSpPr/>
            <p:nvPr/>
          </p:nvSpPr>
          <p:spPr>
            <a:xfrm>
              <a:off x="5074509" y="4128468"/>
              <a:ext cx="667069" cy="157353"/>
            </a:xfrm>
            <a:prstGeom prst="downArrow">
              <a:avLst>
                <a:gd name="adj1" fmla="val 50000"/>
                <a:gd name="adj2" fmla="val 100000"/>
              </a:avLst>
            </a:prstGeom>
            <a:solidFill>
              <a:srgbClr val="0087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F1DFE5-D550-42CD-B635-A139544C5863}"/>
                </a:ext>
              </a:extLst>
            </p:cNvPr>
            <p:cNvSpPr/>
            <p:nvPr/>
          </p:nvSpPr>
          <p:spPr>
            <a:xfrm>
              <a:off x="2105705" y="4476825"/>
              <a:ext cx="6656556" cy="2038177"/>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7" name="グラフィックス 6" descr="コンピューター">
              <a:extLst>
                <a:ext uri="{FF2B5EF4-FFF2-40B4-BE49-F238E27FC236}">
                  <a16:creationId xmlns:a16="http://schemas.microsoft.com/office/drawing/2014/main" id="{F04E0557-CFE5-4F46-9585-2055932F20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0580" y="4589186"/>
              <a:ext cx="827014" cy="827014"/>
            </a:xfrm>
            <a:prstGeom prst="rect">
              <a:avLst/>
            </a:prstGeom>
          </p:spPr>
        </p:pic>
        <p:cxnSp>
          <p:nvCxnSpPr>
            <p:cNvPr id="23" name="直線コネクタ 22">
              <a:extLst>
                <a:ext uri="{FF2B5EF4-FFF2-40B4-BE49-F238E27FC236}">
                  <a16:creationId xmlns:a16="http://schemas.microsoft.com/office/drawing/2014/main" id="{06B8ADF8-23A7-4632-B941-FA33B85C101F}"/>
                </a:ext>
              </a:extLst>
            </p:cNvPr>
            <p:cNvCxnSpPr>
              <a:cxnSpLocks/>
              <a:stCxn id="30" idx="3"/>
              <a:endCxn id="35" idx="2"/>
            </p:cNvCxnSpPr>
            <p:nvPr/>
          </p:nvCxnSpPr>
          <p:spPr>
            <a:xfrm>
              <a:off x="4033972" y="5396262"/>
              <a:ext cx="1212686" cy="339566"/>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88A66E47-D58A-4511-A1E9-BAF1FAABA775}"/>
                </a:ext>
              </a:extLst>
            </p:cNvPr>
            <p:cNvCxnSpPr>
              <a:cxnSpLocks/>
              <a:stCxn id="31" idx="3"/>
            </p:cNvCxnSpPr>
            <p:nvPr/>
          </p:nvCxnSpPr>
          <p:spPr>
            <a:xfrm flipV="1">
              <a:off x="4033972" y="5895715"/>
              <a:ext cx="1256445" cy="127914"/>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4F6068DD-24E6-4D7C-B21F-5B457D3C5610}"/>
                </a:ext>
              </a:extLst>
            </p:cNvPr>
            <p:cNvCxnSpPr>
              <a:cxnSpLocks/>
              <a:stCxn id="29" idx="3"/>
            </p:cNvCxnSpPr>
            <p:nvPr/>
          </p:nvCxnSpPr>
          <p:spPr>
            <a:xfrm>
              <a:off x="4033972" y="4971452"/>
              <a:ext cx="1250540" cy="623881"/>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37BC43A9-B91E-4215-AE80-F03A23E61927}"/>
                    </a:ext>
                  </a:extLst>
                </p:cNvPr>
                <p:cNvSpPr/>
                <p:nvPr/>
              </p:nvSpPr>
              <p:spPr>
                <a:xfrm>
                  <a:off x="4378329" y="4926615"/>
                  <a:ext cx="44005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i="1" dirty="0">
                                <a:solidFill>
                                  <a:schemeClr val="tx2">
                                    <a:lumMod val="75000"/>
                                    <a:lumOff val="25000"/>
                                  </a:schemeClr>
                                </a:solidFill>
                                <a:latin typeface="Cambria Math" panose="02040503050406030204" pitchFamily="18" charset="0"/>
                              </a:rPr>
                              <m:t>1</m:t>
                            </m:r>
                          </m:sub>
                        </m:sSub>
                      </m:oMath>
                    </m:oMathPara>
                  </a14:m>
                  <a:endParaRPr lang="ja-JP" altLang="en-US" sz="1400" dirty="0">
                    <a:solidFill>
                      <a:schemeClr val="tx2">
                        <a:lumMod val="75000"/>
                        <a:lumOff val="25000"/>
                      </a:schemeClr>
                    </a:solidFill>
                  </a:endParaRPr>
                </a:p>
              </p:txBody>
            </p:sp>
          </mc:Choice>
          <mc:Fallback xmlns="">
            <p:sp>
              <p:nvSpPr>
                <p:cNvPr id="26" name="正方形/長方形 25">
                  <a:extLst>
                    <a:ext uri="{FF2B5EF4-FFF2-40B4-BE49-F238E27FC236}">
                      <a16:creationId xmlns:a16="http://schemas.microsoft.com/office/drawing/2014/main" id="{37BC43A9-B91E-4215-AE80-F03A23E61927}"/>
                    </a:ext>
                  </a:extLst>
                </p:cNvPr>
                <p:cNvSpPr>
                  <a:spLocks noRot="1" noChangeAspect="1" noMove="1" noResize="1" noEditPoints="1" noAdjustHandles="1" noChangeArrowheads="1" noChangeShapeType="1" noTextEdit="1"/>
                </p:cNvSpPr>
                <p:nvPr/>
              </p:nvSpPr>
              <p:spPr>
                <a:xfrm>
                  <a:off x="4378329" y="4926615"/>
                  <a:ext cx="440057"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9D51A10B-9D00-4365-87B6-655D542118EB}"/>
                    </a:ext>
                  </a:extLst>
                </p:cNvPr>
                <p:cNvSpPr/>
                <p:nvPr/>
              </p:nvSpPr>
              <p:spPr>
                <a:xfrm>
                  <a:off x="4374015" y="5232118"/>
                  <a:ext cx="44422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b="0" i="1" dirty="0" smtClean="0">
                                <a:solidFill>
                                  <a:schemeClr val="tx2">
                                    <a:lumMod val="75000"/>
                                    <a:lumOff val="25000"/>
                                  </a:schemeClr>
                                </a:solidFill>
                                <a:latin typeface="Cambria Math" panose="02040503050406030204" pitchFamily="18" charset="0"/>
                              </a:rPr>
                              <m:t>2</m:t>
                            </m:r>
                          </m:sub>
                        </m:sSub>
                      </m:oMath>
                    </m:oMathPara>
                  </a14:m>
                  <a:endParaRPr lang="ja-JP" altLang="en-US" sz="1400" dirty="0">
                    <a:solidFill>
                      <a:schemeClr val="tx2">
                        <a:lumMod val="75000"/>
                        <a:lumOff val="25000"/>
                      </a:schemeClr>
                    </a:solidFill>
                  </a:endParaRPr>
                </a:p>
              </p:txBody>
            </p:sp>
          </mc:Choice>
          <mc:Fallback xmlns="">
            <p:sp>
              <p:nvSpPr>
                <p:cNvPr id="27" name="正方形/長方形 26">
                  <a:extLst>
                    <a:ext uri="{FF2B5EF4-FFF2-40B4-BE49-F238E27FC236}">
                      <a16:creationId xmlns:a16="http://schemas.microsoft.com/office/drawing/2014/main" id="{9D51A10B-9D00-4365-87B6-655D542118EB}"/>
                    </a:ext>
                  </a:extLst>
                </p:cNvPr>
                <p:cNvSpPr>
                  <a:spLocks noRot="1" noChangeAspect="1" noMove="1" noResize="1" noEditPoints="1" noAdjustHandles="1" noChangeArrowheads="1" noChangeShapeType="1" noTextEdit="1"/>
                </p:cNvSpPr>
                <p:nvPr/>
              </p:nvSpPr>
              <p:spPr>
                <a:xfrm>
                  <a:off x="4374015" y="5232118"/>
                  <a:ext cx="444224"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3482426C-F991-480D-9C47-9218A9F02C5C}"/>
                    </a:ext>
                  </a:extLst>
                </p:cNvPr>
                <p:cNvSpPr/>
                <p:nvPr/>
              </p:nvSpPr>
              <p:spPr>
                <a:xfrm>
                  <a:off x="4378329" y="5641673"/>
                  <a:ext cx="4451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m:rPr>
                                <m:sty m:val="p"/>
                              </m:rPr>
                              <a:rPr kumimoji="1" lang="en-US" altLang="ja-JP" sz="1400" i="1" dirty="0">
                                <a:solidFill>
                                  <a:schemeClr val="tx2">
                                    <a:lumMod val="75000"/>
                                    <a:lumOff val="25000"/>
                                  </a:schemeClr>
                                </a:solidFill>
                                <a:latin typeface="Cambria Math" panose="02040503050406030204" pitchFamily="18" charset="0"/>
                              </a:rPr>
                              <m:t>n</m:t>
                            </m:r>
                          </m:sub>
                        </m:sSub>
                      </m:oMath>
                    </m:oMathPara>
                  </a14:m>
                  <a:endParaRPr lang="ja-JP" altLang="en-US" sz="1400" dirty="0">
                    <a:solidFill>
                      <a:schemeClr val="tx2">
                        <a:lumMod val="75000"/>
                        <a:lumOff val="25000"/>
                      </a:schemeClr>
                    </a:solidFill>
                  </a:endParaRPr>
                </a:p>
              </p:txBody>
            </p:sp>
          </mc:Choice>
          <mc:Fallback xmlns="">
            <p:sp>
              <p:nvSpPr>
                <p:cNvPr id="28" name="正方形/長方形 27">
                  <a:extLst>
                    <a:ext uri="{FF2B5EF4-FFF2-40B4-BE49-F238E27FC236}">
                      <a16:creationId xmlns:a16="http://schemas.microsoft.com/office/drawing/2014/main" id="{3482426C-F991-480D-9C47-9218A9F02C5C}"/>
                    </a:ext>
                  </a:extLst>
                </p:cNvPr>
                <p:cNvSpPr>
                  <a:spLocks noRot="1" noChangeAspect="1" noMove="1" noResize="1" noEditPoints="1" noAdjustHandles="1" noChangeArrowheads="1" noChangeShapeType="1" noTextEdit="1"/>
                </p:cNvSpPr>
                <p:nvPr/>
              </p:nvSpPr>
              <p:spPr>
                <a:xfrm>
                  <a:off x="4378329" y="5641673"/>
                  <a:ext cx="445186"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85D48E2B-FC72-473F-B7AB-89890BB80772}"/>
                    </a:ext>
                  </a:extLst>
                </p:cNvPr>
                <p:cNvSpPr/>
                <p:nvPr/>
              </p:nvSpPr>
              <p:spPr>
                <a:xfrm>
                  <a:off x="3708569" y="477139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i="1" dirty="0">
                                <a:solidFill>
                                  <a:schemeClr val="tx2">
                                    <a:lumMod val="75000"/>
                                    <a:lumOff val="25000"/>
                                  </a:schemeClr>
                                </a:solidFill>
                                <a:latin typeface="Cambria Math" panose="02040503050406030204" pitchFamily="18" charset="0"/>
                              </a:rPr>
                              <m:t>1</m:t>
                            </m:r>
                          </m:sub>
                        </m:sSub>
                      </m:oMath>
                    </m:oMathPara>
                  </a14:m>
                  <a:endParaRPr lang="ja-JP" altLang="en-US" sz="2000" dirty="0">
                    <a:solidFill>
                      <a:schemeClr val="tx2">
                        <a:lumMod val="75000"/>
                        <a:lumOff val="25000"/>
                      </a:schemeClr>
                    </a:solidFill>
                  </a:endParaRPr>
                </a:p>
              </p:txBody>
            </p:sp>
          </mc:Choice>
          <mc:Fallback xmlns="">
            <p:sp>
              <p:nvSpPr>
                <p:cNvPr id="29" name="正方形/長方形 28">
                  <a:extLst>
                    <a:ext uri="{FF2B5EF4-FFF2-40B4-BE49-F238E27FC236}">
                      <a16:creationId xmlns:a16="http://schemas.microsoft.com/office/drawing/2014/main" id="{85D48E2B-FC72-473F-B7AB-89890BB80772}"/>
                    </a:ext>
                  </a:extLst>
                </p:cNvPr>
                <p:cNvSpPr>
                  <a:spLocks noRot="1" noChangeAspect="1" noMove="1" noResize="1" noEditPoints="1" noAdjustHandles="1" noChangeArrowheads="1" noChangeShapeType="1" noTextEdit="1"/>
                </p:cNvSpPr>
                <p:nvPr/>
              </p:nvSpPr>
              <p:spPr>
                <a:xfrm>
                  <a:off x="3708569" y="4771397"/>
                  <a:ext cx="325403" cy="400110"/>
                </a:xfrm>
                <a:prstGeom prst="rect">
                  <a:avLst/>
                </a:prstGeom>
                <a:blipFill>
                  <a:blip r:embed="rId10"/>
                  <a:stretch>
                    <a:fillRect r="-20755"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216E6073-866B-452B-932F-F6484CCDFA0D}"/>
                    </a:ext>
                  </a:extLst>
                </p:cNvPr>
                <p:cNvSpPr/>
                <p:nvPr/>
              </p:nvSpPr>
              <p:spPr>
                <a:xfrm>
                  <a:off x="3708569" y="519620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2</m:t>
                            </m:r>
                          </m:sub>
                        </m:sSub>
                      </m:oMath>
                    </m:oMathPara>
                  </a14:m>
                  <a:endParaRPr lang="ja-JP" altLang="en-US" sz="2000" dirty="0">
                    <a:solidFill>
                      <a:schemeClr val="tx2">
                        <a:lumMod val="75000"/>
                        <a:lumOff val="25000"/>
                      </a:schemeClr>
                    </a:solidFill>
                  </a:endParaRPr>
                </a:p>
              </p:txBody>
            </p:sp>
          </mc:Choice>
          <mc:Fallback xmlns="">
            <p:sp>
              <p:nvSpPr>
                <p:cNvPr id="30" name="正方形/長方形 29">
                  <a:extLst>
                    <a:ext uri="{FF2B5EF4-FFF2-40B4-BE49-F238E27FC236}">
                      <a16:creationId xmlns:a16="http://schemas.microsoft.com/office/drawing/2014/main" id="{216E6073-866B-452B-932F-F6484CCDFA0D}"/>
                    </a:ext>
                  </a:extLst>
                </p:cNvPr>
                <p:cNvSpPr>
                  <a:spLocks noRot="1" noChangeAspect="1" noMove="1" noResize="1" noEditPoints="1" noAdjustHandles="1" noChangeArrowheads="1" noChangeShapeType="1" noTextEdit="1"/>
                </p:cNvSpPr>
                <p:nvPr/>
              </p:nvSpPr>
              <p:spPr>
                <a:xfrm>
                  <a:off x="3708569" y="5196207"/>
                  <a:ext cx="325403" cy="400110"/>
                </a:xfrm>
                <a:prstGeom prst="rect">
                  <a:avLst/>
                </a:prstGeom>
                <a:blipFill>
                  <a:blip r:embed="rId11"/>
                  <a:stretch>
                    <a:fillRect r="-22642"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04D35AAF-7152-49C5-9219-5FC7A2B6FC68}"/>
                    </a:ext>
                  </a:extLst>
                </p:cNvPr>
                <p:cNvSpPr/>
                <p:nvPr/>
              </p:nvSpPr>
              <p:spPr>
                <a:xfrm>
                  <a:off x="3708569" y="5823574"/>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𝑛</m:t>
                            </m:r>
                          </m:sub>
                        </m:sSub>
                      </m:oMath>
                    </m:oMathPara>
                  </a14:m>
                  <a:endParaRPr lang="ja-JP" altLang="en-US" sz="2000" dirty="0">
                    <a:solidFill>
                      <a:schemeClr val="tx2">
                        <a:lumMod val="75000"/>
                        <a:lumOff val="25000"/>
                      </a:schemeClr>
                    </a:solidFill>
                  </a:endParaRPr>
                </a:p>
              </p:txBody>
            </p:sp>
          </mc:Choice>
          <mc:Fallback xmlns="">
            <p:sp>
              <p:nvSpPr>
                <p:cNvPr id="31" name="正方形/長方形 30">
                  <a:extLst>
                    <a:ext uri="{FF2B5EF4-FFF2-40B4-BE49-F238E27FC236}">
                      <a16:creationId xmlns:a16="http://schemas.microsoft.com/office/drawing/2014/main" id="{04D35AAF-7152-49C5-9219-5FC7A2B6FC68}"/>
                    </a:ext>
                  </a:extLst>
                </p:cNvPr>
                <p:cNvSpPr>
                  <a:spLocks noRot="1" noChangeAspect="1" noMove="1" noResize="1" noEditPoints="1" noAdjustHandles="1" noChangeArrowheads="1" noChangeShapeType="1" noTextEdit="1"/>
                </p:cNvSpPr>
                <p:nvPr/>
              </p:nvSpPr>
              <p:spPr>
                <a:xfrm>
                  <a:off x="3708569" y="5823574"/>
                  <a:ext cx="325403" cy="400110"/>
                </a:xfrm>
                <a:prstGeom prst="rect">
                  <a:avLst/>
                </a:prstGeom>
                <a:blipFill>
                  <a:blip r:embed="rId12"/>
                  <a:stretch>
                    <a:fillRect r="-22642"/>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51B163D1-0655-4857-87C2-3D34C1296DE4}"/>
                </a:ext>
              </a:extLst>
            </p:cNvPr>
            <p:cNvCxnSpPr>
              <a:cxnSpLocks/>
            </p:cNvCxnSpPr>
            <p:nvPr/>
          </p:nvCxnSpPr>
          <p:spPr>
            <a:xfrm>
              <a:off x="3859392" y="5598738"/>
              <a:ext cx="0" cy="220842"/>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92E25967-6350-44BA-90D7-9B90B5C020B3}"/>
                </a:ext>
              </a:extLst>
            </p:cNvPr>
            <p:cNvCxnSpPr>
              <a:cxnSpLocks/>
              <a:stCxn id="35" idx="6"/>
            </p:cNvCxnSpPr>
            <p:nvPr/>
          </p:nvCxnSpPr>
          <p:spPr>
            <a:xfrm>
              <a:off x="5928749" y="5735827"/>
              <a:ext cx="1193599" cy="0"/>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正方形/長方形 33">
              <a:extLst>
                <a:ext uri="{FF2B5EF4-FFF2-40B4-BE49-F238E27FC236}">
                  <a16:creationId xmlns:a16="http://schemas.microsoft.com/office/drawing/2014/main" id="{E8ED27D6-A385-4A2C-B89D-10D0D1CFD3D5}"/>
                </a:ext>
              </a:extLst>
            </p:cNvPr>
            <p:cNvSpPr/>
            <p:nvPr/>
          </p:nvSpPr>
          <p:spPr>
            <a:xfrm>
              <a:off x="4827170" y="4963163"/>
              <a:ext cx="1620958" cy="338554"/>
            </a:xfrm>
            <a:prstGeom prst="rect">
              <a:avLst/>
            </a:prstGeom>
          </p:spPr>
          <p:txBody>
            <a:bodyPr wrap="none">
              <a:spAutoFit/>
            </a:bodyPr>
            <a:lstStyle/>
            <a:p>
              <a:pPr algn="ctr"/>
              <a:r>
                <a:rPr kumimoji="1" lang="ja-JP" altLang="en-US" sz="1600" b="1" dirty="0">
                  <a:solidFill>
                    <a:schemeClr val="tx2">
                      <a:lumMod val="75000"/>
                      <a:lumOff val="25000"/>
                    </a:schemeClr>
                  </a:solidFill>
                </a:rPr>
                <a:t>人工ニューロン</a:t>
              </a:r>
              <a:endParaRPr lang="ja-JP" altLang="en-US" sz="1600" dirty="0">
                <a:solidFill>
                  <a:schemeClr val="tx2">
                    <a:lumMod val="75000"/>
                    <a:lumOff val="25000"/>
                  </a:schemeClr>
                </a:solidFill>
              </a:endParaRPr>
            </a:p>
          </p:txBody>
        </p:sp>
        <p:sp>
          <p:nvSpPr>
            <p:cNvPr id="35" name="楕円 34">
              <a:extLst>
                <a:ext uri="{FF2B5EF4-FFF2-40B4-BE49-F238E27FC236}">
                  <a16:creationId xmlns:a16="http://schemas.microsoft.com/office/drawing/2014/main" id="{31F1E4C4-2276-470D-B529-6927A08202BA}"/>
                </a:ext>
              </a:extLst>
            </p:cNvPr>
            <p:cNvSpPr/>
            <p:nvPr/>
          </p:nvSpPr>
          <p:spPr>
            <a:xfrm>
              <a:off x="5246658" y="5394782"/>
              <a:ext cx="682091" cy="6820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2800" dirty="0">
                <a:solidFill>
                  <a:schemeClr val="tx1"/>
                </a:solidFill>
              </a:endParaRPr>
            </a:p>
          </p:txBody>
        </p:sp>
        <p:sp>
          <p:nvSpPr>
            <p:cNvPr id="58" name="テキスト ボックス 57">
              <a:extLst>
                <a:ext uri="{FF2B5EF4-FFF2-40B4-BE49-F238E27FC236}">
                  <a16:creationId xmlns:a16="http://schemas.microsoft.com/office/drawing/2014/main" id="{D53EC5F9-5F94-47F1-AA86-256EA7B25000}"/>
                </a:ext>
              </a:extLst>
            </p:cNvPr>
            <p:cNvSpPr txBox="1"/>
            <p:nvPr/>
          </p:nvSpPr>
          <p:spPr>
            <a:xfrm>
              <a:off x="793782" y="1664853"/>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人間の脳の神経回路の仕組み</a:t>
              </a:r>
            </a:p>
          </p:txBody>
        </p:sp>
        <p:sp>
          <p:nvSpPr>
            <p:cNvPr id="60" name="テキスト ボックス 59">
              <a:extLst>
                <a:ext uri="{FF2B5EF4-FFF2-40B4-BE49-F238E27FC236}">
                  <a16:creationId xmlns:a16="http://schemas.microsoft.com/office/drawing/2014/main" id="{8DA34E19-C83F-4876-9D90-A3E3FBE36878}"/>
                </a:ext>
              </a:extLst>
            </p:cNvPr>
            <p:cNvSpPr txBox="1"/>
            <p:nvPr/>
          </p:nvSpPr>
          <p:spPr>
            <a:xfrm>
              <a:off x="793782" y="4048592"/>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ニューラルネットワーク</a:t>
              </a:r>
            </a:p>
          </p:txBody>
        </p:sp>
        <p:sp>
          <p:nvSpPr>
            <p:cNvPr id="62" name="吹き出し: 四角形 61">
              <a:extLst>
                <a:ext uri="{FF2B5EF4-FFF2-40B4-BE49-F238E27FC236}">
                  <a16:creationId xmlns:a16="http://schemas.microsoft.com/office/drawing/2014/main" id="{36F7CF38-B956-428F-A12A-A72933416372}"/>
                </a:ext>
              </a:extLst>
            </p:cNvPr>
            <p:cNvSpPr/>
            <p:nvPr/>
          </p:nvSpPr>
          <p:spPr>
            <a:xfrm>
              <a:off x="6073105" y="6082748"/>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活性化関数を用いて次に伝える情報を変換</a:t>
              </a:r>
            </a:p>
          </p:txBody>
        </p:sp>
      </p:grpSp>
      <p:sp>
        <p:nvSpPr>
          <p:cNvPr id="64" name="四角形: 角を丸くする 63">
            <a:extLst>
              <a:ext uri="{FF2B5EF4-FFF2-40B4-BE49-F238E27FC236}">
                <a16:creationId xmlns:a16="http://schemas.microsoft.com/office/drawing/2014/main" id="{B93FD3B1-2642-4135-A39A-0AACBCB7FB34}"/>
              </a:ext>
            </a:extLst>
          </p:cNvPr>
          <p:cNvSpPr/>
          <p:nvPr/>
        </p:nvSpPr>
        <p:spPr bwMode="auto">
          <a:xfrm>
            <a:off x="9038274" y="2321847"/>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5" name="テキスト ボックス 64">
            <a:extLst>
              <a:ext uri="{FF2B5EF4-FFF2-40B4-BE49-F238E27FC236}">
                <a16:creationId xmlns:a16="http://schemas.microsoft.com/office/drawing/2014/main" id="{4C368488-4E7F-43A5-8F25-4D8CE8C18CBD}"/>
              </a:ext>
            </a:extLst>
          </p:cNvPr>
          <p:cNvSpPr txBox="1"/>
          <p:nvPr/>
        </p:nvSpPr>
        <p:spPr>
          <a:xfrm>
            <a:off x="9116638" y="2620874"/>
            <a:ext cx="2666845" cy="954107"/>
          </a:xfrm>
          <a:prstGeom prst="rect">
            <a:avLst/>
          </a:prstGeom>
          <a:noFill/>
        </p:spPr>
        <p:txBody>
          <a:bodyPr wrap="square">
            <a:spAutoFit/>
          </a:bodyPr>
          <a:lstStyle/>
          <a:p>
            <a:r>
              <a:rPr lang="ja-JP" altLang="en-US" sz="1400" b="1" dirty="0">
                <a:solidFill>
                  <a:schemeClr val="tx2">
                    <a:lumMod val="75000"/>
                    <a:lumOff val="25000"/>
                  </a:schemeClr>
                </a:solidFill>
              </a:rPr>
              <a:t>人間の脳はたくさんのニューロンが情報を伝達することでものを考えたり、認識したりすることができる。</a:t>
            </a:r>
          </a:p>
        </p:txBody>
      </p:sp>
      <p:sp>
        <p:nvSpPr>
          <p:cNvPr id="66" name="四角形: 角を丸くする 65">
            <a:extLst>
              <a:ext uri="{FF2B5EF4-FFF2-40B4-BE49-F238E27FC236}">
                <a16:creationId xmlns:a16="http://schemas.microsoft.com/office/drawing/2014/main" id="{D7FF646B-30DC-4CF2-BDCB-6B8886C885D3}"/>
              </a:ext>
            </a:extLst>
          </p:cNvPr>
          <p:cNvSpPr/>
          <p:nvPr/>
        </p:nvSpPr>
        <p:spPr bwMode="auto">
          <a:xfrm>
            <a:off x="9031051" y="4756791"/>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7" name="テキスト ボックス 66">
            <a:extLst>
              <a:ext uri="{FF2B5EF4-FFF2-40B4-BE49-F238E27FC236}">
                <a16:creationId xmlns:a16="http://schemas.microsoft.com/office/drawing/2014/main" id="{8E4779CE-8CEE-4333-AD22-51087DC10C5B}"/>
              </a:ext>
            </a:extLst>
          </p:cNvPr>
          <p:cNvSpPr txBox="1"/>
          <p:nvPr/>
        </p:nvSpPr>
        <p:spPr>
          <a:xfrm>
            <a:off x="9116638" y="5018659"/>
            <a:ext cx="2666845" cy="954107"/>
          </a:xfrm>
          <a:prstGeom prst="rect">
            <a:avLst/>
          </a:prstGeom>
          <a:noFill/>
        </p:spPr>
        <p:txBody>
          <a:bodyPr wrap="square">
            <a:spAutoFit/>
          </a:bodyPr>
          <a:lstStyle/>
          <a:p>
            <a:r>
              <a:rPr lang="ja-JP" altLang="en-US" sz="1400" b="1" dirty="0">
                <a:solidFill>
                  <a:schemeClr val="tx2">
                    <a:lumMod val="75000"/>
                    <a:lumOff val="25000"/>
                  </a:schemeClr>
                </a:solidFill>
              </a:rPr>
              <a:t>ニューラルネットワークは、多数の人口ニューロンで計算した結果を出力することで回帰や分類を行う。</a:t>
            </a:r>
          </a:p>
        </p:txBody>
      </p:sp>
    </p:spTree>
    <p:extLst>
      <p:ext uri="{BB962C8B-B14F-4D97-AF65-F5344CB8AC3E}">
        <p14:creationId xmlns:p14="http://schemas.microsoft.com/office/powerpoint/2010/main" val="3588333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6-1-2.</a:t>
            </a:r>
            <a:r>
              <a:rPr kumimoji="1" lang="ja-JP" altLang="en-US" dirty="0"/>
              <a:t>ディープラーニングとは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296</a:t>
            </a:fld>
            <a:endParaRPr lang="en-US" altLang="ja-JP" dirty="0"/>
          </a:p>
        </p:txBody>
      </p:sp>
      <p:sp>
        <p:nvSpPr>
          <p:cNvPr id="4" name="コンテンツ プレースホルダー 2">
            <a:extLst>
              <a:ext uri="{FF2B5EF4-FFF2-40B4-BE49-F238E27FC236}">
                <a16:creationId xmlns:a16="http://schemas.microsoft.com/office/drawing/2014/main" id="{E04100A7-8C36-416D-92E3-94931B000E89}"/>
              </a:ext>
            </a:extLst>
          </p:cNvPr>
          <p:cNvSpPr txBox="1">
            <a:spLocks/>
          </p:cNvSpPr>
          <p:nvPr/>
        </p:nvSpPr>
        <p:spPr>
          <a:xfrm>
            <a:off x="1152571" y="366183"/>
            <a:ext cx="8640762" cy="6026727"/>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ja-JP" altLang="en-US" dirty="0"/>
          </a:p>
        </p:txBody>
      </p:sp>
      <p:sp>
        <p:nvSpPr>
          <p:cNvPr id="60" name="正方形/長方形 59">
            <a:extLst>
              <a:ext uri="{FF2B5EF4-FFF2-40B4-BE49-F238E27FC236}">
                <a16:creationId xmlns:a16="http://schemas.microsoft.com/office/drawing/2014/main" id="{9D3D8553-B85A-42F6-BD36-E5B5B8D9C9F1}"/>
              </a:ext>
            </a:extLst>
          </p:cNvPr>
          <p:cNvSpPr/>
          <p:nvPr/>
        </p:nvSpPr>
        <p:spPr bwMode="auto">
          <a:xfrm>
            <a:off x="7706770"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61" name="正方形/長方形 60">
            <a:extLst>
              <a:ext uri="{FF2B5EF4-FFF2-40B4-BE49-F238E27FC236}">
                <a16:creationId xmlns:a16="http://schemas.microsoft.com/office/drawing/2014/main" id="{39977900-3B77-4828-999B-32B988AF41D8}"/>
              </a:ext>
            </a:extLst>
          </p:cNvPr>
          <p:cNvSpPr/>
          <p:nvPr/>
        </p:nvSpPr>
        <p:spPr bwMode="auto">
          <a:xfrm>
            <a:off x="2693543"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62" name="正方形/長方形 61">
            <a:extLst>
              <a:ext uri="{FF2B5EF4-FFF2-40B4-BE49-F238E27FC236}">
                <a16:creationId xmlns:a16="http://schemas.microsoft.com/office/drawing/2014/main" id="{C1D0B3AE-FE3E-4B18-AAAE-9827A811CC45}"/>
              </a:ext>
            </a:extLst>
          </p:cNvPr>
          <p:cNvSpPr/>
          <p:nvPr/>
        </p:nvSpPr>
        <p:spPr bwMode="auto">
          <a:xfrm>
            <a:off x="4049324" y="1833383"/>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63" name="グループ化 62">
            <a:extLst>
              <a:ext uri="{FF2B5EF4-FFF2-40B4-BE49-F238E27FC236}">
                <a16:creationId xmlns:a16="http://schemas.microsoft.com/office/drawing/2014/main" id="{38C76A24-6F88-46F1-9ABF-7AC50B4C0CC9}"/>
              </a:ext>
            </a:extLst>
          </p:cNvPr>
          <p:cNvGrpSpPr/>
          <p:nvPr/>
        </p:nvGrpSpPr>
        <p:grpSpPr>
          <a:xfrm>
            <a:off x="6468931" y="2574083"/>
            <a:ext cx="217804" cy="1103384"/>
            <a:chOff x="5074164" y="3371797"/>
            <a:chExt cx="271653" cy="1376181"/>
          </a:xfrm>
        </p:grpSpPr>
        <p:sp>
          <p:nvSpPr>
            <p:cNvPr id="64" name="楕円 63">
              <a:extLst>
                <a:ext uri="{FF2B5EF4-FFF2-40B4-BE49-F238E27FC236}">
                  <a16:creationId xmlns:a16="http://schemas.microsoft.com/office/drawing/2014/main" id="{ABD6752C-6B93-428B-88F3-E464236C8CF4}"/>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5" name="楕円 64">
              <a:extLst>
                <a:ext uri="{FF2B5EF4-FFF2-40B4-BE49-F238E27FC236}">
                  <a16:creationId xmlns:a16="http://schemas.microsoft.com/office/drawing/2014/main" id="{E9219D66-0CB4-4C67-8825-7265D75ABB65}"/>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6" name="楕円 65">
              <a:extLst>
                <a:ext uri="{FF2B5EF4-FFF2-40B4-BE49-F238E27FC236}">
                  <a16:creationId xmlns:a16="http://schemas.microsoft.com/office/drawing/2014/main" id="{CF2B5A87-A740-4B39-8F5B-D2750E0FF6EE}"/>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A487E4CF-649E-46BC-A8DF-947224892AF5}"/>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8" name="グループ化 67">
            <a:extLst>
              <a:ext uri="{FF2B5EF4-FFF2-40B4-BE49-F238E27FC236}">
                <a16:creationId xmlns:a16="http://schemas.microsoft.com/office/drawing/2014/main" id="{790B8A10-E62E-456F-816F-5D5D7C1CF165}"/>
              </a:ext>
            </a:extLst>
          </p:cNvPr>
          <p:cNvGrpSpPr/>
          <p:nvPr/>
        </p:nvGrpSpPr>
        <p:grpSpPr>
          <a:xfrm>
            <a:off x="7217216" y="2721680"/>
            <a:ext cx="217804" cy="808190"/>
            <a:chOff x="7735642" y="1936281"/>
            <a:chExt cx="300488" cy="1115002"/>
          </a:xfrm>
        </p:grpSpPr>
        <p:sp>
          <p:nvSpPr>
            <p:cNvPr id="69" name="楕円 68">
              <a:extLst>
                <a:ext uri="{FF2B5EF4-FFF2-40B4-BE49-F238E27FC236}">
                  <a16:creationId xmlns:a16="http://schemas.microsoft.com/office/drawing/2014/main" id="{89DF9C44-50F6-4B72-9DB6-41E460CA20C4}"/>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78FEB77C-1BAB-4B57-920C-80F52ECCE2BC}"/>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1" name="楕円 70">
              <a:extLst>
                <a:ext uri="{FF2B5EF4-FFF2-40B4-BE49-F238E27FC236}">
                  <a16:creationId xmlns:a16="http://schemas.microsoft.com/office/drawing/2014/main" id="{B644CC82-9BA8-4EB4-BA0B-D442923F5C1B}"/>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72" name="グループ化 71">
            <a:extLst>
              <a:ext uri="{FF2B5EF4-FFF2-40B4-BE49-F238E27FC236}">
                <a16:creationId xmlns:a16="http://schemas.microsoft.com/office/drawing/2014/main" id="{26CB0EB2-424E-4B4F-9EBE-4A1C9724B3E9}"/>
              </a:ext>
            </a:extLst>
          </p:cNvPr>
          <p:cNvGrpSpPr/>
          <p:nvPr/>
        </p:nvGrpSpPr>
        <p:grpSpPr>
          <a:xfrm>
            <a:off x="8171636" y="2721680"/>
            <a:ext cx="217804" cy="808190"/>
            <a:chOff x="7735642" y="1936281"/>
            <a:chExt cx="300488" cy="1115002"/>
          </a:xfrm>
        </p:grpSpPr>
        <p:sp>
          <p:nvSpPr>
            <p:cNvPr id="73" name="楕円 72">
              <a:extLst>
                <a:ext uri="{FF2B5EF4-FFF2-40B4-BE49-F238E27FC236}">
                  <a16:creationId xmlns:a16="http://schemas.microsoft.com/office/drawing/2014/main" id="{3FD4C932-19A0-4FB1-9396-608E75C0CDF1}"/>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4" name="楕円 73">
              <a:extLst>
                <a:ext uri="{FF2B5EF4-FFF2-40B4-BE49-F238E27FC236}">
                  <a16:creationId xmlns:a16="http://schemas.microsoft.com/office/drawing/2014/main" id="{B44BB3F6-A006-41A9-8040-50B196B3F7E4}"/>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5" name="楕円 74">
              <a:extLst>
                <a:ext uri="{FF2B5EF4-FFF2-40B4-BE49-F238E27FC236}">
                  <a16:creationId xmlns:a16="http://schemas.microsoft.com/office/drawing/2014/main" id="{0209DE64-C792-4F41-9F79-A0222FBA6AC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6" name="直線コネクタ 75">
            <a:extLst>
              <a:ext uri="{FF2B5EF4-FFF2-40B4-BE49-F238E27FC236}">
                <a16:creationId xmlns:a16="http://schemas.microsoft.com/office/drawing/2014/main" id="{3FAB7918-0750-469A-8ED3-3E1E2EAF0952}"/>
              </a:ext>
            </a:extLst>
          </p:cNvPr>
          <p:cNvCxnSpPr>
            <a:cxnSpLocks/>
            <a:stCxn id="71" idx="6"/>
            <a:endCxn id="75" idx="2"/>
          </p:cNvCxnSpPr>
          <p:nvPr/>
        </p:nvCxnSpPr>
        <p:spPr>
          <a:xfrm>
            <a:off x="7435020" y="3420969"/>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08C65C4C-1F5E-4148-BE93-FFAFB88C044A}"/>
              </a:ext>
            </a:extLst>
          </p:cNvPr>
          <p:cNvCxnSpPr>
            <a:cxnSpLocks/>
            <a:stCxn id="71" idx="6"/>
            <a:endCxn id="74" idx="2"/>
          </p:cNvCxnSpPr>
          <p:nvPr/>
        </p:nvCxnSpPr>
        <p:spPr>
          <a:xfrm flipV="1">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5E7AED01-0FB7-4891-A3F3-A1553DD0B3BB}"/>
              </a:ext>
            </a:extLst>
          </p:cNvPr>
          <p:cNvCxnSpPr>
            <a:cxnSpLocks/>
            <a:stCxn id="70" idx="6"/>
            <a:endCxn id="75" idx="2"/>
          </p:cNvCxnSpPr>
          <p:nvPr/>
        </p:nvCxnSpPr>
        <p:spPr>
          <a:xfrm>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18A1712E-1404-4C8B-837E-ADB6BE48B3CD}"/>
              </a:ext>
            </a:extLst>
          </p:cNvPr>
          <p:cNvCxnSpPr>
            <a:cxnSpLocks/>
            <a:stCxn id="71" idx="6"/>
            <a:endCxn id="73" idx="2"/>
          </p:cNvCxnSpPr>
          <p:nvPr/>
        </p:nvCxnSpPr>
        <p:spPr>
          <a:xfrm flipV="1">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8247F7F0-2876-4ACB-9026-546A4995A36C}"/>
              </a:ext>
            </a:extLst>
          </p:cNvPr>
          <p:cNvCxnSpPr>
            <a:cxnSpLocks/>
            <a:stCxn id="70" idx="6"/>
            <a:endCxn id="74" idx="2"/>
          </p:cNvCxnSpPr>
          <p:nvPr/>
        </p:nvCxnSpPr>
        <p:spPr>
          <a:xfrm>
            <a:off x="7435020" y="3125776"/>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1515AD9-ACF6-49C8-999C-B6413EBBA288}"/>
              </a:ext>
            </a:extLst>
          </p:cNvPr>
          <p:cNvCxnSpPr>
            <a:cxnSpLocks/>
            <a:stCxn id="69" idx="6"/>
            <a:endCxn id="73" idx="2"/>
          </p:cNvCxnSpPr>
          <p:nvPr/>
        </p:nvCxnSpPr>
        <p:spPr>
          <a:xfrm>
            <a:off x="7435020" y="2830582"/>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0D839737-0579-40A1-8369-F4720F48F903}"/>
              </a:ext>
            </a:extLst>
          </p:cNvPr>
          <p:cNvCxnSpPr>
            <a:cxnSpLocks/>
            <a:stCxn id="69" idx="6"/>
            <a:endCxn id="74" idx="2"/>
          </p:cNvCxnSpPr>
          <p:nvPr/>
        </p:nvCxnSpPr>
        <p:spPr>
          <a:xfrm>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73860406-DA01-4D34-8FA1-7BC009D8D210}"/>
              </a:ext>
            </a:extLst>
          </p:cNvPr>
          <p:cNvCxnSpPr>
            <a:cxnSpLocks/>
            <a:stCxn id="69" idx="6"/>
            <a:endCxn id="75" idx="2"/>
          </p:cNvCxnSpPr>
          <p:nvPr/>
        </p:nvCxnSpPr>
        <p:spPr>
          <a:xfrm>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2F2551B-0670-4F0A-BB07-1C9AB7879257}"/>
              </a:ext>
            </a:extLst>
          </p:cNvPr>
          <p:cNvCxnSpPr>
            <a:cxnSpLocks/>
            <a:stCxn id="70" idx="6"/>
            <a:endCxn id="73" idx="2"/>
          </p:cNvCxnSpPr>
          <p:nvPr/>
        </p:nvCxnSpPr>
        <p:spPr>
          <a:xfrm flipV="1">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4AA55E00-C389-4101-8C5A-841AD305B6E1}"/>
              </a:ext>
            </a:extLst>
          </p:cNvPr>
          <p:cNvCxnSpPr>
            <a:cxnSpLocks/>
            <a:stCxn id="64" idx="6"/>
            <a:endCxn id="69" idx="2"/>
          </p:cNvCxnSpPr>
          <p:nvPr/>
        </p:nvCxnSpPr>
        <p:spPr>
          <a:xfrm>
            <a:off x="6686735"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F7E4D24A-4CAA-40AB-B109-589ADD0ECE02}"/>
              </a:ext>
            </a:extLst>
          </p:cNvPr>
          <p:cNvCxnSpPr>
            <a:cxnSpLocks/>
            <a:stCxn id="64" idx="6"/>
            <a:endCxn id="70" idx="2"/>
          </p:cNvCxnSpPr>
          <p:nvPr/>
        </p:nvCxnSpPr>
        <p:spPr>
          <a:xfrm>
            <a:off x="6686735"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B28F5838-B7B2-4436-8A7F-7543C7B52095}"/>
              </a:ext>
            </a:extLst>
          </p:cNvPr>
          <p:cNvCxnSpPr>
            <a:cxnSpLocks/>
            <a:stCxn id="64" idx="6"/>
            <a:endCxn id="71" idx="2"/>
          </p:cNvCxnSpPr>
          <p:nvPr/>
        </p:nvCxnSpPr>
        <p:spPr>
          <a:xfrm>
            <a:off x="6686735"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9B470963-442F-40B7-978F-B6B340F2C095}"/>
              </a:ext>
            </a:extLst>
          </p:cNvPr>
          <p:cNvCxnSpPr>
            <a:cxnSpLocks/>
            <a:stCxn id="65" idx="6"/>
            <a:endCxn id="71" idx="2"/>
          </p:cNvCxnSpPr>
          <p:nvPr/>
        </p:nvCxnSpPr>
        <p:spPr>
          <a:xfrm>
            <a:off x="6686735"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797959AF-E8A4-4335-A655-EF2F589DBEA6}"/>
              </a:ext>
            </a:extLst>
          </p:cNvPr>
          <p:cNvCxnSpPr>
            <a:cxnSpLocks/>
            <a:stCxn id="65" idx="6"/>
            <a:endCxn id="70" idx="2"/>
          </p:cNvCxnSpPr>
          <p:nvPr/>
        </p:nvCxnSpPr>
        <p:spPr>
          <a:xfrm>
            <a:off x="6686735"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36BB3A27-AA91-4105-8DE9-4ED3ADFA3FA8}"/>
              </a:ext>
            </a:extLst>
          </p:cNvPr>
          <p:cNvCxnSpPr>
            <a:cxnSpLocks/>
            <a:stCxn id="65" idx="6"/>
            <a:endCxn id="69" idx="2"/>
          </p:cNvCxnSpPr>
          <p:nvPr/>
        </p:nvCxnSpPr>
        <p:spPr>
          <a:xfrm flipV="1">
            <a:off x="6686735"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83E980E3-FB23-4A36-87B0-91A8C4CFB034}"/>
              </a:ext>
            </a:extLst>
          </p:cNvPr>
          <p:cNvCxnSpPr>
            <a:cxnSpLocks/>
            <a:stCxn id="66" idx="6"/>
            <a:endCxn id="69" idx="2"/>
          </p:cNvCxnSpPr>
          <p:nvPr/>
        </p:nvCxnSpPr>
        <p:spPr>
          <a:xfrm flipV="1">
            <a:off x="6686735"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8E33D80E-405A-489C-B378-61AB87999B9B}"/>
              </a:ext>
            </a:extLst>
          </p:cNvPr>
          <p:cNvCxnSpPr>
            <a:cxnSpLocks/>
            <a:stCxn id="67" idx="6"/>
            <a:endCxn id="69" idx="2"/>
          </p:cNvCxnSpPr>
          <p:nvPr/>
        </p:nvCxnSpPr>
        <p:spPr>
          <a:xfrm flipV="1">
            <a:off x="6686735"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CAFB43D6-5DC4-4F6D-B090-5E0DF75FE30B}"/>
              </a:ext>
            </a:extLst>
          </p:cNvPr>
          <p:cNvCxnSpPr>
            <a:cxnSpLocks/>
            <a:stCxn id="66" idx="6"/>
            <a:endCxn id="70" idx="2"/>
          </p:cNvCxnSpPr>
          <p:nvPr/>
        </p:nvCxnSpPr>
        <p:spPr>
          <a:xfrm flipV="1">
            <a:off x="6686735"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A048AB76-3934-4C6D-B694-CCAAA151D82A}"/>
              </a:ext>
            </a:extLst>
          </p:cNvPr>
          <p:cNvCxnSpPr>
            <a:cxnSpLocks/>
            <a:stCxn id="66" idx="6"/>
            <a:endCxn id="71" idx="2"/>
          </p:cNvCxnSpPr>
          <p:nvPr/>
        </p:nvCxnSpPr>
        <p:spPr>
          <a:xfrm>
            <a:off x="6686735"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B6F54A8D-96F8-4161-8055-DE89B70AEC44}"/>
              </a:ext>
            </a:extLst>
          </p:cNvPr>
          <p:cNvCxnSpPr>
            <a:cxnSpLocks/>
            <a:stCxn id="67" idx="6"/>
            <a:endCxn id="71" idx="2"/>
          </p:cNvCxnSpPr>
          <p:nvPr/>
        </p:nvCxnSpPr>
        <p:spPr>
          <a:xfrm flipV="1">
            <a:off x="6686735"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D2BBB7EC-94ED-4579-A864-6AA19A994180}"/>
              </a:ext>
            </a:extLst>
          </p:cNvPr>
          <p:cNvCxnSpPr>
            <a:cxnSpLocks/>
            <a:stCxn id="67" idx="6"/>
            <a:endCxn id="70" idx="2"/>
          </p:cNvCxnSpPr>
          <p:nvPr/>
        </p:nvCxnSpPr>
        <p:spPr>
          <a:xfrm flipV="1">
            <a:off x="6686735"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97" name="グループ化 96">
            <a:extLst>
              <a:ext uri="{FF2B5EF4-FFF2-40B4-BE49-F238E27FC236}">
                <a16:creationId xmlns:a16="http://schemas.microsoft.com/office/drawing/2014/main" id="{A15D4C49-F335-4FDF-AFEE-F5560AB3E51B}"/>
              </a:ext>
            </a:extLst>
          </p:cNvPr>
          <p:cNvGrpSpPr/>
          <p:nvPr/>
        </p:nvGrpSpPr>
        <p:grpSpPr>
          <a:xfrm>
            <a:off x="3212572" y="2574083"/>
            <a:ext cx="217804" cy="1103384"/>
            <a:chOff x="1368262" y="3187709"/>
            <a:chExt cx="271653" cy="1376181"/>
          </a:xfrm>
        </p:grpSpPr>
        <p:sp>
          <p:nvSpPr>
            <p:cNvPr id="98" name="楕円 97">
              <a:extLst>
                <a:ext uri="{FF2B5EF4-FFF2-40B4-BE49-F238E27FC236}">
                  <a16:creationId xmlns:a16="http://schemas.microsoft.com/office/drawing/2014/main" id="{B72F0B3A-FB94-4C01-BA6E-52330F3183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99" name="楕円 98">
              <a:extLst>
                <a:ext uri="{FF2B5EF4-FFF2-40B4-BE49-F238E27FC236}">
                  <a16:creationId xmlns:a16="http://schemas.microsoft.com/office/drawing/2014/main" id="{A88E874F-6CC2-4E2F-A792-4E676F8038BF}"/>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0" name="楕円 99">
              <a:extLst>
                <a:ext uri="{FF2B5EF4-FFF2-40B4-BE49-F238E27FC236}">
                  <a16:creationId xmlns:a16="http://schemas.microsoft.com/office/drawing/2014/main" id="{3757C48F-73C7-4855-B754-C484F98733E0}"/>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1" name="楕円 100">
              <a:extLst>
                <a:ext uri="{FF2B5EF4-FFF2-40B4-BE49-F238E27FC236}">
                  <a16:creationId xmlns:a16="http://schemas.microsoft.com/office/drawing/2014/main" id="{49A1F3C6-C17B-4258-8E92-79B4ADF728C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2" name="グループ化 101">
            <a:extLst>
              <a:ext uri="{FF2B5EF4-FFF2-40B4-BE49-F238E27FC236}">
                <a16:creationId xmlns:a16="http://schemas.microsoft.com/office/drawing/2014/main" id="{C335CBC0-C221-4CBB-9BD0-A6370834353B}"/>
              </a:ext>
            </a:extLst>
          </p:cNvPr>
          <p:cNvGrpSpPr/>
          <p:nvPr/>
        </p:nvGrpSpPr>
        <p:grpSpPr>
          <a:xfrm>
            <a:off x="4224078" y="2574083"/>
            <a:ext cx="217804" cy="1103384"/>
            <a:chOff x="1368262" y="3187709"/>
            <a:chExt cx="271653" cy="1376181"/>
          </a:xfrm>
        </p:grpSpPr>
        <p:sp>
          <p:nvSpPr>
            <p:cNvPr id="103" name="楕円 102">
              <a:extLst>
                <a:ext uri="{FF2B5EF4-FFF2-40B4-BE49-F238E27FC236}">
                  <a16:creationId xmlns:a16="http://schemas.microsoft.com/office/drawing/2014/main" id="{9D046DCD-EF33-435B-BD0D-F3B493E1FE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4" name="楕円 103">
              <a:extLst>
                <a:ext uri="{FF2B5EF4-FFF2-40B4-BE49-F238E27FC236}">
                  <a16:creationId xmlns:a16="http://schemas.microsoft.com/office/drawing/2014/main" id="{5E735029-B2E0-447B-A232-440568404FF3}"/>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5" name="楕円 104">
              <a:extLst>
                <a:ext uri="{FF2B5EF4-FFF2-40B4-BE49-F238E27FC236}">
                  <a16:creationId xmlns:a16="http://schemas.microsoft.com/office/drawing/2014/main" id="{34910BE3-23DA-4014-9E95-9F6682C15C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6" name="楕円 105">
              <a:extLst>
                <a:ext uri="{FF2B5EF4-FFF2-40B4-BE49-F238E27FC236}">
                  <a16:creationId xmlns:a16="http://schemas.microsoft.com/office/drawing/2014/main" id="{70A924B1-F84B-4055-8355-FE46AAE12166}"/>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7" name="グループ化 106">
            <a:extLst>
              <a:ext uri="{FF2B5EF4-FFF2-40B4-BE49-F238E27FC236}">
                <a16:creationId xmlns:a16="http://schemas.microsoft.com/office/drawing/2014/main" id="{02C02E1F-4107-4F00-A59B-DE918B683CAB}"/>
              </a:ext>
            </a:extLst>
          </p:cNvPr>
          <p:cNvGrpSpPr/>
          <p:nvPr/>
        </p:nvGrpSpPr>
        <p:grpSpPr>
          <a:xfrm>
            <a:off x="5720647" y="2278890"/>
            <a:ext cx="217804" cy="1693770"/>
            <a:chOff x="4006305" y="3187709"/>
            <a:chExt cx="271653" cy="2112533"/>
          </a:xfrm>
        </p:grpSpPr>
        <p:sp>
          <p:nvSpPr>
            <p:cNvPr id="108" name="楕円 107">
              <a:extLst>
                <a:ext uri="{FF2B5EF4-FFF2-40B4-BE49-F238E27FC236}">
                  <a16:creationId xmlns:a16="http://schemas.microsoft.com/office/drawing/2014/main" id="{9535BCFD-DB6F-41C7-BBEA-79C89CDBBA88}"/>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9" name="楕円 108">
              <a:extLst>
                <a:ext uri="{FF2B5EF4-FFF2-40B4-BE49-F238E27FC236}">
                  <a16:creationId xmlns:a16="http://schemas.microsoft.com/office/drawing/2014/main" id="{709CC6A8-4CE5-4723-93CD-912B01316590}"/>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0" name="楕円 109">
              <a:extLst>
                <a:ext uri="{FF2B5EF4-FFF2-40B4-BE49-F238E27FC236}">
                  <a16:creationId xmlns:a16="http://schemas.microsoft.com/office/drawing/2014/main" id="{4C744EA1-9E97-49D6-8A33-A79393AA9B94}"/>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1" name="楕円 110">
              <a:extLst>
                <a:ext uri="{FF2B5EF4-FFF2-40B4-BE49-F238E27FC236}">
                  <a16:creationId xmlns:a16="http://schemas.microsoft.com/office/drawing/2014/main" id="{54687F3E-5A7B-4F84-89DC-59453AF83D90}"/>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2" name="楕円 111">
              <a:extLst>
                <a:ext uri="{FF2B5EF4-FFF2-40B4-BE49-F238E27FC236}">
                  <a16:creationId xmlns:a16="http://schemas.microsoft.com/office/drawing/2014/main" id="{94CEF6AB-9351-40BE-812D-DFDF547C61DB}"/>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3" name="楕円 112">
              <a:extLst>
                <a:ext uri="{FF2B5EF4-FFF2-40B4-BE49-F238E27FC236}">
                  <a16:creationId xmlns:a16="http://schemas.microsoft.com/office/drawing/2014/main" id="{1B8A6144-C337-40D8-B3BB-BD5E529FAED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14" name="グループ化 113">
            <a:extLst>
              <a:ext uri="{FF2B5EF4-FFF2-40B4-BE49-F238E27FC236}">
                <a16:creationId xmlns:a16="http://schemas.microsoft.com/office/drawing/2014/main" id="{CF8190A4-7B01-4F41-A8DF-F378BC1AA2AE}"/>
              </a:ext>
            </a:extLst>
          </p:cNvPr>
          <p:cNvGrpSpPr/>
          <p:nvPr/>
        </p:nvGrpSpPr>
        <p:grpSpPr>
          <a:xfrm>
            <a:off x="4972362" y="2426487"/>
            <a:ext cx="217804" cy="1398577"/>
            <a:chOff x="3641070" y="3187709"/>
            <a:chExt cx="271653" cy="1744357"/>
          </a:xfrm>
        </p:grpSpPr>
        <p:sp>
          <p:nvSpPr>
            <p:cNvPr id="115" name="楕円 114">
              <a:extLst>
                <a:ext uri="{FF2B5EF4-FFF2-40B4-BE49-F238E27FC236}">
                  <a16:creationId xmlns:a16="http://schemas.microsoft.com/office/drawing/2014/main" id="{C7100F84-7E0E-4AD3-9937-EDF45E00AD46}"/>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6" name="楕円 115">
              <a:extLst>
                <a:ext uri="{FF2B5EF4-FFF2-40B4-BE49-F238E27FC236}">
                  <a16:creationId xmlns:a16="http://schemas.microsoft.com/office/drawing/2014/main" id="{9C4DCE7D-915D-42EE-96BB-FDA14EB4F199}"/>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7" name="楕円 116">
              <a:extLst>
                <a:ext uri="{FF2B5EF4-FFF2-40B4-BE49-F238E27FC236}">
                  <a16:creationId xmlns:a16="http://schemas.microsoft.com/office/drawing/2014/main" id="{900E1D62-5C77-45CB-804E-08A985311F6C}"/>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8" name="楕円 117">
              <a:extLst>
                <a:ext uri="{FF2B5EF4-FFF2-40B4-BE49-F238E27FC236}">
                  <a16:creationId xmlns:a16="http://schemas.microsoft.com/office/drawing/2014/main" id="{620528AD-F63B-4C91-AC9E-0E44C2A45898}"/>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9" name="楕円 118">
              <a:extLst>
                <a:ext uri="{FF2B5EF4-FFF2-40B4-BE49-F238E27FC236}">
                  <a16:creationId xmlns:a16="http://schemas.microsoft.com/office/drawing/2014/main" id="{A1FF3D9C-BDC2-4EC7-8949-7E5116D7CB9B}"/>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120" name="直線コネクタ 119">
            <a:extLst>
              <a:ext uri="{FF2B5EF4-FFF2-40B4-BE49-F238E27FC236}">
                <a16:creationId xmlns:a16="http://schemas.microsoft.com/office/drawing/2014/main" id="{C60E0879-B3FA-4F8A-A3BA-C669DB50B218}"/>
              </a:ext>
            </a:extLst>
          </p:cNvPr>
          <p:cNvCxnSpPr>
            <a:cxnSpLocks/>
            <a:stCxn id="108" idx="6"/>
            <a:endCxn id="64" idx="2"/>
          </p:cNvCxnSpPr>
          <p:nvPr/>
        </p:nvCxnSpPr>
        <p:spPr>
          <a:xfrm>
            <a:off x="5938451" y="238779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1AD2C4DA-8EB7-4A5B-A77D-ACA2E41891BB}"/>
              </a:ext>
            </a:extLst>
          </p:cNvPr>
          <p:cNvCxnSpPr>
            <a:cxnSpLocks/>
            <a:stCxn id="109" idx="6"/>
            <a:endCxn id="64" idx="2"/>
          </p:cNvCxnSpPr>
          <p:nvPr/>
        </p:nvCxnSpPr>
        <p:spPr>
          <a:xfrm>
            <a:off x="5938451" y="268298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934B3407-CC92-4C28-80A0-14FE4AA8F6AB}"/>
              </a:ext>
            </a:extLst>
          </p:cNvPr>
          <p:cNvCxnSpPr>
            <a:cxnSpLocks/>
            <a:stCxn id="110" idx="6"/>
            <a:endCxn id="64" idx="2"/>
          </p:cNvCxnSpPr>
          <p:nvPr/>
        </p:nvCxnSpPr>
        <p:spPr>
          <a:xfrm flipV="1">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8D50D601-F828-45BA-B96F-B14B67C9C3C6}"/>
              </a:ext>
            </a:extLst>
          </p:cNvPr>
          <p:cNvCxnSpPr>
            <a:cxnSpLocks/>
            <a:stCxn id="111" idx="6"/>
            <a:endCxn id="64" idx="2"/>
          </p:cNvCxnSpPr>
          <p:nvPr/>
        </p:nvCxnSpPr>
        <p:spPr>
          <a:xfrm flipV="1">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7926D6DC-B1D8-4088-84D3-ACCBCDB9EBFA}"/>
              </a:ext>
            </a:extLst>
          </p:cNvPr>
          <p:cNvCxnSpPr>
            <a:cxnSpLocks/>
            <a:stCxn id="112" idx="6"/>
            <a:endCxn id="64" idx="2"/>
          </p:cNvCxnSpPr>
          <p:nvPr/>
        </p:nvCxnSpPr>
        <p:spPr>
          <a:xfrm flipV="1">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57E249AF-3FB5-4205-8119-95212D56F539}"/>
              </a:ext>
            </a:extLst>
          </p:cNvPr>
          <p:cNvCxnSpPr>
            <a:cxnSpLocks/>
            <a:stCxn id="113" idx="6"/>
            <a:endCxn id="64" idx="2"/>
          </p:cNvCxnSpPr>
          <p:nvPr/>
        </p:nvCxnSpPr>
        <p:spPr>
          <a:xfrm flipV="1">
            <a:off x="5938451" y="2682986"/>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2B3ACFA5-8851-47C3-BFED-F1AB9561B68C}"/>
              </a:ext>
            </a:extLst>
          </p:cNvPr>
          <p:cNvCxnSpPr>
            <a:cxnSpLocks/>
            <a:endCxn id="65" idx="2"/>
          </p:cNvCxnSpPr>
          <p:nvPr/>
        </p:nvCxnSpPr>
        <p:spPr>
          <a:xfrm flipV="1">
            <a:off x="5959806" y="2978179"/>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E97A235C-C432-4E5A-AC0A-68FFF2ABEBC5}"/>
              </a:ext>
            </a:extLst>
          </p:cNvPr>
          <p:cNvCxnSpPr>
            <a:cxnSpLocks/>
            <a:stCxn id="112" idx="6"/>
            <a:endCxn id="65" idx="2"/>
          </p:cNvCxnSpPr>
          <p:nvPr/>
        </p:nvCxnSpPr>
        <p:spPr>
          <a:xfrm flipV="1">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2A8668B9-28FB-414F-9924-E310BB77CA24}"/>
              </a:ext>
            </a:extLst>
          </p:cNvPr>
          <p:cNvCxnSpPr>
            <a:cxnSpLocks/>
            <a:stCxn id="111" idx="6"/>
            <a:endCxn id="65" idx="2"/>
          </p:cNvCxnSpPr>
          <p:nvPr/>
        </p:nvCxnSpPr>
        <p:spPr>
          <a:xfrm flipV="1">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79B120F-E875-42B9-8045-9826DD486356}"/>
              </a:ext>
            </a:extLst>
          </p:cNvPr>
          <p:cNvCxnSpPr>
            <a:cxnSpLocks/>
            <a:stCxn id="110" idx="6"/>
            <a:endCxn id="65" idx="2"/>
          </p:cNvCxnSpPr>
          <p:nvPr/>
        </p:nvCxnSpPr>
        <p:spPr>
          <a:xfrm>
            <a:off x="5938451" y="2978179"/>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AF6CE3A1-A3B9-4236-B82E-3504DEAAE6D0}"/>
              </a:ext>
            </a:extLst>
          </p:cNvPr>
          <p:cNvCxnSpPr>
            <a:cxnSpLocks/>
            <a:stCxn id="109" idx="6"/>
            <a:endCxn id="65" idx="2"/>
          </p:cNvCxnSpPr>
          <p:nvPr/>
        </p:nvCxnSpPr>
        <p:spPr>
          <a:xfrm>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87FCEE57-67DE-47C1-8273-0B319ECD0BEE}"/>
              </a:ext>
            </a:extLst>
          </p:cNvPr>
          <p:cNvCxnSpPr>
            <a:cxnSpLocks/>
            <a:stCxn id="108" idx="6"/>
            <a:endCxn id="65" idx="2"/>
          </p:cNvCxnSpPr>
          <p:nvPr/>
        </p:nvCxnSpPr>
        <p:spPr>
          <a:xfrm>
            <a:off x="5938451" y="238779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0F78A33E-20F6-4E4C-A4A0-7D82C6A79DB2}"/>
              </a:ext>
            </a:extLst>
          </p:cNvPr>
          <p:cNvCxnSpPr>
            <a:cxnSpLocks/>
            <a:stCxn id="108" idx="6"/>
            <a:endCxn id="66" idx="2"/>
          </p:cNvCxnSpPr>
          <p:nvPr/>
        </p:nvCxnSpPr>
        <p:spPr>
          <a:xfrm>
            <a:off x="5938451" y="2387792"/>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CA7AB58D-5D53-4648-9CE1-51DE9F4A2442}"/>
              </a:ext>
            </a:extLst>
          </p:cNvPr>
          <p:cNvCxnSpPr>
            <a:cxnSpLocks/>
            <a:stCxn id="109" idx="6"/>
            <a:endCxn id="66" idx="2"/>
          </p:cNvCxnSpPr>
          <p:nvPr/>
        </p:nvCxnSpPr>
        <p:spPr>
          <a:xfrm>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BBF38CDD-4B7A-4D6C-BFD9-5D04013AF3A6}"/>
              </a:ext>
            </a:extLst>
          </p:cNvPr>
          <p:cNvCxnSpPr>
            <a:cxnSpLocks/>
            <a:stCxn id="110" idx="6"/>
            <a:endCxn id="66" idx="2"/>
          </p:cNvCxnSpPr>
          <p:nvPr/>
        </p:nvCxnSpPr>
        <p:spPr>
          <a:xfrm>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EC641AF8-ED93-43EB-B08D-8E47E58F7910}"/>
              </a:ext>
            </a:extLst>
          </p:cNvPr>
          <p:cNvCxnSpPr>
            <a:cxnSpLocks/>
            <a:stCxn id="111" idx="6"/>
            <a:endCxn id="66" idx="2"/>
          </p:cNvCxnSpPr>
          <p:nvPr/>
        </p:nvCxnSpPr>
        <p:spPr>
          <a:xfrm>
            <a:off x="5938451" y="3273372"/>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8199948D-C31B-4DD4-B92C-D31EE712FA0F}"/>
              </a:ext>
            </a:extLst>
          </p:cNvPr>
          <p:cNvCxnSpPr>
            <a:cxnSpLocks/>
            <a:stCxn id="112" idx="6"/>
            <a:endCxn id="66" idx="2"/>
          </p:cNvCxnSpPr>
          <p:nvPr/>
        </p:nvCxnSpPr>
        <p:spPr>
          <a:xfrm flipV="1">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7B236ED9-05F3-4598-AFD6-CE1578AF36FE}"/>
              </a:ext>
            </a:extLst>
          </p:cNvPr>
          <p:cNvCxnSpPr>
            <a:cxnSpLocks/>
            <a:stCxn id="113" idx="6"/>
            <a:endCxn id="66" idx="2"/>
          </p:cNvCxnSpPr>
          <p:nvPr/>
        </p:nvCxnSpPr>
        <p:spPr>
          <a:xfrm flipV="1">
            <a:off x="5938451" y="327337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2E53DA47-4D85-4746-8926-9F322C4C8133}"/>
              </a:ext>
            </a:extLst>
          </p:cNvPr>
          <p:cNvCxnSpPr>
            <a:cxnSpLocks/>
            <a:stCxn id="113" idx="6"/>
            <a:endCxn id="67" idx="2"/>
          </p:cNvCxnSpPr>
          <p:nvPr/>
        </p:nvCxnSpPr>
        <p:spPr>
          <a:xfrm flipV="1">
            <a:off x="5938451" y="356856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426E9A65-0A36-4C3A-81A7-DBBBF2769F71}"/>
              </a:ext>
            </a:extLst>
          </p:cNvPr>
          <p:cNvCxnSpPr>
            <a:cxnSpLocks/>
            <a:stCxn id="112" idx="6"/>
            <a:endCxn id="67" idx="2"/>
          </p:cNvCxnSpPr>
          <p:nvPr/>
        </p:nvCxnSpPr>
        <p:spPr>
          <a:xfrm>
            <a:off x="5938451" y="356856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BD9EAFD-B692-4674-B93F-4266C5EE0DEA}"/>
              </a:ext>
            </a:extLst>
          </p:cNvPr>
          <p:cNvCxnSpPr>
            <a:cxnSpLocks/>
            <a:stCxn id="111" idx="6"/>
            <a:endCxn id="67" idx="2"/>
          </p:cNvCxnSpPr>
          <p:nvPr/>
        </p:nvCxnSpPr>
        <p:spPr>
          <a:xfrm>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377AE2C7-E6D4-4F91-A24D-70233C3571F2}"/>
              </a:ext>
            </a:extLst>
          </p:cNvPr>
          <p:cNvCxnSpPr>
            <a:cxnSpLocks/>
            <a:stCxn id="110" idx="6"/>
            <a:endCxn id="67" idx="2"/>
          </p:cNvCxnSpPr>
          <p:nvPr/>
        </p:nvCxnSpPr>
        <p:spPr>
          <a:xfrm>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D086D905-A5E5-4EC4-A803-EFF1B8A6E4C8}"/>
              </a:ext>
            </a:extLst>
          </p:cNvPr>
          <p:cNvCxnSpPr>
            <a:cxnSpLocks/>
            <a:stCxn id="109" idx="6"/>
            <a:endCxn id="67" idx="2"/>
          </p:cNvCxnSpPr>
          <p:nvPr/>
        </p:nvCxnSpPr>
        <p:spPr>
          <a:xfrm>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042A33BB-8F62-474E-BB3E-0FF87922F65A}"/>
              </a:ext>
            </a:extLst>
          </p:cNvPr>
          <p:cNvCxnSpPr>
            <a:cxnSpLocks/>
            <a:stCxn id="108" idx="6"/>
            <a:endCxn id="67" idx="2"/>
          </p:cNvCxnSpPr>
          <p:nvPr/>
        </p:nvCxnSpPr>
        <p:spPr>
          <a:xfrm>
            <a:off x="5938451" y="2387792"/>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6F6E2D23-E1A4-4AA6-A43E-DC165998CDF4}"/>
              </a:ext>
            </a:extLst>
          </p:cNvPr>
          <p:cNvCxnSpPr>
            <a:cxnSpLocks/>
            <a:stCxn id="103" idx="6"/>
            <a:endCxn id="117" idx="2"/>
          </p:cNvCxnSpPr>
          <p:nvPr/>
        </p:nvCxnSpPr>
        <p:spPr>
          <a:xfrm>
            <a:off x="4441882"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A0DBCFE5-11B3-43E8-B8FF-4E0194FC6F9C}"/>
              </a:ext>
            </a:extLst>
          </p:cNvPr>
          <p:cNvCxnSpPr>
            <a:cxnSpLocks/>
            <a:stCxn id="98" idx="6"/>
            <a:endCxn id="103" idx="2"/>
          </p:cNvCxnSpPr>
          <p:nvPr/>
        </p:nvCxnSpPr>
        <p:spPr>
          <a:xfrm>
            <a:off x="3430376" y="268298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9276BA21-A0CA-4DE8-9886-A6D7E7BBB4B9}"/>
              </a:ext>
            </a:extLst>
          </p:cNvPr>
          <p:cNvCxnSpPr>
            <a:cxnSpLocks/>
            <a:stCxn id="103" idx="6"/>
            <a:endCxn id="115" idx="2"/>
          </p:cNvCxnSpPr>
          <p:nvPr/>
        </p:nvCxnSpPr>
        <p:spPr>
          <a:xfrm flipV="1">
            <a:off x="4441882"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97DAE51B-32DB-4F98-AE68-D1D6F1CF4323}"/>
              </a:ext>
            </a:extLst>
          </p:cNvPr>
          <p:cNvCxnSpPr>
            <a:cxnSpLocks/>
            <a:stCxn id="115" idx="6"/>
            <a:endCxn id="108" idx="2"/>
          </p:cNvCxnSpPr>
          <p:nvPr/>
        </p:nvCxnSpPr>
        <p:spPr>
          <a:xfrm flipV="1">
            <a:off x="5190166" y="238779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4DE42BC4-96CA-4224-9F74-06F797ABCF72}"/>
              </a:ext>
            </a:extLst>
          </p:cNvPr>
          <p:cNvCxnSpPr>
            <a:cxnSpLocks/>
            <a:stCxn id="116" idx="6"/>
            <a:endCxn id="108" idx="2"/>
          </p:cNvCxnSpPr>
          <p:nvPr/>
        </p:nvCxnSpPr>
        <p:spPr>
          <a:xfrm flipV="1">
            <a:off x="5190166" y="238779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A4C09774-4679-4A81-9986-766271990EFE}"/>
              </a:ext>
            </a:extLst>
          </p:cNvPr>
          <p:cNvCxnSpPr>
            <a:cxnSpLocks/>
            <a:stCxn id="117" idx="6"/>
            <a:endCxn id="108" idx="2"/>
          </p:cNvCxnSpPr>
          <p:nvPr/>
        </p:nvCxnSpPr>
        <p:spPr>
          <a:xfrm flipV="1">
            <a:off x="5190166" y="238779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6758122C-1735-406F-A8CC-0445BAA67D6C}"/>
              </a:ext>
            </a:extLst>
          </p:cNvPr>
          <p:cNvCxnSpPr>
            <a:cxnSpLocks/>
            <a:stCxn id="118" idx="6"/>
            <a:endCxn id="108" idx="2"/>
          </p:cNvCxnSpPr>
          <p:nvPr/>
        </p:nvCxnSpPr>
        <p:spPr>
          <a:xfrm flipV="1">
            <a:off x="5190166" y="238779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C089F6C3-CFA9-47CE-939D-D645183B8B3B}"/>
              </a:ext>
            </a:extLst>
          </p:cNvPr>
          <p:cNvCxnSpPr>
            <a:cxnSpLocks/>
            <a:stCxn id="119" idx="6"/>
            <a:endCxn id="108" idx="2"/>
          </p:cNvCxnSpPr>
          <p:nvPr/>
        </p:nvCxnSpPr>
        <p:spPr>
          <a:xfrm flipV="1">
            <a:off x="5190166" y="2387792"/>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A6F85345-53F2-4922-8AD6-5B1E08CBBB8B}"/>
              </a:ext>
            </a:extLst>
          </p:cNvPr>
          <p:cNvCxnSpPr>
            <a:cxnSpLocks/>
            <a:stCxn id="106" idx="6"/>
            <a:endCxn id="117" idx="2"/>
          </p:cNvCxnSpPr>
          <p:nvPr/>
        </p:nvCxnSpPr>
        <p:spPr>
          <a:xfrm flipV="1">
            <a:off x="4441882"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1A9832CB-E3CC-4523-BFCE-B87C9D3320A2}"/>
              </a:ext>
            </a:extLst>
          </p:cNvPr>
          <p:cNvCxnSpPr>
            <a:cxnSpLocks/>
            <a:stCxn id="101" idx="6"/>
            <a:endCxn id="106" idx="2"/>
          </p:cNvCxnSpPr>
          <p:nvPr/>
        </p:nvCxnSpPr>
        <p:spPr>
          <a:xfrm>
            <a:off x="3430376" y="356856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3EB3EB09-066B-4BDC-9669-01B9788D58AD}"/>
              </a:ext>
            </a:extLst>
          </p:cNvPr>
          <p:cNvCxnSpPr>
            <a:cxnSpLocks/>
            <a:stCxn id="100" idx="6"/>
            <a:endCxn id="106" idx="2"/>
          </p:cNvCxnSpPr>
          <p:nvPr/>
        </p:nvCxnSpPr>
        <p:spPr>
          <a:xfrm>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CEC2EDE3-99D4-4EA0-A3AC-BE9C0689C144}"/>
              </a:ext>
            </a:extLst>
          </p:cNvPr>
          <p:cNvCxnSpPr>
            <a:cxnSpLocks/>
            <a:stCxn id="99" idx="6"/>
            <a:endCxn id="106" idx="2"/>
          </p:cNvCxnSpPr>
          <p:nvPr/>
        </p:nvCxnSpPr>
        <p:spPr>
          <a:xfrm>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79387BB2-957D-4C77-9675-976B872A9C3E}"/>
              </a:ext>
            </a:extLst>
          </p:cNvPr>
          <p:cNvCxnSpPr>
            <a:cxnSpLocks/>
            <a:stCxn id="98" idx="6"/>
            <a:endCxn id="106" idx="2"/>
          </p:cNvCxnSpPr>
          <p:nvPr/>
        </p:nvCxnSpPr>
        <p:spPr>
          <a:xfrm>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3858D2EF-614E-4D28-A5F0-CEB5C18F2427}"/>
              </a:ext>
            </a:extLst>
          </p:cNvPr>
          <p:cNvCxnSpPr>
            <a:cxnSpLocks/>
            <a:stCxn id="106" idx="6"/>
            <a:endCxn id="119" idx="2"/>
          </p:cNvCxnSpPr>
          <p:nvPr/>
        </p:nvCxnSpPr>
        <p:spPr>
          <a:xfrm>
            <a:off x="4441882"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D6B9F893-BB16-47F3-9314-CA3CB5987DAA}"/>
              </a:ext>
            </a:extLst>
          </p:cNvPr>
          <p:cNvCxnSpPr>
            <a:cxnSpLocks/>
            <a:stCxn id="106" idx="6"/>
            <a:endCxn id="118" idx="2"/>
          </p:cNvCxnSpPr>
          <p:nvPr/>
        </p:nvCxnSpPr>
        <p:spPr>
          <a:xfrm flipV="1">
            <a:off x="4441882"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7C3CC30D-9644-40BD-9FC6-994056FA76D3}"/>
              </a:ext>
            </a:extLst>
          </p:cNvPr>
          <p:cNvCxnSpPr>
            <a:cxnSpLocks/>
            <a:stCxn id="106" idx="6"/>
            <a:endCxn id="116" idx="2"/>
          </p:cNvCxnSpPr>
          <p:nvPr/>
        </p:nvCxnSpPr>
        <p:spPr>
          <a:xfrm flipV="1">
            <a:off x="4441882"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8A6CA12B-1B1A-4645-87C9-2C7D35BC71B7}"/>
              </a:ext>
            </a:extLst>
          </p:cNvPr>
          <p:cNvCxnSpPr>
            <a:cxnSpLocks/>
            <a:stCxn id="106" idx="6"/>
            <a:endCxn id="115" idx="2"/>
          </p:cNvCxnSpPr>
          <p:nvPr/>
        </p:nvCxnSpPr>
        <p:spPr>
          <a:xfrm flipV="1">
            <a:off x="4441882"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5D3F68EE-894D-462D-8D26-480C8F8A06DA}"/>
              </a:ext>
            </a:extLst>
          </p:cNvPr>
          <p:cNvCxnSpPr>
            <a:cxnSpLocks/>
            <a:stCxn id="105" idx="6"/>
            <a:endCxn id="115" idx="2"/>
          </p:cNvCxnSpPr>
          <p:nvPr/>
        </p:nvCxnSpPr>
        <p:spPr>
          <a:xfrm flipV="1">
            <a:off x="4441882"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2" name="直線コネクタ 161">
            <a:extLst>
              <a:ext uri="{FF2B5EF4-FFF2-40B4-BE49-F238E27FC236}">
                <a16:creationId xmlns:a16="http://schemas.microsoft.com/office/drawing/2014/main" id="{5B233AEF-AFA6-4397-8D33-CC1E08F6542B}"/>
              </a:ext>
            </a:extLst>
          </p:cNvPr>
          <p:cNvCxnSpPr>
            <a:cxnSpLocks/>
            <a:stCxn id="104" idx="6"/>
            <a:endCxn id="115" idx="2"/>
          </p:cNvCxnSpPr>
          <p:nvPr/>
        </p:nvCxnSpPr>
        <p:spPr>
          <a:xfrm flipV="1">
            <a:off x="4441882"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3" name="直線コネクタ 162">
            <a:extLst>
              <a:ext uri="{FF2B5EF4-FFF2-40B4-BE49-F238E27FC236}">
                <a16:creationId xmlns:a16="http://schemas.microsoft.com/office/drawing/2014/main" id="{A662C14D-9CF4-4AD2-BE97-C11A18C2738A}"/>
              </a:ext>
            </a:extLst>
          </p:cNvPr>
          <p:cNvCxnSpPr>
            <a:cxnSpLocks/>
            <a:stCxn id="104" idx="6"/>
            <a:endCxn id="116" idx="2"/>
          </p:cNvCxnSpPr>
          <p:nvPr/>
        </p:nvCxnSpPr>
        <p:spPr>
          <a:xfrm flipV="1">
            <a:off x="4441882"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4" name="直線コネクタ 163">
            <a:extLst>
              <a:ext uri="{FF2B5EF4-FFF2-40B4-BE49-F238E27FC236}">
                <a16:creationId xmlns:a16="http://schemas.microsoft.com/office/drawing/2014/main" id="{979A4DE6-147A-4456-AC63-C0165ACE681A}"/>
              </a:ext>
            </a:extLst>
          </p:cNvPr>
          <p:cNvCxnSpPr>
            <a:cxnSpLocks/>
            <a:stCxn id="104" idx="6"/>
            <a:endCxn id="117" idx="2"/>
          </p:cNvCxnSpPr>
          <p:nvPr/>
        </p:nvCxnSpPr>
        <p:spPr>
          <a:xfrm>
            <a:off x="4441882"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5" name="直線コネクタ 164">
            <a:extLst>
              <a:ext uri="{FF2B5EF4-FFF2-40B4-BE49-F238E27FC236}">
                <a16:creationId xmlns:a16="http://schemas.microsoft.com/office/drawing/2014/main" id="{48549E55-8739-4BA2-AC3D-9BEED682C17E}"/>
              </a:ext>
            </a:extLst>
          </p:cNvPr>
          <p:cNvCxnSpPr>
            <a:cxnSpLocks/>
            <a:stCxn id="104" idx="6"/>
            <a:endCxn id="118" idx="2"/>
          </p:cNvCxnSpPr>
          <p:nvPr/>
        </p:nvCxnSpPr>
        <p:spPr>
          <a:xfrm>
            <a:off x="4441882"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6" name="直線コネクタ 165">
            <a:extLst>
              <a:ext uri="{FF2B5EF4-FFF2-40B4-BE49-F238E27FC236}">
                <a16:creationId xmlns:a16="http://schemas.microsoft.com/office/drawing/2014/main" id="{96F7C02A-B6D4-45D6-A30D-A4CE7C0CD233}"/>
              </a:ext>
            </a:extLst>
          </p:cNvPr>
          <p:cNvCxnSpPr>
            <a:cxnSpLocks/>
            <a:stCxn id="104" idx="6"/>
            <a:endCxn id="119" idx="2"/>
          </p:cNvCxnSpPr>
          <p:nvPr/>
        </p:nvCxnSpPr>
        <p:spPr>
          <a:xfrm>
            <a:off x="4441882"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7" name="直線コネクタ 166">
            <a:extLst>
              <a:ext uri="{FF2B5EF4-FFF2-40B4-BE49-F238E27FC236}">
                <a16:creationId xmlns:a16="http://schemas.microsoft.com/office/drawing/2014/main" id="{6A8B0B22-0216-44CF-8496-AD213AE696BE}"/>
              </a:ext>
            </a:extLst>
          </p:cNvPr>
          <p:cNvCxnSpPr>
            <a:cxnSpLocks/>
            <a:stCxn id="105" idx="6"/>
            <a:endCxn id="119" idx="2"/>
          </p:cNvCxnSpPr>
          <p:nvPr/>
        </p:nvCxnSpPr>
        <p:spPr>
          <a:xfrm>
            <a:off x="4441882"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8" name="直線コネクタ 167">
            <a:extLst>
              <a:ext uri="{FF2B5EF4-FFF2-40B4-BE49-F238E27FC236}">
                <a16:creationId xmlns:a16="http://schemas.microsoft.com/office/drawing/2014/main" id="{9F111F8B-10D7-48A5-A870-39B55DC64EDC}"/>
              </a:ext>
            </a:extLst>
          </p:cNvPr>
          <p:cNvCxnSpPr>
            <a:cxnSpLocks/>
            <a:stCxn id="105" idx="6"/>
            <a:endCxn id="118" idx="2"/>
          </p:cNvCxnSpPr>
          <p:nvPr/>
        </p:nvCxnSpPr>
        <p:spPr>
          <a:xfrm>
            <a:off x="4441882"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9" name="直線コネクタ 168">
            <a:extLst>
              <a:ext uri="{FF2B5EF4-FFF2-40B4-BE49-F238E27FC236}">
                <a16:creationId xmlns:a16="http://schemas.microsoft.com/office/drawing/2014/main" id="{10AC625B-14EE-442B-B523-087C1885CA6A}"/>
              </a:ext>
            </a:extLst>
          </p:cNvPr>
          <p:cNvCxnSpPr>
            <a:cxnSpLocks/>
            <a:stCxn id="119" idx="6"/>
            <a:endCxn id="109" idx="2"/>
          </p:cNvCxnSpPr>
          <p:nvPr/>
        </p:nvCxnSpPr>
        <p:spPr>
          <a:xfrm flipV="1">
            <a:off x="5190166"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0" name="直線コネクタ 169">
            <a:extLst>
              <a:ext uri="{FF2B5EF4-FFF2-40B4-BE49-F238E27FC236}">
                <a16:creationId xmlns:a16="http://schemas.microsoft.com/office/drawing/2014/main" id="{3767CE16-BCA3-4D59-A312-EE11E0984DC2}"/>
              </a:ext>
            </a:extLst>
          </p:cNvPr>
          <p:cNvCxnSpPr>
            <a:cxnSpLocks/>
            <a:stCxn id="103" idx="6"/>
            <a:endCxn id="116" idx="2"/>
          </p:cNvCxnSpPr>
          <p:nvPr/>
        </p:nvCxnSpPr>
        <p:spPr>
          <a:xfrm>
            <a:off x="4441882"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1" name="直線コネクタ 170">
            <a:extLst>
              <a:ext uri="{FF2B5EF4-FFF2-40B4-BE49-F238E27FC236}">
                <a16:creationId xmlns:a16="http://schemas.microsoft.com/office/drawing/2014/main" id="{7A17D177-959A-4B9F-BC60-5809DCCCAD5A}"/>
              </a:ext>
            </a:extLst>
          </p:cNvPr>
          <p:cNvCxnSpPr>
            <a:cxnSpLocks/>
            <a:stCxn id="98" idx="6"/>
            <a:endCxn id="104" idx="2"/>
          </p:cNvCxnSpPr>
          <p:nvPr/>
        </p:nvCxnSpPr>
        <p:spPr>
          <a:xfrm>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2" name="直線コネクタ 171">
            <a:extLst>
              <a:ext uri="{FF2B5EF4-FFF2-40B4-BE49-F238E27FC236}">
                <a16:creationId xmlns:a16="http://schemas.microsoft.com/office/drawing/2014/main" id="{1619669D-F463-4960-B5F6-685425187A45}"/>
              </a:ext>
            </a:extLst>
          </p:cNvPr>
          <p:cNvCxnSpPr>
            <a:cxnSpLocks/>
            <a:stCxn id="99" idx="6"/>
            <a:endCxn id="104" idx="2"/>
          </p:cNvCxnSpPr>
          <p:nvPr/>
        </p:nvCxnSpPr>
        <p:spPr>
          <a:xfrm>
            <a:off x="3430376" y="2978179"/>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3" name="直線コネクタ 172">
            <a:extLst>
              <a:ext uri="{FF2B5EF4-FFF2-40B4-BE49-F238E27FC236}">
                <a16:creationId xmlns:a16="http://schemas.microsoft.com/office/drawing/2014/main" id="{54AF09C0-DD5F-4984-84EE-A62F99E930F1}"/>
              </a:ext>
            </a:extLst>
          </p:cNvPr>
          <p:cNvCxnSpPr>
            <a:cxnSpLocks/>
            <a:stCxn id="100" idx="6"/>
            <a:endCxn id="103" idx="2"/>
          </p:cNvCxnSpPr>
          <p:nvPr/>
        </p:nvCxnSpPr>
        <p:spPr>
          <a:xfrm flipV="1">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4" name="直線コネクタ 173">
            <a:extLst>
              <a:ext uri="{FF2B5EF4-FFF2-40B4-BE49-F238E27FC236}">
                <a16:creationId xmlns:a16="http://schemas.microsoft.com/office/drawing/2014/main" id="{32B6C4D9-0826-47B4-940E-8B7DBF38C58B}"/>
              </a:ext>
            </a:extLst>
          </p:cNvPr>
          <p:cNvCxnSpPr>
            <a:cxnSpLocks/>
            <a:stCxn id="101" idx="6"/>
            <a:endCxn id="103" idx="2"/>
          </p:cNvCxnSpPr>
          <p:nvPr/>
        </p:nvCxnSpPr>
        <p:spPr>
          <a:xfrm flipV="1">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5" name="直線コネクタ 174">
            <a:extLst>
              <a:ext uri="{FF2B5EF4-FFF2-40B4-BE49-F238E27FC236}">
                <a16:creationId xmlns:a16="http://schemas.microsoft.com/office/drawing/2014/main" id="{5DF5BFA5-C1C9-4673-99D4-71A08C047422}"/>
              </a:ext>
            </a:extLst>
          </p:cNvPr>
          <p:cNvCxnSpPr>
            <a:cxnSpLocks/>
            <a:stCxn id="99" idx="6"/>
            <a:endCxn id="103" idx="2"/>
          </p:cNvCxnSpPr>
          <p:nvPr/>
        </p:nvCxnSpPr>
        <p:spPr>
          <a:xfrm flipV="1">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6" name="直線コネクタ 175">
            <a:extLst>
              <a:ext uri="{FF2B5EF4-FFF2-40B4-BE49-F238E27FC236}">
                <a16:creationId xmlns:a16="http://schemas.microsoft.com/office/drawing/2014/main" id="{FC3725C1-0BE9-456E-BF59-77119A23A9EC}"/>
              </a:ext>
            </a:extLst>
          </p:cNvPr>
          <p:cNvCxnSpPr>
            <a:cxnSpLocks/>
            <a:stCxn id="100" idx="6"/>
            <a:endCxn id="104" idx="2"/>
          </p:cNvCxnSpPr>
          <p:nvPr/>
        </p:nvCxnSpPr>
        <p:spPr>
          <a:xfrm flipV="1">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7" name="直線コネクタ 176">
            <a:extLst>
              <a:ext uri="{FF2B5EF4-FFF2-40B4-BE49-F238E27FC236}">
                <a16:creationId xmlns:a16="http://schemas.microsoft.com/office/drawing/2014/main" id="{1C4D3CF9-38D1-4B80-A1AA-32E0C5F18156}"/>
              </a:ext>
            </a:extLst>
          </p:cNvPr>
          <p:cNvCxnSpPr>
            <a:cxnSpLocks/>
            <a:stCxn id="100" idx="6"/>
            <a:endCxn id="105" idx="2"/>
          </p:cNvCxnSpPr>
          <p:nvPr/>
        </p:nvCxnSpPr>
        <p:spPr>
          <a:xfrm>
            <a:off x="3430376" y="3273372"/>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8" name="直線コネクタ 177">
            <a:extLst>
              <a:ext uri="{FF2B5EF4-FFF2-40B4-BE49-F238E27FC236}">
                <a16:creationId xmlns:a16="http://schemas.microsoft.com/office/drawing/2014/main" id="{B42EB8A5-309C-440B-AF79-694B23C41310}"/>
              </a:ext>
            </a:extLst>
          </p:cNvPr>
          <p:cNvCxnSpPr>
            <a:cxnSpLocks/>
            <a:stCxn id="101" idx="6"/>
            <a:endCxn id="105" idx="2"/>
          </p:cNvCxnSpPr>
          <p:nvPr/>
        </p:nvCxnSpPr>
        <p:spPr>
          <a:xfrm flipV="1">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直線コネクタ 178">
            <a:extLst>
              <a:ext uri="{FF2B5EF4-FFF2-40B4-BE49-F238E27FC236}">
                <a16:creationId xmlns:a16="http://schemas.microsoft.com/office/drawing/2014/main" id="{19440967-4086-4CB7-BD04-14A03829D4CF}"/>
              </a:ext>
            </a:extLst>
          </p:cNvPr>
          <p:cNvCxnSpPr>
            <a:cxnSpLocks/>
            <a:stCxn id="101" idx="6"/>
            <a:endCxn id="104" idx="2"/>
          </p:cNvCxnSpPr>
          <p:nvPr/>
        </p:nvCxnSpPr>
        <p:spPr>
          <a:xfrm flipV="1">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1F6D6BF7-CAD0-40C5-83B0-122E529722BE}"/>
              </a:ext>
            </a:extLst>
          </p:cNvPr>
          <p:cNvCxnSpPr>
            <a:cxnSpLocks/>
            <a:stCxn id="98" idx="6"/>
            <a:endCxn id="105" idx="2"/>
          </p:cNvCxnSpPr>
          <p:nvPr/>
        </p:nvCxnSpPr>
        <p:spPr>
          <a:xfrm>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コネクタ 180">
            <a:extLst>
              <a:ext uri="{FF2B5EF4-FFF2-40B4-BE49-F238E27FC236}">
                <a16:creationId xmlns:a16="http://schemas.microsoft.com/office/drawing/2014/main" id="{A944D717-E6E2-45EC-A253-91B95BA44B67}"/>
              </a:ext>
            </a:extLst>
          </p:cNvPr>
          <p:cNvCxnSpPr>
            <a:cxnSpLocks/>
            <a:stCxn id="99" idx="6"/>
            <a:endCxn id="105" idx="2"/>
          </p:cNvCxnSpPr>
          <p:nvPr/>
        </p:nvCxnSpPr>
        <p:spPr>
          <a:xfrm>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コネクタ 181">
            <a:extLst>
              <a:ext uri="{FF2B5EF4-FFF2-40B4-BE49-F238E27FC236}">
                <a16:creationId xmlns:a16="http://schemas.microsoft.com/office/drawing/2014/main" id="{B97778A9-0107-4A7D-AEA2-D0738D8264FB}"/>
              </a:ext>
            </a:extLst>
          </p:cNvPr>
          <p:cNvCxnSpPr>
            <a:cxnSpLocks/>
            <a:stCxn id="103" idx="6"/>
            <a:endCxn id="119" idx="2"/>
          </p:cNvCxnSpPr>
          <p:nvPr/>
        </p:nvCxnSpPr>
        <p:spPr>
          <a:xfrm>
            <a:off x="4441882"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直線コネクタ 182">
            <a:extLst>
              <a:ext uri="{FF2B5EF4-FFF2-40B4-BE49-F238E27FC236}">
                <a16:creationId xmlns:a16="http://schemas.microsoft.com/office/drawing/2014/main" id="{630AFACA-6CD5-4D2C-A174-93EB59F9AAC0}"/>
              </a:ext>
            </a:extLst>
          </p:cNvPr>
          <p:cNvCxnSpPr>
            <a:cxnSpLocks/>
            <a:stCxn id="103" idx="6"/>
            <a:endCxn id="118" idx="2"/>
          </p:cNvCxnSpPr>
          <p:nvPr/>
        </p:nvCxnSpPr>
        <p:spPr>
          <a:xfrm>
            <a:off x="4441882"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4" name="直線コネクタ 183">
            <a:extLst>
              <a:ext uri="{FF2B5EF4-FFF2-40B4-BE49-F238E27FC236}">
                <a16:creationId xmlns:a16="http://schemas.microsoft.com/office/drawing/2014/main" id="{6512F7DE-053D-4FA2-9C81-E7CD307BD9CA}"/>
              </a:ext>
            </a:extLst>
          </p:cNvPr>
          <p:cNvCxnSpPr>
            <a:cxnSpLocks/>
            <a:stCxn id="115" idx="6"/>
            <a:endCxn id="109" idx="2"/>
          </p:cNvCxnSpPr>
          <p:nvPr/>
        </p:nvCxnSpPr>
        <p:spPr>
          <a:xfrm>
            <a:off x="5190166"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コネクタ 184">
            <a:extLst>
              <a:ext uri="{FF2B5EF4-FFF2-40B4-BE49-F238E27FC236}">
                <a16:creationId xmlns:a16="http://schemas.microsoft.com/office/drawing/2014/main" id="{FF183630-49D7-4E3C-98A8-55BDF03F0F92}"/>
              </a:ext>
            </a:extLst>
          </p:cNvPr>
          <p:cNvCxnSpPr>
            <a:cxnSpLocks/>
            <a:stCxn id="105" idx="6"/>
            <a:endCxn id="116" idx="2"/>
          </p:cNvCxnSpPr>
          <p:nvPr/>
        </p:nvCxnSpPr>
        <p:spPr>
          <a:xfrm flipV="1">
            <a:off x="4441882"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コネクタ 185">
            <a:extLst>
              <a:ext uri="{FF2B5EF4-FFF2-40B4-BE49-F238E27FC236}">
                <a16:creationId xmlns:a16="http://schemas.microsoft.com/office/drawing/2014/main" id="{F988E6C7-F161-4A59-8350-B9996063A303}"/>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7" name="直線コネクタ 186">
            <a:extLst>
              <a:ext uri="{FF2B5EF4-FFF2-40B4-BE49-F238E27FC236}">
                <a16:creationId xmlns:a16="http://schemas.microsoft.com/office/drawing/2014/main" id="{002357A6-0568-4D70-A2BD-4A2C1FD099E0}"/>
              </a:ext>
            </a:extLst>
          </p:cNvPr>
          <p:cNvCxnSpPr>
            <a:cxnSpLocks/>
            <a:stCxn id="117" idx="2"/>
            <a:endCxn id="105" idx="6"/>
          </p:cNvCxnSpPr>
          <p:nvPr/>
        </p:nvCxnSpPr>
        <p:spPr>
          <a:xfrm flipH="1">
            <a:off x="4441882"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8" name="直線コネクタ 187">
            <a:extLst>
              <a:ext uri="{FF2B5EF4-FFF2-40B4-BE49-F238E27FC236}">
                <a16:creationId xmlns:a16="http://schemas.microsoft.com/office/drawing/2014/main" id="{71E89A23-B283-48A6-8605-7CA78938D0CC}"/>
              </a:ext>
            </a:extLst>
          </p:cNvPr>
          <p:cNvCxnSpPr>
            <a:cxnSpLocks/>
            <a:stCxn id="109" idx="2"/>
            <a:endCxn id="116" idx="6"/>
          </p:cNvCxnSpPr>
          <p:nvPr/>
        </p:nvCxnSpPr>
        <p:spPr>
          <a:xfrm flipH="1">
            <a:off x="5190166"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直線コネクタ 188">
            <a:extLst>
              <a:ext uri="{FF2B5EF4-FFF2-40B4-BE49-F238E27FC236}">
                <a16:creationId xmlns:a16="http://schemas.microsoft.com/office/drawing/2014/main" id="{90513C6B-88BE-4F31-936B-C8E003F4523C}"/>
              </a:ext>
            </a:extLst>
          </p:cNvPr>
          <p:cNvCxnSpPr>
            <a:cxnSpLocks/>
            <a:stCxn id="109" idx="2"/>
            <a:endCxn id="117" idx="6"/>
          </p:cNvCxnSpPr>
          <p:nvPr/>
        </p:nvCxnSpPr>
        <p:spPr>
          <a:xfrm flipH="1">
            <a:off x="5190166"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コネクタ 189">
            <a:extLst>
              <a:ext uri="{FF2B5EF4-FFF2-40B4-BE49-F238E27FC236}">
                <a16:creationId xmlns:a16="http://schemas.microsoft.com/office/drawing/2014/main" id="{B0459A08-FBD3-44E6-8551-574DA9D6047E}"/>
              </a:ext>
            </a:extLst>
          </p:cNvPr>
          <p:cNvCxnSpPr>
            <a:cxnSpLocks/>
            <a:stCxn id="109" idx="2"/>
            <a:endCxn id="118" idx="6"/>
          </p:cNvCxnSpPr>
          <p:nvPr/>
        </p:nvCxnSpPr>
        <p:spPr>
          <a:xfrm flipH="1">
            <a:off x="5190166"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直線コネクタ 190">
            <a:extLst>
              <a:ext uri="{FF2B5EF4-FFF2-40B4-BE49-F238E27FC236}">
                <a16:creationId xmlns:a16="http://schemas.microsoft.com/office/drawing/2014/main" id="{EA91C7C2-7674-4858-AA9C-954A668388E9}"/>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コネクタ 191">
            <a:extLst>
              <a:ext uri="{FF2B5EF4-FFF2-40B4-BE49-F238E27FC236}">
                <a16:creationId xmlns:a16="http://schemas.microsoft.com/office/drawing/2014/main" id="{2BA1C82A-DB7C-4764-BC0C-C3F0FA9DDFF3}"/>
              </a:ext>
            </a:extLst>
          </p:cNvPr>
          <p:cNvCxnSpPr>
            <a:cxnSpLocks/>
            <a:stCxn id="110" idx="2"/>
            <a:endCxn id="118" idx="6"/>
          </p:cNvCxnSpPr>
          <p:nvPr/>
        </p:nvCxnSpPr>
        <p:spPr>
          <a:xfrm flipH="1">
            <a:off x="5190166"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3" name="直線コネクタ 192">
            <a:extLst>
              <a:ext uri="{FF2B5EF4-FFF2-40B4-BE49-F238E27FC236}">
                <a16:creationId xmlns:a16="http://schemas.microsoft.com/office/drawing/2014/main" id="{CEB5B6C0-4C46-43BC-9EF3-E055C9D3F54E}"/>
              </a:ext>
            </a:extLst>
          </p:cNvPr>
          <p:cNvCxnSpPr>
            <a:cxnSpLocks/>
            <a:stCxn id="110" idx="2"/>
            <a:endCxn id="117" idx="6"/>
          </p:cNvCxnSpPr>
          <p:nvPr/>
        </p:nvCxnSpPr>
        <p:spPr>
          <a:xfrm flipH="1">
            <a:off x="5190166"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4" name="直線コネクタ 193">
            <a:extLst>
              <a:ext uri="{FF2B5EF4-FFF2-40B4-BE49-F238E27FC236}">
                <a16:creationId xmlns:a16="http://schemas.microsoft.com/office/drawing/2014/main" id="{57C98597-178F-4321-8A9B-6DBDAE658FCE}"/>
              </a:ext>
            </a:extLst>
          </p:cNvPr>
          <p:cNvCxnSpPr>
            <a:cxnSpLocks/>
            <a:stCxn id="110" idx="2"/>
            <a:endCxn id="116" idx="6"/>
          </p:cNvCxnSpPr>
          <p:nvPr/>
        </p:nvCxnSpPr>
        <p:spPr>
          <a:xfrm flipH="1" flipV="1">
            <a:off x="5190166"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5" name="直線コネクタ 194">
            <a:extLst>
              <a:ext uri="{FF2B5EF4-FFF2-40B4-BE49-F238E27FC236}">
                <a16:creationId xmlns:a16="http://schemas.microsoft.com/office/drawing/2014/main" id="{FEB9D70B-D67F-4C15-BA94-4CC0E93B9117}"/>
              </a:ext>
            </a:extLst>
          </p:cNvPr>
          <p:cNvCxnSpPr>
            <a:cxnSpLocks/>
            <a:stCxn id="110" idx="2"/>
            <a:endCxn id="115" idx="6"/>
          </p:cNvCxnSpPr>
          <p:nvPr/>
        </p:nvCxnSpPr>
        <p:spPr>
          <a:xfrm flipH="1" flipV="1">
            <a:off x="5190166"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6" name="直線コネクタ 195">
            <a:extLst>
              <a:ext uri="{FF2B5EF4-FFF2-40B4-BE49-F238E27FC236}">
                <a16:creationId xmlns:a16="http://schemas.microsoft.com/office/drawing/2014/main" id="{1168CD3D-985D-4898-8E98-367F93F4953E}"/>
              </a:ext>
            </a:extLst>
          </p:cNvPr>
          <p:cNvCxnSpPr>
            <a:cxnSpLocks/>
            <a:stCxn id="111" idx="2"/>
            <a:endCxn id="115" idx="6"/>
          </p:cNvCxnSpPr>
          <p:nvPr/>
        </p:nvCxnSpPr>
        <p:spPr>
          <a:xfrm flipH="1" flipV="1">
            <a:off x="5190166"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7" name="直線コネクタ 196">
            <a:extLst>
              <a:ext uri="{FF2B5EF4-FFF2-40B4-BE49-F238E27FC236}">
                <a16:creationId xmlns:a16="http://schemas.microsoft.com/office/drawing/2014/main" id="{DDB99F84-B11F-4E51-AE35-DA3756DABA7D}"/>
              </a:ext>
            </a:extLst>
          </p:cNvPr>
          <p:cNvCxnSpPr>
            <a:cxnSpLocks/>
            <a:stCxn id="111" idx="2"/>
            <a:endCxn id="116" idx="6"/>
          </p:cNvCxnSpPr>
          <p:nvPr/>
        </p:nvCxnSpPr>
        <p:spPr>
          <a:xfrm flipH="1" flipV="1">
            <a:off x="5190166"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8" name="直線コネクタ 197">
            <a:extLst>
              <a:ext uri="{FF2B5EF4-FFF2-40B4-BE49-F238E27FC236}">
                <a16:creationId xmlns:a16="http://schemas.microsoft.com/office/drawing/2014/main" id="{394ACC34-FFF1-403D-A6E6-81408A6CECDB}"/>
              </a:ext>
            </a:extLst>
          </p:cNvPr>
          <p:cNvCxnSpPr>
            <a:cxnSpLocks/>
            <a:stCxn id="111" idx="2"/>
            <a:endCxn id="117" idx="6"/>
          </p:cNvCxnSpPr>
          <p:nvPr/>
        </p:nvCxnSpPr>
        <p:spPr>
          <a:xfrm flipH="1" flipV="1">
            <a:off x="5190166"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直線コネクタ 198">
            <a:extLst>
              <a:ext uri="{FF2B5EF4-FFF2-40B4-BE49-F238E27FC236}">
                <a16:creationId xmlns:a16="http://schemas.microsoft.com/office/drawing/2014/main" id="{BCD5942A-3049-4649-B799-22BF0051E454}"/>
              </a:ext>
            </a:extLst>
          </p:cNvPr>
          <p:cNvCxnSpPr>
            <a:cxnSpLocks/>
            <a:stCxn id="111" idx="2"/>
            <a:endCxn id="118" idx="6"/>
          </p:cNvCxnSpPr>
          <p:nvPr/>
        </p:nvCxnSpPr>
        <p:spPr>
          <a:xfrm flipH="1">
            <a:off x="5190166"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0" name="直線コネクタ 199">
            <a:extLst>
              <a:ext uri="{FF2B5EF4-FFF2-40B4-BE49-F238E27FC236}">
                <a16:creationId xmlns:a16="http://schemas.microsoft.com/office/drawing/2014/main" id="{E31687B8-3335-4E10-A390-47F12F7ACFD5}"/>
              </a:ext>
            </a:extLst>
          </p:cNvPr>
          <p:cNvCxnSpPr>
            <a:cxnSpLocks/>
            <a:stCxn id="111" idx="2"/>
            <a:endCxn id="119" idx="6"/>
          </p:cNvCxnSpPr>
          <p:nvPr/>
        </p:nvCxnSpPr>
        <p:spPr>
          <a:xfrm flipH="1">
            <a:off x="5190166"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1" name="直線コネクタ 200">
            <a:extLst>
              <a:ext uri="{FF2B5EF4-FFF2-40B4-BE49-F238E27FC236}">
                <a16:creationId xmlns:a16="http://schemas.microsoft.com/office/drawing/2014/main" id="{7CE778BC-BCF9-4D96-9CB9-8EE31BBD9D45}"/>
              </a:ext>
            </a:extLst>
          </p:cNvPr>
          <p:cNvCxnSpPr>
            <a:cxnSpLocks/>
            <a:stCxn id="112" idx="2"/>
            <a:endCxn id="119" idx="6"/>
          </p:cNvCxnSpPr>
          <p:nvPr/>
        </p:nvCxnSpPr>
        <p:spPr>
          <a:xfrm flipH="1">
            <a:off x="5190166"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38D0549C-F1B8-4202-B244-ECDACFF0E5CC}"/>
              </a:ext>
            </a:extLst>
          </p:cNvPr>
          <p:cNvCxnSpPr>
            <a:cxnSpLocks/>
            <a:stCxn id="113" idx="2"/>
            <a:endCxn id="119" idx="6"/>
          </p:cNvCxnSpPr>
          <p:nvPr/>
        </p:nvCxnSpPr>
        <p:spPr>
          <a:xfrm flipH="1" flipV="1">
            <a:off x="5190166" y="371616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BF6C2744-6152-4B43-AA27-148D02113978}"/>
              </a:ext>
            </a:extLst>
          </p:cNvPr>
          <p:cNvCxnSpPr>
            <a:cxnSpLocks/>
            <a:stCxn id="112" idx="2"/>
            <a:endCxn id="118" idx="6"/>
          </p:cNvCxnSpPr>
          <p:nvPr/>
        </p:nvCxnSpPr>
        <p:spPr>
          <a:xfrm flipH="1" flipV="1">
            <a:off x="5190166"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273DD9AD-4EB6-4A2D-B50C-DF2C396EB15D}"/>
              </a:ext>
            </a:extLst>
          </p:cNvPr>
          <p:cNvCxnSpPr>
            <a:cxnSpLocks/>
            <a:stCxn id="112" idx="2"/>
            <a:endCxn id="117" idx="6"/>
          </p:cNvCxnSpPr>
          <p:nvPr/>
        </p:nvCxnSpPr>
        <p:spPr>
          <a:xfrm flipH="1" flipV="1">
            <a:off x="5190166"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C03A48A9-4D33-4E4B-94BD-B01D6FED3CCB}"/>
              </a:ext>
            </a:extLst>
          </p:cNvPr>
          <p:cNvCxnSpPr>
            <a:cxnSpLocks/>
            <a:stCxn id="112" idx="2"/>
            <a:endCxn id="116" idx="6"/>
          </p:cNvCxnSpPr>
          <p:nvPr/>
        </p:nvCxnSpPr>
        <p:spPr>
          <a:xfrm flipH="1" flipV="1">
            <a:off x="5190166"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9317EBC2-61DF-484B-88D0-87ED81EB578A}"/>
              </a:ext>
            </a:extLst>
          </p:cNvPr>
          <p:cNvCxnSpPr>
            <a:cxnSpLocks/>
            <a:stCxn id="112" idx="2"/>
            <a:endCxn id="115" idx="6"/>
          </p:cNvCxnSpPr>
          <p:nvPr/>
        </p:nvCxnSpPr>
        <p:spPr>
          <a:xfrm flipH="1" flipV="1">
            <a:off x="5190166"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直線コネクタ 206">
            <a:extLst>
              <a:ext uri="{FF2B5EF4-FFF2-40B4-BE49-F238E27FC236}">
                <a16:creationId xmlns:a16="http://schemas.microsoft.com/office/drawing/2014/main" id="{0B03693B-07E4-4835-B3BC-2F51462C96BA}"/>
              </a:ext>
            </a:extLst>
          </p:cNvPr>
          <p:cNvCxnSpPr>
            <a:cxnSpLocks/>
            <a:stCxn id="113" idx="2"/>
            <a:endCxn id="115" idx="6"/>
          </p:cNvCxnSpPr>
          <p:nvPr/>
        </p:nvCxnSpPr>
        <p:spPr>
          <a:xfrm flipH="1" flipV="1">
            <a:off x="5190166" y="2535389"/>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8" name="直線コネクタ 207">
            <a:extLst>
              <a:ext uri="{FF2B5EF4-FFF2-40B4-BE49-F238E27FC236}">
                <a16:creationId xmlns:a16="http://schemas.microsoft.com/office/drawing/2014/main" id="{3B5215B1-D30D-4B26-B768-FF2BD289FA3A}"/>
              </a:ext>
            </a:extLst>
          </p:cNvPr>
          <p:cNvCxnSpPr>
            <a:cxnSpLocks/>
            <a:stCxn id="113" idx="2"/>
            <a:endCxn id="116" idx="6"/>
          </p:cNvCxnSpPr>
          <p:nvPr/>
        </p:nvCxnSpPr>
        <p:spPr>
          <a:xfrm flipH="1" flipV="1">
            <a:off x="5190166" y="283058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9" name="直線コネクタ 208">
            <a:extLst>
              <a:ext uri="{FF2B5EF4-FFF2-40B4-BE49-F238E27FC236}">
                <a16:creationId xmlns:a16="http://schemas.microsoft.com/office/drawing/2014/main" id="{3EDA2988-196C-4EB7-A9BF-74E660CF8938}"/>
              </a:ext>
            </a:extLst>
          </p:cNvPr>
          <p:cNvCxnSpPr>
            <a:cxnSpLocks/>
            <a:stCxn id="113" idx="2"/>
            <a:endCxn id="117" idx="6"/>
          </p:cNvCxnSpPr>
          <p:nvPr/>
        </p:nvCxnSpPr>
        <p:spPr>
          <a:xfrm flipH="1" flipV="1">
            <a:off x="5190166" y="312577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0" name="直線コネクタ 209">
            <a:extLst>
              <a:ext uri="{FF2B5EF4-FFF2-40B4-BE49-F238E27FC236}">
                <a16:creationId xmlns:a16="http://schemas.microsoft.com/office/drawing/2014/main" id="{1726B663-4C59-48CF-90C7-C3A8E357888D}"/>
              </a:ext>
            </a:extLst>
          </p:cNvPr>
          <p:cNvCxnSpPr>
            <a:cxnSpLocks/>
            <a:stCxn id="113" idx="2"/>
            <a:endCxn id="118" idx="6"/>
          </p:cNvCxnSpPr>
          <p:nvPr/>
        </p:nvCxnSpPr>
        <p:spPr>
          <a:xfrm flipH="1" flipV="1">
            <a:off x="5190166" y="342096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1" name="正方形/長方形 210">
                <a:extLst>
                  <a:ext uri="{FF2B5EF4-FFF2-40B4-BE49-F238E27FC236}">
                    <a16:creationId xmlns:a16="http://schemas.microsoft.com/office/drawing/2014/main" id="{F73A0E60-9BC0-4E1E-A391-294F2E797492}"/>
                  </a:ext>
                </a:extLst>
              </p:cNvPr>
              <p:cNvSpPr/>
              <p:nvPr/>
            </p:nvSpPr>
            <p:spPr>
              <a:xfrm>
                <a:off x="2821296" y="2440814"/>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1" name="正方形/長方形 210">
                <a:extLst>
                  <a:ext uri="{FF2B5EF4-FFF2-40B4-BE49-F238E27FC236}">
                    <a16:creationId xmlns:a16="http://schemas.microsoft.com/office/drawing/2014/main" id="{F73A0E60-9BC0-4E1E-A391-294F2E797492}"/>
                  </a:ext>
                </a:extLst>
              </p:cNvPr>
              <p:cNvSpPr>
                <a:spLocks noRot="1" noChangeAspect="1" noMove="1" noResize="1" noEditPoints="1" noAdjustHandles="1" noChangeArrowheads="1" noChangeShapeType="1" noTextEdit="1"/>
              </p:cNvSpPr>
              <p:nvPr/>
            </p:nvSpPr>
            <p:spPr>
              <a:xfrm>
                <a:off x="2821296" y="2440814"/>
                <a:ext cx="389994" cy="296120"/>
              </a:xfrm>
              <a:prstGeom prst="rect">
                <a:avLst/>
              </a:prstGeom>
              <a:blipFill>
                <a:blip r:embed="rId3"/>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DF80A963-481C-421A-A8B9-5D0C07F846CB}"/>
                  </a:ext>
                </a:extLst>
              </p:cNvPr>
              <p:cNvSpPr/>
              <p:nvPr/>
            </p:nvSpPr>
            <p:spPr>
              <a:xfrm>
                <a:off x="2821296" y="2742326"/>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2" name="正方形/長方形 211">
                <a:extLst>
                  <a:ext uri="{FF2B5EF4-FFF2-40B4-BE49-F238E27FC236}">
                    <a16:creationId xmlns:a16="http://schemas.microsoft.com/office/drawing/2014/main" id="{DF80A963-481C-421A-A8B9-5D0C07F846CB}"/>
                  </a:ext>
                </a:extLst>
              </p:cNvPr>
              <p:cNvSpPr>
                <a:spLocks noRot="1" noChangeAspect="1" noMove="1" noResize="1" noEditPoints="1" noAdjustHandles="1" noChangeArrowheads="1" noChangeShapeType="1" noTextEdit="1"/>
              </p:cNvSpPr>
              <p:nvPr/>
            </p:nvSpPr>
            <p:spPr>
              <a:xfrm>
                <a:off x="2821296" y="2742326"/>
                <a:ext cx="394262" cy="296120"/>
              </a:xfrm>
              <a:prstGeom prst="rect">
                <a:avLst/>
              </a:prstGeom>
              <a:blipFill>
                <a:blip r:embed="rId4"/>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3" name="正方形/長方形 212">
                <a:extLst>
                  <a:ext uri="{FF2B5EF4-FFF2-40B4-BE49-F238E27FC236}">
                    <a16:creationId xmlns:a16="http://schemas.microsoft.com/office/drawing/2014/main" id="{3049FAF1-E0CE-4AFE-A057-7F91466A4E26}"/>
                  </a:ext>
                </a:extLst>
              </p:cNvPr>
              <p:cNvSpPr/>
              <p:nvPr/>
            </p:nvSpPr>
            <p:spPr>
              <a:xfrm>
                <a:off x="2821296" y="3043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3" name="正方形/長方形 212">
                <a:extLst>
                  <a:ext uri="{FF2B5EF4-FFF2-40B4-BE49-F238E27FC236}">
                    <a16:creationId xmlns:a16="http://schemas.microsoft.com/office/drawing/2014/main" id="{3049FAF1-E0CE-4AFE-A057-7F91466A4E26}"/>
                  </a:ext>
                </a:extLst>
              </p:cNvPr>
              <p:cNvSpPr>
                <a:spLocks noRot="1" noChangeAspect="1" noMove="1" noResize="1" noEditPoints="1" noAdjustHandles="1" noChangeArrowheads="1" noChangeShapeType="1" noTextEdit="1"/>
              </p:cNvSpPr>
              <p:nvPr/>
            </p:nvSpPr>
            <p:spPr>
              <a:xfrm>
                <a:off x="2821296" y="3043838"/>
                <a:ext cx="394262" cy="296120"/>
              </a:xfrm>
              <a:prstGeom prst="rect">
                <a:avLst/>
              </a:prstGeom>
              <a:blipFill>
                <a:blip r:embed="rId5"/>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12367170-F2D5-4021-A9D3-8A49BDAE8A88}"/>
                  </a:ext>
                </a:extLst>
              </p:cNvPr>
              <p:cNvSpPr/>
              <p:nvPr/>
            </p:nvSpPr>
            <p:spPr>
              <a:xfrm>
                <a:off x="2821296" y="3345349"/>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214" name="正方形/長方形 213">
                <a:extLst>
                  <a:ext uri="{FF2B5EF4-FFF2-40B4-BE49-F238E27FC236}">
                    <a16:creationId xmlns:a16="http://schemas.microsoft.com/office/drawing/2014/main" id="{12367170-F2D5-4021-A9D3-8A49BDAE8A88}"/>
                  </a:ext>
                </a:extLst>
              </p:cNvPr>
              <p:cNvSpPr>
                <a:spLocks noRot="1" noChangeAspect="1" noMove="1" noResize="1" noEditPoints="1" noAdjustHandles="1" noChangeArrowheads="1" noChangeShapeType="1" noTextEdit="1"/>
              </p:cNvSpPr>
              <p:nvPr/>
            </p:nvSpPr>
            <p:spPr>
              <a:xfrm>
                <a:off x="2821296" y="3345349"/>
                <a:ext cx="394262" cy="296120"/>
              </a:xfrm>
              <a:prstGeom prst="rect">
                <a:avLst/>
              </a:prstGeom>
              <a:blipFill>
                <a:blip r:embed="rId6"/>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10162EF9-B7E1-4712-8C5C-5901DC0A6850}"/>
                  </a:ext>
                </a:extLst>
              </p:cNvPr>
              <p:cNvSpPr/>
              <p:nvPr/>
            </p:nvSpPr>
            <p:spPr>
              <a:xfrm>
                <a:off x="8433230" y="2582404"/>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5" name="正方形/長方形 214">
                <a:extLst>
                  <a:ext uri="{FF2B5EF4-FFF2-40B4-BE49-F238E27FC236}">
                    <a16:creationId xmlns:a16="http://schemas.microsoft.com/office/drawing/2014/main" id="{10162EF9-B7E1-4712-8C5C-5901DC0A6850}"/>
                  </a:ext>
                </a:extLst>
              </p:cNvPr>
              <p:cNvSpPr>
                <a:spLocks noRot="1" noChangeAspect="1" noMove="1" noResize="1" noEditPoints="1" noAdjustHandles="1" noChangeArrowheads="1" noChangeShapeType="1" noTextEdit="1"/>
              </p:cNvSpPr>
              <p:nvPr/>
            </p:nvSpPr>
            <p:spPr>
              <a:xfrm>
                <a:off x="8433230" y="2582404"/>
                <a:ext cx="391331" cy="296120"/>
              </a:xfrm>
              <a:prstGeom prst="rect">
                <a:avLst/>
              </a:prstGeom>
              <a:blipFill>
                <a:blip r:embed="rId7"/>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6" name="正方形/長方形 215">
                <a:extLst>
                  <a:ext uri="{FF2B5EF4-FFF2-40B4-BE49-F238E27FC236}">
                    <a16:creationId xmlns:a16="http://schemas.microsoft.com/office/drawing/2014/main" id="{EAD6273D-84DB-4011-AE12-97CC8ECC3964}"/>
                  </a:ext>
                </a:extLst>
              </p:cNvPr>
              <p:cNvSpPr/>
              <p:nvPr/>
            </p:nvSpPr>
            <p:spPr>
              <a:xfrm>
                <a:off x="8433230" y="2887307"/>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6" name="正方形/長方形 215">
                <a:extLst>
                  <a:ext uri="{FF2B5EF4-FFF2-40B4-BE49-F238E27FC236}">
                    <a16:creationId xmlns:a16="http://schemas.microsoft.com/office/drawing/2014/main" id="{EAD6273D-84DB-4011-AE12-97CC8ECC3964}"/>
                  </a:ext>
                </a:extLst>
              </p:cNvPr>
              <p:cNvSpPr>
                <a:spLocks noRot="1" noChangeAspect="1" noMove="1" noResize="1" noEditPoints="1" noAdjustHandles="1" noChangeArrowheads="1" noChangeShapeType="1" noTextEdit="1"/>
              </p:cNvSpPr>
              <p:nvPr/>
            </p:nvSpPr>
            <p:spPr>
              <a:xfrm>
                <a:off x="8433230" y="2887307"/>
                <a:ext cx="395598" cy="296120"/>
              </a:xfrm>
              <a:prstGeom prst="rect">
                <a:avLst/>
              </a:prstGeom>
              <a:blipFill>
                <a:blip r:embed="rId8"/>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B0DA2F22-E7E1-4642-9DCA-40C07C6C7409}"/>
                  </a:ext>
                </a:extLst>
              </p:cNvPr>
              <p:cNvSpPr/>
              <p:nvPr/>
            </p:nvSpPr>
            <p:spPr>
              <a:xfrm>
                <a:off x="8433230" y="319220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7" name="正方形/長方形 216">
                <a:extLst>
                  <a:ext uri="{FF2B5EF4-FFF2-40B4-BE49-F238E27FC236}">
                    <a16:creationId xmlns:a16="http://schemas.microsoft.com/office/drawing/2014/main" id="{B0DA2F22-E7E1-4642-9DCA-40C07C6C7409}"/>
                  </a:ext>
                </a:extLst>
              </p:cNvPr>
              <p:cNvSpPr>
                <a:spLocks noRot="1" noChangeAspect="1" noMove="1" noResize="1" noEditPoints="1" noAdjustHandles="1" noChangeArrowheads="1" noChangeShapeType="1" noTextEdit="1"/>
              </p:cNvSpPr>
              <p:nvPr/>
            </p:nvSpPr>
            <p:spPr>
              <a:xfrm>
                <a:off x="8433230" y="3192209"/>
                <a:ext cx="395598" cy="296120"/>
              </a:xfrm>
              <a:prstGeom prst="rect">
                <a:avLst/>
              </a:prstGeom>
              <a:blipFill>
                <a:blip r:embed="rId9"/>
                <a:stretch>
                  <a:fillRect b="-35417"/>
                </a:stretch>
              </a:blipFill>
            </p:spPr>
            <p:txBody>
              <a:bodyPr/>
              <a:lstStyle/>
              <a:p>
                <a:r>
                  <a:rPr lang="ja-JP" altLang="en-US">
                    <a:noFill/>
                  </a:rPr>
                  <a:t> </a:t>
                </a:r>
              </a:p>
            </p:txBody>
          </p:sp>
        </mc:Fallback>
      </mc:AlternateContent>
      <p:sp>
        <p:nvSpPr>
          <p:cNvPr id="218" name="テキスト ボックス 217">
            <a:extLst>
              <a:ext uri="{FF2B5EF4-FFF2-40B4-BE49-F238E27FC236}">
                <a16:creationId xmlns:a16="http://schemas.microsoft.com/office/drawing/2014/main" id="{13B63DE7-586B-4C4D-9511-CF9534C59F28}"/>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ニューラルネットワークは入力値を人工ニューロンで計算しながら先へ伝えていく。</a:t>
            </a:r>
            <a:endParaRPr lang="en-US" altLang="ja-JP" sz="1800" dirty="0"/>
          </a:p>
          <a:p>
            <a:pPr>
              <a:lnSpc>
                <a:spcPct val="130000"/>
              </a:lnSpc>
            </a:pPr>
            <a:r>
              <a:rPr lang="ja-JP" altLang="en-US" sz="1800" dirty="0"/>
              <a:t>最終的な予測は出力層に回帰・分類のタスクに合わせ結果を出力する。</a:t>
            </a:r>
          </a:p>
        </p:txBody>
      </p:sp>
      <p:sp>
        <p:nvSpPr>
          <p:cNvPr id="220" name="テキスト ボックス 219">
            <a:extLst>
              <a:ext uri="{FF2B5EF4-FFF2-40B4-BE49-F238E27FC236}">
                <a16:creationId xmlns:a16="http://schemas.microsoft.com/office/drawing/2014/main" id="{0426DC45-7167-4185-A07C-30E8E0E9AE5B}"/>
              </a:ext>
            </a:extLst>
          </p:cNvPr>
          <p:cNvSpPr txBox="1"/>
          <p:nvPr/>
        </p:nvSpPr>
        <p:spPr>
          <a:xfrm>
            <a:off x="1022798" y="2590651"/>
            <a:ext cx="1738382" cy="1015663"/>
          </a:xfrm>
          <a:prstGeom prst="rect">
            <a:avLst/>
          </a:prstGeom>
          <a:noFill/>
        </p:spPr>
        <p:txBody>
          <a:bodyPr wrap="square">
            <a:spAutoFit/>
          </a:bodyPr>
          <a:lstStyle/>
          <a:p>
            <a:r>
              <a:rPr lang="ja-JP" altLang="en-US" sz="1200" b="1" dirty="0">
                <a:solidFill>
                  <a:srgbClr val="494949"/>
                </a:solidFill>
              </a:rPr>
              <a:t>説明変数</a:t>
            </a:r>
            <a:endParaRPr lang="en-US" altLang="ja-JP" sz="1200" b="1" dirty="0">
              <a:solidFill>
                <a:srgbClr val="494949"/>
              </a:solidFill>
            </a:endParaRPr>
          </a:p>
          <a:p>
            <a:r>
              <a:rPr lang="en-US" altLang="ja-JP" sz="1200" b="1" dirty="0">
                <a:solidFill>
                  <a:srgbClr val="494949"/>
                </a:solidFill>
              </a:rPr>
              <a:t>x1:petal length  4.2</a:t>
            </a:r>
          </a:p>
          <a:p>
            <a:r>
              <a:rPr lang="en-US" altLang="ja-JP" sz="1200" b="1" dirty="0">
                <a:solidFill>
                  <a:srgbClr val="494949"/>
                </a:solidFill>
              </a:rPr>
              <a:t>x2:petal width   5.1</a:t>
            </a:r>
          </a:p>
          <a:p>
            <a:r>
              <a:rPr lang="en-US" altLang="ja-JP" sz="1200" b="1" dirty="0">
                <a:solidFill>
                  <a:srgbClr val="494949"/>
                </a:solidFill>
              </a:rPr>
              <a:t>x3:sepal length 6.2</a:t>
            </a:r>
          </a:p>
          <a:p>
            <a:r>
              <a:rPr lang="en-US" altLang="ja-JP" sz="1200" b="1" dirty="0">
                <a:solidFill>
                  <a:srgbClr val="494949"/>
                </a:solidFill>
              </a:rPr>
              <a:t>x4:sepal width  5.2</a:t>
            </a:r>
          </a:p>
        </p:txBody>
      </p:sp>
      <p:sp>
        <p:nvSpPr>
          <p:cNvPr id="221" name="テキスト ボックス 220">
            <a:extLst>
              <a:ext uri="{FF2B5EF4-FFF2-40B4-BE49-F238E27FC236}">
                <a16:creationId xmlns:a16="http://schemas.microsoft.com/office/drawing/2014/main" id="{B2D2B659-01CA-421A-81D9-67A3AA01F700}"/>
              </a:ext>
            </a:extLst>
          </p:cNvPr>
          <p:cNvSpPr txBox="1"/>
          <p:nvPr/>
        </p:nvSpPr>
        <p:spPr>
          <a:xfrm>
            <a:off x="772406" y="1806885"/>
            <a:ext cx="1650658" cy="307777"/>
          </a:xfrm>
          <a:prstGeom prst="rect">
            <a:avLst/>
          </a:prstGeom>
          <a:noFill/>
        </p:spPr>
        <p:txBody>
          <a:bodyPr wrap="square" rtlCol="0">
            <a:spAutoFit/>
          </a:bodyPr>
          <a:lstStyle/>
          <a:p>
            <a:pPr defTabSz="914400" fontAlgn="base">
              <a:spcBef>
                <a:spcPct val="0"/>
              </a:spcBef>
              <a:spcAft>
                <a:spcPct val="0"/>
              </a:spcAft>
            </a:pPr>
            <a:r>
              <a:rPr kumimoji="1" lang="ja-JP" altLang="en-US" sz="1400" b="1" u="sng" dirty="0">
                <a:solidFill>
                  <a:srgbClr val="494949"/>
                </a:solidFill>
                <a:latin typeface="+mn-ea"/>
              </a:rPr>
              <a:t>例）アヤメの分類</a:t>
            </a:r>
          </a:p>
        </p:txBody>
      </p:sp>
      <p:sp>
        <p:nvSpPr>
          <p:cNvPr id="222" name="テキスト ボックス 221">
            <a:extLst>
              <a:ext uri="{FF2B5EF4-FFF2-40B4-BE49-F238E27FC236}">
                <a16:creationId xmlns:a16="http://schemas.microsoft.com/office/drawing/2014/main" id="{DE8C51C5-AF49-4D21-97E8-F65FAF45FD5B}"/>
              </a:ext>
            </a:extLst>
          </p:cNvPr>
          <p:cNvSpPr txBox="1"/>
          <p:nvPr/>
        </p:nvSpPr>
        <p:spPr>
          <a:xfrm>
            <a:off x="9070956" y="2682985"/>
            <a:ext cx="1658004" cy="830997"/>
          </a:xfrm>
          <a:prstGeom prst="rect">
            <a:avLst/>
          </a:prstGeom>
          <a:noFill/>
        </p:spPr>
        <p:txBody>
          <a:bodyPr wrap="square">
            <a:spAutoFit/>
          </a:bodyPr>
          <a:lstStyle/>
          <a:p>
            <a:r>
              <a:rPr lang="ja-JP" altLang="en-US" sz="1200" b="1" dirty="0">
                <a:solidFill>
                  <a:srgbClr val="494949"/>
                </a:solidFill>
              </a:rPr>
              <a:t>目的変数のラベル</a:t>
            </a:r>
            <a:endParaRPr lang="en-US" altLang="ja-JP" sz="1200" b="1" dirty="0">
              <a:solidFill>
                <a:srgbClr val="494949"/>
              </a:solidFill>
            </a:endParaRPr>
          </a:p>
          <a:p>
            <a:r>
              <a:rPr lang="en-US" altLang="ja-JP" sz="1200" b="1" dirty="0">
                <a:solidFill>
                  <a:srgbClr val="494949"/>
                </a:solidFill>
              </a:rPr>
              <a:t>y1:Setosa	  0.1</a:t>
            </a:r>
          </a:p>
          <a:p>
            <a:r>
              <a:rPr lang="en-US" altLang="ja-JP" sz="1200" b="1" dirty="0">
                <a:solidFill>
                  <a:srgbClr val="494949"/>
                </a:solidFill>
              </a:rPr>
              <a:t>y2:Versicolor </a:t>
            </a:r>
            <a:r>
              <a:rPr lang="en-US" altLang="ja-JP" sz="1200" b="1" dirty="0">
                <a:solidFill>
                  <a:srgbClr val="EA0D62"/>
                </a:solidFill>
              </a:rPr>
              <a:t>0.6</a:t>
            </a:r>
          </a:p>
          <a:p>
            <a:r>
              <a:rPr lang="en-US" altLang="ja-JP" sz="1200" b="1" dirty="0">
                <a:solidFill>
                  <a:srgbClr val="494949"/>
                </a:solidFill>
              </a:rPr>
              <a:t>y3:Virginica	  0.3</a:t>
            </a:r>
            <a:endParaRPr lang="ja-JP" altLang="en-US" sz="1200" dirty="0">
              <a:solidFill>
                <a:srgbClr val="494949"/>
              </a:solidFill>
            </a:endParaRPr>
          </a:p>
        </p:txBody>
      </p:sp>
      <p:graphicFrame>
        <p:nvGraphicFramePr>
          <p:cNvPr id="223" name="表 4">
            <a:extLst>
              <a:ext uri="{FF2B5EF4-FFF2-40B4-BE49-F238E27FC236}">
                <a16:creationId xmlns:a16="http://schemas.microsoft.com/office/drawing/2014/main" id="{5D4B76A4-C54D-401B-AC88-13C432283942}"/>
              </a:ext>
            </a:extLst>
          </p:cNvPr>
          <p:cNvGraphicFramePr>
            <a:graphicFrameLocks/>
          </p:cNvGraphicFramePr>
          <p:nvPr>
            <p:extLst>
              <p:ext uri="{D42A27DB-BD31-4B8C-83A1-F6EECF244321}">
                <p14:modId xmlns:p14="http://schemas.microsoft.com/office/powerpoint/2010/main" val="768971220"/>
              </p:ext>
            </p:extLst>
          </p:nvPr>
        </p:nvGraphicFramePr>
        <p:xfrm>
          <a:off x="731838" y="4567906"/>
          <a:ext cx="10728324" cy="1808533"/>
        </p:xfrm>
        <a:graphic>
          <a:graphicData uri="http://schemas.openxmlformats.org/drawingml/2006/table">
            <a:tbl>
              <a:tblPr firstRow="1" bandRow="1"/>
              <a:tblGrid>
                <a:gridCol w="3156581">
                  <a:extLst>
                    <a:ext uri="{9D8B030D-6E8A-4147-A177-3AD203B41FA5}">
                      <a16:colId xmlns:a16="http://schemas.microsoft.com/office/drawing/2014/main" val="3285797616"/>
                    </a:ext>
                  </a:extLst>
                </a:gridCol>
                <a:gridCol w="967666">
                  <a:extLst>
                    <a:ext uri="{9D8B030D-6E8A-4147-A177-3AD203B41FA5}">
                      <a16:colId xmlns:a16="http://schemas.microsoft.com/office/drawing/2014/main" val="3484445545"/>
                    </a:ext>
                  </a:extLst>
                </a:gridCol>
                <a:gridCol w="6604077">
                  <a:extLst>
                    <a:ext uri="{9D8B030D-6E8A-4147-A177-3AD203B41FA5}">
                      <a16:colId xmlns:a16="http://schemas.microsoft.com/office/drawing/2014/main" val="4119078953"/>
                    </a:ext>
                  </a:extLst>
                </a:gridCol>
              </a:tblGrid>
              <a:tr h="380495">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略称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436321">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u="none" dirty="0">
                          <a:solidFill>
                            <a:srgbClr val="494949"/>
                          </a:solidFill>
                        </a:rPr>
                        <a:t>ディープニューラルネットワーク </a:t>
                      </a:r>
                      <a:endParaRPr lang="en-US" altLang="ja-JP" sz="1400" b="1" u="none" dirty="0">
                        <a:solidFill>
                          <a:srgbClr val="494949"/>
                        </a:solidFill>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DNN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深い</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を指す。主な用途はテーブルデータの回帰・分類。</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494949"/>
                          </a:solidFill>
                        </a:rPr>
                        <a:t>畳み込みニューラルネットワーク</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CNN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畳み込み層・プーリング層を持つ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。主な用途は画像認識。</a:t>
                      </a:r>
                      <a:endParaRPr kumimoji="1" lang="en-US" altLang="ja-JP" sz="1400" b="1" dirty="0">
                        <a:solidFill>
                          <a:srgbClr val="494949"/>
                        </a:solidFill>
                        <a:latin typeface="メイリオ" panose="020B0604030504040204" pitchFamily="50" charset="-128"/>
                        <a:ea typeface="メイリオ" panose="020B0604030504040204" pitchFamily="50" charset="-128"/>
                      </a:endParaRP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再帰型ニューラルネットワーク</a:t>
                      </a: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RNN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再帰的な繰り返し構造を持つ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。主な用途は時系列データ、自然言語解析。</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sp>
        <p:nvSpPr>
          <p:cNvPr id="225" name="テキスト ボックス 224">
            <a:extLst>
              <a:ext uri="{FF2B5EF4-FFF2-40B4-BE49-F238E27FC236}">
                <a16:creationId xmlns:a16="http://schemas.microsoft.com/office/drawing/2014/main" id="{84046FAE-D364-4B45-B633-C981D16576EB}"/>
              </a:ext>
            </a:extLst>
          </p:cNvPr>
          <p:cNvSpPr txBox="1"/>
          <p:nvPr/>
        </p:nvSpPr>
        <p:spPr>
          <a:xfrm>
            <a:off x="659626" y="4229979"/>
            <a:ext cx="4323340" cy="369332"/>
          </a:xfrm>
          <a:prstGeom prst="rect">
            <a:avLst/>
          </a:prstGeom>
          <a:noFill/>
        </p:spPr>
        <p:txBody>
          <a:bodyPr wrap="square">
            <a:spAutoFit/>
          </a:bodyPr>
          <a:lstStyle/>
          <a:p>
            <a:r>
              <a:rPr lang="ja-JP" altLang="en-US" sz="1800" b="1" dirty="0">
                <a:solidFill>
                  <a:srgbClr val="00879E"/>
                </a:solidFill>
                <a:effectLst>
                  <a:outerShdw blurRad="38100" dist="38100" dir="2700000" algn="tl">
                    <a:srgbClr val="000000">
                      <a:alpha val="43137"/>
                    </a:srgbClr>
                  </a:outerShdw>
                </a:effectLst>
              </a:rPr>
              <a:t>代表的なニューラルネットワークの種類</a:t>
            </a:r>
            <a:endParaRPr lang="en-US" altLang="ja-JP" sz="1800" b="1" dirty="0">
              <a:solidFill>
                <a:srgbClr val="00879E"/>
              </a:solidFill>
              <a:effectLst>
                <a:outerShdw blurRad="38100" dist="38100" dir="2700000" algn="tl">
                  <a:srgbClr val="000000">
                    <a:alpha val="43137"/>
                  </a:srgbClr>
                </a:outerShdw>
              </a:effectLst>
            </a:endParaRPr>
          </a:p>
        </p:txBody>
      </p:sp>
      <p:sp>
        <p:nvSpPr>
          <p:cNvPr id="227" name="吹き出し: 四角形 226">
            <a:extLst>
              <a:ext uri="{FF2B5EF4-FFF2-40B4-BE49-F238E27FC236}">
                <a16:creationId xmlns:a16="http://schemas.microsoft.com/office/drawing/2014/main" id="{518808D6-8553-47BF-B330-67D202F80176}"/>
              </a:ext>
            </a:extLst>
          </p:cNvPr>
          <p:cNvSpPr/>
          <p:nvPr/>
        </p:nvSpPr>
        <p:spPr>
          <a:xfrm>
            <a:off x="8525691" y="3863758"/>
            <a:ext cx="2893903" cy="771507"/>
          </a:xfrm>
          <a:prstGeom prst="wedgeRectCallout">
            <a:avLst>
              <a:gd name="adj1" fmla="val -20819"/>
              <a:gd name="adj2" fmla="val 81687"/>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これらの手法を総称して</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「ディープラーニング」</a:t>
            </a:r>
            <a:r>
              <a:rPr kumimoji="1" lang="ja-JP" altLang="en-US" sz="1200" dirty="0">
                <a:latin typeface="BIZ UDPゴシック" panose="020B0400000000000000" pitchFamily="50" charset="-128"/>
                <a:ea typeface="BIZ UDPゴシック" panose="020B0400000000000000" pitchFamily="50" charset="-128"/>
              </a:rPr>
              <a:t>と呼ぶ</a:t>
            </a:r>
          </a:p>
        </p:txBody>
      </p:sp>
    </p:spTree>
    <p:extLst>
      <p:ext uri="{BB962C8B-B14F-4D97-AF65-F5344CB8AC3E}">
        <p14:creationId xmlns:p14="http://schemas.microsoft.com/office/powerpoint/2010/main" val="342934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E3F812-6066-4652-9C66-3FA487D9A6D4}"/>
              </a:ext>
            </a:extLst>
          </p:cNvPr>
          <p:cNvSpPr>
            <a:spLocks noGrp="1"/>
          </p:cNvSpPr>
          <p:nvPr>
            <p:ph type="title"/>
          </p:nvPr>
        </p:nvSpPr>
        <p:spPr/>
        <p:txBody>
          <a:bodyPr/>
          <a:lstStyle/>
          <a:p>
            <a:r>
              <a:rPr kumimoji="1" lang="en-US" altLang="ja-JP" dirty="0"/>
              <a:t>6-1-3.</a:t>
            </a:r>
            <a:r>
              <a:rPr kumimoji="1" lang="ja-JP" altLang="en-US" dirty="0"/>
              <a:t>ニューラルネットワークの</a:t>
            </a:r>
            <a:r>
              <a:rPr lang="ja-JP" altLang="en-US" dirty="0"/>
              <a:t>仕組み①</a:t>
            </a:r>
            <a:endParaRPr kumimoji="1" lang="ja-JP" altLang="en-US" dirty="0"/>
          </a:p>
        </p:txBody>
      </p:sp>
      <p:sp>
        <p:nvSpPr>
          <p:cNvPr id="3" name="スライド番号プレースホルダー 2">
            <a:extLst>
              <a:ext uri="{FF2B5EF4-FFF2-40B4-BE49-F238E27FC236}">
                <a16:creationId xmlns:a16="http://schemas.microsoft.com/office/drawing/2014/main" id="{129959CE-7263-4B44-A952-520C9A73DE7F}"/>
              </a:ext>
            </a:extLst>
          </p:cNvPr>
          <p:cNvSpPr>
            <a:spLocks noGrp="1"/>
          </p:cNvSpPr>
          <p:nvPr>
            <p:ph type="sldNum" sz="quarter" idx="10"/>
          </p:nvPr>
        </p:nvSpPr>
        <p:spPr/>
        <p:txBody>
          <a:bodyPr/>
          <a:lstStyle/>
          <a:p>
            <a:fld id="{5D750650-B10A-47BF-93C2-E1678438B37A}" type="slidenum">
              <a:rPr lang="en-US" altLang="ja-JP" smtClean="0"/>
              <a:pPr/>
              <a:t>297</a:t>
            </a:fld>
            <a:endParaRPr lang="en-US" altLang="ja-JP" dirty="0"/>
          </a:p>
        </p:txBody>
      </p:sp>
      <p:sp>
        <p:nvSpPr>
          <p:cNvPr id="50" name="テキスト ボックス 49">
            <a:extLst>
              <a:ext uri="{FF2B5EF4-FFF2-40B4-BE49-F238E27FC236}">
                <a16:creationId xmlns:a16="http://schemas.microsoft.com/office/drawing/2014/main" id="{BD429AFD-13FE-4DF9-8FD9-812CD2D978ED}"/>
              </a:ext>
            </a:extLst>
          </p:cNvPr>
          <p:cNvSpPr txBox="1"/>
          <p:nvPr/>
        </p:nvSpPr>
        <p:spPr>
          <a:xfrm>
            <a:off x="592183" y="970921"/>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ニューラルネットワークの学習は、ニューラルネットワークの予測結果と、正解データの</a:t>
            </a:r>
            <a:endParaRPr lang="en-US" altLang="ja-JP" sz="1800" dirty="0"/>
          </a:p>
          <a:p>
            <a:pPr>
              <a:lnSpc>
                <a:spcPct val="130000"/>
              </a:lnSpc>
            </a:pPr>
            <a:r>
              <a:rPr lang="ja-JP" altLang="en-US" sz="1800" dirty="0"/>
              <a:t>損失（誤差）を計算し、その損失が最小になるようにパラメータの修正を繰り返します。</a:t>
            </a:r>
            <a:endParaRPr lang="en-US" altLang="ja-JP" sz="1800" dirty="0"/>
          </a:p>
        </p:txBody>
      </p:sp>
      <p:pic>
        <p:nvPicPr>
          <p:cNvPr id="10" name="図 9">
            <a:extLst>
              <a:ext uri="{FF2B5EF4-FFF2-40B4-BE49-F238E27FC236}">
                <a16:creationId xmlns:a16="http://schemas.microsoft.com/office/drawing/2014/main" id="{DE6CD9DB-6A0B-4A67-9FA1-E5F6CFCE527C}"/>
              </a:ext>
            </a:extLst>
          </p:cNvPr>
          <p:cNvPicPr>
            <a:picLocks noChangeAspect="1"/>
          </p:cNvPicPr>
          <p:nvPr/>
        </p:nvPicPr>
        <p:blipFill>
          <a:blip r:embed="rId3"/>
          <a:stretch>
            <a:fillRect/>
          </a:stretch>
        </p:blipFill>
        <p:spPr>
          <a:xfrm>
            <a:off x="610318" y="2116692"/>
            <a:ext cx="9394750" cy="4273666"/>
          </a:xfrm>
          <a:prstGeom prst="rect">
            <a:avLst/>
          </a:prstGeom>
        </p:spPr>
      </p:pic>
      <p:grpSp>
        <p:nvGrpSpPr>
          <p:cNvPr id="4" name="グループ化 3">
            <a:extLst>
              <a:ext uri="{FF2B5EF4-FFF2-40B4-BE49-F238E27FC236}">
                <a16:creationId xmlns:a16="http://schemas.microsoft.com/office/drawing/2014/main" id="{194212FF-AAE5-47D6-9490-C75BABF7000E}"/>
              </a:ext>
            </a:extLst>
          </p:cNvPr>
          <p:cNvGrpSpPr/>
          <p:nvPr/>
        </p:nvGrpSpPr>
        <p:grpSpPr>
          <a:xfrm>
            <a:off x="7022430" y="1870846"/>
            <a:ext cx="4674737" cy="1125737"/>
            <a:chOff x="7022430" y="1870846"/>
            <a:chExt cx="4674737" cy="1125737"/>
          </a:xfrm>
        </p:grpSpPr>
        <p:sp>
          <p:nvSpPr>
            <p:cNvPr id="188" name="四角形: 角を丸くする 187">
              <a:extLst>
                <a:ext uri="{FF2B5EF4-FFF2-40B4-BE49-F238E27FC236}">
                  <a16:creationId xmlns:a16="http://schemas.microsoft.com/office/drawing/2014/main" id="{B509A841-3B42-4752-8B8A-64EC6B6DDCDB}"/>
                </a:ext>
              </a:extLst>
            </p:cNvPr>
            <p:cNvSpPr/>
            <p:nvPr/>
          </p:nvSpPr>
          <p:spPr bwMode="auto">
            <a:xfrm>
              <a:off x="7022430" y="1870846"/>
              <a:ext cx="4568679" cy="1125737"/>
            </a:xfrm>
            <a:prstGeom prst="roundRect">
              <a:avLst>
                <a:gd name="adj" fmla="val 5515"/>
              </a:avLst>
            </a:prstGeom>
            <a:solidFill>
              <a:srgbClr val="FBCAB7"/>
            </a:solidFill>
            <a:ln w="19050" algn="ctr">
              <a:no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89" name="テキスト ボックス 188">
              <a:extLst>
                <a:ext uri="{FF2B5EF4-FFF2-40B4-BE49-F238E27FC236}">
                  <a16:creationId xmlns:a16="http://schemas.microsoft.com/office/drawing/2014/main" id="{508EDD99-2BCA-4F8E-BFE4-240BEB8D773E}"/>
                </a:ext>
              </a:extLst>
            </p:cNvPr>
            <p:cNvSpPr txBox="1"/>
            <p:nvPr/>
          </p:nvSpPr>
          <p:spPr>
            <a:xfrm>
              <a:off x="7041284" y="1921928"/>
              <a:ext cx="4655883" cy="1015663"/>
            </a:xfrm>
            <a:prstGeom prst="rect">
              <a:avLst/>
            </a:prstGeom>
            <a:noFill/>
          </p:spPr>
          <p:txBody>
            <a:bodyPr wrap="square">
              <a:spAutoFit/>
            </a:bodyPr>
            <a:lstStyle/>
            <a:p>
              <a:r>
                <a:rPr lang="ja-JP" altLang="en-US" b="1" u="sng" dirty="0">
                  <a:solidFill>
                    <a:srgbClr val="E94823"/>
                  </a:solidFill>
                </a:rPr>
                <a:t>ディープラーニング３つのステップ</a:t>
              </a:r>
              <a:endParaRPr lang="en-US" altLang="ja-JP" b="1" u="sng" dirty="0">
                <a:solidFill>
                  <a:srgbClr val="E94823"/>
                </a:solidFill>
              </a:endParaRPr>
            </a:p>
            <a:p>
              <a:r>
                <a:rPr lang="ja-JP" altLang="en-US" sz="1400" b="1" dirty="0">
                  <a:solidFill>
                    <a:schemeClr val="tx2">
                      <a:lumMod val="75000"/>
                      <a:lumOff val="25000"/>
                    </a:schemeClr>
                  </a:solidFill>
                </a:rPr>
                <a:t>① モデルで予測を行う</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② 予測値と正解値の損失を計算する</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③ 損失が小さくなるようにパラメータ修正する</a:t>
              </a:r>
            </a:p>
          </p:txBody>
        </p:sp>
      </p:grpSp>
      <p:sp>
        <p:nvSpPr>
          <p:cNvPr id="9" name="テキスト ボックス 8">
            <a:extLst>
              <a:ext uri="{FF2B5EF4-FFF2-40B4-BE49-F238E27FC236}">
                <a16:creationId xmlns:a16="http://schemas.microsoft.com/office/drawing/2014/main" id="{4B8BE6FC-1DC2-4D3C-B13B-9788D0B7FE98}"/>
              </a:ext>
            </a:extLst>
          </p:cNvPr>
          <p:cNvSpPr txBox="1"/>
          <p:nvPr/>
        </p:nvSpPr>
        <p:spPr>
          <a:xfrm>
            <a:off x="592183" y="1771887"/>
            <a:ext cx="4125892" cy="461665"/>
          </a:xfrm>
          <a:prstGeom prst="rect">
            <a:avLst/>
          </a:prstGeom>
          <a:noFill/>
        </p:spPr>
        <p:txBody>
          <a:bodyPr wrap="square">
            <a:spAutoFit/>
          </a:bodyPr>
          <a:lstStyle/>
          <a:p>
            <a:r>
              <a:rPr lang="en-US" altLang="ja-JP" sz="1200" b="1" dirty="0">
                <a:solidFill>
                  <a:srgbClr val="494949"/>
                </a:solidFill>
              </a:rPr>
              <a:t>※ </a:t>
            </a:r>
            <a:r>
              <a:rPr lang="ja-JP" altLang="en-US" sz="1200" b="1" dirty="0">
                <a:solidFill>
                  <a:srgbClr val="494949"/>
                </a:solidFill>
              </a:rPr>
              <a:t>このパラメータは学習により更新するパラメータです。</a:t>
            </a:r>
            <a:endParaRPr lang="en-US" altLang="ja-JP" sz="1200" b="1" dirty="0">
              <a:solidFill>
                <a:srgbClr val="494949"/>
              </a:solidFill>
            </a:endParaRPr>
          </a:p>
          <a:p>
            <a:r>
              <a:rPr lang="ja-JP" altLang="en-US" sz="1200" b="1" dirty="0">
                <a:solidFill>
                  <a:srgbClr val="494949"/>
                </a:solidFill>
              </a:rPr>
              <a:t>　 ハイパーパラメータではありません。</a:t>
            </a:r>
            <a:endParaRPr lang="en-US" altLang="ja-JP" sz="1200" b="1" dirty="0">
              <a:solidFill>
                <a:srgbClr val="494949"/>
              </a:solidFill>
            </a:endParaRPr>
          </a:p>
        </p:txBody>
      </p:sp>
    </p:spTree>
    <p:extLst>
      <p:ext uri="{BB962C8B-B14F-4D97-AF65-F5344CB8AC3E}">
        <p14:creationId xmlns:p14="http://schemas.microsoft.com/office/powerpoint/2010/main" val="50335279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2" name="図 331">
            <a:extLst>
              <a:ext uri="{FF2B5EF4-FFF2-40B4-BE49-F238E27FC236}">
                <a16:creationId xmlns:a16="http://schemas.microsoft.com/office/drawing/2014/main" id="{5C7701E0-137E-4F2F-BCE9-45FAC82EBD50}"/>
              </a:ext>
            </a:extLst>
          </p:cNvPr>
          <p:cNvPicPr>
            <a:picLocks noChangeAspect="1"/>
          </p:cNvPicPr>
          <p:nvPr/>
        </p:nvPicPr>
        <p:blipFill>
          <a:blip r:embed="rId3"/>
          <a:stretch>
            <a:fillRect/>
          </a:stretch>
        </p:blipFill>
        <p:spPr>
          <a:xfrm>
            <a:off x="8922062" y="1056365"/>
            <a:ext cx="3137182" cy="1427103"/>
          </a:xfrm>
          <a:prstGeom prst="rect">
            <a:avLst/>
          </a:prstGeom>
          <a:ln>
            <a:solidFill>
              <a:schemeClr val="tx2">
                <a:lumMod val="25000"/>
                <a:lumOff val="75000"/>
              </a:schemeClr>
            </a:solidFill>
          </a:ln>
        </p:spPr>
      </p:pic>
      <p:sp>
        <p:nvSpPr>
          <p:cNvPr id="2" name="タイトル 1">
            <a:extLst>
              <a:ext uri="{FF2B5EF4-FFF2-40B4-BE49-F238E27FC236}">
                <a16:creationId xmlns:a16="http://schemas.microsoft.com/office/drawing/2014/main" id="{C77B3871-F904-4544-B679-E3C521ED0721}"/>
              </a:ext>
            </a:extLst>
          </p:cNvPr>
          <p:cNvSpPr>
            <a:spLocks noGrp="1"/>
          </p:cNvSpPr>
          <p:nvPr>
            <p:ph type="title"/>
          </p:nvPr>
        </p:nvSpPr>
        <p:spPr/>
        <p:txBody>
          <a:bodyPr/>
          <a:lstStyle/>
          <a:p>
            <a:r>
              <a:rPr kumimoji="1" lang="en-US" altLang="ja-JP" dirty="0"/>
              <a:t>6-1-4.</a:t>
            </a:r>
            <a:r>
              <a:rPr kumimoji="1" lang="ja-JP" altLang="en-US" dirty="0"/>
              <a:t>ニューラルネットワークの仕組み②</a:t>
            </a:r>
          </a:p>
        </p:txBody>
      </p:sp>
      <p:sp>
        <p:nvSpPr>
          <p:cNvPr id="3" name="スライド番号プレースホルダー 2">
            <a:extLst>
              <a:ext uri="{FF2B5EF4-FFF2-40B4-BE49-F238E27FC236}">
                <a16:creationId xmlns:a16="http://schemas.microsoft.com/office/drawing/2014/main" id="{68FAC4B8-DE66-4846-A7C8-AD55109645DA}"/>
              </a:ext>
            </a:extLst>
          </p:cNvPr>
          <p:cNvSpPr>
            <a:spLocks noGrp="1"/>
          </p:cNvSpPr>
          <p:nvPr>
            <p:ph type="sldNum" sz="quarter" idx="10"/>
          </p:nvPr>
        </p:nvSpPr>
        <p:spPr/>
        <p:txBody>
          <a:bodyPr/>
          <a:lstStyle/>
          <a:p>
            <a:fld id="{5D750650-B10A-47BF-93C2-E1678438B37A}" type="slidenum">
              <a:rPr lang="en-US" altLang="ja-JP" smtClean="0"/>
              <a:pPr/>
              <a:t>298</a:t>
            </a:fld>
            <a:endParaRPr lang="en-US" altLang="ja-JP" dirty="0"/>
          </a:p>
        </p:txBody>
      </p:sp>
      <p:grpSp>
        <p:nvGrpSpPr>
          <p:cNvPr id="175" name="グループ化 174">
            <a:extLst>
              <a:ext uri="{FF2B5EF4-FFF2-40B4-BE49-F238E27FC236}">
                <a16:creationId xmlns:a16="http://schemas.microsoft.com/office/drawing/2014/main" id="{46CB3AE1-E56B-4A5D-9F2E-2AFCA4C8B851}"/>
              </a:ext>
            </a:extLst>
          </p:cNvPr>
          <p:cNvGrpSpPr/>
          <p:nvPr/>
        </p:nvGrpSpPr>
        <p:grpSpPr>
          <a:xfrm>
            <a:off x="7257567" y="1507184"/>
            <a:ext cx="1604506" cy="1051486"/>
            <a:chOff x="9184290" y="1322814"/>
            <a:chExt cx="1604506" cy="1051486"/>
          </a:xfrm>
        </p:grpSpPr>
        <p:sp>
          <p:nvSpPr>
            <p:cNvPr id="174" name="四角形: 角を丸くする 173">
              <a:extLst>
                <a:ext uri="{FF2B5EF4-FFF2-40B4-BE49-F238E27FC236}">
                  <a16:creationId xmlns:a16="http://schemas.microsoft.com/office/drawing/2014/main" id="{47D0AFF2-7CC6-481B-9897-BB0AA04A87BD}"/>
                </a:ext>
              </a:extLst>
            </p:cNvPr>
            <p:cNvSpPr/>
            <p:nvPr/>
          </p:nvSpPr>
          <p:spPr bwMode="auto">
            <a:xfrm>
              <a:off x="9184290" y="1322814"/>
              <a:ext cx="1604506" cy="105148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73" name="グループ化 172">
              <a:extLst>
                <a:ext uri="{FF2B5EF4-FFF2-40B4-BE49-F238E27FC236}">
                  <a16:creationId xmlns:a16="http://schemas.microsoft.com/office/drawing/2014/main" id="{E4ABDF6B-4B07-4F3B-83F3-AADE0BFFDC8F}"/>
                </a:ext>
              </a:extLst>
            </p:cNvPr>
            <p:cNvGrpSpPr/>
            <p:nvPr/>
          </p:nvGrpSpPr>
          <p:grpSpPr>
            <a:xfrm>
              <a:off x="9388582" y="1448164"/>
              <a:ext cx="1296175" cy="793746"/>
              <a:chOff x="9388582" y="1448164"/>
              <a:chExt cx="1296175" cy="793746"/>
            </a:xfrm>
          </p:grpSpPr>
          <p:grpSp>
            <p:nvGrpSpPr>
              <p:cNvPr id="5" name="グループ化 4">
                <a:extLst>
                  <a:ext uri="{FF2B5EF4-FFF2-40B4-BE49-F238E27FC236}">
                    <a16:creationId xmlns:a16="http://schemas.microsoft.com/office/drawing/2014/main" id="{05F46148-3950-479C-8051-5C98F919376B}"/>
                  </a:ext>
                </a:extLst>
              </p:cNvPr>
              <p:cNvGrpSpPr/>
              <p:nvPr/>
            </p:nvGrpSpPr>
            <p:grpSpPr>
              <a:xfrm>
                <a:off x="9388582" y="1448164"/>
                <a:ext cx="1296175" cy="338554"/>
                <a:chOff x="6918571" y="5723827"/>
                <a:chExt cx="1296175" cy="338554"/>
              </a:xfrm>
            </p:grpSpPr>
            <p:sp>
              <p:nvSpPr>
                <p:cNvPr id="6" name="楕円 5">
                  <a:extLst>
                    <a:ext uri="{FF2B5EF4-FFF2-40B4-BE49-F238E27FC236}">
                      <a16:creationId xmlns:a16="http://schemas.microsoft.com/office/drawing/2014/main" id="{C18C069A-4CE6-4562-81C1-614FF898DC0E}"/>
                    </a:ext>
                  </a:extLst>
                </p:cNvPr>
                <p:cNvSpPr/>
                <p:nvPr/>
              </p:nvSpPr>
              <p:spPr>
                <a:xfrm>
                  <a:off x="6918571" y="5774097"/>
                  <a:ext cx="271653" cy="271653"/>
                </a:xfrm>
                <a:prstGeom prst="ellipse">
                  <a:avLst/>
                </a:prstGeom>
                <a:solidFill>
                  <a:schemeClr val="bg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70D5BCB7-6AA5-4DB9-BA5A-ADAC0E379CD3}"/>
                    </a:ext>
                  </a:extLst>
                </p:cNvPr>
                <p:cNvSpPr/>
                <p:nvPr/>
              </p:nvSpPr>
              <p:spPr>
                <a:xfrm>
                  <a:off x="7209343" y="5723827"/>
                  <a:ext cx="1005403" cy="338554"/>
                </a:xfrm>
                <a:prstGeom prst="rect">
                  <a:avLst/>
                </a:prstGeom>
              </p:spPr>
              <p:txBody>
                <a:bodyPr wrap="none">
                  <a:spAutoFit/>
                </a:bodyPr>
                <a:lstStyle/>
                <a:p>
                  <a:r>
                    <a:rPr lang="ja-JP" altLang="en-US" sz="1600" b="1" dirty="0">
                      <a:solidFill>
                        <a:srgbClr val="494949"/>
                      </a:solidFill>
                    </a:rPr>
                    <a:t>：ノード</a:t>
                  </a:r>
                </a:p>
              </p:txBody>
            </p:sp>
          </p:grpSp>
          <p:grpSp>
            <p:nvGrpSpPr>
              <p:cNvPr id="8" name="グループ化 7">
                <a:extLst>
                  <a:ext uri="{FF2B5EF4-FFF2-40B4-BE49-F238E27FC236}">
                    <a16:creationId xmlns:a16="http://schemas.microsoft.com/office/drawing/2014/main" id="{2E856A99-0DD5-4642-807C-380FB6805E92}"/>
                  </a:ext>
                </a:extLst>
              </p:cNvPr>
              <p:cNvGrpSpPr/>
              <p:nvPr/>
            </p:nvGrpSpPr>
            <p:grpSpPr>
              <a:xfrm>
                <a:off x="9388582" y="1903356"/>
                <a:ext cx="1296175" cy="338554"/>
                <a:chOff x="7350106" y="6161326"/>
                <a:chExt cx="1296175" cy="338554"/>
              </a:xfrm>
            </p:grpSpPr>
            <p:cxnSp>
              <p:nvCxnSpPr>
                <p:cNvPr id="9" name="直線コネクタ 8">
                  <a:extLst>
                    <a:ext uri="{FF2B5EF4-FFF2-40B4-BE49-F238E27FC236}">
                      <a16:creationId xmlns:a16="http://schemas.microsoft.com/office/drawing/2014/main" id="{4EA465FB-CAC7-43C4-B7B7-BB67B63BD53E}"/>
                    </a:ext>
                  </a:extLst>
                </p:cNvPr>
                <p:cNvCxnSpPr>
                  <a:cxnSpLocks/>
                </p:cNvCxnSpPr>
                <p:nvPr/>
              </p:nvCxnSpPr>
              <p:spPr>
                <a:xfrm>
                  <a:off x="7350106" y="6353600"/>
                  <a:ext cx="271653" cy="0"/>
                </a:xfrm>
                <a:prstGeom prst="line">
                  <a:avLst/>
                </a:prstGeom>
                <a:ln w="28575">
                  <a:solidFill>
                    <a:schemeClr val="tx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8D11EE40-0768-4CB0-9A6F-FAE70A27CAA6}"/>
                    </a:ext>
                  </a:extLst>
                </p:cNvPr>
                <p:cNvSpPr/>
                <p:nvPr/>
              </p:nvSpPr>
              <p:spPr>
                <a:xfrm>
                  <a:off x="7640878" y="6161326"/>
                  <a:ext cx="1005403" cy="338554"/>
                </a:xfrm>
                <a:prstGeom prst="rect">
                  <a:avLst/>
                </a:prstGeom>
              </p:spPr>
              <p:txBody>
                <a:bodyPr wrap="none">
                  <a:spAutoFit/>
                </a:bodyPr>
                <a:lstStyle/>
                <a:p>
                  <a:r>
                    <a:rPr lang="ja-JP" altLang="en-US" sz="1600" b="1" dirty="0">
                      <a:solidFill>
                        <a:srgbClr val="494949"/>
                      </a:solidFill>
                    </a:rPr>
                    <a:t>：エッジ</a:t>
                  </a:r>
                </a:p>
              </p:txBody>
            </p:sp>
          </p:grpSp>
        </p:grpSp>
      </p:grpSp>
      <p:grpSp>
        <p:nvGrpSpPr>
          <p:cNvPr id="170" name="グループ化 169">
            <a:extLst>
              <a:ext uri="{FF2B5EF4-FFF2-40B4-BE49-F238E27FC236}">
                <a16:creationId xmlns:a16="http://schemas.microsoft.com/office/drawing/2014/main" id="{5A4A38E5-BB58-4608-AFAE-6E65E1C9FD45}"/>
              </a:ext>
            </a:extLst>
          </p:cNvPr>
          <p:cNvGrpSpPr/>
          <p:nvPr/>
        </p:nvGrpSpPr>
        <p:grpSpPr>
          <a:xfrm>
            <a:off x="305144" y="1447387"/>
            <a:ext cx="6705282" cy="2595147"/>
            <a:chOff x="600744" y="1249116"/>
            <a:chExt cx="6705282" cy="2595147"/>
          </a:xfrm>
        </p:grpSpPr>
        <p:sp>
          <p:nvSpPr>
            <p:cNvPr id="169" name="四角形: 角を丸くする 168">
              <a:extLst>
                <a:ext uri="{FF2B5EF4-FFF2-40B4-BE49-F238E27FC236}">
                  <a16:creationId xmlns:a16="http://schemas.microsoft.com/office/drawing/2014/main" id="{6925AD61-1440-4756-B5AE-6683360F7E2F}"/>
                </a:ext>
              </a:extLst>
            </p:cNvPr>
            <p:cNvSpPr/>
            <p:nvPr/>
          </p:nvSpPr>
          <p:spPr>
            <a:xfrm>
              <a:off x="600744" y="1249116"/>
              <a:ext cx="6705282" cy="2595147"/>
            </a:xfrm>
            <a:prstGeom prst="roundRect">
              <a:avLst/>
            </a:prstGeom>
            <a:gradFill flip="none" rotWithShape="1">
              <a:gsLst>
                <a:gs pos="0">
                  <a:srgbClr val="EEDADA"/>
                </a:gs>
                <a:gs pos="100000">
                  <a:srgbClr val="FFB3B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BA6D3415-B5C3-42AF-8C89-00CDD6941D88}"/>
                </a:ext>
              </a:extLst>
            </p:cNvPr>
            <p:cNvSpPr/>
            <p:nvPr/>
          </p:nvSpPr>
          <p:spPr bwMode="auto">
            <a:xfrm>
              <a:off x="5836270"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12" name="正方形/長方形 11">
              <a:extLst>
                <a:ext uri="{FF2B5EF4-FFF2-40B4-BE49-F238E27FC236}">
                  <a16:creationId xmlns:a16="http://schemas.microsoft.com/office/drawing/2014/main" id="{519728C1-F9A9-4774-BB90-F706A97ADF92}"/>
                </a:ext>
              </a:extLst>
            </p:cNvPr>
            <p:cNvSpPr/>
            <p:nvPr/>
          </p:nvSpPr>
          <p:spPr bwMode="auto">
            <a:xfrm>
              <a:off x="823043"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13" name="正方形/長方形 12">
              <a:extLst>
                <a:ext uri="{FF2B5EF4-FFF2-40B4-BE49-F238E27FC236}">
                  <a16:creationId xmlns:a16="http://schemas.microsoft.com/office/drawing/2014/main" id="{C5C9BC5D-8FFC-4207-B08D-B38CAF711441}"/>
                </a:ext>
              </a:extLst>
            </p:cNvPr>
            <p:cNvSpPr/>
            <p:nvPr/>
          </p:nvSpPr>
          <p:spPr bwMode="auto">
            <a:xfrm>
              <a:off x="2178824" y="1401895"/>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14" name="グループ化 13">
              <a:extLst>
                <a:ext uri="{FF2B5EF4-FFF2-40B4-BE49-F238E27FC236}">
                  <a16:creationId xmlns:a16="http://schemas.microsoft.com/office/drawing/2014/main" id="{1876C91E-FD04-47F4-BADA-6EB375664E04}"/>
                </a:ext>
              </a:extLst>
            </p:cNvPr>
            <p:cNvGrpSpPr/>
            <p:nvPr/>
          </p:nvGrpSpPr>
          <p:grpSpPr>
            <a:xfrm>
              <a:off x="4598431" y="2142595"/>
              <a:ext cx="217804" cy="1103384"/>
              <a:chOff x="5074164" y="3371797"/>
              <a:chExt cx="271653" cy="1376181"/>
            </a:xfrm>
          </p:grpSpPr>
          <p:sp>
            <p:nvSpPr>
              <p:cNvPr id="15" name="楕円 14">
                <a:extLst>
                  <a:ext uri="{FF2B5EF4-FFF2-40B4-BE49-F238E27FC236}">
                    <a16:creationId xmlns:a16="http://schemas.microsoft.com/office/drawing/2014/main" id="{FF63E94E-23B4-40AE-BFB1-A181B48BB483}"/>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6" name="楕円 15">
                <a:extLst>
                  <a:ext uri="{FF2B5EF4-FFF2-40B4-BE49-F238E27FC236}">
                    <a16:creationId xmlns:a16="http://schemas.microsoft.com/office/drawing/2014/main" id="{86A4481D-8F94-4EA4-9477-EF1777A259BC}"/>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7" name="楕円 16">
                <a:extLst>
                  <a:ext uri="{FF2B5EF4-FFF2-40B4-BE49-F238E27FC236}">
                    <a16:creationId xmlns:a16="http://schemas.microsoft.com/office/drawing/2014/main" id="{452B9548-5583-4C55-A667-385E6A0A308A}"/>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8" name="楕円 17">
                <a:extLst>
                  <a:ext uri="{FF2B5EF4-FFF2-40B4-BE49-F238E27FC236}">
                    <a16:creationId xmlns:a16="http://schemas.microsoft.com/office/drawing/2014/main" id="{EAA6ACF2-6060-4C05-AE5A-AC4B389480A7}"/>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9" name="グループ化 18">
              <a:extLst>
                <a:ext uri="{FF2B5EF4-FFF2-40B4-BE49-F238E27FC236}">
                  <a16:creationId xmlns:a16="http://schemas.microsoft.com/office/drawing/2014/main" id="{74947BDE-A658-488C-A4E7-CB54E16F6E81}"/>
                </a:ext>
              </a:extLst>
            </p:cNvPr>
            <p:cNvGrpSpPr/>
            <p:nvPr/>
          </p:nvGrpSpPr>
          <p:grpSpPr>
            <a:xfrm>
              <a:off x="5346716" y="2290192"/>
              <a:ext cx="217804" cy="808190"/>
              <a:chOff x="7735642" y="1936281"/>
              <a:chExt cx="300488" cy="1115002"/>
            </a:xfrm>
          </p:grpSpPr>
          <p:sp>
            <p:nvSpPr>
              <p:cNvPr id="20" name="楕円 19">
                <a:extLst>
                  <a:ext uri="{FF2B5EF4-FFF2-40B4-BE49-F238E27FC236}">
                    <a16:creationId xmlns:a16="http://schemas.microsoft.com/office/drawing/2014/main" id="{D31640A8-F60C-41E5-B1E1-CA0F32B466C0}"/>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1" name="楕円 20">
                <a:extLst>
                  <a:ext uri="{FF2B5EF4-FFF2-40B4-BE49-F238E27FC236}">
                    <a16:creationId xmlns:a16="http://schemas.microsoft.com/office/drawing/2014/main" id="{6B8CFA03-7712-4245-ADFF-C919B0BACBDD}"/>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 name="楕円 21">
                <a:extLst>
                  <a:ext uri="{FF2B5EF4-FFF2-40B4-BE49-F238E27FC236}">
                    <a16:creationId xmlns:a16="http://schemas.microsoft.com/office/drawing/2014/main" id="{345F5FAD-48BD-42CC-B0F8-66748A6D327A}"/>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8835BDA8-469F-4EAD-B603-27CFF1785FE6}"/>
                </a:ext>
              </a:extLst>
            </p:cNvPr>
            <p:cNvGrpSpPr/>
            <p:nvPr/>
          </p:nvGrpSpPr>
          <p:grpSpPr>
            <a:xfrm>
              <a:off x="6301136" y="2290192"/>
              <a:ext cx="217804" cy="808190"/>
              <a:chOff x="7735642" y="1936281"/>
              <a:chExt cx="300488" cy="1115002"/>
            </a:xfrm>
          </p:grpSpPr>
          <p:sp>
            <p:nvSpPr>
              <p:cNvPr id="24" name="楕円 23">
                <a:extLst>
                  <a:ext uri="{FF2B5EF4-FFF2-40B4-BE49-F238E27FC236}">
                    <a16:creationId xmlns:a16="http://schemas.microsoft.com/office/drawing/2014/main" id="{2E5C3FC3-8AA5-418B-AAA7-C67084DBEF5F}"/>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 name="楕円 24">
                <a:extLst>
                  <a:ext uri="{FF2B5EF4-FFF2-40B4-BE49-F238E27FC236}">
                    <a16:creationId xmlns:a16="http://schemas.microsoft.com/office/drawing/2014/main" id="{705300F1-9A35-489E-83EC-0D0021158071}"/>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 name="楕円 25">
                <a:extLst>
                  <a:ext uri="{FF2B5EF4-FFF2-40B4-BE49-F238E27FC236}">
                    <a16:creationId xmlns:a16="http://schemas.microsoft.com/office/drawing/2014/main" id="{597EE9B7-FCA8-47FA-9950-C254B7BFDB2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27" name="直線コネクタ 26">
              <a:extLst>
                <a:ext uri="{FF2B5EF4-FFF2-40B4-BE49-F238E27FC236}">
                  <a16:creationId xmlns:a16="http://schemas.microsoft.com/office/drawing/2014/main" id="{F7D4AD0C-92AA-416D-A1E4-6F01A58E61D3}"/>
                </a:ext>
              </a:extLst>
            </p:cNvPr>
            <p:cNvCxnSpPr>
              <a:cxnSpLocks/>
              <a:stCxn id="22" idx="6"/>
              <a:endCxn id="26" idx="2"/>
            </p:cNvCxnSpPr>
            <p:nvPr/>
          </p:nvCxnSpPr>
          <p:spPr>
            <a:xfrm>
              <a:off x="5564520" y="2989481"/>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9B0D6087-365C-488A-A331-758C3A6DD08A}"/>
                </a:ext>
              </a:extLst>
            </p:cNvPr>
            <p:cNvCxnSpPr>
              <a:cxnSpLocks/>
              <a:stCxn id="22" idx="6"/>
              <a:endCxn id="25" idx="2"/>
            </p:cNvCxnSpPr>
            <p:nvPr/>
          </p:nvCxnSpPr>
          <p:spPr>
            <a:xfrm flipV="1">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68F11E43-A02B-460A-A47E-F7B0F5252544}"/>
                </a:ext>
              </a:extLst>
            </p:cNvPr>
            <p:cNvCxnSpPr>
              <a:cxnSpLocks/>
              <a:stCxn id="21" idx="6"/>
              <a:endCxn id="26" idx="2"/>
            </p:cNvCxnSpPr>
            <p:nvPr/>
          </p:nvCxnSpPr>
          <p:spPr>
            <a:xfrm>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98C5FF40-87F1-436A-8DDE-58ECC212FE8C}"/>
                </a:ext>
              </a:extLst>
            </p:cNvPr>
            <p:cNvCxnSpPr>
              <a:cxnSpLocks/>
              <a:stCxn id="22" idx="6"/>
              <a:endCxn id="24" idx="2"/>
            </p:cNvCxnSpPr>
            <p:nvPr/>
          </p:nvCxnSpPr>
          <p:spPr>
            <a:xfrm flipV="1">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 name="直線コネクタ 30">
              <a:extLst>
                <a:ext uri="{FF2B5EF4-FFF2-40B4-BE49-F238E27FC236}">
                  <a16:creationId xmlns:a16="http://schemas.microsoft.com/office/drawing/2014/main" id="{9E8339F2-E375-48C1-B02C-9B3F4B39F070}"/>
                </a:ext>
              </a:extLst>
            </p:cNvPr>
            <p:cNvCxnSpPr>
              <a:cxnSpLocks/>
              <a:stCxn id="21" idx="6"/>
              <a:endCxn id="25" idx="2"/>
            </p:cNvCxnSpPr>
            <p:nvPr/>
          </p:nvCxnSpPr>
          <p:spPr>
            <a:xfrm>
              <a:off x="5564520" y="2694288"/>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2" name="直線コネクタ 31">
              <a:extLst>
                <a:ext uri="{FF2B5EF4-FFF2-40B4-BE49-F238E27FC236}">
                  <a16:creationId xmlns:a16="http://schemas.microsoft.com/office/drawing/2014/main" id="{A2EA1295-E096-468D-B52C-A1820A5EB7D1}"/>
                </a:ext>
              </a:extLst>
            </p:cNvPr>
            <p:cNvCxnSpPr>
              <a:cxnSpLocks/>
              <a:stCxn id="20" idx="6"/>
              <a:endCxn id="24" idx="2"/>
            </p:cNvCxnSpPr>
            <p:nvPr/>
          </p:nvCxnSpPr>
          <p:spPr>
            <a:xfrm>
              <a:off x="5564520" y="2399094"/>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F9366190-AFE9-4A32-BD2C-EAA7644373AD}"/>
                </a:ext>
              </a:extLst>
            </p:cNvPr>
            <p:cNvCxnSpPr>
              <a:cxnSpLocks/>
              <a:stCxn id="20" idx="6"/>
              <a:endCxn id="25" idx="2"/>
            </p:cNvCxnSpPr>
            <p:nvPr/>
          </p:nvCxnSpPr>
          <p:spPr>
            <a:xfrm>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E8FC0B58-B3F5-4921-8EFE-31FE4A5E71AC}"/>
                </a:ext>
              </a:extLst>
            </p:cNvPr>
            <p:cNvCxnSpPr>
              <a:cxnSpLocks/>
              <a:stCxn id="20" idx="6"/>
              <a:endCxn id="26" idx="2"/>
            </p:cNvCxnSpPr>
            <p:nvPr/>
          </p:nvCxnSpPr>
          <p:spPr>
            <a:xfrm>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7DFAC87-1E04-45D8-A4C2-AF47B3E0A46B}"/>
                </a:ext>
              </a:extLst>
            </p:cNvPr>
            <p:cNvCxnSpPr>
              <a:cxnSpLocks/>
              <a:stCxn id="21" idx="6"/>
              <a:endCxn id="24" idx="2"/>
            </p:cNvCxnSpPr>
            <p:nvPr/>
          </p:nvCxnSpPr>
          <p:spPr>
            <a:xfrm flipV="1">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3E8AF538-79C3-41CB-900A-9D42562FDAA4}"/>
                </a:ext>
              </a:extLst>
            </p:cNvPr>
            <p:cNvCxnSpPr>
              <a:cxnSpLocks/>
              <a:stCxn id="15" idx="6"/>
              <a:endCxn id="20" idx="2"/>
            </p:cNvCxnSpPr>
            <p:nvPr/>
          </p:nvCxnSpPr>
          <p:spPr>
            <a:xfrm>
              <a:off x="4816235"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C577CA38-120E-4FE4-89C5-18F6E7A471CE}"/>
                </a:ext>
              </a:extLst>
            </p:cNvPr>
            <p:cNvCxnSpPr>
              <a:cxnSpLocks/>
              <a:stCxn id="15" idx="6"/>
              <a:endCxn id="21" idx="2"/>
            </p:cNvCxnSpPr>
            <p:nvPr/>
          </p:nvCxnSpPr>
          <p:spPr>
            <a:xfrm>
              <a:off x="4816235"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5F269663-C6B1-47F8-B1A2-5CEE3C90BB5D}"/>
                </a:ext>
              </a:extLst>
            </p:cNvPr>
            <p:cNvCxnSpPr>
              <a:cxnSpLocks/>
              <a:stCxn id="15" idx="6"/>
              <a:endCxn id="22" idx="2"/>
            </p:cNvCxnSpPr>
            <p:nvPr/>
          </p:nvCxnSpPr>
          <p:spPr>
            <a:xfrm>
              <a:off x="4816235"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AF8852D6-91E7-4042-A8FC-6CD015F38F94}"/>
                </a:ext>
              </a:extLst>
            </p:cNvPr>
            <p:cNvCxnSpPr>
              <a:cxnSpLocks/>
              <a:stCxn id="16" idx="6"/>
              <a:endCxn id="22" idx="2"/>
            </p:cNvCxnSpPr>
            <p:nvPr/>
          </p:nvCxnSpPr>
          <p:spPr>
            <a:xfrm>
              <a:off x="4816235"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194765B3-3EB6-48A6-90C3-225D9E28EF37}"/>
                </a:ext>
              </a:extLst>
            </p:cNvPr>
            <p:cNvCxnSpPr>
              <a:cxnSpLocks/>
              <a:stCxn id="16" idx="6"/>
              <a:endCxn id="21" idx="2"/>
            </p:cNvCxnSpPr>
            <p:nvPr/>
          </p:nvCxnSpPr>
          <p:spPr>
            <a:xfrm>
              <a:off x="4816235"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FB76A1A9-360D-46CB-9584-DC9838705DF8}"/>
                </a:ext>
              </a:extLst>
            </p:cNvPr>
            <p:cNvCxnSpPr>
              <a:cxnSpLocks/>
              <a:stCxn id="16" idx="6"/>
              <a:endCxn id="20" idx="2"/>
            </p:cNvCxnSpPr>
            <p:nvPr/>
          </p:nvCxnSpPr>
          <p:spPr>
            <a:xfrm flipV="1">
              <a:off x="4816235"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074CEE1A-EAC4-4A71-B221-AD2CB15A55A3}"/>
                </a:ext>
              </a:extLst>
            </p:cNvPr>
            <p:cNvCxnSpPr>
              <a:cxnSpLocks/>
              <a:stCxn id="17" idx="6"/>
              <a:endCxn id="20" idx="2"/>
            </p:cNvCxnSpPr>
            <p:nvPr/>
          </p:nvCxnSpPr>
          <p:spPr>
            <a:xfrm flipV="1">
              <a:off x="4816235"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2DC0E18-3001-4422-967F-9C9C6787F751}"/>
                </a:ext>
              </a:extLst>
            </p:cNvPr>
            <p:cNvCxnSpPr>
              <a:cxnSpLocks/>
              <a:stCxn id="18" idx="6"/>
              <a:endCxn id="20" idx="2"/>
            </p:cNvCxnSpPr>
            <p:nvPr/>
          </p:nvCxnSpPr>
          <p:spPr>
            <a:xfrm flipV="1">
              <a:off x="4816235"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530895CC-C3E1-4C9F-8262-615CCD0BDE5C}"/>
                </a:ext>
              </a:extLst>
            </p:cNvPr>
            <p:cNvCxnSpPr>
              <a:cxnSpLocks/>
              <a:stCxn id="17" idx="6"/>
              <a:endCxn id="21" idx="2"/>
            </p:cNvCxnSpPr>
            <p:nvPr/>
          </p:nvCxnSpPr>
          <p:spPr>
            <a:xfrm flipV="1">
              <a:off x="4816235"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8F2C6BAD-8E69-4FEC-BA6F-1633553D0CE4}"/>
                </a:ext>
              </a:extLst>
            </p:cNvPr>
            <p:cNvCxnSpPr>
              <a:cxnSpLocks/>
              <a:stCxn id="17" idx="6"/>
              <a:endCxn id="22" idx="2"/>
            </p:cNvCxnSpPr>
            <p:nvPr/>
          </p:nvCxnSpPr>
          <p:spPr>
            <a:xfrm>
              <a:off x="4816235"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43D9D606-0BE1-4F72-B918-53FDDC6F44CF}"/>
                </a:ext>
              </a:extLst>
            </p:cNvPr>
            <p:cNvCxnSpPr>
              <a:cxnSpLocks/>
              <a:stCxn id="18" idx="6"/>
              <a:endCxn id="22" idx="2"/>
            </p:cNvCxnSpPr>
            <p:nvPr/>
          </p:nvCxnSpPr>
          <p:spPr>
            <a:xfrm flipV="1">
              <a:off x="4816235"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A8FA5D4A-7D15-4270-92C9-48589084D3A1}"/>
                </a:ext>
              </a:extLst>
            </p:cNvPr>
            <p:cNvCxnSpPr>
              <a:cxnSpLocks/>
              <a:stCxn id="18" idx="6"/>
              <a:endCxn id="21" idx="2"/>
            </p:cNvCxnSpPr>
            <p:nvPr/>
          </p:nvCxnSpPr>
          <p:spPr>
            <a:xfrm flipV="1">
              <a:off x="4816235"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48" name="グループ化 47">
              <a:extLst>
                <a:ext uri="{FF2B5EF4-FFF2-40B4-BE49-F238E27FC236}">
                  <a16:creationId xmlns:a16="http://schemas.microsoft.com/office/drawing/2014/main" id="{503E308F-12E1-4E97-8929-52D4C6C2ACBD}"/>
                </a:ext>
              </a:extLst>
            </p:cNvPr>
            <p:cNvGrpSpPr/>
            <p:nvPr/>
          </p:nvGrpSpPr>
          <p:grpSpPr>
            <a:xfrm>
              <a:off x="1342072" y="2142595"/>
              <a:ext cx="217804" cy="1103384"/>
              <a:chOff x="1368262" y="3187709"/>
              <a:chExt cx="271653" cy="1376181"/>
            </a:xfrm>
          </p:grpSpPr>
          <p:sp>
            <p:nvSpPr>
              <p:cNvPr id="49" name="楕円 48">
                <a:extLst>
                  <a:ext uri="{FF2B5EF4-FFF2-40B4-BE49-F238E27FC236}">
                    <a16:creationId xmlns:a16="http://schemas.microsoft.com/office/drawing/2014/main" id="{5D011EFA-C2BD-404F-9EB7-C27B180D6A5C}"/>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0" name="楕円 49">
                <a:extLst>
                  <a:ext uri="{FF2B5EF4-FFF2-40B4-BE49-F238E27FC236}">
                    <a16:creationId xmlns:a16="http://schemas.microsoft.com/office/drawing/2014/main" id="{6593517F-FA79-4F65-BDE0-1C20CCE57205}"/>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1" name="楕円 50">
                <a:extLst>
                  <a:ext uri="{FF2B5EF4-FFF2-40B4-BE49-F238E27FC236}">
                    <a16:creationId xmlns:a16="http://schemas.microsoft.com/office/drawing/2014/main" id="{CD5BE4C4-C4C2-4A5A-B5A9-AFC66635D5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2" name="楕円 51">
                <a:extLst>
                  <a:ext uri="{FF2B5EF4-FFF2-40B4-BE49-F238E27FC236}">
                    <a16:creationId xmlns:a16="http://schemas.microsoft.com/office/drawing/2014/main" id="{3579808E-513F-4240-9F91-CE768E66F5CB}"/>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3" name="グループ化 52">
              <a:extLst>
                <a:ext uri="{FF2B5EF4-FFF2-40B4-BE49-F238E27FC236}">
                  <a16:creationId xmlns:a16="http://schemas.microsoft.com/office/drawing/2014/main" id="{55F3CD6B-46F4-49F8-A2FE-3013FAF4F309}"/>
                </a:ext>
              </a:extLst>
            </p:cNvPr>
            <p:cNvGrpSpPr/>
            <p:nvPr/>
          </p:nvGrpSpPr>
          <p:grpSpPr>
            <a:xfrm>
              <a:off x="2353578" y="2142595"/>
              <a:ext cx="217804" cy="1103384"/>
              <a:chOff x="1368262" y="3187709"/>
              <a:chExt cx="271653" cy="1376181"/>
            </a:xfrm>
          </p:grpSpPr>
          <p:sp>
            <p:nvSpPr>
              <p:cNvPr id="54" name="楕円 53">
                <a:extLst>
                  <a:ext uri="{FF2B5EF4-FFF2-40B4-BE49-F238E27FC236}">
                    <a16:creationId xmlns:a16="http://schemas.microsoft.com/office/drawing/2014/main" id="{6D1FBC98-B015-4929-8909-F00AD5F85FB1}"/>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5" name="楕円 54">
                <a:extLst>
                  <a:ext uri="{FF2B5EF4-FFF2-40B4-BE49-F238E27FC236}">
                    <a16:creationId xmlns:a16="http://schemas.microsoft.com/office/drawing/2014/main" id="{C2BA30E4-A75A-4DA2-8476-9811B7C2E3E6}"/>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6" name="楕円 55">
                <a:extLst>
                  <a:ext uri="{FF2B5EF4-FFF2-40B4-BE49-F238E27FC236}">
                    <a16:creationId xmlns:a16="http://schemas.microsoft.com/office/drawing/2014/main" id="{C26DD7F5-5F55-4AA4-8318-27936369203F}"/>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7" name="楕円 56">
                <a:extLst>
                  <a:ext uri="{FF2B5EF4-FFF2-40B4-BE49-F238E27FC236}">
                    <a16:creationId xmlns:a16="http://schemas.microsoft.com/office/drawing/2014/main" id="{673C3E67-EA5D-4DF4-889C-553CD06032E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8" name="グループ化 57">
              <a:extLst>
                <a:ext uri="{FF2B5EF4-FFF2-40B4-BE49-F238E27FC236}">
                  <a16:creationId xmlns:a16="http://schemas.microsoft.com/office/drawing/2014/main" id="{E560B827-345A-45C1-BA05-650CC47ECBD8}"/>
                </a:ext>
              </a:extLst>
            </p:cNvPr>
            <p:cNvGrpSpPr/>
            <p:nvPr/>
          </p:nvGrpSpPr>
          <p:grpSpPr>
            <a:xfrm>
              <a:off x="3850147" y="1847402"/>
              <a:ext cx="217804" cy="1693770"/>
              <a:chOff x="4006305" y="3187709"/>
              <a:chExt cx="271653" cy="2112533"/>
            </a:xfrm>
          </p:grpSpPr>
          <p:sp>
            <p:nvSpPr>
              <p:cNvPr id="59" name="楕円 58">
                <a:extLst>
                  <a:ext uri="{FF2B5EF4-FFF2-40B4-BE49-F238E27FC236}">
                    <a16:creationId xmlns:a16="http://schemas.microsoft.com/office/drawing/2014/main" id="{F9038FEE-180E-40F5-8DB1-5AAED09A940B}"/>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0" name="楕円 59">
                <a:extLst>
                  <a:ext uri="{FF2B5EF4-FFF2-40B4-BE49-F238E27FC236}">
                    <a16:creationId xmlns:a16="http://schemas.microsoft.com/office/drawing/2014/main" id="{587FBCF1-C5B2-4C93-8C1F-380257F8F9CE}"/>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1" name="楕円 60">
                <a:extLst>
                  <a:ext uri="{FF2B5EF4-FFF2-40B4-BE49-F238E27FC236}">
                    <a16:creationId xmlns:a16="http://schemas.microsoft.com/office/drawing/2014/main" id="{D9D326F6-DA08-4156-A4D2-30006A7E6818}"/>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2" name="楕円 61">
                <a:extLst>
                  <a:ext uri="{FF2B5EF4-FFF2-40B4-BE49-F238E27FC236}">
                    <a16:creationId xmlns:a16="http://schemas.microsoft.com/office/drawing/2014/main" id="{570D08DE-D750-4D77-BFF5-1844920B8E81}"/>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3" name="楕円 62">
                <a:extLst>
                  <a:ext uri="{FF2B5EF4-FFF2-40B4-BE49-F238E27FC236}">
                    <a16:creationId xmlns:a16="http://schemas.microsoft.com/office/drawing/2014/main" id="{DC9BFD50-A94F-4641-ACE1-3F54264AE038}"/>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4" name="楕円 63">
                <a:extLst>
                  <a:ext uri="{FF2B5EF4-FFF2-40B4-BE49-F238E27FC236}">
                    <a16:creationId xmlns:a16="http://schemas.microsoft.com/office/drawing/2014/main" id="{5346AFD9-916C-4878-9A24-A3103DB55E3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5" name="グループ化 64">
              <a:extLst>
                <a:ext uri="{FF2B5EF4-FFF2-40B4-BE49-F238E27FC236}">
                  <a16:creationId xmlns:a16="http://schemas.microsoft.com/office/drawing/2014/main" id="{C386AD4E-A548-4BEC-A54A-62FB37C67B1E}"/>
                </a:ext>
              </a:extLst>
            </p:cNvPr>
            <p:cNvGrpSpPr/>
            <p:nvPr/>
          </p:nvGrpSpPr>
          <p:grpSpPr>
            <a:xfrm>
              <a:off x="3101862" y="1994999"/>
              <a:ext cx="217804" cy="1398577"/>
              <a:chOff x="3641070" y="3187709"/>
              <a:chExt cx="271653" cy="1744357"/>
            </a:xfrm>
          </p:grpSpPr>
          <p:sp>
            <p:nvSpPr>
              <p:cNvPr id="66" name="楕円 65">
                <a:extLst>
                  <a:ext uri="{FF2B5EF4-FFF2-40B4-BE49-F238E27FC236}">
                    <a16:creationId xmlns:a16="http://schemas.microsoft.com/office/drawing/2014/main" id="{81BE6992-6624-49C2-ADA8-8B3167F39939}"/>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D717AA59-E3CC-4CE8-A8FE-54119C431E4D}"/>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8" name="楕円 67">
                <a:extLst>
                  <a:ext uri="{FF2B5EF4-FFF2-40B4-BE49-F238E27FC236}">
                    <a16:creationId xmlns:a16="http://schemas.microsoft.com/office/drawing/2014/main" id="{F45A2FF9-CF76-4269-B7FA-BFC5DC8D7424}"/>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9" name="楕円 68">
                <a:extLst>
                  <a:ext uri="{FF2B5EF4-FFF2-40B4-BE49-F238E27FC236}">
                    <a16:creationId xmlns:a16="http://schemas.microsoft.com/office/drawing/2014/main" id="{BE35C881-1247-4218-A742-9BF1792F3CEA}"/>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265EB82E-8552-4A63-B432-A97F8E5AF4B5}"/>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1" name="直線コネクタ 70">
              <a:extLst>
                <a:ext uri="{FF2B5EF4-FFF2-40B4-BE49-F238E27FC236}">
                  <a16:creationId xmlns:a16="http://schemas.microsoft.com/office/drawing/2014/main" id="{BF3EFAB2-88ED-48AC-AA79-9C0E6D2E47C3}"/>
                </a:ext>
              </a:extLst>
            </p:cNvPr>
            <p:cNvCxnSpPr>
              <a:cxnSpLocks/>
              <a:stCxn id="59" idx="6"/>
              <a:endCxn id="15" idx="2"/>
            </p:cNvCxnSpPr>
            <p:nvPr/>
          </p:nvCxnSpPr>
          <p:spPr>
            <a:xfrm>
              <a:off x="4067951" y="195630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a:extLst>
                <a:ext uri="{FF2B5EF4-FFF2-40B4-BE49-F238E27FC236}">
                  <a16:creationId xmlns:a16="http://schemas.microsoft.com/office/drawing/2014/main" id="{B4410EAD-60A6-4C3D-A25A-B1A83916ABF9}"/>
                </a:ext>
              </a:extLst>
            </p:cNvPr>
            <p:cNvCxnSpPr>
              <a:cxnSpLocks/>
              <a:stCxn id="60" idx="6"/>
              <a:endCxn id="15" idx="2"/>
            </p:cNvCxnSpPr>
            <p:nvPr/>
          </p:nvCxnSpPr>
          <p:spPr>
            <a:xfrm>
              <a:off x="4067951" y="225149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3" name="直線コネクタ 72">
              <a:extLst>
                <a:ext uri="{FF2B5EF4-FFF2-40B4-BE49-F238E27FC236}">
                  <a16:creationId xmlns:a16="http://schemas.microsoft.com/office/drawing/2014/main" id="{579694B5-F026-4208-9D31-FDA6921B2509}"/>
                </a:ext>
              </a:extLst>
            </p:cNvPr>
            <p:cNvCxnSpPr>
              <a:cxnSpLocks/>
              <a:stCxn id="61" idx="6"/>
              <a:endCxn id="15" idx="2"/>
            </p:cNvCxnSpPr>
            <p:nvPr/>
          </p:nvCxnSpPr>
          <p:spPr>
            <a:xfrm flipV="1">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4" name="直線コネクタ 73">
              <a:extLst>
                <a:ext uri="{FF2B5EF4-FFF2-40B4-BE49-F238E27FC236}">
                  <a16:creationId xmlns:a16="http://schemas.microsoft.com/office/drawing/2014/main" id="{16E9EE2A-3BE5-4080-A557-BBB6AFB902CF}"/>
                </a:ext>
              </a:extLst>
            </p:cNvPr>
            <p:cNvCxnSpPr>
              <a:cxnSpLocks/>
              <a:stCxn id="62" idx="6"/>
              <a:endCxn id="15" idx="2"/>
            </p:cNvCxnSpPr>
            <p:nvPr/>
          </p:nvCxnSpPr>
          <p:spPr>
            <a:xfrm flipV="1">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5" name="直線コネクタ 74">
              <a:extLst>
                <a:ext uri="{FF2B5EF4-FFF2-40B4-BE49-F238E27FC236}">
                  <a16:creationId xmlns:a16="http://schemas.microsoft.com/office/drawing/2014/main" id="{65052686-5BAC-4B4A-AA5A-9508A2E07291}"/>
                </a:ext>
              </a:extLst>
            </p:cNvPr>
            <p:cNvCxnSpPr>
              <a:cxnSpLocks/>
              <a:stCxn id="63" idx="6"/>
              <a:endCxn id="15" idx="2"/>
            </p:cNvCxnSpPr>
            <p:nvPr/>
          </p:nvCxnSpPr>
          <p:spPr>
            <a:xfrm flipV="1">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6" name="直線コネクタ 75">
              <a:extLst>
                <a:ext uri="{FF2B5EF4-FFF2-40B4-BE49-F238E27FC236}">
                  <a16:creationId xmlns:a16="http://schemas.microsoft.com/office/drawing/2014/main" id="{FB0E5BB6-EE9A-4120-B09A-CE9DB29AC346}"/>
                </a:ext>
              </a:extLst>
            </p:cNvPr>
            <p:cNvCxnSpPr>
              <a:cxnSpLocks/>
              <a:stCxn id="64" idx="6"/>
              <a:endCxn id="15" idx="2"/>
            </p:cNvCxnSpPr>
            <p:nvPr/>
          </p:nvCxnSpPr>
          <p:spPr>
            <a:xfrm flipV="1">
              <a:off x="4067951" y="2251498"/>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80550E12-FE40-4266-9F6F-26A4549E8AA6}"/>
                </a:ext>
              </a:extLst>
            </p:cNvPr>
            <p:cNvCxnSpPr>
              <a:cxnSpLocks/>
              <a:endCxn id="16" idx="2"/>
            </p:cNvCxnSpPr>
            <p:nvPr/>
          </p:nvCxnSpPr>
          <p:spPr>
            <a:xfrm flipV="1">
              <a:off x="4089306" y="2546691"/>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A1664F0A-48FC-49C7-B0C2-F9CDDE62E025}"/>
                </a:ext>
              </a:extLst>
            </p:cNvPr>
            <p:cNvCxnSpPr>
              <a:cxnSpLocks/>
              <a:stCxn id="63" idx="6"/>
              <a:endCxn id="16" idx="2"/>
            </p:cNvCxnSpPr>
            <p:nvPr/>
          </p:nvCxnSpPr>
          <p:spPr>
            <a:xfrm flipV="1">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D6E226B6-427E-486E-8F78-DB36B70D7F03}"/>
                </a:ext>
              </a:extLst>
            </p:cNvPr>
            <p:cNvCxnSpPr>
              <a:cxnSpLocks/>
              <a:stCxn id="62" idx="6"/>
              <a:endCxn id="16" idx="2"/>
            </p:cNvCxnSpPr>
            <p:nvPr/>
          </p:nvCxnSpPr>
          <p:spPr>
            <a:xfrm flipV="1">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278EBBBA-6C4D-4F9B-96FB-A3300AA8A8FB}"/>
                </a:ext>
              </a:extLst>
            </p:cNvPr>
            <p:cNvCxnSpPr>
              <a:cxnSpLocks/>
              <a:stCxn id="61" idx="6"/>
              <a:endCxn id="16" idx="2"/>
            </p:cNvCxnSpPr>
            <p:nvPr/>
          </p:nvCxnSpPr>
          <p:spPr>
            <a:xfrm>
              <a:off x="4067951" y="2546691"/>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9FC86A6-FF77-4E5E-9C74-5C42526FAD55}"/>
                </a:ext>
              </a:extLst>
            </p:cNvPr>
            <p:cNvCxnSpPr>
              <a:cxnSpLocks/>
              <a:stCxn id="60" idx="6"/>
              <a:endCxn id="16" idx="2"/>
            </p:cNvCxnSpPr>
            <p:nvPr/>
          </p:nvCxnSpPr>
          <p:spPr>
            <a:xfrm>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B589572E-D91A-4499-AB46-40A25CCEE0AF}"/>
                </a:ext>
              </a:extLst>
            </p:cNvPr>
            <p:cNvCxnSpPr>
              <a:cxnSpLocks/>
              <a:stCxn id="59" idx="6"/>
              <a:endCxn id="16" idx="2"/>
            </p:cNvCxnSpPr>
            <p:nvPr/>
          </p:nvCxnSpPr>
          <p:spPr>
            <a:xfrm>
              <a:off x="4067951" y="195630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98FB17A1-E2FE-4061-84EC-028CA6CD547A}"/>
                </a:ext>
              </a:extLst>
            </p:cNvPr>
            <p:cNvCxnSpPr>
              <a:cxnSpLocks/>
              <a:stCxn id="59" idx="6"/>
              <a:endCxn id="17" idx="2"/>
            </p:cNvCxnSpPr>
            <p:nvPr/>
          </p:nvCxnSpPr>
          <p:spPr>
            <a:xfrm>
              <a:off x="4067951" y="1956304"/>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6B5D34A-08C5-45CA-92AD-6DD80BA3DBFD}"/>
                </a:ext>
              </a:extLst>
            </p:cNvPr>
            <p:cNvCxnSpPr>
              <a:cxnSpLocks/>
              <a:stCxn id="60" idx="6"/>
              <a:endCxn id="17" idx="2"/>
            </p:cNvCxnSpPr>
            <p:nvPr/>
          </p:nvCxnSpPr>
          <p:spPr>
            <a:xfrm>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3C13C0D6-0683-4939-8093-66001FC4D2B3}"/>
                </a:ext>
              </a:extLst>
            </p:cNvPr>
            <p:cNvCxnSpPr>
              <a:cxnSpLocks/>
              <a:stCxn id="61" idx="6"/>
              <a:endCxn id="17" idx="2"/>
            </p:cNvCxnSpPr>
            <p:nvPr/>
          </p:nvCxnSpPr>
          <p:spPr>
            <a:xfrm>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AC42484B-B25E-444D-9B3C-BFC1B8E404B7}"/>
                </a:ext>
              </a:extLst>
            </p:cNvPr>
            <p:cNvCxnSpPr>
              <a:cxnSpLocks/>
              <a:stCxn id="62" idx="6"/>
              <a:endCxn id="17" idx="2"/>
            </p:cNvCxnSpPr>
            <p:nvPr/>
          </p:nvCxnSpPr>
          <p:spPr>
            <a:xfrm>
              <a:off x="4067951" y="2841884"/>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9AAEBF27-62D8-4827-9566-1E409B44E184}"/>
                </a:ext>
              </a:extLst>
            </p:cNvPr>
            <p:cNvCxnSpPr>
              <a:cxnSpLocks/>
              <a:stCxn id="63" idx="6"/>
              <a:endCxn id="17" idx="2"/>
            </p:cNvCxnSpPr>
            <p:nvPr/>
          </p:nvCxnSpPr>
          <p:spPr>
            <a:xfrm flipV="1">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025DD3C2-B428-463B-8B49-5600B6E52A6A}"/>
                </a:ext>
              </a:extLst>
            </p:cNvPr>
            <p:cNvCxnSpPr>
              <a:cxnSpLocks/>
              <a:stCxn id="64" idx="6"/>
              <a:endCxn id="17" idx="2"/>
            </p:cNvCxnSpPr>
            <p:nvPr/>
          </p:nvCxnSpPr>
          <p:spPr>
            <a:xfrm flipV="1">
              <a:off x="4067951" y="284188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38985534-9D07-4335-AE44-5814F80B8579}"/>
                </a:ext>
              </a:extLst>
            </p:cNvPr>
            <p:cNvCxnSpPr>
              <a:cxnSpLocks/>
              <a:stCxn id="64" idx="6"/>
              <a:endCxn id="18" idx="2"/>
            </p:cNvCxnSpPr>
            <p:nvPr/>
          </p:nvCxnSpPr>
          <p:spPr>
            <a:xfrm flipV="1">
              <a:off x="4067951" y="313707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61ECC6B0-7B08-4416-AF45-531AA331F61F}"/>
                </a:ext>
              </a:extLst>
            </p:cNvPr>
            <p:cNvCxnSpPr>
              <a:cxnSpLocks/>
              <a:stCxn id="63" idx="6"/>
              <a:endCxn id="18" idx="2"/>
            </p:cNvCxnSpPr>
            <p:nvPr/>
          </p:nvCxnSpPr>
          <p:spPr>
            <a:xfrm>
              <a:off x="4067951" y="313707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E33B67DE-F828-4741-973C-11613A39554D}"/>
                </a:ext>
              </a:extLst>
            </p:cNvPr>
            <p:cNvCxnSpPr>
              <a:cxnSpLocks/>
              <a:stCxn id="62" idx="6"/>
              <a:endCxn id="18" idx="2"/>
            </p:cNvCxnSpPr>
            <p:nvPr/>
          </p:nvCxnSpPr>
          <p:spPr>
            <a:xfrm>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F7339B85-9269-4D3C-9D86-11BC99FE3CF7}"/>
                </a:ext>
              </a:extLst>
            </p:cNvPr>
            <p:cNvCxnSpPr>
              <a:cxnSpLocks/>
              <a:stCxn id="61" idx="6"/>
              <a:endCxn id="18" idx="2"/>
            </p:cNvCxnSpPr>
            <p:nvPr/>
          </p:nvCxnSpPr>
          <p:spPr>
            <a:xfrm>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25E61BBA-7E6C-4307-9645-78EBFC892F99}"/>
                </a:ext>
              </a:extLst>
            </p:cNvPr>
            <p:cNvCxnSpPr>
              <a:cxnSpLocks/>
              <a:stCxn id="60" idx="6"/>
              <a:endCxn id="18" idx="2"/>
            </p:cNvCxnSpPr>
            <p:nvPr/>
          </p:nvCxnSpPr>
          <p:spPr>
            <a:xfrm>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859F4654-3345-4712-B56B-3F69E20F46DB}"/>
                </a:ext>
              </a:extLst>
            </p:cNvPr>
            <p:cNvCxnSpPr>
              <a:cxnSpLocks/>
              <a:stCxn id="59" idx="6"/>
              <a:endCxn id="18" idx="2"/>
            </p:cNvCxnSpPr>
            <p:nvPr/>
          </p:nvCxnSpPr>
          <p:spPr>
            <a:xfrm>
              <a:off x="4067951" y="1956304"/>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314B9321-8947-4299-8524-98664C05A443}"/>
                </a:ext>
              </a:extLst>
            </p:cNvPr>
            <p:cNvCxnSpPr>
              <a:cxnSpLocks/>
              <a:stCxn id="54" idx="6"/>
              <a:endCxn id="68" idx="2"/>
            </p:cNvCxnSpPr>
            <p:nvPr/>
          </p:nvCxnSpPr>
          <p:spPr>
            <a:xfrm>
              <a:off x="2571382"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CFECC900-D9C2-4D81-AF33-1A406B48F414}"/>
                </a:ext>
              </a:extLst>
            </p:cNvPr>
            <p:cNvCxnSpPr>
              <a:cxnSpLocks/>
              <a:stCxn id="49" idx="6"/>
              <a:endCxn id="54" idx="2"/>
            </p:cNvCxnSpPr>
            <p:nvPr/>
          </p:nvCxnSpPr>
          <p:spPr>
            <a:xfrm>
              <a:off x="1559876" y="225149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C6EC1323-406C-4958-BF38-5419C3C34851}"/>
                </a:ext>
              </a:extLst>
            </p:cNvPr>
            <p:cNvCxnSpPr>
              <a:cxnSpLocks/>
              <a:stCxn id="54" idx="6"/>
              <a:endCxn id="66" idx="2"/>
            </p:cNvCxnSpPr>
            <p:nvPr/>
          </p:nvCxnSpPr>
          <p:spPr>
            <a:xfrm flipV="1">
              <a:off x="2571382"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B0A32525-EE3D-49B1-B40D-F19CFAA02C57}"/>
                </a:ext>
              </a:extLst>
            </p:cNvPr>
            <p:cNvCxnSpPr>
              <a:cxnSpLocks/>
              <a:stCxn id="66" idx="6"/>
              <a:endCxn id="59" idx="2"/>
            </p:cNvCxnSpPr>
            <p:nvPr/>
          </p:nvCxnSpPr>
          <p:spPr>
            <a:xfrm flipV="1">
              <a:off x="3319666" y="195630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直線コネクタ 98">
              <a:extLst>
                <a:ext uri="{FF2B5EF4-FFF2-40B4-BE49-F238E27FC236}">
                  <a16:creationId xmlns:a16="http://schemas.microsoft.com/office/drawing/2014/main" id="{6FBA4FBB-9555-42FC-8895-BC52A25F0BEA}"/>
                </a:ext>
              </a:extLst>
            </p:cNvPr>
            <p:cNvCxnSpPr>
              <a:cxnSpLocks/>
              <a:stCxn id="67" idx="6"/>
              <a:endCxn id="59" idx="2"/>
            </p:cNvCxnSpPr>
            <p:nvPr/>
          </p:nvCxnSpPr>
          <p:spPr>
            <a:xfrm flipV="1">
              <a:off x="3319666" y="195630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0" name="直線コネクタ 99">
              <a:extLst>
                <a:ext uri="{FF2B5EF4-FFF2-40B4-BE49-F238E27FC236}">
                  <a16:creationId xmlns:a16="http://schemas.microsoft.com/office/drawing/2014/main" id="{68833704-3E47-4480-9F89-38FB81164B7D}"/>
                </a:ext>
              </a:extLst>
            </p:cNvPr>
            <p:cNvCxnSpPr>
              <a:cxnSpLocks/>
              <a:stCxn id="68" idx="6"/>
              <a:endCxn id="59" idx="2"/>
            </p:cNvCxnSpPr>
            <p:nvPr/>
          </p:nvCxnSpPr>
          <p:spPr>
            <a:xfrm flipV="1">
              <a:off x="3319666" y="195630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1" name="直線コネクタ 100">
              <a:extLst>
                <a:ext uri="{FF2B5EF4-FFF2-40B4-BE49-F238E27FC236}">
                  <a16:creationId xmlns:a16="http://schemas.microsoft.com/office/drawing/2014/main" id="{1FC5EC87-9D85-4A97-9F7E-A3B637E77EFB}"/>
                </a:ext>
              </a:extLst>
            </p:cNvPr>
            <p:cNvCxnSpPr>
              <a:cxnSpLocks/>
              <a:stCxn id="69" idx="6"/>
              <a:endCxn id="59" idx="2"/>
            </p:cNvCxnSpPr>
            <p:nvPr/>
          </p:nvCxnSpPr>
          <p:spPr>
            <a:xfrm flipV="1">
              <a:off x="3319666" y="195630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2" name="直線コネクタ 101">
              <a:extLst>
                <a:ext uri="{FF2B5EF4-FFF2-40B4-BE49-F238E27FC236}">
                  <a16:creationId xmlns:a16="http://schemas.microsoft.com/office/drawing/2014/main" id="{E7210E89-4222-4D50-A95A-3E2A13E9376C}"/>
                </a:ext>
              </a:extLst>
            </p:cNvPr>
            <p:cNvCxnSpPr>
              <a:cxnSpLocks/>
              <a:stCxn id="70" idx="6"/>
              <a:endCxn id="59" idx="2"/>
            </p:cNvCxnSpPr>
            <p:nvPr/>
          </p:nvCxnSpPr>
          <p:spPr>
            <a:xfrm flipV="1">
              <a:off x="3319666" y="1956304"/>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3" name="直線コネクタ 102">
              <a:extLst>
                <a:ext uri="{FF2B5EF4-FFF2-40B4-BE49-F238E27FC236}">
                  <a16:creationId xmlns:a16="http://schemas.microsoft.com/office/drawing/2014/main" id="{0749F731-92C7-4216-8D98-E009A963E81A}"/>
                </a:ext>
              </a:extLst>
            </p:cNvPr>
            <p:cNvCxnSpPr>
              <a:cxnSpLocks/>
              <a:stCxn id="57" idx="6"/>
              <a:endCxn id="68" idx="2"/>
            </p:cNvCxnSpPr>
            <p:nvPr/>
          </p:nvCxnSpPr>
          <p:spPr>
            <a:xfrm flipV="1">
              <a:off x="2571382"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4" name="直線コネクタ 103">
              <a:extLst>
                <a:ext uri="{FF2B5EF4-FFF2-40B4-BE49-F238E27FC236}">
                  <a16:creationId xmlns:a16="http://schemas.microsoft.com/office/drawing/2014/main" id="{988184CC-675A-4ACB-A71A-948556CEB6D0}"/>
                </a:ext>
              </a:extLst>
            </p:cNvPr>
            <p:cNvCxnSpPr>
              <a:cxnSpLocks/>
              <a:stCxn id="52" idx="6"/>
              <a:endCxn id="57" idx="2"/>
            </p:cNvCxnSpPr>
            <p:nvPr/>
          </p:nvCxnSpPr>
          <p:spPr>
            <a:xfrm>
              <a:off x="1559876" y="313707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5" name="直線コネクタ 104">
              <a:extLst>
                <a:ext uri="{FF2B5EF4-FFF2-40B4-BE49-F238E27FC236}">
                  <a16:creationId xmlns:a16="http://schemas.microsoft.com/office/drawing/2014/main" id="{8020636D-173B-405C-923D-50CD79F443F6}"/>
                </a:ext>
              </a:extLst>
            </p:cNvPr>
            <p:cNvCxnSpPr>
              <a:cxnSpLocks/>
              <a:stCxn id="51" idx="6"/>
              <a:endCxn id="57" idx="2"/>
            </p:cNvCxnSpPr>
            <p:nvPr/>
          </p:nvCxnSpPr>
          <p:spPr>
            <a:xfrm>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6" name="直線コネクタ 105">
              <a:extLst>
                <a:ext uri="{FF2B5EF4-FFF2-40B4-BE49-F238E27FC236}">
                  <a16:creationId xmlns:a16="http://schemas.microsoft.com/office/drawing/2014/main" id="{4D9AC32D-6C5B-4657-8060-3A4AE679B379}"/>
                </a:ext>
              </a:extLst>
            </p:cNvPr>
            <p:cNvCxnSpPr>
              <a:cxnSpLocks/>
              <a:stCxn id="50" idx="6"/>
              <a:endCxn id="57" idx="2"/>
            </p:cNvCxnSpPr>
            <p:nvPr/>
          </p:nvCxnSpPr>
          <p:spPr>
            <a:xfrm>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7" name="直線コネクタ 106">
              <a:extLst>
                <a:ext uri="{FF2B5EF4-FFF2-40B4-BE49-F238E27FC236}">
                  <a16:creationId xmlns:a16="http://schemas.microsoft.com/office/drawing/2014/main" id="{F1C691C8-DBFF-421C-AF01-50CE56AF2D2F}"/>
                </a:ext>
              </a:extLst>
            </p:cNvPr>
            <p:cNvCxnSpPr>
              <a:cxnSpLocks/>
              <a:stCxn id="49" idx="6"/>
              <a:endCxn id="57" idx="2"/>
            </p:cNvCxnSpPr>
            <p:nvPr/>
          </p:nvCxnSpPr>
          <p:spPr>
            <a:xfrm>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8" name="直線コネクタ 107">
              <a:extLst>
                <a:ext uri="{FF2B5EF4-FFF2-40B4-BE49-F238E27FC236}">
                  <a16:creationId xmlns:a16="http://schemas.microsoft.com/office/drawing/2014/main" id="{21246E30-7D8B-4F4A-B61D-DF91BD8FC40E}"/>
                </a:ext>
              </a:extLst>
            </p:cNvPr>
            <p:cNvCxnSpPr>
              <a:cxnSpLocks/>
              <a:stCxn id="57" idx="6"/>
              <a:endCxn id="70" idx="2"/>
            </p:cNvCxnSpPr>
            <p:nvPr/>
          </p:nvCxnSpPr>
          <p:spPr>
            <a:xfrm>
              <a:off x="2571382"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9" name="直線コネクタ 108">
              <a:extLst>
                <a:ext uri="{FF2B5EF4-FFF2-40B4-BE49-F238E27FC236}">
                  <a16:creationId xmlns:a16="http://schemas.microsoft.com/office/drawing/2014/main" id="{1898B059-BDD1-497A-B584-DC2472323A6E}"/>
                </a:ext>
              </a:extLst>
            </p:cNvPr>
            <p:cNvCxnSpPr>
              <a:cxnSpLocks/>
              <a:stCxn id="57" idx="6"/>
              <a:endCxn id="69" idx="2"/>
            </p:cNvCxnSpPr>
            <p:nvPr/>
          </p:nvCxnSpPr>
          <p:spPr>
            <a:xfrm flipV="1">
              <a:off x="2571382"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0" name="直線コネクタ 109">
              <a:extLst>
                <a:ext uri="{FF2B5EF4-FFF2-40B4-BE49-F238E27FC236}">
                  <a16:creationId xmlns:a16="http://schemas.microsoft.com/office/drawing/2014/main" id="{BDA185C7-96F2-454E-B1DB-10A44CF9B815}"/>
                </a:ext>
              </a:extLst>
            </p:cNvPr>
            <p:cNvCxnSpPr>
              <a:cxnSpLocks/>
              <a:stCxn id="57" idx="6"/>
              <a:endCxn id="67" idx="2"/>
            </p:cNvCxnSpPr>
            <p:nvPr/>
          </p:nvCxnSpPr>
          <p:spPr>
            <a:xfrm flipV="1">
              <a:off x="2571382"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1" name="直線コネクタ 110">
              <a:extLst>
                <a:ext uri="{FF2B5EF4-FFF2-40B4-BE49-F238E27FC236}">
                  <a16:creationId xmlns:a16="http://schemas.microsoft.com/office/drawing/2014/main" id="{21C7AB5A-3C6F-46A0-9859-5C8F9D7CFB21}"/>
                </a:ext>
              </a:extLst>
            </p:cNvPr>
            <p:cNvCxnSpPr>
              <a:cxnSpLocks/>
              <a:stCxn id="57" idx="6"/>
              <a:endCxn id="66" idx="2"/>
            </p:cNvCxnSpPr>
            <p:nvPr/>
          </p:nvCxnSpPr>
          <p:spPr>
            <a:xfrm flipV="1">
              <a:off x="2571382"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2" name="直線コネクタ 111">
              <a:extLst>
                <a:ext uri="{FF2B5EF4-FFF2-40B4-BE49-F238E27FC236}">
                  <a16:creationId xmlns:a16="http://schemas.microsoft.com/office/drawing/2014/main" id="{01C39E1F-6312-4830-A1F1-34D7359C6868}"/>
                </a:ext>
              </a:extLst>
            </p:cNvPr>
            <p:cNvCxnSpPr>
              <a:cxnSpLocks/>
              <a:stCxn id="56" idx="6"/>
              <a:endCxn id="66" idx="2"/>
            </p:cNvCxnSpPr>
            <p:nvPr/>
          </p:nvCxnSpPr>
          <p:spPr>
            <a:xfrm flipV="1">
              <a:off x="2571382"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3" name="直線コネクタ 112">
              <a:extLst>
                <a:ext uri="{FF2B5EF4-FFF2-40B4-BE49-F238E27FC236}">
                  <a16:creationId xmlns:a16="http://schemas.microsoft.com/office/drawing/2014/main" id="{940FDABE-7845-445D-8EE6-B7EED6C1FEE8}"/>
                </a:ext>
              </a:extLst>
            </p:cNvPr>
            <p:cNvCxnSpPr>
              <a:cxnSpLocks/>
              <a:stCxn id="55" idx="6"/>
              <a:endCxn id="66" idx="2"/>
            </p:cNvCxnSpPr>
            <p:nvPr/>
          </p:nvCxnSpPr>
          <p:spPr>
            <a:xfrm flipV="1">
              <a:off x="2571382"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56B5FA78-181E-4FD8-86A6-E922A5FBD6DB}"/>
                </a:ext>
              </a:extLst>
            </p:cNvPr>
            <p:cNvCxnSpPr>
              <a:cxnSpLocks/>
              <a:stCxn id="55" idx="6"/>
              <a:endCxn id="67" idx="2"/>
            </p:cNvCxnSpPr>
            <p:nvPr/>
          </p:nvCxnSpPr>
          <p:spPr>
            <a:xfrm flipV="1">
              <a:off x="2571382"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F697B4F1-B4CB-49DA-ABBB-572D21CC88A9}"/>
                </a:ext>
              </a:extLst>
            </p:cNvPr>
            <p:cNvCxnSpPr>
              <a:cxnSpLocks/>
              <a:stCxn id="55" idx="6"/>
              <a:endCxn id="68" idx="2"/>
            </p:cNvCxnSpPr>
            <p:nvPr/>
          </p:nvCxnSpPr>
          <p:spPr>
            <a:xfrm>
              <a:off x="2571382"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6" name="直線コネクタ 115">
              <a:extLst>
                <a:ext uri="{FF2B5EF4-FFF2-40B4-BE49-F238E27FC236}">
                  <a16:creationId xmlns:a16="http://schemas.microsoft.com/office/drawing/2014/main" id="{D66C8225-CB58-4A1C-B429-5E6A38CF5AB1}"/>
                </a:ext>
              </a:extLst>
            </p:cNvPr>
            <p:cNvCxnSpPr>
              <a:cxnSpLocks/>
              <a:stCxn id="55" idx="6"/>
              <a:endCxn id="69" idx="2"/>
            </p:cNvCxnSpPr>
            <p:nvPr/>
          </p:nvCxnSpPr>
          <p:spPr>
            <a:xfrm>
              <a:off x="2571382"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7" name="直線コネクタ 116">
              <a:extLst>
                <a:ext uri="{FF2B5EF4-FFF2-40B4-BE49-F238E27FC236}">
                  <a16:creationId xmlns:a16="http://schemas.microsoft.com/office/drawing/2014/main" id="{251BEECB-C687-49AF-895C-52A89720A671}"/>
                </a:ext>
              </a:extLst>
            </p:cNvPr>
            <p:cNvCxnSpPr>
              <a:cxnSpLocks/>
              <a:stCxn id="55" idx="6"/>
              <a:endCxn id="70" idx="2"/>
            </p:cNvCxnSpPr>
            <p:nvPr/>
          </p:nvCxnSpPr>
          <p:spPr>
            <a:xfrm>
              <a:off x="2571382"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46CE6A49-0221-488D-9909-02A080EB8726}"/>
                </a:ext>
              </a:extLst>
            </p:cNvPr>
            <p:cNvCxnSpPr>
              <a:cxnSpLocks/>
              <a:stCxn id="56" idx="6"/>
              <a:endCxn id="70" idx="2"/>
            </p:cNvCxnSpPr>
            <p:nvPr/>
          </p:nvCxnSpPr>
          <p:spPr>
            <a:xfrm>
              <a:off x="2571382"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06C6403C-5B26-417C-B17C-5D973D82BAFA}"/>
                </a:ext>
              </a:extLst>
            </p:cNvPr>
            <p:cNvCxnSpPr>
              <a:cxnSpLocks/>
              <a:stCxn id="56" idx="6"/>
              <a:endCxn id="69" idx="2"/>
            </p:cNvCxnSpPr>
            <p:nvPr/>
          </p:nvCxnSpPr>
          <p:spPr>
            <a:xfrm>
              <a:off x="2571382"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3FDFFB1E-41BF-4328-8A7F-FD1F64AF0083}"/>
                </a:ext>
              </a:extLst>
            </p:cNvPr>
            <p:cNvCxnSpPr>
              <a:cxnSpLocks/>
              <a:stCxn id="70" idx="6"/>
              <a:endCxn id="60" idx="2"/>
            </p:cNvCxnSpPr>
            <p:nvPr/>
          </p:nvCxnSpPr>
          <p:spPr>
            <a:xfrm flipV="1">
              <a:off x="3319666"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5FC7E5B6-431D-488A-8AA3-F4C603049DAF}"/>
                </a:ext>
              </a:extLst>
            </p:cNvPr>
            <p:cNvCxnSpPr>
              <a:cxnSpLocks/>
              <a:stCxn id="54" idx="6"/>
              <a:endCxn id="67" idx="2"/>
            </p:cNvCxnSpPr>
            <p:nvPr/>
          </p:nvCxnSpPr>
          <p:spPr>
            <a:xfrm>
              <a:off x="2571382"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0A8B7D5C-7FA4-4CC6-88C5-8A4778D38FCE}"/>
                </a:ext>
              </a:extLst>
            </p:cNvPr>
            <p:cNvCxnSpPr>
              <a:cxnSpLocks/>
              <a:stCxn id="49" idx="6"/>
              <a:endCxn id="55" idx="2"/>
            </p:cNvCxnSpPr>
            <p:nvPr/>
          </p:nvCxnSpPr>
          <p:spPr>
            <a:xfrm>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6E0C12B7-A233-4996-8C89-FEA14451285C}"/>
                </a:ext>
              </a:extLst>
            </p:cNvPr>
            <p:cNvCxnSpPr>
              <a:cxnSpLocks/>
              <a:stCxn id="50" idx="6"/>
              <a:endCxn id="55" idx="2"/>
            </p:cNvCxnSpPr>
            <p:nvPr/>
          </p:nvCxnSpPr>
          <p:spPr>
            <a:xfrm>
              <a:off x="1559876" y="2546691"/>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0380814F-CF6A-4292-B237-E71CBC940CD0}"/>
                </a:ext>
              </a:extLst>
            </p:cNvPr>
            <p:cNvCxnSpPr>
              <a:cxnSpLocks/>
              <a:stCxn id="51" idx="6"/>
              <a:endCxn id="54" idx="2"/>
            </p:cNvCxnSpPr>
            <p:nvPr/>
          </p:nvCxnSpPr>
          <p:spPr>
            <a:xfrm flipV="1">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BCEA3E9E-EFD2-4059-82EC-1B116C8D5E4A}"/>
                </a:ext>
              </a:extLst>
            </p:cNvPr>
            <p:cNvCxnSpPr>
              <a:cxnSpLocks/>
              <a:stCxn id="52" idx="6"/>
              <a:endCxn id="54" idx="2"/>
            </p:cNvCxnSpPr>
            <p:nvPr/>
          </p:nvCxnSpPr>
          <p:spPr>
            <a:xfrm flipV="1">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7EF97F3D-C315-46E0-8E22-DD7E1F48AC23}"/>
                </a:ext>
              </a:extLst>
            </p:cNvPr>
            <p:cNvCxnSpPr>
              <a:cxnSpLocks/>
              <a:stCxn id="50" idx="6"/>
              <a:endCxn id="54" idx="2"/>
            </p:cNvCxnSpPr>
            <p:nvPr/>
          </p:nvCxnSpPr>
          <p:spPr>
            <a:xfrm flipV="1">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7CBBA6AC-7659-44AF-9603-D045C627C7C5}"/>
                </a:ext>
              </a:extLst>
            </p:cNvPr>
            <p:cNvCxnSpPr>
              <a:cxnSpLocks/>
              <a:stCxn id="51" idx="6"/>
              <a:endCxn id="55" idx="2"/>
            </p:cNvCxnSpPr>
            <p:nvPr/>
          </p:nvCxnSpPr>
          <p:spPr>
            <a:xfrm flipV="1">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43438115-AD95-4720-A799-AC8D9932F0E1}"/>
                </a:ext>
              </a:extLst>
            </p:cNvPr>
            <p:cNvCxnSpPr>
              <a:cxnSpLocks/>
              <a:stCxn id="51" idx="6"/>
              <a:endCxn id="56" idx="2"/>
            </p:cNvCxnSpPr>
            <p:nvPr/>
          </p:nvCxnSpPr>
          <p:spPr>
            <a:xfrm>
              <a:off x="1559876" y="2841884"/>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B0B5C3B-918C-48CE-9F21-5FC39C776BCB}"/>
                </a:ext>
              </a:extLst>
            </p:cNvPr>
            <p:cNvCxnSpPr>
              <a:cxnSpLocks/>
              <a:stCxn id="52" idx="6"/>
              <a:endCxn id="56" idx="2"/>
            </p:cNvCxnSpPr>
            <p:nvPr/>
          </p:nvCxnSpPr>
          <p:spPr>
            <a:xfrm flipV="1">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26B3AFFE-EF7A-49B9-89E1-D02968D44977}"/>
                </a:ext>
              </a:extLst>
            </p:cNvPr>
            <p:cNvCxnSpPr>
              <a:cxnSpLocks/>
              <a:stCxn id="52" idx="6"/>
              <a:endCxn id="55" idx="2"/>
            </p:cNvCxnSpPr>
            <p:nvPr/>
          </p:nvCxnSpPr>
          <p:spPr>
            <a:xfrm flipV="1">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1CD3EBF4-D64F-49B4-9A3D-34B778965FDB}"/>
                </a:ext>
              </a:extLst>
            </p:cNvPr>
            <p:cNvCxnSpPr>
              <a:cxnSpLocks/>
              <a:stCxn id="49" idx="6"/>
              <a:endCxn id="56" idx="2"/>
            </p:cNvCxnSpPr>
            <p:nvPr/>
          </p:nvCxnSpPr>
          <p:spPr>
            <a:xfrm>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7DD04533-D3E5-4A97-AB2D-E855E8CEEC50}"/>
                </a:ext>
              </a:extLst>
            </p:cNvPr>
            <p:cNvCxnSpPr>
              <a:cxnSpLocks/>
              <a:stCxn id="50" idx="6"/>
              <a:endCxn id="56" idx="2"/>
            </p:cNvCxnSpPr>
            <p:nvPr/>
          </p:nvCxnSpPr>
          <p:spPr>
            <a:xfrm>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DF4882C7-CE43-44CB-BBE8-60F1F6D9FC8C}"/>
                </a:ext>
              </a:extLst>
            </p:cNvPr>
            <p:cNvCxnSpPr>
              <a:cxnSpLocks/>
              <a:stCxn id="54" idx="6"/>
              <a:endCxn id="70" idx="2"/>
            </p:cNvCxnSpPr>
            <p:nvPr/>
          </p:nvCxnSpPr>
          <p:spPr>
            <a:xfrm>
              <a:off x="2571382"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D4F98987-6A71-49C8-8782-DD5D159CEF35}"/>
                </a:ext>
              </a:extLst>
            </p:cNvPr>
            <p:cNvCxnSpPr>
              <a:cxnSpLocks/>
              <a:stCxn id="54" idx="6"/>
              <a:endCxn id="69" idx="2"/>
            </p:cNvCxnSpPr>
            <p:nvPr/>
          </p:nvCxnSpPr>
          <p:spPr>
            <a:xfrm>
              <a:off x="2571382"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267A7AAA-5FE5-4473-87CF-83DDCFB5FCCD}"/>
                </a:ext>
              </a:extLst>
            </p:cNvPr>
            <p:cNvCxnSpPr>
              <a:cxnSpLocks/>
              <a:stCxn id="66" idx="6"/>
              <a:endCxn id="60" idx="2"/>
            </p:cNvCxnSpPr>
            <p:nvPr/>
          </p:nvCxnSpPr>
          <p:spPr>
            <a:xfrm>
              <a:off x="3319666"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31EA55E3-696C-445B-B1E5-F240E5604D8D}"/>
                </a:ext>
              </a:extLst>
            </p:cNvPr>
            <p:cNvCxnSpPr>
              <a:cxnSpLocks/>
              <a:stCxn id="56" idx="6"/>
              <a:endCxn id="67" idx="2"/>
            </p:cNvCxnSpPr>
            <p:nvPr/>
          </p:nvCxnSpPr>
          <p:spPr>
            <a:xfrm flipV="1">
              <a:off x="2571382"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82A9FB13-AA00-4B92-B6E9-8B2BA20BCFFB}"/>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67E4BBC5-09EA-4F23-AE31-22FE2C9CE82B}"/>
                </a:ext>
              </a:extLst>
            </p:cNvPr>
            <p:cNvCxnSpPr>
              <a:cxnSpLocks/>
              <a:stCxn id="68" idx="2"/>
              <a:endCxn id="56" idx="6"/>
            </p:cNvCxnSpPr>
            <p:nvPr/>
          </p:nvCxnSpPr>
          <p:spPr>
            <a:xfrm flipH="1">
              <a:off x="2571382"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6C9C7AB0-93C9-4920-81A7-6F8F1342386D}"/>
                </a:ext>
              </a:extLst>
            </p:cNvPr>
            <p:cNvCxnSpPr>
              <a:cxnSpLocks/>
              <a:stCxn id="60" idx="2"/>
              <a:endCxn id="67" idx="6"/>
            </p:cNvCxnSpPr>
            <p:nvPr/>
          </p:nvCxnSpPr>
          <p:spPr>
            <a:xfrm flipH="1">
              <a:off x="3319666"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6DE9496-F883-49D1-A380-2D17F5259B6D}"/>
                </a:ext>
              </a:extLst>
            </p:cNvPr>
            <p:cNvCxnSpPr>
              <a:cxnSpLocks/>
              <a:stCxn id="60" idx="2"/>
              <a:endCxn id="68" idx="6"/>
            </p:cNvCxnSpPr>
            <p:nvPr/>
          </p:nvCxnSpPr>
          <p:spPr>
            <a:xfrm flipH="1">
              <a:off x="3319666"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4F4FD62C-88C5-4A5B-A802-DE2497F1ACE7}"/>
                </a:ext>
              </a:extLst>
            </p:cNvPr>
            <p:cNvCxnSpPr>
              <a:cxnSpLocks/>
              <a:stCxn id="60" idx="2"/>
              <a:endCxn id="69" idx="6"/>
            </p:cNvCxnSpPr>
            <p:nvPr/>
          </p:nvCxnSpPr>
          <p:spPr>
            <a:xfrm flipH="1">
              <a:off x="3319666"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B7D2964D-3478-45B4-9B31-2F3D9A83107F}"/>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44CBEF29-CDF5-4325-B830-C564F98967D8}"/>
                </a:ext>
              </a:extLst>
            </p:cNvPr>
            <p:cNvCxnSpPr>
              <a:cxnSpLocks/>
              <a:stCxn id="61" idx="2"/>
              <a:endCxn id="69" idx="6"/>
            </p:cNvCxnSpPr>
            <p:nvPr/>
          </p:nvCxnSpPr>
          <p:spPr>
            <a:xfrm flipH="1">
              <a:off x="3319666"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A883A8A1-EFAE-4D47-92C0-2CB7FAB11217}"/>
                </a:ext>
              </a:extLst>
            </p:cNvPr>
            <p:cNvCxnSpPr>
              <a:cxnSpLocks/>
              <a:stCxn id="61" idx="2"/>
              <a:endCxn id="68" idx="6"/>
            </p:cNvCxnSpPr>
            <p:nvPr/>
          </p:nvCxnSpPr>
          <p:spPr>
            <a:xfrm flipH="1">
              <a:off x="3319666"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F8554B9F-2309-4231-8F4F-5160D457E260}"/>
                </a:ext>
              </a:extLst>
            </p:cNvPr>
            <p:cNvCxnSpPr>
              <a:cxnSpLocks/>
              <a:stCxn id="61" idx="2"/>
              <a:endCxn id="67" idx="6"/>
            </p:cNvCxnSpPr>
            <p:nvPr/>
          </p:nvCxnSpPr>
          <p:spPr>
            <a:xfrm flipH="1" flipV="1">
              <a:off x="3319666"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1A7EF13F-E6DA-403D-BDDC-F79430484A7D}"/>
                </a:ext>
              </a:extLst>
            </p:cNvPr>
            <p:cNvCxnSpPr>
              <a:cxnSpLocks/>
              <a:stCxn id="61" idx="2"/>
              <a:endCxn id="66" idx="6"/>
            </p:cNvCxnSpPr>
            <p:nvPr/>
          </p:nvCxnSpPr>
          <p:spPr>
            <a:xfrm flipH="1" flipV="1">
              <a:off x="3319666"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E76D47C0-AE04-4AEF-8084-F2D7BE2F7FE7}"/>
                </a:ext>
              </a:extLst>
            </p:cNvPr>
            <p:cNvCxnSpPr>
              <a:cxnSpLocks/>
              <a:stCxn id="62" idx="2"/>
              <a:endCxn id="66" idx="6"/>
            </p:cNvCxnSpPr>
            <p:nvPr/>
          </p:nvCxnSpPr>
          <p:spPr>
            <a:xfrm flipH="1" flipV="1">
              <a:off x="3319666"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1DA31818-A359-4C07-943B-A2B40ACC7F42}"/>
                </a:ext>
              </a:extLst>
            </p:cNvPr>
            <p:cNvCxnSpPr>
              <a:cxnSpLocks/>
              <a:stCxn id="62" idx="2"/>
              <a:endCxn id="67" idx="6"/>
            </p:cNvCxnSpPr>
            <p:nvPr/>
          </p:nvCxnSpPr>
          <p:spPr>
            <a:xfrm flipH="1" flipV="1">
              <a:off x="3319666"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FB376A25-5169-4185-B79E-FC7292266F0E}"/>
                </a:ext>
              </a:extLst>
            </p:cNvPr>
            <p:cNvCxnSpPr>
              <a:cxnSpLocks/>
              <a:stCxn id="62" idx="2"/>
              <a:endCxn id="68" idx="6"/>
            </p:cNvCxnSpPr>
            <p:nvPr/>
          </p:nvCxnSpPr>
          <p:spPr>
            <a:xfrm flipH="1" flipV="1">
              <a:off x="3319666"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1AD35436-E6DC-4FF3-B271-A6DAF0612398}"/>
                </a:ext>
              </a:extLst>
            </p:cNvPr>
            <p:cNvCxnSpPr>
              <a:cxnSpLocks/>
              <a:stCxn id="62" idx="2"/>
              <a:endCxn id="69" idx="6"/>
            </p:cNvCxnSpPr>
            <p:nvPr/>
          </p:nvCxnSpPr>
          <p:spPr>
            <a:xfrm flipH="1">
              <a:off x="3319666"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7293E1CD-5C59-410C-9EE3-90EC3C132BFA}"/>
                </a:ext>
              </a:extLst>
            </p:cNvPr>
            <p:cNvCxnSpPr>
              <a:cxnSpLocks/>
              <a:stCxn id="62" idx="2"/>
              <a:endCxn id="70" idx="6"/>
            </p:cNvCxnSpPr>
            <p:nvPr/>
          </p:nvCxnSpPr>
          <p:spPr>
            <a:xfrm flipH="1">
              <a:off x="3319666"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9A5F9D5C-0026-4A8C-9A77-79B622BC955B}"/>
                </a:ext>
              </a:extLst>
            </p:cNvPr>
            <p:cNvCxnSpPr>
              <a:cxnSpLocks/>
              <a:stCxn id="63" idx="2"/>
              <a:endCxn id="70" idx="6"/>
            </p:cNvCxnSpPr>
            <p:nvPr/>
          </p:nvCxnSpPr>
          <p:spPr>
            <a:xfrm flipH="1">
              <a:off x="3319666"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72EFFB00-868C-4316-8E72-BBB570B819B6}"/>
                </a:ext>
              </a:extLst>
            </p:cNvPr>
            <p:cNvCxnSpPr>
              <a:cxnSpLocks/>
              <a:stCxn id="64" idx="2"/>
              <a:endCxn id="70" idx="6"/>
            </p:cNvCxnSpPr>
            <p:nvPr/>
          </p:nvCxnSpPr>
          <p:spPr>
            <a:xfrm flipH="1" flipV="1">
              <a:off x="3319666" y="328467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C5BDCE7F-A77B-4879-A15A-A71634CAE802}"/>
                </a:ext>
              </a:extLst>
            </p:cNvPr>
            <p:cNvCxnSpPr>
              <a:cxnSpLocks/>
              <a:stCxn id="63" idx="2"/>
              <a:endCxn id="69" idx="6"/>
            </p:cNvCxnSpPr>
            <p:nvPr/>
          </p:nvCxnSpPr>
          <p:spPr>
            <a:xfrm flipH="1" flipV="1">
              <a:off x="3319666"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8CFD0699-157B-44D1-9D78-2AA4825B1A83}"/>
                </a:ext>
              </a:extLst>
            </p:cNvPr>
            <p:cNvCxnSpPr>
              <a:cxnSpLocks/>
              <a:stCxn id="63" idx="2"/>
              <a:endCxn id="68" idx="6"/>
            </p:cNvCxnSpPr>
            <p:nvPr/>
          </p:nvCxnSpPr>
          <p:spPr>
            <a:xfrm flipH="1" flipV="1">
              <a:off x="3319666"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D5E5B5AD-428A-491A-9324-9989A3B015CD}"/>
                </a:ext>
              </a:extLst>
            </p:cNvPr>
            <p:cNvCxnSpPr>
              <a:cxnSpLocks/>
              <a:stCxn id="63" idx="2"/>
              <a:endCxn id="67" idx="6"/>
            </p:cNvCxnSpPr>
            <p:nvPr/>
          </p:nvCxnSpPr>
          <p:spPr>
            <a:xfrm flipH="1" flipV="1">
              <a:off x="3319666"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9953CD84-C700-442A-9AE9-489587A4EF1E}"/>
                </a:ext>
              </a:extLst>
            </p:cNvPr>
            <p:cNvCxnSpPr>
              <a:cxnSpLocks/>
              <a:stCxn id="63" idx="2"/>
              <a:endCxn id="66" idx="6"/>
            </p:cNvCxnSpPr>
            <p:nvPr/>
          </p:nvCxnSpPr>
          <p:spPr>
            <a:xfrm flipH="1" flipV="1">
              <a:off x="3319666"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200420F5-6EE9-4732-A19B-128A91FA6D69}"/>
                </a:ext>
              </a:extLst>
            </p:cNvPr>
            <p:cNvCxnSpPr>
              <a:cxnSpLocks/>
              <a:stCxn id="64" idx="2"/>
              <a:endCxn id="66" idx="6"/>
            </p:cNvCxnSpPr>
            <p:nvPr/>
          </p:nvCxnSpPr>
          <p:spPr>
            <a:xfrm flipH="1" flipV="1">
              <a:off x="3319666" y="2103901"/>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63E3D6DA-B531-4211-B4AF-3B1781C2820A}"/>
                </a:ext>
              </a:extLst>
            </p:cNvPr>
            <p:cNvCxnSpPr>
              <a:cxnSpLocks/>
              <a:stCxn id="64" idx="2"/>
              <a:endCxn id="67" idx="6"/>
            </p:cNvCxnSpPr>
            <p:nvPr/>
          </p:nvCxnSpPr>
          <p:spPr>
            <a:xfrm flipH="1" flipV="1">
              <a:off x="3319666" y="239909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9B18BB6B-B26A-4F97-A020-C07FD51C9D98}"/>
                </a:ext>
              </a:extLst>
            </p:cNvPr>
            <p:cNvCxnSpPr>
              <a:cxnSpLocks/>
              <a:stCxn id="64" idx="2"/>
              <a:endCxn id="68" idx="6"/>
            </p:cNvCxnSpPr>
            <p:nvPr/>
          </p:nvCxnSpPr>
          <p:spPr>
            <a:xfrm flipH="1" flipV="1">
              <a:off x="3319666" y="269428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27308972-E5B2-4FC0-A210-BB70188B88D6}"/>
                </a:ext>
              </a:extLst>
            </p:cNvPr>
            <p:cNvCxnSpPr>
              <a:cxnSpLocks/>
              <a:stCxn id="64" idx="2"/>
              <a:endCxn id="69" idx="6"/>
            </p:cNvCxnSpPr>
            <p:nvPr/>
          </p:nvCxnSpPr>
          <p:spPr>
            <a:xfrm flipH="1" flipV="1">
              <a:off x="3319666" y="298948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2" name="正方形/長方形 161">
                  <a:extLst>
                    <a:ext uri="{FF2B5EF4-FFF2-40B4-BE49-F238E27FC236}">
                      <a16:creationId xmlns:a16="http://schemas.microsoft.com/office/drawing/2014/main" id="{6C926C41-3D09-47F3-BFA5-365E6632A857}"/>
                    </a:ext>
                  </a:extLst>
                </p:cNvPr>
                <p:cNvSpPr/>
                <p:nvPr/>
              </p:nvSpPr>
              <p:spPr>
                <a:xfrm>
                  <a:off x="950796" y="2009326"/>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2" name="正方形/長方形 161">
                  <a:extLst>
                    <a:ext uri="{FF2B5EF4-FFF2-40B4-BE49-F238E27FC236}">
                      <a16:creationId xmlns:a16="http://schemas.microsoft.com/office/drawing/2014/main" id="{6C926C41-3D09-47F3-BFA5-365E6632A857}"/>
                    </a:ext>
                  </a:extLst>
                </p:cNvPr>
                <p:cNvSpPr>
                  <a:spLocks noRot="1" noChangeAspect="1" noMove="1" noResize="1" noEditPoints="1" noAdjustHandles="1" noChangeArrowheads="1" noChangeShapeType="1" noTextEdit="1"/>
                </p:cNvSpPr>
                <p:nvPr/>
              </p:nvSpPr>
              <p:spPr>
                <a:xfrm>
                  <a:off x="950796" y="2009326"/>
                  <a:ext cx="389994" cy="296120"/>
                </a:xfrm>
                <a:prstGeom prst="rect">
                  <a:avLst/>
                </a:prstGeom>
                <a:blipFill>
                  <a:blip r:embed="rId4"/>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7F621B4D-1914-436D-BF72-E499ED46046E}"/>
                    </a:ext>
                  </a:extLst>
                </p:cNvPr>
                <p:cNvSpPr/>
                <p:nvPr/>
              </p:nvSpPr>
              <p:spPr>
                <a:xfrm>
                  <a:off x="950796" y="2310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3" name="正方形/長方形 162">
                  <a:extLst>
                    <a:ext uri="{FF2B5EF4-FFF2-40B4-BE49-F238E27FC236}">
                      <a16:creationId xmlns:a16="http://schemas.microsoft.com/office/drawing/2014/main" id="{7F621B4D-1914-436D-BF72-E499ED46046E}"/>
                    </a:ext>
                  </a:extLst>
                </p:cNvPr>
                <p:cNvSpPr>
                  <a:spLocks noRot="1" noChangeAspect="1" noMove="1" noResize="1" noEditPoints="1" noAdjustHandles="1" noChangeArrowheads="1" noChangeShapeType="1" noTextEdit="1"/>
                </p:cNvSpPr>
                <p:nvPr/>
              </p:nvSpPr>
              <p:spPr>
                <a:xfrm>
                  <a:off x="950796" y="2310838"/>
                  <a:ext cx="394262" cy="296120"/>
                </a:xfrm>
                <a:prstGeom prst="rect">
                  <a:avLst/>
                </a:prstGeom>
                <a:blipFill>
                  <a:blip r:embed="rId5"/>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4" name="正方形/長方形 163">
                  <a:extLst>
                    <a:ext uri="{FF2B5EF4-FFF2-40B4-BE49-F238E27FC236}">
                      <a16:creationId xmlns:a16="http://schemas.microsoft.com/office/drawing/2014/main" id="{3D693CE7-C0B8-4430-B598-26EFF929EC51}"/>
                    </a:ext>
                  </a:extLst>
                </p:cNvPr>
                <p:cNvSpPr/>
                <p:nvPr/>
              </p:nvSpPr>
              <p:spPr>
                <a:xfrm>
                  <a:off x="950796" y="2612350"/>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4" name="正方形/長方形 163">
                  <a:extLst>
                    <a:ext uri="{FF2B5EF4-FFF2-40B4-BE49-F238E27FC236}">
                      <a16:creationId xmlns:a16="http://schemas.microsoft.com/office/drawing/2014/main" id="{3D693CE7-C0B8-4430-B598-26EFF929EC51}"/>
                    </a:ext>
                  </a:extLst>
                </p:cNvPr>
                <p:cNvSpPr>
                  <a:spLocks noRot="1" noChangeAspect="1" noMove="1" noResize="1" noEditPoints="1" noAdjustHandles="1" noChangeArrowheads="1" noChangeShapeType="1" noTextEdit="1"/>
                </p:cNvSpPr>
                <p:nvPr/>
              </p:nvSpPr>
              <p:spPr>
                <a:xfrm>
                  <a:off x="950796" y="2612350"/>
                  <a:ext cx="394262" cy="296120"/>
                </a:xfrm>
                <a:prstGeom prst="rect">
                  <a:avLst/>
                </a:prstGeom>
                <a:blipFill>
                  <a:blip r:embed="rId6"/>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5" name="正方形/長方形 164">
                  <a:extLst>
                    <a:ext uri="{FF2B5EF4-FFF2-40B4-BE49-F238E27FC236}">
                      <a16:creationId xmlns:a16="http://schemas.microsoft.com/office/drawing/2014/main" id="{0A665A6E-CEB8-4218-877C-054010E26983}"/>
                    </a:ext>
                  </a:extLst>
                </p:cNvPr>
                <p:cNvSpPr/>
                <p:nvPr/>
              </p:nvSpPr>
              <p:spPr>
                <a:xfrm>
                  <a:off x="950796" y="2913861"/>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165" name="正方形/長方形 164">
                  <a:extLst>
                    <a:ext uri="{FF2B5EF4-FFF2-40B4-BE49-F238E27FC236}">
                      <a16:creationId xmlns:a16="http://schemas.microsoft.com/office/drawing/2014/main" id="{0A665A6E-CEB8-4218-877C-054010E26983}"/>
                    </a:ext>
                  </a:extLst>
                </p:cNvPr>
                <p:cNvSpPr>
                  <a:spLocks noRot="1" noChangeAspect="1" noMove="1" noResize="1" noEditPoints="1" noAdjustHandles="1" noChangeArrowheads="1" noChangeShapeType="1" noTextEdit="1"/>
                </p:cNvSpPr>
                <p:nvPr/>
              </p:nvSpPr>
              <p:spPr>
                <a:xfrm>
                  <a:off x="950796" y="2913861"/>
                  <a:ext cx="394262" cy="296120"/>
                </a:xfrm>
                <a:prstGeom prst="rect">
                  <a:avLst/>
                </a:prstGeom>
                <a:blipFill>
                  <a:blip r:embed="rId7"/>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正方形/長方形 165">
                  <a:extLst>
                    <a:ext uri="{FF2B5EF4-FFF2-40B4-BE49-F238E27FC236}">
                      <a16:creationId xmlns:a16="http://schemas.microsoft.com/office/drawing/2014/main" id="{68D75A94-4289-4D86-933F-4B53B7A606D1}"/>
                    </a:ext>
                  </a:extLst>
                </p:cNvPr>
                <p:cNvSpPr/>
                <p:nvPr/>
              </p:nvSpPr>
              <p:spPr>
                <a:xfrm>
                  <a:off x="6562730" y="2150916"/>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6" name="正方形/長方形 165">
                  <a:extLst>
                    <a:ext uri="{FF2B5EF4-FFF2-40B4-BE49-F238E27FC236}">
                      <a16:creationId xmlns:a16="http://schemas.microsoft.com/office/drawing/2014/main" id="{68D75A94-4289-4D86-933F-4B53B7A606D1}"/>
                    </a:ext>
                  </a:extLst>
                </p:cNvPr>
                <p:cNvSpPr>
                  <a:spLocks noRot="1" noChangeAspect="1" noMove="1" noResize="1" noEditPoints="1" noAdjustHandles="1" noChangeArrowheads="1" noChangeShapeType="1" noTextEdit="1"/>
                </p:cNvSpPr>
                <p:nvPr/>
              </p:nvSpPr>
              <p:spPr>
                <a:xfrm>
                  <a:off x="6562730" y="2150916"/>
                  <a:ext cx="391331" cy="296120"/>
                </a:xfrm>
                <a:prstGeom prst="rect">
                  <a:avLst/>
                </a:prstGeom>
                <a:blipFill>
                  <a:blip r:embed="rId8"/>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7" name="正方形/長方形 166">
                  <a:extLst>
                    <a:ext uri="{FF2B5EF4-FFF2-40B4-BE49-F238E27FC236}">
                      <a16:creationId xmlns:a16="http://schemas.microsoft.com/office/drawing/2014/main" id="{D597ADFD-7ED3-460C-9285-B161B6DB15A7}"/>
                    </a:ext>
                  </a:extLst>
                </p:cNvPr>
                <p:cNvSpPr/>
                <p:nvPr/>
              </p:nvSpPr>
              <p:spPr>
                <a:xfrm>
                  <a:off x="6562730" y="245581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7" name="正方形/長方形 166">
                  <a:extLst>
                    <a:ext uri="{FF2B5EF4-FFF2-40B4-BE49-F238E27FC236}">
                      <a16:creationId xmlns:a16="http://schemas.microsoft.com/office/drawing/2014/main" id="{D597ADFD-7ED3-460C-9285-B161B6DB15A7}"/>
                    </a:ext>
                  </a:extLst>
                </p:cNvPr>
                <p:cNvSpPr>
                  <a:spLocks noRot="1" noChangeAspect="1" noMove="1" noResize="1" noEditPoints="1" noAdjustHandles="1" noChangeArrowheads="1" noChangeShapeType="1" noTextEdit="1"/>
                </p:cNvSpPr>
                <p:nvPr/>
              </p:nvSpPr>
              <p:spPr>
                <a:xfrm>
                  <a:off x="6562730" y="2455819"/>
                  <a:ext cx="395598" cy="296120"/>
                </a:xfrm>
                <a:prstGeom prst="rect">
                  <a:avLst/>
                </a:prstGeom>
                <a:blipFill>
                  <a:blip r:embed="rId9"/>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8" name="正方形/長方形 167">
                  <a:extLst>
                    <a:ext uri="{FF2B5EF4-FFF2-40B4-BE49-F238E27FC236}">
                      <a16:creationId xmlns:a16="http://schemas.microsoft.com/office/drawing/2014/main" id="{C8211EF2-565F-46C1-9242-2F457E1D996F}"/>
                    </a:ext>
                  </a:extLst>
                </p:cNvPr>
                <p:cNvSpPr/>
                <p:nvPr/>
              </p:nvSpPr>
              <p:spPr>
                <a:xfrm>
                  <a:off x="6562730" y="2760721"/>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8" name="正方形/長方形 167">
                  <a:extLst>
                    <a:ext uri="{FF2B5EF4-FFF2-40B4-BE49-F238E27FC236}">
                      <a16:creationId xmlns:a16="http://schemas.microsoft.com/office/drawing/2014/main" id="{C8211EF2-565F-46C1-9242-2F457E1D996F}"/>
                    </a:ext>
                  </a:extLst>
                </p:cNvPr>
                <p:cNvSpPr>
                  <a:spLocks noRot="1" noChangeAspect="1" noMove="1" noResize="1" noEditPoints="1" noAdjustHandles="1" noChangeArrowheads="1" noChangeShapeType="1" noTextEdit="1"/>
                </p:cNvSpPr>
                <p:nvPr/>
              </p:nvSpPr>
              <p:spPr>
                <a:xfrm>
                  <a:off x="6562730" y="2760721"/>
                  <a:ext cx="395598" cy="296120"/>
                </a:xfrm>
                <a:prstGeom prst="rect">
                  <a:avLst/>
                </a:prstGeom>
                <a:blipFill>
                  <a:blip r:embed="rId10"/>
                  <a:stretch>
                    <a:fillRect b="-34694"/>
                  </a:stretch>
                </a:blipFill>
              </p:spPr>
              <p:txBody>
                <a:bodyPr/>
                <a:lstStyle/>
                <a:p>
                  <a:r>
                    <a:rPr lang="ja-JP" altLang="en-US">
                      <a:noFill/>
                    </a:rPr>
                    <a:t> </a:t>
                  </a:r>
                </a:p>
              </p:txBody>
            </p:sp>
          </mc:Fallback>
        </mc:AlternateContent>
      </p:grpSp>
      <p:sp>
        <p:nvSpPr>
          <p:cNvPr id="172" name="テキスト ボックス 171">
            <a:extLst>
              <a:ext uri="{FF2B5EF4-FFF2-40B4-BE49-F238E27FC236}">
                <a16:creationId xmlns:a16="http://schemas.microsoft.com/office/drawing/2014/main" id="{18A29219-3A76-4218-8138-23198FA379AC}"/>
              </a:ext>
            </a:extLst>
          </p:cNvPr>
          <p:cNvSpPr txBox="1"/>
          <p:nvPr/>
        </p:nvSpPr>
        <p:spPr>
          <a:xfrm>
            <a:off x="730845" y="911679"/>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① モデルで予測を行う</a:t>
            </a:r>
          </a:p>
        </p:txBody>
      </p:sp>
      <p:cxnSp>
        <p:nvCxnSpPr>
          <p:cNvPr id="177" name="直線コネクタ 176">
            <a:extLst>
              <a:ext uri="{FF2B5EF4-FFF2-40B4-BE49-F238E27FC236}">
                <a16:creationId xmlns:a16="http://schemas.microsoft.com/office/drawing/2014/main" id="{6E96522E-3387-4CE9-B28F-48E488354522}"/>
              </a:ext>
            </a:extLst>
          </p:cNvPr>
          <p:cNvCxnSpPr>
            <a:cxnSpLocks/>
          </p:cNvCxnSpPr>
          <p:nvPr/>
        </p:nvCxnSpPr>
        <p:spPr>
          <a:xfrm flipV="1">
            <a:off x="3836273" y="1841343"/>
            <a:ext cx="3574412" cy="260685"/>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28520C27-084C-4F9F-B31A-FC2B3AE30B2B}"/>
              </a:ext>
            </a:extLst>
          </p:cNvPr>
          <p:cNvCxnSpPr>
            <a:cxnSpLocks/>
          </p:cNvCxnSpPr>
          <p:nvPr/>
        </p:nvCxnSpPr>
        <p:spPr>
          <a:xfrm>
            <a:off x="4085027" y="2271800"/>
            <a:ext cx="3333840" cy="10188"/>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7" name="楕円 186">
            <a:extLst>
              <a:ext uri="{FF2B5EF4-FFF2-40B4-BE49-F238E27FC236}">
                <a16:creationId xmlns:a16="http://schemas.microsoft.com/office/drawing/2014/main" id="{4C58085C-A6BE-42AB-AA15-23D0574E831A}"/>
              </a:ext>
            </a:extLst>
          </p:cNvPr>
          <p:cNvSpPr/>
          <p:nvPr/>
        </p:nvSpPr>
        <p:spPr>
          <a:xfrm rot="18980157">
            <a:off x="1069823" y="2271427"/>
            <a:ext cx="876417" cy="1665182"/>
          </a:xfrm>
          <a:prstGeom prst="ellipse">
            <a:avLst/>
          </a:prstGeom>
          <a:solidFill>
            <a:srgbClr val="3BFCC0">
              <a:alpha val="26000"/>
            </a:srgbClr>
          </a:solid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9" name="四角形: 角を丸くする 188">
            <a:extLst>
              <a:ext uri="{FF2B5EF4-FFF2-40B4-BE49-F238E27FC236}">
                <a16:creationId xmlns:a16="http://schemas.microsoft.com/office/drawing/2014/main" id="{86487864-2F07-4207-A951-3A24AE682861}"/>
              </a:ext>
            </a:extLst>
          </p:cNvPr>
          <p:cNvSpPr/>
          <p:nvPr/>
        </p:nvSpPr>
        <p:spPr bwMode="auto">
          <a:xfrm>
            <a:off x="1092090" y="4149211"/>
            <a:ext cx="5131249" cy="2316003"/>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90" name="グループ化 189">
            <a:extLst>
              <a:ext uri="{FF2B5EF4-FFF2-40B4-BE49-F238E27FC236}">
                <a16:creationId xmlns:a16="http://schemas.microsoft.com/office/drawing/2014/main" id="{22B45327-95B2-4AD9-89B6-07C806E7F51F}"/>
              </a:ext>
            </a:extLst>
          </p:cNvPr>
          <p:cNvGrpSpPr/>
          <p:nvPr/>
        </p:nvGrpSpPr>
        <p:grpSpPr>
          <a:xfrm>
            <a:off x="2578737" y="4198789"/>
            <a:ext cx="1178488" cy="519503"/>
            <a:chOff x="9455315" y="1448164"/>
            <a:chExt cx="1056276" cy="975129"/>
          </a:xfrm>
        </p:grpSpPr>
        <p:sp>
          <p:nvSpPr>
            <p:cNvPr id="196" name="正方形/長方形 195">
              <a:extLst>
                <a:ext uri="{FF2B5EF4-FFF2-40B4-BE49-F238E27FC236}">
                  <a16:creationId xmlns:a16="http://schemas.microsoft.com/office/drawing/2014/main" id="{5CF74ED1-53BC-4A9F-B5E6-1ED39CD21219}"/>
                </a:ext>
              </a:extLst>
            </p:cNvPr>
            <p:cNvSpPr/>
            <p:nvPr/>
          </p:nvSpPr>
          <p:spPr>
            <a:xfrm>
              <a:off x="9455315" y="1448164"/>
              <a:ext cx="1042627" cy="519939"/>
            </a:xfrm>
            <a:prstGeom prst="rect">
              <a:avLst/>
            </a:prstGeom>
          </p:spPr>
          <p:txBody>
            <a:bodyPr wrap="square">
              <a:spAutoFit/>
            </a:bodyPr>
            <a:lstStyle/>
            <a:p>
              <a:r>
                <a:rPr lang="en-US" altLang="ja-JP" sz="1200" b="1" dirty="0">
                  <a:solidFill>
                    <a:srgbClr val="E94823"/>
                  </a:solidFill>
                </a:rPr>
                <a:t>w</a:t>
              </a:r>
              <a:r>
                <a:rPr lang="ja-JP" altLang="en-US" sz="1200" b="1" dirty="0">
                  <a:solidFill>
                    <a:srgbClr val="E94823"/>
                  </a:solidFill>
                </a:rPr>
                <a:t>：ウェイト</a:t>
              </a:r>
            </a:p>
          </p:txBody>
        </p:sp>
        <p:sp>
          <p:nvSpPr>
            <p:cNvPr id="194" name="正方形/長方形 193">
              <a:extLst>
                <a:ext uri="{FF2B5EF4-FFF2-40B4-BE49-F238E27FC236}">
                  <a16:creationId xmlns:a16="http://schemas.microsoft.com/office/drawing/2014/main" id="{99667B09-C615-4616-9FDC-B6385DB48538}"/>
                </a:ext>
              </a:extLst>
            </p:cNvPr>
            <p:cNvSpPr/>
            <p:nvPr/>
          </p:nvSpPr>
          <p:spPr>
            <a:xfrm>
              <a:off x="9468964" y="1903354"/>
              <a:ext cx="1042627" cy="519939"/>
            </a:xfrm>
            <a:prstGeom prst="rect">
              <a:avLst/>
            </a:prstGeom>
          </p:spPr>
          <p:txBody>
            <a:bodyPr wrap="square">
              <a:spAutoFit/>
            </a:bodyPr>
            <a:lstStyle/>
            <a:p>
              <a:r>
                <a:rPr lang="en-US" altLang="ja-JP" sz="1200" b="1" dirty="0">
                  <a:solidFill>
                    <a:srgbClr val="E94823"/>
                  </a:solidFill>
                </a:rPr>
                <a:t>b</a:t>
              </a:r>
              <a:r>
                <a:rPr lang="ja-JP" altLang="en-US" sz="1200" b="1" dirty="0">
                  <a:solidFill>
                    <a:srgbClr val="E94823"/>
                  </a:solidFill>
                </a:rPr>
                <a:t>：バイアス</a:t>
              </a:r>
            </a:p>
          </p:txBody>
        </p:sp>
      </p:grpSp>
      <p:sp>
        <p:nvSpPr>
          <p:cNvPr id="197" name="円弧 196">
            <a:extLst>
              <a:ext uri="{FF2B5EF4-FFF2-40B4-BE49-F238E27FC236}">
                <a16:creationId xmlns:a16="http://schemas.microsoft.com/office/drawing/2014/main" id="{37612BE8-730E-422B-8DA4-44EDDEBC44D8}"/>
              </a:ext>
            </a:extLst>
          </p:cNvPr>
          <p:cNvSpPr/>
          <p:nvPr/>
        </p:nvSpPr>
        <p:spPr>
          <a:xfrm flipH="1">
            <a:off x="1708225" y="3362171"/>
            <a:ext cx="902604" cy="1547016"/>
          </a:xfrm>
          <a:prstGeom prst="arc">
            <a:avLst>
              <a:gd name="adj1" fmla="val 18906410"/>
              <a:gd name="adj2" fmla="val 0"/>
            </a:avLst>
          </a:prstGeom>
          <a:ln w="28575">
            <a:solidFill>
              <a:srgbClr val="00879E"/>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EB28CADF-8084-4998-83A7-D1634A5020B8}"/>
              </a:ext>
            </a:extLst>
          </p:cNvPr>
          <p:cNvSpPr/>
          <p:nvPr/>
        </p:nvSpPr>
        <p:spPr>
          <a:xfrm>
            <a:off x="3699519" y="5336030"/>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04" name="直線コネクタ 203">
            <a:extLst>
              <a:ext uri="{FF2B5EF4-FFF2-40B4-BE49-F238E27FC236}">
                <a16:creationId xmlns:a16="http://schemas.microsoft.com/office/drawing/2014/main" id="{FD2E63C1-DB8C-4F34-B7AA-8021D1BF20E0}"/>
              </a:ext>
            </a:extLst>
          </p:cNvPr>
          <p:cNvCxnSpPr>
            <a:cxnSpLocks/>
            <a:stCxn id="209" idx="6"/>
            <a:endCxn id="202" idx="2"/>
          </p:cNvCxnSpPr>
          <p:nvPr/>
        </p:nvCxnSpPr>
        <p:spPr>
          <a:xfrm>
            <a:off x="1823881" y="4917511"/>
            <a:ext cx="1875638" cy="592894"/>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033CBACB-B118-4EC0-899E-1E00D30D9D3D}"/>
              </a:ext>
            </a:extLst>
          </p:cNvPr>
          <p:cNvCxnSpPr>
            <a:cxnSpLocks/>
            <a:stCxn id="208" idx="6"/>
            <a:endCxn id="202" idx="2"/>
          </p:cNvCxnSpPr>
          <p:nvPr/>
        </p:nvCxnSpPr>
        <p:spPr>
          <a:xfrm>
            <a:off x="1823881" y="5367483"/>
            <a:ext cx="1875638" cy="14292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31DD96E1-B325-42CB-946B-E93FAB5198EE}"/>
              </a:ext>
            </a:extLst>
          </p:cNvPr>
          <p:cNvCxnSpPr>
            <a:cxnSpLocks/>
            <a:stCxn id="207" idx="6"/>
            <a:endCxn id="202" idx="2"/>
          </p:cNvCxnSpPr>
          <p:nvPr/>
        </p:nvCxnSpPr>
        <p:spPr>
          <a:xfrm flipV="1">
            <a:off x="1823881" y="5510405"/>
            <a:ext cx="1875638" cy="310529"/>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7" name="楕円 206">
            <a:extLst>
              <a:ext uri="{FF2B5EF4-FFF2-40B4-BE49-F238E27FC236}">
                <a16:creationId xmlns:a16="http://schemas.microsoft.com/office/drawing/2014/main" id="{E4B66E0B-7438-472F-BC3F-C8E2591199D7}"/>
              </a:ext>
            </a:extLst>
          </p:cNvPr>
          <p:cNvSpPr/>
          <p:nvPr/>
        </p:nvSpPr>
        <p:spPr>
          <a:xfrm>
            <a:off x="1475132" y="564655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8" name="楕円 207">
            <a:extLst>
              <a:ext uri="{FF2B5EF4-FFF2-40B4-BE49-F238E27FC236}">
                <a16:creationId xmlns:a16="http://schemas.microsoft.com/office/drawing/2014/main" id="{7EB34930-5089-487A-A997-BB5D087C2DD6}"/>
              </a:ext>
            </a:extLst>
          </p:cNvPr>
          <p:cNvSpPr/>
          <p:nvPr/>
        </p:nvSpPr>
        <p:spPr>
          <a:xfrm>
            <a:off x="1475132" y="5193108"/>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9" name="楕円 208">
            <a:extLst>
              <a:ext uri="{FF2B5EF4-FFF2-40B4-BE49-F238E27FC236}">
                <a16:creationId xmlns:a16="http://schemas.microsoft.com/office/drawing/2014/main" id="{22D39B0F-65F1-41B6-B46D-2BE4F997B497}"/>
              </a:ext>
            </a:extLst>
          </p:cNvPr>
          <p:cNvSpPr/>
          <p:nvPr/>
        </p:nvSpPr>
        <p:spPr>
          <a:xfrm>
            <a:off x="1475132" y="4743136"/>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10" name="楕円 209">
            <a:extLst>
              <a:ext uri="{FF2B5EF4-FFF2-40B4-BE49-F238E27FC236}">
                <a16:creationId xmlns:a16="http://schemas.microsoft.com/office/drawing/2014/main" id="{58D12327-BA7F-444F-93C3-2F36BBE2269A}"/>
              </a:ext>
            </a:extLst>
          </p:cNvPr>
          <p:cNvSpPr/>
          <p:nvPr/>
        </p:nvSpPr>
        <p:spPr>
          <a:xfrm>
            <a:off x="1466689" y="4304978"/>
            <a:ext cx="348749" cy="34874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11" name="直線コネクタ 210">
            <a:extLst>
              <a:ext uri="{FF2B5EF4-FFF2-40B4-BE49-F238E27FC236}">
                <a16:creationId xmlns:a16="http://schemas.microsoft.com/office/drawing/2014/main" id="{93F13022-9523-44D6-BDE1-22EE77C96234}"/>
              </a:ext>
            </a:extLst>
          </p:cNvPr>
          <p:cNvCxnSpPr>
            <a:cxnSpLocks/>
            <a:stCxn id="210" idx="6"/>
            <a:endCxn id="202" idx="2"/>
          </p:cNvCxnSpPr>
          <p:nvPr/>
        </p:nvCxnSpPr>
        <p:spPr>
          <a:xfrm>
            <a:off x="1815438" y="4479353"/>
            <a:ext cx="1884081" cy="103105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6BF80033-50C1-4409-A4B3-6D206EA047F1}"/>
                  </a:ext>
                </a:extLst>
              </p:cNvPr>
              <p:cNvSpPr/>
              <p:nvPr/>
            </p:nvSpPr>
            <p:spPr>
              <a:xfrm>
                <a:off x="2280246" y="4846267"/>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i="1" dirty="0">
                              <a:solidFill>
                                <a:srgbClr val="494949"/>
                              </a:solidFill>
                              <a:latin typeface="Cambria Math" panose="02040503050406030204" pitchFamily="18" charset="0"/>
                            </a:rPr>
                            <m:t>1</m:t>
                          </m:r>
                        </m:sub>
                      </m:sSub>
                    </m:oMath>
                  </m:oMathPara>
                </a14:m>
                <a:endParaRPr lang="ja-JP" altLang="en-US" sz="1400" dirty="0">
                  <a:solidFill>
                    <a:srgbClr val="494949"/>
                  </a:solidFill>
                </a:endParaRPr>
              </a:p>
            </p:txBody>
          </p:sp>
        </mc:Choice>
        <mc:Fallback xmlns="">
          <p:sp>
            <p:nvSpPr>
              <p:cNvPr id="212" name="正方形/長方形 211">
                <a:extLst>
                  <a:ext uri="{FF2B5EF4-FFF2-40B4-BE49-F238E27FC236}">
                    <a16:creationId xmlns:a16="http://schemas.microsoft.com/office/drawing/2014/main" id="{6BF80033-50C1-4409-A4B3-6D206EA047F1}"/>
                  </a:ext>
                </a:extLst>
              </p:cNvPr>
              <p:cNvSpPr>
                <a:spLocks noRot="1" noChangeAspect="1" noMove="1" noResize="1" noEditPoints="1" noAdjustHandles="1" noChangeArrowheads="1" noChangeShapeType="1" noTextEdit="1"/>
              </p:cNvSpPr>
              <p:nvPr/>
            </p:nvSpPr>
            <p:spPr>
              <a:xfrm>
                <a:off x="2280246" y="4846267"/>
                <a:ext cx="267098" cy="307777"/>
              </a:xfrm>
              <a:prstGeom prst="rect">
                <a:avLst/>
              </a:prstGeom>
              <a:blipFill>
                <a:blip r:embed="rId11"/>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C4CAD012-AFC8-4FCC-B7AC-C015723EFE9D}"/>
                  </a:ext>
                </a:extLst>
              </p:cNvPr>
              <p:cNvSpPr/>
              <p:nvPr/>
            </p:nvSpPr>
            <p:spPr>
              <a:xfrm>
                <a:off x="2280246" y="5133252"/>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2</m:t>
                          </m:r>
                        </m:sub>
                      </m:sSub>
                    </m:oMath>
                  </m:oMathPara>
                </a14:m>
                <a:endParaRPr lang="ja-JP" altLang="en-US" sz="1400" dirty="0">
                  <a:solidFill>
                    <a:srgbClr val="494949"/>
                  </a:solidFill>
                </a:endParaRPr>
              </a:p>
            </p:txBody>
          </p:sp>
        </mc:Choice>
        <mc:Fallback xmlns="">
          <p:sp>
            <p:nvSpPr>
              <p:cNvPr id="214" name="正方形/長方形 213">
                <a:extLst>
                  <a:ext uri="{FF2B5EF4-FFF2-40B4-BE49-F238E27FC236}">
                    <a16:creationId xmlns:a16="http://schemas.microsoft.com/office/drawing/2014/main" id="{C4CAD012-AFC8-4FCC-B7AC-C015723EFE9D}"/>
                  </a:ext>
                </a:extLst>
              </p:cNvPr>
              <p:cNvSpPr>
                <a:spLocks noRot="1" noChangeAspect="1" noMove="1" noResize="1" noEditPoints="1" noAdjustHandles="1" noChangeArrowheads="1" noChangeShapeType="1" noTextEdit="1"/>
              </p:cNvSpPr>
              <p:nvPr/>
            </p:nvSpPr>
            <p:spPr>
              <a:xfrm>
                <a:off x="2280246" y="5133252"/>
                <a:ext cx="267098" cy="307777"/>
              </a:xfrm>
              <a:prstGeom prst="rect">
                <a:avLst/>
              </a:prstGeom>
              <a:blipFill>
                <a:blip r:embed="rId12"/>
                <a:stretch>
                  <a:fillRect r="-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E254EF4D-B33D-436A-833D-F51A291883E1}"/>
                  </a:ext>
                </a:extLst>
              </p:cNvPr>
              <p:cNvSpPr/>
              <p:nvPr/>
            </p:nvSpPr>
            <p:spPr>
              <a:xfrm>
                <a:off x="2280246" y="544973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3</m:t>
                          </m:r>
                        </m:sub>
                      </m:sSub>
                    </m:oMath>
                  </m:oMathPara>
                </a14:m>
                <a:endParaRPr lang="ja-JP" altLang="en-US" sz="1400" dirty="0">
                  <a:solidFill>
                    <a:srgbClr val="494949"/>
                  </a:solidFill>
                </a:endParaRPr>
              </a:p>
            </p:txBody>
          </p:sp>
        </mc:Choice>
        <mc:Fallback xmlns="">
          <p:sp>
            <p:nvSpPr>
              <p:cNvPr id="215" name="正方形/長方形 214">
                <a:extLst>
                  <a:ext uri="{FF2B5EF4-FFF2-40B4-BE49-F238E27FC236}">
                    <a16:creationId xmlns:a16="http://schemas.microsoft.com/office/drawing/2014/main" id="{E254EF4D-B33D-436A-833D-F51A291883E1}"/>
                  </a:ext>
                </a:extLst>
              </p:cNvPr>
              <p:cNvSpPr>
                <a:spLocks noRot="1" noChangeAspect="1" noMove="1" noResize="1" noEditPoints="1" noAdjustHandles="1" noChangeArrowheads="1" noChangeShapeType="1" noTextEdit="1"/>
              </p:cNvSpPr>
              <p:nvPr/>
            </p:nvSpPr>
            <p:spPr>
              <a:xfrm>
                <a:off x="2280246" y="5449738"/>
                <a:ext cx="267098" cy="307777"/>
              </a:xfrm>
              <a:prstGeom prst="rect">
                <a:avLst/>
              </a:prstGeom>
              <a:blipFill>
                <a:blip r:embed="rId13"/>
                <a:stretch>
                  <a:fillRect r="-22727"/>
                </a:stretch>
              </a:blipFill>
            </p:spPr>
            <p:txBody>
              <a:bodyPr/>
              <a:lstStyle/>
              <a:p>
                <a:r>
                  <a:rPr lang="ja-JP" altLang="en-US">
                    <a:noFill/>
                  </a:rPr>
                  <a:t> </a:t>
                </a:r>
              </a:p>
            </p:txBody>
          </p:sp>
        </mc:Fallback>
      </mc:AlternateContent>
      <p:sp>
        <p:nvSpPr>
          <p:cNvPr id="240" name="吹き出し: 角を丸めた四角形 239">
            <a:extLst>
              <a:ext uri="{FF2B5EF4-FFF2-40B4-BE49-F238E27FC236}">
                <a16:creationId xmlns:a16="http://schemas.microsoft.com/office/drawing/2014/main" id="{A378187D-925E-4877-924A-04A9EC40B441}"/>
              </a:ext>
            </a:extLst>
          </p:cNvPr>
          <p:cNvSpPr/>
          <p:nvPr/>
        </p:nvSpPr>
        <p:spPr>
          <a:xfrm>
            <a:off x="3546902" y="4690490"/>
            <a:ext cx="2893376" cy="408119"/>
          </a:xfrm>
          <a:prstGeom prst="wedgeRoundRectCallout">
            <a:avLst>
              <a:gd name="adj1" fmla="val -39023"/>
              <a:gd name="adj2" fmla="val 140312"/>
              <a:gd name="adj3" fmla="val 16667"/>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FBF05817-B383-42F0-9337-4E69A73BF5BA}"/>
                  </a:ext>
                </a:extLst>
              </p:cNvPr>
              <p:cNvSpPr txBox="1"/>
              <p:nvPr/>
            </p:nvSpPr>
            <p:spPr>
              <a:xfrm>
                <a:off x="3602693" y="4646185"/>
                <a:ext cx="2995245" cy="369332"/>
              </a:xfrm>
              <a:prstGeom prst="rect">
                <a:avLst/>
              </a:prstGeom>
              <a:noFill/>
            </p:spPr>
            <p:txBody>
              <a:bodyPr wrap="square">
                <a:spAutoFit/>
              </a:bodyPr>
              <a:lstStyle/>
              <a:p>
                <a14:m>
                  <m:oMath xmlns:m="http://schemas.openxmlformats.org/officeDocument/2006/math">
                    <m:sSub>
                      <m:sSubPr>
                        <m:ctrlPr>
                          <a:rPr kumimoji="1" lang="en-US" altLang="ja-JP" sz="1800" i="1" dirty="0" smtClean="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1</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1</m:t>
                        </m:r>
                      </m:sub>
                    </m:sSub>
                  </m:oMath>
                </a14:m>
                <a:r>
                  <a:rPr lang="en-US" altLang="ja-JP" sz="1800" dirty="0">
                    <a:solidFill>
                      <a:schemeClr val="tx1"/>
                    </a:solidFill>
                  </a:rPr>
                  <a:t>+</a:t>
                </a:r>
                <a14:m>
                  <m:oMath xmlns:m="http://schemas.openxmlformats.org/officeDocument/2006/math">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2</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2</m:t>
                        </m:r>
                      </m:sub>
                    </m:sSub>
                    <m:r>
                      <m:rPr>
                        <m:nor/>
                      </m:rPr>
                      <a:rPr lang="en-US" altLang="ja-JP" sz="1800" dirty="0">
                        <a:solidFill>
                          <a:schemeClr val="tx1"/>
                        </a:solidFill>
                      </a:rPr>
                      <m:t>+</m:t>
                    </m:r>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3</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3</m:t>
                        </m:r>
                      </m:sub>
                    </m:sSub>
                    <m:r>
                      <m:rPr>
                        <m:nor/>
                      </m:rPr>
                      <a:rPr lang="en-US" altLang="ja-JP" dirty="0"/>
                      <m:t>+</m:t>
                    </m:r>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𝑤</m:t>
                        </m:r>
                      </m:e>
                      <m:sub>
                        <m:r>
                          <a:rPr kumimoji="1" lang="en-US" altLang="ja-JP" b="0" i="1" dirty="0" smtClean="0">
                            <a:latin typeface="Cambria Math" panose="02040503050406030204" pitchFamily="18" charset="0"/>
                          </a:rPr>
                          <m:t>4</m:t>
                        </m:r>
                      </m:sub>
                    </m:sSub>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r>
                      <m:rPr>
                        <m:nor/>
                      </m:rPr>
                      <a:rPr lang="en-US" altLang="ja-JP" sz="1800" dirty="0">
                        <a:solidFill>
                          <a:schemeClr val="tx1"/>
                        </a:solidFill>
                      </a:rPr>
                      <m:t>+</m:t>
                    </m:r>
                  </m:oMath>
                </a14:m>
                <a:r>
                  <a:rPr lang="en-US" altLang="ja-JP" dirty="0">
                    <a:solidFill>
                      <a:schemeClr val="tx1"/>
                    </a:solidFill>
                    <a:latin typeface="Cambria Math" panose="02040503050406030204" pitchFamily="18" charset="0"/>
                    <a:ea typeface="Cambria Math" panose="02040503050406030204" pitchFamily="18" charset="0"/>
                  </a:rPr>
                  <a:t>b</a:t>
                </a:r>
                <a:endParaRPr lang="ja-JP" altLang="en-US" dirty="0">
                  <a:solidFill>
                    <a:schemeClr val="tx1"/>
                  </a:solidFill>
                  <a:latin typeface="Cambria Math" panose="02040503050406030204" pitchFamily="18" charset="0"/>
                </a:endParaRPr>
              </a:p>
            </p:txBody>
          </p:sp>
        </mc:Choice>
        <mc:Fallback xmlns="">
          <p:sp>
            <p:nvSpPr>
              <p:cNvPr id="239" name="テキスト ボックス 238">
                <a:extLst>
                  <a:ext uri="{FF2B5EF4-FFF2-40B4-BE49-F238E27FC236}">
                    <a16:creationId xmlns:a16="http://schemas.microsoft.com/office/drawing/2014/main" id="{FBF05817-B383-42F0-9337-4E69A73BF5BA}"/>
                  </a:ext>
                </a:extLst>
              </p:cNvPr>
              <p:cNvSpPr txBox="1">
                <a:spLocks noRot="1" noChangeAspect="1" noMove="1" noResize="1" noEditPoints="1" noAdjustHandles="1" noChangeArrowheads="1" noChangeShapeType="1" noTextEdit="1"/>
              </p:cNvSpPr>
              <p:nvPr/>
            </p:nvSpPr>
            <p:spPr>
              <a:xfrm>
                <a:off x="3602693" y="4646185"/>
                <a:ext cx="2995245" cy="369332"/>
              </a:xfrm>
              <a:prstGeom prst="rect">
                <a:avLst/>
              </a:prstGeom>
              <a:blipFill>
                <a:blip r:embed="rId14"/>
                <a:stretch>
                  <a:fillRect t="-9836" b="-24590"/>
                </a:stretch>
              </a:blipFill>
            </p:spPr>
            <p:txBody>
              <a:bodyPr/>
              <a:lstStyle/>
              <a:p>
                <a:r>
                  <a:rPr lang="ja-JP" altLang="en-US">
                    <a:noFill/>
                  </a:rPr>
                  <a:t> </a:t>
                </a:r>
              </a:p>
            </p:txBody>
          </p:sp>
        </mc:Fallback>
      </mc:AlternateContent>
      <p:cxnSp>
        <p:nvCxnSpPr>
          <p:cNvPr id="241" name="直線コネクタ 240">
            <a:extLst>
              <a:ext uri="{FF2B5EF4-FFF2-40B4-BE49-F238E27FC236}">
                <a16:creationId xmlns:a16="http://schemas.microsoft.com/office/drawing/2014/main" id="{EF33504F-CCE0-4EE2-9D31-E932A037A165}"/>
              </a:ext>
            </a:extLst>
          </p:cNvPr>
          <p:cNvCxnSpPr>
            <a:cxnSpLocks/>
            <a:stCxn id="202" idx="6"/>
          </p:cNvCxnSpPr>
          <p:nvPr/>
        </p:nvCxnSpPr>
        <p:spPr>
          <a:xfrm>
            <a:off x="4048268" y="5510405"/>
            <a:ext cx="617153"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4" name="楕円 243">
            <a:extLst>
              <a:ext uri="{FF2B5EF4-FFF2-40B4-BE49-F238E27FC236}">
                <a16:creationId xmlns:a16="http://schemas.microsoft.com/office/drawing/2014/main" id="{542A6B43-6A32-4023-A8E3-F543603F920F}"/>
              </a:ext>
            </a:extLst>
          </p:cNvPr>
          <p:cNvSpPr/>
          <p:nvPr/>
        </p:nvSpPr>
        <p:spPr>
          <a:xfrm>
            <a:off x="3486287" y="5270956"/>
            <a:ext cx="816544" cy="606628"/>
          </a:xfrm>
          <a:prstGeom prst="ellipse">
            <a:avLst/>
          </a:prstGeom>
          <a:solidFill>
            <a:srgbClr val="FFC215">
              <a:alpha val="27000"/>
            </a:srgbClr>
          </a:solidFill>
          <a:ln w="28575">
            <a:solidFill>
              <a:srgbClr val="E948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5" name="円弧 244">
            <a:extLst>
              <a:ext uri="{FF2B5EF4-FFF2-40B4-BE49-F238E27FC236}">
                <a16:creationId xmlns:a16="http://schemas.microsoft.com/office/drawing/2014/main" id="{56A3D38C-A219-4A08-9745-058F2FCC060A}"/>
              </a:ext>
            </a:extLst>
          </p:cNvPr>
          <p:cNvSpPr/>
          <p:nvPr/>
        </p:nvSpPr>
        <p:spPr>
          <a:xfrm rot="14706829" flipH="1">
            <a:off x="4915835" y="3513998"/>
            <a:ext cx="1285802" cy="3411020"/>
          </a:xfrm>
          <a:prstGeom prst="arc">
            <a:avLst>
              <a:gd name="adj1" fmla="val 16065037"/>
              <a:gd name="adj2" fmla="val 4677671"/>
            </a:avLst>
          </a:prstGeom>
          <a:ln w="28575">
            <a:solidFill>
              <a:srgbClr val="E94823"/>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7" name="右中かっこ 246">
            <a:extLst>
              <a:ext uri="{FF2B5EF4-FFF2-40B4-BE49-F238E27FC236}">
                <a16:creationId xmlns:a16="http://schemas.microsoft.com/office/drawing/2014/main" id="{AA37714A-53DA-4E9E-9D1F-B605231FF991}"/>
              </a:ext>
            </a:extLst>
          </p:cNvPr>
          <p:cNvSpPr/>
          <p:nvPr/>
        </p:nvSpPr>
        <p:spPr>
          <a:xfrm>
            <a:off x="3630258" y="4233236"/>
            <a:ext cx="132399" cy="418375"/>
          </a:xfrm>
          <a:prstGeom prst="rightBrace">
            <a:avLst/>
          </a:prstGeom>
          <a:ln w="19050">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8" name="テキスト ボックス 247">
            <a:extLst>
              <a:ext uri="{FF2B5EF4-FFF2-40B4-BE49-F238E27FC236}">
                <a16:creationId xmlns:a16="http://schemas.microsoft.com/office/drawing/2014/main" id="{58BF863B-1E02-48AA-B338-2B5443BDE4AE}"/>
              </a:ext>
            </a:extLst>
          </p:cNvPr>
          <p:cNvSpPr txBox="1"/>
          <p:nvPr/>
        </p:nvSpPr>
        <p:spPr>
          <a:xfrm>
            <a:off x="3783524" y="4217001"/>
            <a:ext cx="2222012"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最初は乱数。</a:t>
            </a:r>
            <a:r>
              <a:rPr kumimoji="1" lang="ja-JP" altLang="en-US" sz="1200" b="1" dirty="0">
                <a:solidFill>
                  <a:srgbClr val="EB0046"/>
                </a:solidFill>
                <a:latin typeface="+mn-ea"/>
              </a:rPr>
              <a:t>学習で更新するパラメータ</a:t>
            </a:r>
          </a:p>
        </p:txBody>
      </p:sp>
      <p:sp>
        <p:nvSpPr>
          <p:cNvPr id="246" name="四角形: 角を丸くする 245">
            <a:extLst>
              <a:ext uri="{FF2B5EF4-FFF2-40B4-BE49-F238E27FC236}">
                <a16:creationId xmlns:a16="http://schemas.microsoft.com/office/drawing/2014/main" id="{64E625EF-B133-49F8-BA01-C30E0388BD6A}"/>
              </a:ext>
            </a:extLst>
          </p:cNvPr>
          <p:cNvSpPr/>
          <p:nvPr/>
        </p:nvSpPr>
        <p:spPr bwMode="auto">
          <a:xfrm>
            <a:off x="7059566" y="2675309"/>
            <a:ext cx="4522351" cy="3714838"/>
          </a:xfrm>
          <a:prstGeom prst="roundRect">
            <a:avLst>
              <a:gd name="adj" fmla="val 5515"/>
            </a:avLst>
          </a:prstGeom>
          <a:solidFill>
            <a:srgbClr val="FBCAB7"/>
          </a:solidFill>
          <a:ln w="1905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6" name="テキスト ボックス 215">
            <a:extLst>
              <a:ext uri="{FF2B5EF4-FFF2-40B4-BE49-F238E27FC236}">
                <a16:creationId xmlns:a16="http://schemas.microsoft.com/office/drawing/2014/main" id="{4F11DE49-5448-4880-8DE3-3516FA4B8DBB}"/>
              </a:ext>
            </a:extLst>
          </p:cNvPr>
          <p:cNvSpPr txBox="1"/>
          <p:nvPr/>
        </p:nvSpPr>
        <p:spPr>
          <a:xfrm>
            <a:off x="7096286" y="2766197"/>
            <a:ext cx="4448910" cy="1846659"/>
          </a:xfrm>
          <a:prstGeom prst="rect">
            <a:avLst/>
          </a:prstGeom>
          <a:noFill/>
        </p:spPr>
        <p:txBody>
          <a:bodyPr wrap="square" rtlCol="0">
            <a:spAutoFit/>
          </a:bodyPr>
          <a:lstStyle/>
          <a:p>
            <a:pPr algn="ctr" defTabSz="914400" fontAlgn="base">
              <a:spcBef>
                <a:spcPct val="0"/>
              </a:spcBef>
              <a:spcAft>
                <a:spcPct val="0"/>
              </a:spcAft>
            </a:pPr>
            <a:r>
              <a:rPr kumimoji="1" lang="ja-JP" altLang="en-US" sz="1600" b="1" u="sng" dirty="0">
                <a:solidFill>
                  <a:srgbClr val="00879E"/>
                </a:solidFill>
                <a:latin typeface="+mn-ea"/>
              </a:rPr>
              <a:t>活性化関数</a:t>
            </a:r>
            <a:r>
              <a:rPr kumimoji="1" lang="ja-JP" altLang="en-US" sz="1400" b="1" dirty="0">
                <a:solidFill>
                  <a:srgbClr val="494949"/>
                </a:solidFill>
                <a:latin typeface="+mn-ea"/>
              </a:rPr>
              <a:t>　</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ノードでは次に値を渡すだけでなく、</a:t>
            </a:r>
            <a:r>
              <a:rPr kumimoji="1" lang="ja-JP" altLang="en-US" sz="1400" b="1" dirty="0">
                <a:solidFill>
                  <a:srgbClr val="00879E"/>
                </a:solidFill>
                <a:latin typeface="+mn-ea"/>
              </a:rPr>
              <a:t>活性化関数</a:t>
            </a:r>
            <a:r>
              <a:rPr kumimoji="1" lang="ja-JP" altLang="en-US" sz="1400" b="1" dirty="0">
                <a:solidFill>
                  <a:srgbClr val="494949"/>
                </a:solidFill>
                <a:latin typeface="+mn-ea"/>
              </a:rPr>
              <a:t>に値を代入して、非線形変換を行います。</a:t>
            </a:r>
            <a:r>
              <a:rPr kumimoji="1" lang="en-US" altLang="ja-JP" sz="1400" b="1" dirty="0">
                <a:solidFill>
                  <a:srgbClr val="494949"/>
                </a:solidFill>
                <a:latin typeface="+mn-ea"/>
              </a:rPr>
              <a:t>DNN</a:t>
            </a:r>
            <a:r>
              <a:rPr kumimoji="1" lang="ja-JP" altLang="en-US" sz="1400" b="1" dirty="0">
                <a:solidFill>
                  <a:srgbClr val="494949"/>
                </a:solidFill>
                <a:latin typeface="+mn-ea"/>
              </a:rPr>
              <a:t>や</a:t>
            </a:r>
            <a:r>
              <a:rPr kumimoji="1" lang="en-US" altLang="ja-JP" sz="1400" b="1" dirty="0">
                <a:solidFill>
                  <a:srgbClr val="494949"/>
                </a:solidFill>
                <a:latin typeface="+mn-ea"/>
              </a:rPr>
              <a:t>CNN</a:t>
            </a:r>
            <a:r>
              <a:rPr kumimoji="1" lang="ja-JP" altLang="en-US" sz="1400" b="1" dirty="0">
                <a:solidFill>
                  <a:srgbClr val="494949"/>
                </a:solidFill>
                <a:latin typeface="+mn-ea"/>
              </a:rPr>
              <a:t>では、</a:t>
            </a:r>
            <a:r>
              <a:rPr kumimoji="1" lang="en-US" altLang="ja-JP" sz="1400" b="1" dirty="0">
                <a:solidFill>
                  <a:srgbClr val="00879E"/>
                </a:solidFill>
                <a:latin typeface="+mn-ea"/>
              </a:rPr>
              <a:t>ReLU</a:t>
            </a:r>
            <a:r>
              <a:rPr kumimoji="1" lang="ja-JP" altLang="en-US" sz="1400" b="1" dirty="0">
                <a:solidFill>
                  <a:srgbClr val="00879E"/>
                </a:solidFill>
                <a:latin typeface="+mn-ea"/>
              </a:rPr>
              <a:t>関数</a:t>
            </a:r>
            <a:r>
              <a:rPr kumimoji="1" lang="ja-JP" altLang="en-US" sz="1400" b="1" dirty="0">
                <a:solidFill>
                  <a:srgbClr val="494949"/>
                </a:solidFill>
                <a:latin typeface="+mn-ea"/>
              </a:rPr>
              <a:t>が活性化関数としてよく用いられます。</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また、分類を行う場合は、最後の出力層でシグモイド関数やソフトマックス関数を使い、出力を確率に変換します。</a:t>
            </a:r>
            <a:endParaRPr kumimoji="1" lang="en-US" altLang="ja-JP" sz="1400" b="1" dirty="0">
              <a:solidFill>
                <a:srgbClr val="494949"/>
              </a:solidFill>
              <a:latin typeface="+mn-ea"/>
            </a:endParaRPr>
          </a:p>
        </p:txBody>
      </p:sp>
      <p:grpSp>
        <p:nvGrpSpPr>
          <p:cNvPr id="4" name="グループ化 3">
            <a:extLst>
              <a:ext uri="{FF2B5EF4-FFF2-40B4-BE49-F238E27FC236}">
                <a16:creationId xmlns:a16="http://schemas.microsoft.com/office/drawing/2014/main" id="{FF4E1AA3-E639-4416-A822-BA4CE074E5F1}"/>
              </a:ext>
            </a:extLst>
          </p:cNvPr>
          <p:cNvGrpSpPr/>
          <p:nvPr/>
        </p:nvGrpSpPr>
        <p:grpSpPr>
          <a:xfrm>
            <a:off x="8860032" y="4391276"/>
            <a:ext cx="921418" cy="348749"/>
            <a:chOff x="8941322" y="4152357"/>
            <a:chExt cx="921418" cy="348749"/>
          </a:xfrm>
        </p:grpSpPr>
        <p:grpSp>
          <p:nvGrpSpPr>
            <p:cNvPr id="271" name="グループ化 270">
              <a:extLst>
                <a:ext uri="{FF2B5EF4-FFF2-40B4-BE49-F238E27FC236}">
                  <a16:creationId xmlns:a16="http://schemas.microsoft.com/office/drawing/2014/main" id="{92B0FEB9-F806-4827-8F93-02EFCC47B191}"/>
                </a:ext>
              </a:extLst>
            </p:cNvPr>
            <p:cNvGrpSpPr/>
            <p:nvPr/>
          </p:nvGrpSpPr>
          <p:grpSpPr>
            <a:xfrm>
              <a:off x="8941322" y="4152357"/>
              <a:ext cx="921418" cy="348749"/>
              <a:chOff x="8701976" y="3155469"/>
              <a:chExt cx="921418" cy="348749"/>
            </a:xfrm>
          </p:grpSpPr>
          <p:sp>
            <p:nvSpPr>
              <p:cNvPr id="250" name="楕円 249">
                <a:extLst>
                  <a:ext uri="{FF2B5EF4-FFF2-40B4-BE49-F238E27FC236}">
                    <a16:creationId xmlns:a16="http://schemas.microsoft.com/office/drawing/2014/main" id="{EE6BE283-C470-42C9-88A2-4F8D0EF4898B}"/>
                  </a:ext>
                </a:extLst>
              </p:cNvPr>
              <p:cNvSpPr/>
              <p:nvPr/>
            </p:nvSpPr>
            <p:spPr>
              <a:xfrm>
                <a:off x="8997183" y="315546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52" name="直線コネクタ 251">
                <a:extLst>
                  <a:ext uri="{FF2B5EF4-FFF2-40B4-BE49-F238E27FC236}">
                    <a16:creationId xmlns:a16="http://schemas.microsoft.com/office/drawing/2014/main" id="{660D605C-8ED1-4F7E-B03D-8AC6654B470D}"/>
                  </a:ext>
                </a:extLst>
              </p:cNvPr>
              <p:cNvCxnSpPr>
                <a:cxnSpLocks/>
                <a:endCxn id="250" idx="2"/>
              </p:cNvCxnSpPr>
              <p:nvPr/>
            </p:nvCxnSpPr>
            <p:spPr>
              <a:xfrm>
                <a:off x="8701976" y="3329844"/>
                <a:ext cx="295207"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F89CD1FF-FEB6-4776-B620-DB1632221227}"/>
                  </a:ext>
                </a:extLst>
              </p:cNvPr>
              <p:cNvCxnSpPr>
                <a:cxnSpLocks/>
                <a:stCxn id="250" idx="6"/>
              </p:cNvCxnSpPr>
              <p:nvPr/>
            </p:nvCxnSpPr>
            <p:spPr>
              <a:xfrm>
                <a:off x="9345932" y="3329844"/>
                <a:ext cx="277462"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107F736E-3623-4E23-ADF1-484492F590A6}"/>
                    </a:ext>
                  </a:extLst>
                </p:cNvPr>
                <p:cNvSpPr/>
                <p:nvPr/>
              </p:nvSpPr>
              <p:spPr>
                <a:xfrm>
                  <a:off x="9171089" y="4177368"/>
                  <a:ext cx="500906"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100" b="0" i="1" smtClean="0">
                            <a:solidFill>
                              <a:schemeClr val="tx1"/>
                            </a:solidFill>
                            <a:latin typeface="Cambria Math" panose="02040503050406030204" pitchFamily="18" charset="0"/>
                          </a:rPr>
                          <m:t>𝑓</m:t>
                        </m:r>
                        <m:d>
                          <m:dPr>
                            <m:ctrlPr>
                              <a:rPr lang="en-US" altLang="ja-JP" sz="1100" i="1" smtClean="0">
                                <a:solidFill>
                                  <a:schemeClr val="tx1"/>
                                </a:solidFill>
                                <a:latin typeface="Cambria Math" panose="02040503050406030204" pitchFamily="18" charset="0"/>
                              </a:rPr>
                            </m:ctrlPr>
                          </m:dPr>
                          <m:e>
                            <m:r>
                              <a:rPr lang="en-US" altLang="ja-JP" sz="1100" b="0" i="1" smtClean="0">
                                <a:solidFill>
                                  <a:schemeClr val="tx1"/>
                                </a:solidFill>
                                <a:latin typeface="Cambria Math" panose="02040503050406030204" pitchFamily="18" charset="0"/>
                              </a:rPr>
                              <m:t>𝑥</m:t>
                            </m:r>
                          </m:e>
                        </m:d>
                      </m:oMath>
                    </m:oMathPara>
                  </a14:m>
                  <a:endParaRPr lang="en-US" altLang="ja-JP" sz="1100" dirty="0">
                    <a:solidFill>
                      <a:schemeClr val="tx1"/>
                    </a:solidFill>
                  </a:endParaRPr>
                </a:p>
              </p:txBody>
            </p:sp>
          </mc:Choice>
          <mc:Fallback xmlns="">
            <p:sp>
              <p:nvSpPr>
                <p:cNvPr id="217" name="正方形/長方形 216">
                  <a:extLst>
                    <a:ext uri="{FF2B5EF4-FFF2-40B4-BE49-F238E27FC236}">
                      <a16:creationId xmlns:a16="http://schemas.microsoft.com/office/drawing/2014/main" id="{107F736E-3623-4E23-ADF1-484492F590A6}"/>
                    </a:ext>
                  </a:extLst>
                </p:cNvPr>
                <p:cNvSpPr>
                  <a:spLocks noRot="1" noChangeAspect="1" noMove="1" noResize="1" noEditPoints="1" noAdjustHandles="1" noChangeArrowheads="1" noChangeShapeType="1" noTextEdit="1"/>
                </p:cNvSpPr>
                <p:nvPr/>
              </p:nvSpPr>
              <p:spPr>
                <a:xfrm>
                  <a:off x="9171089" y="4177368"/>
                  <a:ext cx="500906" cy="261610"/>
                </a:xfrm>
                <a:prstGeom prst="rect">
                  <a:avLst/>
                </a:prstGeom>
                <a:blipFill>
                  <a:blip r:embed="rId15"/>
                  <a:stretch>
                    <a:fillRect b="-6977"/>
                  </a:stretch>
                </a:blipFill>
              </p:spPr>
              <p:txBody>
                <a:bodyPr/>
                <a:lstStyle/>
                <a:p>
                  <a:r>
                    <a:rPr lang="ja-JP" altLang="en-US">
                      <a:noFill/>
                    </a:rPr>
                    <a:t> </a:t>
                  </a:r>
                </a:p>
              </p:txBody>
            </p:sp>
          </mc:Fallback>
        </mc:AlternateContent>
      </p:grpSp>
      <p:grpSp>
        <p:nvGrpSpPr>
          <p:cNvPr id="236" name="グループ化 235">
            <a:extLst>
              <a:ext uri="{FF2B5EF4-FFF2-40B4-BE49-F238E27FC236}">
                <a16:creationId xmlns:a16="http://schemas.microsoft.com/office/drawing/2014/main" id="{8E848E1D-535B-446F-BFCF-505BE08AD02C}"/>
              </a:ext>
            </a:extLst>
          </p:cNvPr>
          <p:cNvGrpSpPr/>
          <p:nvPr/>
        </p:nvGrpSpPr>
        <p:grpSpPr>
          <a:xfrm>
            <a:off x="7818839" y="4798699"/>
            <a:ext cx="3021547" cy="1500707"/>
            <a:chOff x="8010437" y="4850807"/>
            <a:chExt cx="3021547" cy="1500707"/>
          </a:xfrm>
        </p:grpSpPr>
        <p:sp>
          <p:nvSpPr>
            <p:cNvPr id="224" name="正方形/長方形 223">
              <a:extLst>
                <a:ext uri="{FF2B5EF4-FFF2-40B4-BE49-F238E27FC236}">
                  <a16:creationId xmlns:a16="http://schemas.microsoft.com/office/drawing/2014/main" id="{B922F065-85DF-4C22-86F9-B16889555409}"/>
                </a:ext>
              </a:extLst>
            </p:cNvPr>
            <p:cNvSpPr/>
            <p:nvPr/>
          </p:nvSpPr>
          <p:spPr>
            <a:xfrm>
              <a:off x="8010437" y="4850807"/>
              <a:ext cx="3021547" cy="150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直線コネクタ 225">
              <a:extLst>
                <a:ext uri="{FF2B5EF4-FFF2-40B4-BE49-F238E27FC236}">
                  <a16:creationId xmlns:a16="http://schemas.microsoft.com/office/drawing/2014/main" id="{E33BC791-41FD-4191-AFA0-98B32E6F725D}"/>
                </a:ext>
              </a:extLst>
            </p:cNvPr>
            <p:cNvCxnSpPr/>
            <p:nvPr/>
          </p:nvCxnSpPr>
          <p:spPr>
            <a:xfrm>
              <a:off x="8137643" y="6000206"/>
              <a:ext cx="2765488" cy="0"/>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0" name="直線コネクタ 219">
              <a:extLst>
                <a:ext uri="{FF2B5EF4-FFF2-40B4-BE49-F238E27FC236}">
                  <a16:creationId xmlns:a16="http://schemas.microsoft.com/office/drawing/2014/main" id="{0BCBC7C0-3856-4A0B-971B-4806BE0E8973}"/>
                </a:ext>
              </a:extLst>
            </p:cNvPr>
            <p:cNvCxnSpPr>
              <a:cxnSpLocks/>
            </p:cNvCxnSpPr>
            <p:nvPr/>
          </p:nvCxnSpPr>
          <p:spPr>
            <a:xfrm flipV="1">
              <a:off x="9532177" y="4964588"/>
              <a:ext cx="2546" cy="1157728"/>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29" name="テキスト ボックス 228">
              <a:extLst>
                <a:ext uri="{FF2B5EF4-FFF2-40B4-BE49-F238E27FC236}">
                  <a16:creationId xmlns:a16="http://schemas.microsoft.com/office/drawing/2014/main" id="{3CC3447C-5766-47DB-9C5D-263E3D0313EE}"/>
                </a:ext>
              </a:extLst>
            </p:cNvPr>
            <p:cNvSpPr txBox="1"/>
            <p:nvPr/>
          </p:nvSpPr>
          <p:spPr>
            <a:xfrm>
              <a:off x="9315238" y="5991572"/>
              <a:ext cx="280566"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dirty="0">
                  <a:solidFill>
                    <a:srgbClr val="000000"/>
                  </a:solidFill>
                  <a:latin typeface="+mn-ea"/>
                </a:rPr>
                <a:t>0</a:t>
              </a:r>
              <a:endParaRPr kumimoji="1" lang="ja-JP" altLang="en-US" sz="1200" dirty="0">
                <a:solidFill>
                  <a:srgbClr val="000000"/>
                </a:solidFill>
                <a:latin typeface="+mn-ea"/>
              </a:endParaRPr>
            </a:p>
          </p:txBody>
        </p:sp>
        <p:cxnSp>
          <p:nvCxnSpPr>
            <p:cNvPr id="231" name="直線コネクタ 230">
              <a:extLst>
                <a:ext uri="{FF2B5EF4-FFF2-40B4-BE49-F238E27FC236}">
                  <a16:creationId xmlns:a16="http://schemas.microsoft.com/office/drawing/2014/main" id="{75FC09E1-B492-4A49-A238-A0C579C5CA92}"/>
                </a:ext>
              </a:extLst>
            </p:cNvPr>
            <p:cNvCxnSpPr/>
            <p:nvPr/>
          </p:nvCxnSpPr>
          <p:spPr>
            <a:xfrm>
              <a:off x="8137643" y="5977501"/>
              <a:ext cx="1394207" cy="0"/>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2" name="直線コネクタ 221">
              <a:extLst>
                <a:ext uri="{FF2B5EF4-FFF2-40B4-BE49-F238E27FC236}">
                  <a16:creationId xmlns:a16="http://schemas.microsoft.com/office/drawing/2014/main" id="{9E05B8F6-1929-4110-897F-EF0D1312BE09}"/>
                </a:ext>
              </a:extLst>
            </p:cNvPr>
            <p:cNvCxnSpPr>
              <a:cxnSpLocks/>
            </p:cNvCxnSpPr>
            <p:nvPr/>
          </p:nvCxnSpPr>
          <p:spPr>
            <a:xfrm flipV="1">
              <a:off x="9528113" y="5039436"/>
              <a:ext cx="974425" cy="923996"/>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35" name="図 234">
              <a:extLst>
                <a:ext uri="{FF2B5EF4-FFF2-40B4-BE49-F238E27FC236}">
                  <a16:creationId xmlns:a16="http://schemas.microsoft.com/office/drawing/2014/main" id="{59C003AF-F0CE-489D-9565-C5076E59B433}"/>
                </a:ext>
              </a:extLst>
            </p:cNvPr>
            <p:cNvPicPr>
              <a:picLocks noChangeAspect="1"/>
            </p:cNvPicPr>
            <p:nvPr/>
          </p:nvPicPr>
          <p:blipFill>
            <a:blip r:embed="rId16"/>
            <a:stretch>
              <a:fillRect/>
            </a:stretch>
          </p:blipFill>
          <p:spPr>
            <a:xfrm>
              <a:off x="8130503" y="4994879"/>
              <a:ext cx="1312157" cy="457380"/>
            </a:xfrm>
            <a:prstGeom prst="rect">
              <a:avLst/>
            </a:prstGeom>
          </p:spPr>
        </p:pic>
      </p:grpSp>
      <p:cxnSp>
        <p:nvCxnSpPr>
          <p:cNvPr id="242" name="直線コネクタ 241">
            <a:extLst>
              <a:ext uri="{FF2B5EF4-FFF2-40B4-BE49-F238E27FC236}">
                <a16:creationId xmlns:a16="http://schemas.microsoft.com/office/drawing/2014/main" id="{E7CF1A08-B89D-4B90-90EC-AE866124CD22}"/>
              </a:ext>
            </a:extLst>
          </p:cNvPr>
          <p:cNvCxnSpPr>
            <a:cxnSpLocks/>
          </p:cNvCxnSpPr>
          <p:nvPr/>
        </p:nvCxnSpPr>
        <p:spPr>
          <a:xfrm flipV="1">
            <a:off x="7832828" y="4574046"/>
            <a:ext cx="1264388" cy="222712"/>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FF24A695-BDC0-4156-9B15-0A6B21D45967}"/>
              </a:ext>
            </a:extLst>
          </p:cNvPr>
          <p:cNvCxnSpPr>
            <a:cxnSpLocks/>
          </p:cNvCxnSpPr>
          <p:nvPr/>
        </p:nvCxnSpPr>
        <p:spPr>
          <a:xfrm>
            <a:off x="9541859" y="4583572"/>
            <a:ext cx="1298527" cy="215127"/>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3CA4C84E-2BAD-4A0B-9FBC-1A477882D6D0}"/>
                  </a:ext>
                </a:extLst>
              </p:cNvPr>
              <p:cNvSpPr txBox="1"/>
              <p:nvPr/>
            </p:nvSpPr>
            <p:spPr>
              <a:xfrm>
                <a:off x="1490137" y="4302584"/>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1600" i="1" dirty="0" smtClean="0">
                          <a:solidFill>
                            <a:schemeClr val="tx1"/>
                          </a:solidFill>
                          <a:latin typeface="Cambria Math" panose="02040503050406030204" pitchFamily="18" charset="0"/>
                        </a:rPr>
                        <m:t>𝑏</m:t>
                      </m:r>
                    </m:oMath>
                  </m:oMathPara>
                </a14:m>
                <a:endParaRPr kumimoji="1" lang="ja-JP" altLang="en-US" sz="1600" i="1" dirty="0">
                  <a:solidFill>
                    <a:schemeClr val="tx1"/>
                  </a:solidFill>
                </a:endParaRPr>
              </a:p>
            </p:txBody>
          </p:sp>
        </mc:Choice>
        <mc:Fallback xmlns="">
          <p:sp>
            <p:nvSpPr>
              <p:cNvPr id="256" name="テキスト ボックス 255">
                <a:extLst>
                  <a:ext uri="{FF2B5EF4-FFF2-40B4-BE49-F238E27FC236}">
                    <a16:creationId xmlns:a16="http://schemas.microsoft.com/office/drawing/2014/main" id="{3CA4C84E-2BAD-4A0B-9FBC-1A477882D6D0}"/>
                  </a:ext>
                </a:extLst>
              </p:cNvPr>
              <p:cNvSpPr txBox="1">
                <a:spLocks noRot="1" noChangeAspect="1" noMove="1" noResize="1" noEditPoints="1" noAdjustHandles="1" noChangeArrowheads="1" noChangeShapeType="1" noTextEdit="1"/>
              </p:cNvSpPr>
              <p:nvPr/>
            </p:nvSpPr>
            <p:spPr>
              <a:xfrm>
                <a:off x="1490137" y="4302584"/>
                <a:ext cx="367250" cy="338554"/>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B5C36F16-46B0-4FB2-AA18-8080EF127CFE}"/>
                  </a:ext>
                </a:extLst>
              </p:cNvPr>
              <p:cNvSpPr txBox="1"/>
              <p:nvPr/>
            </p:nvSpPr>
            <p:spPr>
              <a:xfrm>
                <a:off x="1500993" y="4710268"/>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1</m:t>
                          </m:r>
                        </m:sub>
                      </m:sSub>
                    </m:oMath>
                  </m:oMathPara>
                </a14:m>
                <a:endParaRPr kumimoji="1" lang="ja-JP" altLang="en-US" sz="1600" i="1" dirty="0">
                  <a:solidFill>
                    <a:schemeClr val="tx1"/>
                  </a:solidFill>
                </a:endParaRPr>
              </a:p>
            </p:txBody>
          </p:sp>
        </mc:Choice>
        <mc:Fallback xmlns="">
          <p:sp>
            <p:nvSpPr>
              <p:cNvPr id="257" name="テキスト ボックス 256">
                <a:extLst>
                  <a:ext uri="{FF2B5EF4-FFF2-40B4-BE49-F238E27FC236}">
                    <a16:creationId xmlns:a16="http://schemas.microsoft.com/office/drawing/2014/main" id="{B5C36F16-46B0-4FB2-AA18-8080EF127CFE}"/>
                  </a:ext>
                </a:extLst>
              </p:cNvPr>
              <p:cNvSpPr txBox="1">
                <a:spLocks noRot="1" noChangeAspect="1" noMove="1" noResize="1" noEditPoints="1" noAdjustHandles="1" noChangeArrowheads="1" noChangeShapeType="1" noTextEdit="1"/>
              </p:cNvSpPr>
              <p:nvPr/>
            </p:nvSpPr>
            <p:spPr>
              <a:xfrm>
                <a:off x="1500993" y="4710268"/>
                <a:ext cx="367250" cy="33855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7BAFB9DF-4CAE-4AF3-AF1D-FD5C202F3FF4}"/>
                  </a:ext>
                </a:extLst>
              </p:cNvPr>
              <p:cNvSpPr txBox="1"/>
              <p:nvPr/>
            </p:nvSpPr>
            <p:spPr>
              <a:xfrm>
                <a:off x="1523849" y="5156032"/>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2</m:t>
                          </m:r>
                        </m:sub>
                      </m:sSub>
                    </m:oMath>
                  </m:oMathPara>
                </a14:m>
                <a:endParaRPr kumimoji="1" lang="ja-JP" altLang="en-US" sz="1600" i="1" dirty="0">
                  <a:solidFill>
                    <a:schemeClr val="tx1"/>
                  </a:solidFill>
                </a:endParaRPr>
              </a:p>
            </p:txBody>
          </p:sp>
        </mc:Choice>
        <mc:Fallback xmlns="">
          <p:sp>
            <p:nvSpPr>
              <p:cNvPr id="258" name="テキスト ボックス 257">
                <a:extLst>
                  <a:ext uri="{FF2B5EF4-FFF2-40B4-BE49-F238E27FC236}">
                    <a16:creationId xmlns:a16="http://schemas.microsoft.com/office/drawing/2014/main" id="{7BAFB9DF-4CAE-4AF3-AF1D-FD5C202F3FF4}"/>
                  </a:ext>
                </a:extLst>
              </p:cNvPr>
              <p:cNvSpPr txBox="1">
                <a:spLocks noRot="1" noChangeAspect="1" noMove="1" noResize="1" noEditPoints="1" noAdjustHandles="1" noChangeArrowheads="1" noChangeShapeType="1" noTextEdit="1"/>
              </p:cNvSpPr>
              <p:nvPr/>
            </p:nvSpPr>
            <p:spPr>
              <a:xfrm>
                <a:off x="1523849" y="5156032"/>
                <a:ext cx="367250" cy="33855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A7CD642C-93C7-44C5-BAFF-CA3803419CA5}"/>
                  </a:ext>
                </a:extLst>
              </p:cNvPr>
              <p:cNvSpPr txBox="1"/>
              <p:nvPr/>
            </p:nvSpPr>
            <p:spPr>
              <a:xfrm>
                <a:off x="1518462" y="5604599"/>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3</m:t>
                          </m:r>
                        </m:sub>
                      </m:sSub>
                    </m:oMath>
                  </m:oMathPara>
                </a14:m>
                <a:endParaRPr kumimoji="1" lang="ja-JP" altLang="en-US" sz="1600" i="1" dirty="0">
                  <a:solidFill>
                    <a:schemeClr val="tx1"/>
                  </a:solidFill>
                </a:endParaRPr>
              </a:p>
            </p:txBody>
          </p:sp>
        </mc:Choice>
        <mc:Fallback xmlns="">
          <p:sp>
            <p:nvSpPr>
              <p:cNvPr id="259" name="テキスト ボックス 258">
                <a:extLst>
                  <a:ext uri="{FF2B5EF4-FFF2-40B4-BE49-F238E27FC236}">
                    <a16:creationId xmlns:a16="http://schemas.microsoft.com/office/drawing/2014/main" id="{A7CD642C-93C7-44C5-BAFF-CA3803419CA5}"/>
                  </a:ext>
                </a:extLst>
              </p:cNvPr>
              <p:cNvSpPr txBox="1">
                <a:spLocks noRot="1" noChangeAspect="1" noMove="1" noResize="1" noEditPoints="1" noAdjustHandles="1" noChangeArrowheads="1" noChangeShapeType="1" noTextEdit="1"/>
              </p:cNvSpPr>
              <p:nvPr/>
            </p:nvSpPr>
            <p:spPr>
              <a:xfrm>
                <a:off x="1518462" y="5604599"/>
                <a:ext cx="367250" cy="338554"/>
              </a:xfrm>
              <a:prstGeom prst="rect">
                <a:avLst/>
              </a:prstGeom>
              <a:blipFill>
                <a:blip r:embed="rId20"/>
                <a:stretch>
                  <a:fillRect/>
                </a:stretch>
              </a:blipFill>
            </p:spPr>
            <p:txBody>
              <a:bodyPr/>
              <a:lstStyle/>
              <a:p>
                <a:r>
                  <a:rPr lang="ja-JP" altLang="en-US">
                    <a:noFill/>
                  </a:rPr>
                  <a:t> </a:t>
                </a:r>
              </a:p>
            </p:txBody>
          </p:sp>
        </mc:Fallback>
      </mc:AlternateContent>
      <p:sp>
        <p:nvSpPr>
          <p:cNvPr id="260" name="楕円 259">
            <a:extLst>
              <a:ext uri="{FF2B5EF4-FFF2-40B4-BE49-F238E27FC236}">
                <a16:creationId xmlns:a16="http://schemas.microsoft.com/office/drawing/2014/main" id="{0CC86409-9B37-484A-B2CB-DEB15CF1D770}"/>
              </a:ext>
            </a:extLst>
          </p:cNvPr>
          <p:cNvSpPr/>
          <p:nvPr/>
        </p:nvSpPr>
        <p:spPr>
          <a:xfrm>
            <a:off x="1477385" y="6089522"/>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mc:AlternateContent xmlns:mc="http://schemas.openxmlformats.org/markup-compatibility/2006" xmlns:a14="http://schemas.microsoft.com/office/drawing/2010/main">
        <mc:Choice Requires="a14">
          <p:sp>
            <p:nvSpPr>
              <p:cNvPr id="261" name="正方形/長方形 260">
                <a:extLst>
                  <a:ext uri="{FF2B5EF4-FFF2-40B4-BE49-F238E27FC236}">
                    <a16:creationId xmlns:a16="http://schemas.microsoft.com/office/drawing/2014/main" id="{EAA284E2-AD7A-40BB-AEDB-E1D33220A905}"/>
                  </a:ext>
                </a:extLst>
              </p:cNvPr>
              <p:cNvSpPr/>
              <p:nvPr/>
            </p:nvSpPr>
            <p:spPr>
              <a:xfrm>
                <a:off x="2290278" y="571696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4</m:t>
                          </m:r>
                        </m:sub>
                      </m:sSub>
                    </m:oMath>
                  </m:oMathPara>
                </a14:m>
                <a:endParaRPr lang="ja-JP" altLang="en-US" sz="1400" dirty="0">
                  <a:solidFill>
                    <a:srgbClr val="494949"/>
                  </a:solidFill>
                </a:endParaRPr>
              </a:p>
            </p:txBody>
          </p:sp>
        </mc:Choice>
        <mc:Fallback xmlns="">
          <p:sp>
            <p:nvSpPr>
              <p:cNvPr id="261" name="正方形/長方形 260">
                <a:extLst>
                  <a:ext uri="{FF2B5EF4-FFF2-40B4-BE49-F238E27FC236}">
                    <a16:creationId xmlns:a16="http://schemas.microsoft.com/office/drawing/2014/main" id="{EAA284E2-AD7A-40BB-AEDB-E1D33220A905}"/>
                  </a:ext>
                </a:extLst>
              </p:cNvPr>
              <p:cNvSpPr>
                <a:spLocks noRot="1" noChangeAspect="1" noMove="1" noResize="1" noEditPoints="1" noAdjustHandles="1" noChangeArrowheads="1" noChangeShapeType="1" noTextEdit="1"/>
              </p:cNvSpPr>
              <p:nvPr/>
            </p:nvSpPr>
            <p:spPr>
              <a:xfrm>
                <a:off x="2290278" y="5716968"/>
                <a:ext cx="267098" cy="307777"/>
              </a:xfrm>
              <a:prstGeom prst="rect">
                <a:avLst/>
              </a:prstGeom>
              <a:blipFill>
                <a:blip r:embed="rId21"/>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01504457-067E-4AC4-B9E8-E421BD0782D9}"/>
                  </a:ext>
                </a:extLst>
              </p:cNvPr>
              <p:cNvSpPr txBox="1"/>
              <p:nvPr/>
            </p:nvSpPr>
            <p:spPr>
              <a:xfrm>
                <a:off x="1515974" y="6069881"/>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b="0" i="1" dirty="0" smtClean="0">
                              <a:solidFill>
                                <a:srgbClr val="494949"/>
                              </a:solidFill>
                              <a:latin typeface="Cambria Math" panose="02040503050406030204" pitchFamily="18" charset="0"/>
                            </a:rPr>
                            <m:t>4</m:t>
                          </m:r>
                        </m:sub>
                      </m:sSub>
                    </m:oMath>
                  </m:oMathPara>
                </a14:m>
                <a:endParaRPr kumimoji="1" lang="ja-JP" altLang="en-US" sz="1600" i="1" dirty="0">
                  <a:solidFill>
                    <a:schemeClr val="tx1"/>
                  </a:solidFill>
                </a:endParaRPr>
              </a:p>
            </p:txBody>
          </p:sp>
        </mc:Choice>
        <mc:Fallback xmlns="">
          <p:sp>
            <p:nvSpPr>
              <p:cNvPr id="262" name="テキスト ボックス 261">
                <a:extLst>
                  <a:ext uri="{FF2B5EF4-FFF2-40B4-BE49-F238E27FC236}">
                    <a16:creationId xmlns:a16="http://schemas.microsoft.com/office/drawing/2014/main" id="{01504457-067E-4AC4-B9E8-E421BD0782D9}"/>
                  </a:ext>
                </a:extLst>
              </p:cNvPr>
              <p:cNvSpPr txBox="1">
                <a:spLocks noRot="1" noChangeAspect="1" noMove="1" noResize="1" noEditPoints="1" noAdjustHandles="1" noChangeArrowheads="1" noChangeShapeType="1" noTextEdit="1"/>
              </p:cNvSpPr>
              <p:nvPr/>
            </p:nvSpPr>
            <p:spPr>
              <a:xfrm>
                <a:off x="1515974" y="6069881"/>
                <a:ext cx="367250" cy="338554"/>
              </a:xfrm>
              <a:prstGeom prst="rect">
                <a:avLst/>
              </a:prstGeom>
              <a:blipFill>
                <a:blip r:embed="rId22"/>
                <a:stretch>
                  <a:fillRect/>
                </a:stretch>
              </a:blipFill>
            </p:spPr>
            <p:txBody>
              <a:bodyPr/>
              <a:lstStyle/>
              <a:p>
                <a:r>
                  <a:rPr lang="ja-JP" altLang="en-US">
                    <a:noFill/>
                  </a:rPr>
                  <a:t> </a:t>
                </a:r>
              </a:p>
            </p:txBody>
          </p:sp>
        </mc:Fallback>
      </mc:AlternateContent>
      <p:cxnSp>
        <p:nvCxnSpPr>
          <p:cNvPr id="263" name="直線コネクタ 262">
            <a:extLst>
              <a:ext uri="{FF2B5EF4-FFF2-40B4-BE49-F238E27FC236}">
                <a16:creationId xmlns:a16="http://schemas.microsoft.com/office/drawing/2014/main" id="{D1ECFC81-0303-4B37-96DC-562E0FFAAED3}"/>
              </a:ext>
            </a:extLst>
          </p:cNvPr>
          <p:cNvCxnSpPr>
            <a:cxnSpLocks/>
            <a:stCxn id="260" idx="6"/>
          </p:cNvCxnSpPr>
          <p:nvPr/>
        </p:nvCxnSpPr>
        <p:spPr>
          <a:xfrm flipV="1">
            <a:off x="1826134" y="5518731"/>
            <a:ext cx="1881828" cy="745166"/>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28" name="四角形: 角を丸くする 327">
            <a:extLst>
              <a:ext uri="{FF2B5EF4-FFF2-40B4-BE49-F238E27FC236}">
                <a16:creationId xmlns:a16="http://schemas.microsoft.com/office/drawing/2014/main" id="{790DF5E5-4332-40A3-B423-3327C905B437}"/>
              </a:ext>
            </a:extLst>
          </p:cNvPr>
          <p:cNvSpPr/>
          <p:nvPr/>
        </p:nvSpPr>
        <p:spPr bwMode="auto">
          <a:xfrm>
            <a:off x="9503988" y="1574083"/>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335" name="四角形: 角を丸くする 334">
            <a:extLst>
              <a:ext uri="{FF2B5EF4-FFF2-40B4-BE49-F238E27FC236}">
                <a16:creationId xmlns:a16="http://schemas.microsoft.com/office/drawing/2014/main" id="{70AA85C4-A1EC-404F-8EB5-476E3B4F2436}"/>
              </a:ext>
            </a:extLst>
          </p:cNvPr>
          <p:cNvSpPr/>
          <p:nvPr/>
        </p:nvSpPr>
        <p:spPr bwMode="auto">
          <a:xfrm>
            <a:off x="9503988" y="1575808"/>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25" name="テキスト ボックス 224">
            <a:extLst>
              <a:ext uri="{FF2B5EF4-FFF2-40B4-BE49-F238E27FC236}">
                <a16:creationId xmlns:a16="http://schemas.microsoft.com/office/drawing/2014/main" id="{DC319169-1F71-21D9-1A75-655F23D58A3A}"/>
              </a:ext>
            </a:extLst>
          </p:cNvPr>
          <p:cNvSpPr txBox="1"/>
          <p:nvPr/>
        </p:nvSpPr>
        <p:spPr>
          <a:xfrm>
            <a:off x="5450543" y="4466352"/>
            <a:ext cx="837531" cy="276999"/>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積和演算</a:t>
            </a:r>
            <a:endParaRPr kumimoji="1" lang="ja-JP" altLang="en-US" sz="1200" b="1" dirty="0">
              <a:solidFill>
                <a:srgbClr val="EB0046"/>
              </a:solidFill>
              <a:latin typeface="+mn-ea"/>
            </a:endParaRPr>
          </a:p>
        </p:txBody>
      </p:sp>
      <p:sp>
        <p:nvSpPr>
          <p:cNvPr id="227" name="テキスト ボックス 226">
            <a:extLst>
              <a:ext uri="{FF2B5EF4-FFF2-40B4-BE49-F238E27FC236}">
                <a16:creationId xmlns:a16="http://schemas.microsoft.com/office/drawing/2014/main" id="{D95B3BB1-20C9-E35F-FEB8-ACE3563F2522}"/>
              </a:ext>
            </a:extLst>
          </p:cNvPr>
          <p:cNvSpPr txBox="1"/>
          <p:nvPr/>
        </p:nvSpPr>
        <p:spPr>
          <a:xfrm>
            <a:off x="9762245" y="5574270"/>
            <a:ext cx="974425"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err="1">
                <a:solidFill>
                  <a:srgbClr val="EB0046"/>
                </a:solidFill>
                <a:latin typeface="+mn-ea"/>
              </a:rPr>
              <a:t>ReLU</a:t>
            </a:r>
            <a:r>
              <a:rPr kumimoji="1" lang="ja-JP" altLang="en-US" sz="1200" b="1" dirty="0">
                <a:solidFill>
                  <a:srgbClr val="EB0046"/>
                </a:solidFill>
                <a:latin typeface="+mn-ea"/>
              </a:rPr>
              <a:t>関数</a:t>
            </a:r>
          </a:p>
        </p:txBody>
      </p:sp>
      <p:sp>
        <p:nvSpPr>
          <p:cNvPr id="228" name="正方形/長方形 227">
            <a:extLst>
              <a:ext uri="{FF2B5EF4-FFF2-40B4-BE49-F238E27FC236}">
                <a16:creationId xmlns:a16="http://schemas.microsoft.com/office/drawing/2014/main" id="{3A41BE14-C26B-C105-F524-09C360B884AC}"/>
              </a:ext>
            </a:extLst>
          </p:cNvPr>
          <p:cNvSpPr/>
          <p:nvPr/>
        </p:nvSpPr>
        <p:spPr>
          <a:xfrm>
            <a:off x="2293437" y="4527308"/>
            <a:ext cx="267098" cy="307777"/>
          </a:xfrm>
          <a:prstGeom prst="rect">
            <a:avLst/>
          </a:prstGeom>
        </p:spPr>
        <p:txBody>
          <a:bodyPr wrap="square">
            <a:spAutoFit/>
          </a:bodyPr>
          <a:lstStyle/>
          <a:p>
            <a:r>
              <a:rPr lang="en-US" altLang="ja-JP" sz="1400" dirty="0">
                <a:solidFill>
                  <a:srgbClr val="494949"/>
                </a:solidFill>
                <a:latin typeface="Cambria Math" panose="02040503050406030204" pitchFamily="18" charset="0"/>
                <a:ea typeface="Cambria Math" panose="02040503050406030204" pitchFamily="18" charset="0"/>
              </a:rPr>
              <a:t>b</a:t>
            </a:r>
            <a:endParaRPr lang="ja-JP" altLang="en-US" sz="1400" dirty="0">
              <a:solidFill>
                <a:srgbClr val="494949"/>
              </a:solidFill>
              <a:latin typeface="Cambria Math" panose="02040503050406030204" pitchFamily="18" charset="0"/>
            </a:endParaRPr>
          </a:p>
        </p:txBody>
      </p:sp>
    </p:spTree>
    <p:extLst>
      <p:ext uri="{BB962C8B-B14F-4D97-AF65-F5344CB8AC3E}">
        <p14:creationId xmlns:p14="http://schemas.microsoft.com/office/powerpoint/2010/main" val="21314308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6-1-5.</a:t>
            </a:r>
            <a:r>
              <a:rPr kumimoji="1" lang="ja-JP" altLang="en-US" dirty="0"/>
              <a:t>ニューラルネットワークの仕組み③</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299</a:t>
            </a:fld>
            <a:endParaRPr lang="en-US" altLang="ja-JP" dirty="0"/>
          </a:p>
        </p:txBody>
      </p:sp>
      <p:pic>
        <p:nvPicPr>
          <p:cNvPr id="5" name="図 4">
            <a:extLst>
              <a:ext uri="{FF2B5EF4-FFF2-40B4-BE49-F238E27FC236}">
                <a16:creationId xmlns:a16="http://schemas.microsoft.com/office/drawing/2014/main" id="{6FCDDC31-8C75-4DA9-BA3F-C5C7B8AFB224}"/>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6" name="四角形: 角を丸くする 5">
            <a:extLst>
              <a:ext uri="{FF2B5EF4-FFF2-40B4-BE49-F238E27FC236}">
                <a16:creationId xmlns:a16="http://schemas.microsoft.com/office/drawing/2014/main" id="{D131FD31-1101-47B4-91A2-1E1C4673674A}"/>
              </a:ext>
            </a:extLst>
          </p:cNvPr>
          <p:cNvSpPr/>
          <p:nvPr/>
        </p:nvSpPr>
        <p:spPr bwMode="auto">
          <a:xfrm>
            <a:off x="4722828" y="1902810"/>
            <a:ext cx="1991185"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35911">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pPr marL="285750" indent="-285750">
                            <a:spcAft>
                              <a:spcPts val="300"/>
                            </a:spcAft>
                            <a:buFont typeface="Wingdings" panose="05000000000000000000" pitchFamily="2" charset="2"/>
                            <a:buChar char="l"/>
                          </a:pPr>
                          <a:r>
                            <a:rPr kumimoji="1" lang="en-US" altLang="ja-JP" sz="1600" b="1" dirty="0">
                              <a:solidFill>
                                <a:srgbClr val="F36C37"/>
                              </a:solidFill>
                              <a:latin typeface="メイリオ" panose="020B0604030504040204" pitchFamily="50" charset="-128"/>
                              <a:ea typeface="メイリオ" panose="020B0604030504040204" pitchFamily="50" charset="-128"/>
                            </a:rPr>
                            <a:t>MSE</a:t>
                          </a:r>
                          <a:r>
                            <a:rPr kumimoji="1" lang="ja-JP" altLang="en-US" sz="1600" b="1" dirty="0">
                              <a:solidFill>
                                <a:srgbClr val="F36C37"/>
                              </a:solidFill>
                              <a:latin typeface="メイリオ" panose="020B0604030504040204" pitchFamily="50" charset="-128"/>
                              <a:ea typeface="メイリオ" panose="020B0604030504040204" pitchFamily="50" charset="-128"/>
                            </a:rPr>
                            <a:t>：</a:t>
                          </a:r>
                          <a:r>
                            <a:rPr kumimoji="1" lang="en-US" altLang="ja-JP" sz="1600" b="1" dirty="0">
                              <a:solidFill>
                                <a:srgbClr val="F36C37"/>
                              </a:solidFill>
                              <a:latin typeface="メイリオ" panose="020B0604030504040204" pitchFamily="50" charset="-128"/>
                              <a:ea typeface="メイリオ" panose="020B0604030504040204" pitchFamily="50" charset="-128"/>
                            </a:rPr>
                            <a:t>Mean Squared Error</a:t>
                          </a:r>
                          <a:r>
                            <a:rPr kumimoji="1" lang="ja-JP" altLang="en-US" sz="1600" b="1" dirty="0">
                              <a:solidFill>
                                <a:srgbClr val="F36C37"/>
                              </a:solidFill>
                              <a:latin typeface="メイリオ" panose="020B0604030504040204" pitchFamily="50" charset="-128"/>
                              <a:ea typeface="メイリオ" panose="020B0604030504040204" pitchFamily="50" charset="-128"/>
                            </a:rPr>
                            <a:t>（平均２乗誤差）</a:t>
                          </a:r>
                          <a:endParaRPr kumimoji="1" lang="en-US" altLang="ja-JP" sz="1600" b="1" dirty="0">
                            <a:solidFill>
                              <a:srgbClr val="F36C37"/>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14:m>
                            <m:oMath xmlns:m="http://schemas.openxmlformats.org/officeDocument/2006/math">
                              <m:r>
                                <a:rPr kumimoji="1" lang="pt-BR" altLang="ja-JP" sz="1600" b="0" i="0" smtClean="0">
                                  <a:solidFill>
                                    <a:srgbClr val="F36C37"/>
                                  </a:solidFill>
                                  <a:latin typeface="Cambria Math" panose="02040503050406030204" pitchFamily="18" charset="0"/>
                                  <a:ea typeface="メイリオ" panose="020B0604030504040204" pitchFamily="50" charset="-128"/>
                                </a:rPr>
                                <m:t>=</m:t>
                              </m:r>
                              <m:sSup>
                                <m:sSup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sSupPr>
                                <m:e>
                                  <m:f>
                                    <m:f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fPr>
                                    <m:num>
                                      <m:r>
                                        <a:rPr kumimoji="1" lang="en-US" altLang="ja-JP" sz="1600" b="0" i="0" smtClean="0">
                                          <a:solidFill>
                                            <a:srgbClr val="F36C37"/>
                                          </a:solidFill>
                                          <a:latin typeface="Cambria Math" panose="02040503050406030204" pitchFamily="18" charset="0"/>
                                          <a:ea typeface="メイリオ" panose="020B0604030504040204" pitchFamily="50" charset="-128"/>
                                        </a:rPr>
                                        <m:t>1</m:t>
                                      </m:r>
                                    </m:num>
                                    <m:den>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den>
                                  </m:f>
                                  <m:nary>
                                    <m:naryPr>
                                      <m:chr m:val="∑"/>
                                      <m:ctrlPr>
                                        <a:rPr kumimoji="1" lang="pt-BR" altLang="ja-JP" sz="1600" b="0" i="1" smtClean="0">
                                          <a:solidFill>
                                            <a:srgbClr val="F36C37"/>
                                          </a:solidFill>
                                          <a:latin typeface="Cambria Math" panose="02040503050406030204" pitchFamily="18" charset="0"/>
                                          <a:ea typeface="メイリオ" panose="020B0604030504040204" pitchFamily="50" charset="-128"/>
                                        </a:rPr>
                                      </m:ctrlPr>
                                    </m:naryPr>
                                    <m:sub>
                                      <m:r>
                                        <m:rPr>
                                          <m:sty m:val="p"/>
                                          <m:brk m:alnAt="23"/>
                                        </m:rPr>
                                        <a:rPr kumimoji="1" lang="en-US" altLang="ja-JP" sz="1600" b="0" i="0" smtClean="0">
                                          <a:solidFill>
                                            <a:srgbClr val="F36C37"/>
                                          </a:solidFill>
                                          <a:latin typeface="Cambria Math" panose="02040503050406030204" pitchFamily="18" charset="0"/>
                                          <a:ea typeface="メイリオ" panose="020B0604030504040204" pitchFamily="50" charset="-128"/>
                                        </a:rPr>
                                        <m:t>i</m:t>
                                      </m:r>
                                      <m:r>
                                        <a:rPr kumimoji="1" lang="pt-BR" altLang="ja-JP" sz="1600" b="0" i="0" smtClean="0">
                                          <a:solidFill>
                                            <a:srgbClr val="F36C37"/>
                                          </a:solidFill>
                                          <a:latin typeface="Cambria Math" panose="02040503050406030204" pitchFamily="18" charset="0"/>
                                          <a:ea typeface="メイリオ" panose="020B0604030504040204" pitchFamily="50" charset="-128"/>
                                        </a:rPr>
                                        <m:t>=1</m:t>
                                      </m:r>
                                    </m:sub>
                                    <m:sup>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sup>
                                    <m:e>
                                      <m:d>
                                        <m:d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dPr>
                                        <m:e>
                                          <m:acc>
                                            <m:accPr>
                                              <m:chr m:val="̂"/>
                                              <m:ctrlPr>
                                                <a:rPr kumimoji="1" lang="en-US" altLang="ja-JP" sz="1600" b="0" i="1" smtClean="0">
                                                  <a:solidFill>
                                                    <a:srgbClr val="F36C37"/>
                                                  </a:solidFill>
                                                  <a:latin typeface="Cambria Math" panose="02040503050406030204" pitchFamily="18" charset="0"/>
                                                  <a:ea typeface="メイリオ" panose="020B0604030504040204" pitchFamily="50" charset="-128"/>
                                                </a:rPr>
                                              </m:ctrlPr>
                                            </m:accPr>
                                            <m:e>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acc>
                                          <m:r>
                                            <a:rPr kumimoji="1" lang="en-US" altLang="ja-JP" sz="1600" b="0" i="0" smtClean="0">
                                              <a:solidFill>
                                                <a:srgbClr val="F36C37"/>
                                              </a:solidFill>
                                              <a:latin typeface="Cambria Math" panose="02040503050406030204" pitchFamily="18" charset="0"/>
                                              <a:ea typeface="メイリオ" panose="020B0604030504040204" pitchFamily="50" charset="-128"/>
                                            </a:rPr>
                                            <m:t>−</m:t>
                                          </m:r>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d>
                                    </m:e>
                                  </m:nary>
                                </m:e>
                                <m:sup>
                                  <m:r>
                                    <a:rPr kumimoji="1" lang="en-US" altLang="ja-JP" sz="1600" b="0" i="1" smtClean="0">
                                      <a:solidFill>
                                        <a:srgbClr val="F36C37"/>
                                      </a:solidFill>
                                      <a:latin typeface="Cambria Math" panose="02040503050406030204" pitchFamily="18" charset="0"/>
                                      <a:ea typeface="メイリオ" panose="020B0604030504040204" pitchFamily="50" charset="-128"/>
                                    </a:rPr>
                                    <m:t>2</m:t>
                                  </m:r>
                                </m:sup>
                              </m:sSup>
                            </m:oMath>
                          </a14:m>
                          <a:endParaRPr kumimoji="1" lang="ja-JP" altLang="en-US" sz="1600" b="0" i="0"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en-US" altLang="ja-JP" sz="1600" b="1" dirty="0">
                              <a:solidFill>
                                <a:srgbClr val="00879E"/>
                              </a:solidFill>
                              <a:latin typeface="メイリオ" panose="020B0604030504040204" pitchFamily="50" charset="-128"/>
                              <a:ea typeface="メイリオ" panose="020B0604030504040204" pitchFamily="50" charset="-128"/>
                            </a:rPr>
                            <a:t>Cross-Entropy Loss</a:t>
                          </a:r>
                          <a:r>
                            <a:rPr kumimoji="1" lang="ja-JP" altLang="en-US" sz="1600" b="1" dirty="0">
                              <a:solidFill>
                                <a:srgbClr val="00879E"/>
                              </a:solidFill>
                              <a:latin typeface="メイリオ" panose="020B0604030504040204" pitchFamily="50" charset="-128"/>
                              <a:ea typeface="メイリオ" panose="020B0604030504040204" pitchFamily="50" charset="-128"/>
                            </a:rPr>
                            <a:t>（交差エントロピー誤差）</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en-US" altLang="ja-JP" sz="1600" b="0" dirty="0">
                              <a:solidFill>
                                <a:srgbClr val="00879E"/>
                              </a:solidFill>
                              <a:latin typeface="メイリオ" panose="020B0604030504040204" pitchFamily="50" charset="-128"/>
                              <a:ea typeface="メイリオ" panose="020B0604030504040204" pitchFamily="50" charset="-128"/>
                            </a:rPr>
                            <a:t>= </a:t>
                          </a:r>
                          <a14:m>
                            <m:oMath xmlns:m="http://schemas.openxmlformats.org/officeDocument/2006/math">
                              <m:r>
                                <a:rPr kumimoji="1" lang="en-US" altLang="ja-JP" sz="1600" b="0" i="1" smtClean="0">
                                  <a:solidFill>
                                    <a:srgbClr val="00879E"/>
                                  </a:solidFill>
                                  <a:latin typeface="Cambria Math" panose="02040503050406030204" pitchFamily="18" charset="0"/>
                                  <a:ea typeface="メイリオ" panose="020B0604030504040204" pitchFamily="50" charset="-128"/>
                                </a:rPr>
                                <m:t>−</m:t>
                              </m:r>
                              <m:nary>
                                <m:naryPr>
                                  <m:chr m:val="∑"/>
                                  <m:ctrlPr>
                                    <a:rPr kumimoji="1" lang="en-US" altLang="ja-JP" sz="1600" b="0" i="1" smtClean="0">
                                      <a:solidFill>
                                        <a:srgbClr val="00879E"/>
                                      </a:solidFill>
                                      <a:latin typeface="Cambria Math" panose="02040503050406030204" pitchFamily="18" charset="0"/>
                                      <a:ea typeface="メイリオ" panose="020B0604030504040204" pitchFamily="50" charset="-128"/>
                                    </a:rPr>
                                  </m:ctrlPr>
                                </m:naryPr>
                                <m:sub>
                                  <m:r>
                                    <m:rPr>
                                      <m:brk m:alnAt="23"/>
                                    </m:rPr>
                                    <a:rPr kumimoji="1" lang="en-US" altLang="ja-JP" sz="1600" b="0" i="1" smtClean="0">
                                      <a:solidFill>
                                        <a:srgbClr val="00879E"/>
                                      </a:solidFill>
                                      <a:latin typeface="Cambria Math" panose="02040503050406030204" pitchFamily="18" charset="0"/>
                                      <a:ea typeface="メイリオ" panose="020B0604030504040204" pitchFamily="50" charset="-128"/>
                                    </a:rPr>
                                    <m:t>𝑖</m:t>
                                  </m:r>
                                  <m:r>
                                    <a:rPr kumimoji="1" lang="en-US" altLang="ja-JP" sz="1600" b="0" i="1" smtClean="0">
                                      <a:solidFill>
                                        <a:srgbClr val="00879E"/>
                                      </a:solidFill>
                                      <a:latin typeface="Cambria Math" panose="02040503050406030204" pitchFamily="18" charset="0"/>
                                      <a:ea typeface="メイリオ" panose="020B0604030504040204" pitchFamily="50" charset="-128"/>
                                    </a:rPr>
                                    <m:t>=0</m:t>
                                  </m:r>
                                </m:sub>
                                <m:sup>
                                  <m:r>
                                    <a:rPr kumimoji="1" lang="en-US" altLang="ja-JP" sz="1600" b="0" i="1" smtClean="0">
                                      <a:solidFill>
                                        <a:srgbClr val="00879E"/>
                                      </a:solidFill>
                                      <a:latin typeface="Cambria Math" panose="02040503050406030204" pitchFamily="18" charset="0"/>
                                      <a:ea typeface="メイリオ" panose="020B0604030504040204" pitchFamily="50" charset="-128"/>
                                    </a:rPr>
                                    <m:t>𝑛</m:t>
                                  </m:r>
                                  <m:r>
                                    <a:rPr kumimoji="1" lang="en-US" altLang="ja-JP" sz="1600" b="0" i="1" smtClean="0">
                                      <a:solidFill>
                                        <a:srgbClr val="00879E"/>
                                      </a:solidFill>
                                      <a:latin typeface="Cambria Math" panose="02040503050406030204" pitchFamily="18" charset="0"/>
                                      <a:ea typeface="メイリオ" panose="020B0604030504040204" pitchFamily="50" charset="-128"/>
                                    </a:rPr>
                                    <m:t>−1</m:t>
                                  </m:r>
                                </m:sup>
                                <m:e>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𝑡</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e>
                              </m:nary>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𝑙𝑜𝑔</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𝑒</m:t>
                                  </m:r>
                                </m:sub>
                              </m:sSub>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𝑦</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oMath>
                          </a14:m>
                          <a:endParaRPr kumimoji="1" lang="ja-JP" altLang="en-US" sz="1600" b="0"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Choice>
        <mc:Fallback xmlns="">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58520">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9" t="-46061" r="-96304" b="-100606"/>
                          </a:stretch>
                        </a:blipFill>
                      </a:tcPr>
                    </a:tc>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4186" t="-46061" r="-226" b="-100606"/>
                          </a:stretch>
                        </a:blip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Fallback>
      </mc:AlternateContent>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630710"/>
            <a:ext cx="4720046" cy="167430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モデルで予測を行ったらその</a:t>
            </a:r>
            <a:r>
              <a:rPr lang="ja-JP" altLang="en-US" sz="1600" dirty="0">
                <a:solidFill>
                  <a:srgbClr val="F36C37"/>
                </a:solidFill>
              </a:rPr>
              <a:t>予測値と正解データの損失を計算</a:t>
            </a:r>
            <a:r>
              <a:rPr lang="ja-JP" altLang="en-US" sz="1600" dirty="0"/>
              <a:t>します。損失は小さいほど、より正解データに近いということになります。また、回帰の場合と分類の場合では、それぞれ異なった評価の仕方をします。</a:t>
            </a:r>
          </a:p>
        </p:txBody>
      </p:sp>
      <p:sp>
        <p:nvSpPr>
          <p:cNvPr id="9" name="四角形: 角を丸くする 8">
            <a:extLst>
              <a:ext uri="{FF2B5EF4-FFF2-40B4-BE49-F238E27FC236}">
                <a16:creationId xmlns:a16="http://schemas.microsoft.com/office/drawing/2014/main" id="{A8328CB3-B658-4321-9057-D6197AD5C7E5}"/>
              </a:ext>
            </a:extLst>
          </p:cNvPr>
          <p:cNvSpPr/>
          <p:nvPr/>
        </p:nvSpPr>
        <p:spPr bwMode="auto">
          <a:xfrm>
            <a:off x="5192354" y="2774582"/>
            <a:ext cx="1066600" cy="399554"/>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0" name="テキスト ボックス 9">
            <a:extLst>
              <a:ext uri="{FF2B5EF4-FFF2-40B4-BE49-F238E27FC236}">
                <a16:creationId xmlns:a16="http://schemas.microsoft.com/office/drawing/2014/main" id="{9E0A98AF-41C1-4A0E-9AD8-0C706A0A5B70}"/>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② 予測値と正解値の損失を計算する</a:t>
            </a:r>
          </a:p>
        </p:txBody>
      </p:sp>
    </p:spTree>
    <p:extLst>
      <p:ext uri="{BB962C8B-B14F-4D97-AF65-F5344CB8AC3E}">
        <p14:creationId xmlns:p14="http://schemas.microsoft.com/office/powerpoint/2010/main" val="74145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a:t>コースの目標</a:t>
            </a:r>
            <a:endParaRPr kumimoji="1" lang="ja-JP" altLang="en-US"/>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84587" y="2263681"/>
            <a:ext cx="10281913" cy="3032538"/>
          </a:xfrm>
        </p:spPr>
        <p:txBody>
          <a:bodyPr vert="horz" wrap="square" lIns="91440" tIns="45720" rIns="91440" bIns="45720" rtlCol="0" anchor="ctr">
            <a:noAutofit/>
          </a:bodyPr>
          <a:lstStyle/>
          <a:p>
            <a:pPr>
              <a:lnSpc>
                <a:spcPct val="120000"/>
              </a:lnSpc>
              <a:spcBef>
                <a:spcPts val="0"/>
              </a:spcBef>
              <a:spcAft>
                <a:spcPts val="2400"/>
              </a:spcAft>
              <a:buClr>
                <a:srgbClr val="F36C37"/>
              </a:buClr>
              <a:buFont typeface="Wingdings" panose="05000000000000000000" pitchFamily="2" charset="2"/>
              <a:buChar char="l"/>
            </a:pPr>
            <a:r>
              <a:rPr lang="ja-JP" altLang="en-US" sz="2400" b="1"/>
              <a:t>データサイエンスと</a:t>
            </a:r>
            <a:r>
              <a:rPr lang="en-US" altLang="ja-JP" sz="2400" b="1" dirty="0"/>
              <a:t>AI, </a:t>
            </a:r>
            <a:r>
              <a:rPr lang="ja-JP" altLang="en-US" sz="2400" b="1"/>
              <a:t>機械学習の違いが明確になり、説明できる</a:t>
            </a:r>
          </a:p>
          <a:p>
            <a:pPr>
              <a:lnSpc>
                <a:spcPct val="120000"/>
              </a:lnSpc>
              <a:spcBef>
                <a:spcPts val="0"/>
              </a:spcBef>
              <a:spcAft>
                <a:spcPts val="2400"/>
              </a:spcAft>
              <a:buClr>
                <a:srgbClr val="F36C37"/>
              </a:buClr>
              <a:buFont typeface="Wingdings" panose="05000000000000000000" pitchFamily="2" charset="2"/>
              <a:buChar char="l"/>
            </a:pPr>
            <a:r>
              <a:rPr lang="ja-JP" altLang="en-US" sz="2400" b="1"/>
              <a:t>ビジネスの課題に対して </a:t>
            </a:r>
            <a:r>
              <a:rPr lang="en-US" altLang="ja-JP" sz="2400" b="1" dirty="0"/>
              <a:t>AI </a:t>
            </a:r>
            <a:r>
              <a:rPr lang="ja-JP" altLang="en-US" sz="2400" b="1"/>
              <a:t>の導入の有効性を技術視点で判断できる</a:t>
            </a:r>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AI , </a:t>
            </a:r>
            <a:r>
              <a:rPr lang="ja-JP" altLang="en-US" sz="2400" b="1"/>
              <a:t>機械学習をビジネスに活用する方法を決定し、説明ができる</a:t>
            </a:r>
            <a:endParaRPr lang="en-US" altLang="ja-JP" sz="2400" b="1" dirty="0"/>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AI </a:t>
            </a:r>
            <a:r>
              <a:rPr lang="ja-JP" altLang="en-US" sz="2400" b="1"/>
              <a:t>プロジェクトの全体像を理解し自身のビジネスに落とし込み、アウトプットが出来る</a:t>
            </a:r>
          </a:p>
          <a:p>
            <a:pPr>
              <a:lnSpc>
                <a:spcPct val="120000"/>
              </a:lnSpc>
              <a:spcBef>
                <a:spcPts val="0"/>
              </a:spcBef>
              <a:spcAft>
                <a:spcPts val="2400"/>
              </a:spcAft>
              <a:buClr>
                <a:srgbClr val="F36C37"/>
              </a:buClr>
              <a:buFont typeface="Wingdings" panose="05000000000000000000" pitchFamily="2" charset="2"/>
              <a:buChar char="l"/>
            </a:pPr>
            <a:endParaRPr lang="ja-JP" altLang="en-US" sz="2400" b="1" dirty="0"/>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Tree>
    <p:extLst>
      <p:ext uri="{BB962C8B-B14F-4D97-AF65-F5344CB8AC3E}">
        <p14:creationId xmlns:p14="http://schemas.microsoft.com/office/powerpoint/2010/main" val="198042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dirty="0">
              <a:solidFill>
                <a:srgbClr val="F36C37"/>
              </a:solidFill>
            </a:endParaRPr>
          </a:p>
          <a:p>
            <a:pPr>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b="1" dirty="0">
                <a:solidFill>
                  <a:srgbClr val="F36C37"/>
                </a:solidFill>
              </a:rPr>
              <a:t>AI </a:t>
            </a:r>
            <a:r>
              <a:rPr lang="ja-JP" altLang="en-US" b="1">
                <a:solidFill>
                  <a:srgbClr val="F36C37"/>
                </a:solidFill>
              </a:rPr>
              <a:t>のタスクと分野</a:t>
            </a:r>
            <a:endParaRPr lang="en-US" altLang="ja-JP" b="1"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177800" indent="0">
              <a:buNone/>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4732884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吹き出し: 角を丸めた四角形 39">
            <a:extLst>
              <a:ext uri="{FF2B5EF4-FFF2-40B4-BE49-F238E27FC236}">
                <a16:creationId xmlns:a16="http://schemas.microsoft.com/office/drawing/2014/main" id="{B5C8F990-24A9-4FA8-BEEE-648FDD49C507}"/>
              </a:ext>
            </a:extLst>
          </p:cNvPr>
          <p:cNvSpPr/>
          <p:nvPr/>
        </p:nvSpPr>
        <p:spPr>
          <a:xfrm>
            <a:off x="8978538" y="3901447"/>
            <a:ext cx="2569029" cy="2354826"/>
          </a:xfrm>
          <a:prstGeom prst="wedgeRoundRectCallout">
            <a:avLst>
              <a:gd name="adj1" fmla="val -70325"/>
              <a:gd name="adj2" fmla="val 6657"/>
              <a:gd name="adj3" fmla="val 1666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円弧 33">
            <a:extLst>
              <a:ext uri="{FF2B5EF4-FFF2-40B4-BE49-F238E27FC236}">
                <a16:creationId xmlns:a16="http://schemas.microsoft.com/office/drawing/2014/main" id="{8C0DC2F9-FCDE-44FD-A98C-388F95934D25}"/>
              </a:ext>
            </a:extLst>
          </p:cNvPr>
          <p:cNvSpPr/>
          <p:nvPr/>
        </p:nvSpPr>
        <p:spPr>
          <a:xfrm rot="6482182">
            <a:off x="870258" y="1713553"/>
            <a:ext cx="5316411" cy="3606499"/>
          </a:xfrm>
          <a:prstGeom prst="arc">
            <a:avLst>
              <a:gd name="adj1" fmla="val 16334460"/>
              <a:gd name="adj2" fmla="val 3165169"/>
            </a:avLst>
          </a:prstGeom>
          <a:ln w="19050">
            <a:solidFill>
              <a:schemeClr val="bg2">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6-1-6.</a:t>
            </a:r>
            <a:r>
              <a:rPr kumimoji="1" lang="ja-JP" altLang="en-US" dirty="0"/>
              <a:t>ニューラルネットワークの仕組み④</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300</a:t>
            </a:fld>
            <a:endParaRPr lang="en-US" altLang="ja-JP" dirty="0"/>
          </a:p>
        </p:txBody>
      </p:sp>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289927"/>
            <a:ext cx="4720046" cy="263456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損失関数は非常に複雑な方程式になるため、最小二乗法のように解析的に損失を最小にするパラメータを求めることができません。</a:t>
            </a:r>
            <a:endParaRPr lang="en-US" altLang="ja-JP" sz="1600" dirty="0"/>
          </a:p>
          <a:p>
            <a:pPr algn="l">
              <a:lnSpc>
                <a:spcPct val="130000"/>
              </a:lnSpc>
            </a:pPr>
            <a:r>
              <a:rPr lang="ja-JP" altLang="en-US" sz="1600" dirty="0"/>
              <a:t>　そこで、</a:t>
            </a:r>
            <a:r>
              <a:rPr lang="ja-JP" altLang="en-US" sz="1600" dirty="0">
                <a:solidFill>
                  <a:srgbClr val="F36C37"/>
                </a:solidFill>
              </a:rPr>
              <a:t>損失が小さくなる方向へ向かう勾配を各パラメータ毎に求め</a:t>
            </a:r>
            <a:r>
              <a:rPr lang="ja-JP" altLang="en-US" sz="1600" dirty="0"/>
              <a:t>、その方向へ</a:t>
            </a:r>
            <a:r>
              <a:rPr lang="ja-JP" altLang="en-US" sz="1600" dirty="0">
                <a:solidFill>
                  <a:srgbClr val="F36C37"/>
                </a:solidFill>
              </a:rPr>
              <a:t>少しずつ各パラメータを調整</a:t>
            </a:r>
            <a:r>
              <a:rPr lang="ja-JP" altLang="en-US" sz="1600" dirty="0"/>
              <a:t>することで、損失を小さくしていきます。この手法を</a:t>
            </a:r>
            <a:r>
              <a:rPr lang="ja-JP" altLang="en-US" sz="1600" dirty="0">
                <a:solidFill>
                  <a:srgbClr val="00879E"/>
                </a:solidFill>
              </a:rPr>
              <a:t>勾配降下法</a:t>
            </a:r>
            <a:r>
              <a:rPr lang="ja-JP" altLang="en-US" sz="1600" dirty="0"/>
              <a:t>といいます。</a:t>
            </a:r>
          </a:p>
        </p:txBody>
      </p:sp>
      <p:pic>
        <p:nvPicPr>
          <p:cNvPr id="10" name="図 9">
            <a:extLst>
              <a:ext uri="{FF2B5EF4-FFF2-40B4-BE49-F238E27FC236}">
                <a16:creationId xmlns:a16="http://schemas.microsoft.com/office/drawing/2014/main" id="{A4F5705C-648A-4C69-BE18-D177CC161DC6}"/>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11" name="四角形: 角を丸くする 10">
            <a:extLst>
              <a:ext uri="{FF2B5EF4-FFF2-40B4-BE49-F238E27FC236}">
                <a16:creationId xmlns:a16="http://schemas.microsoft.com/office/drawing/2014/main" id="{80B6B032-DC67-4AC3-8215-A4A803FD2303}"/>
              </a:ext>
            </a:extLst>
          </p:cNvPr>
          <p:cNvSpPr/>
          <p:nvPr/>
        </p:nvSpPr>
        <p:spPr bwMode="auto">
          <a:xfrm>
            <a:off x="4777165" y="3352598"/>
            <a:ext cx="1877749"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2" name="四角形: 角を丸くする 11">
            <a:extLst>
              <a:ext uri="{FF2B5EF4-FFF2-40B4-BE49-F238E27FC236}">
                <a16:creationId xmlns:a16="http://schemas.microsoft.com/office/drawing/2014/main" id="{EB613D7C-3A13-40DB-97F7-01805E60765F}"/>
              </a:ext>
            </a:extLst>
          </p:cNvPr>
          <p:cNvSpPr/>
          <p:nvPr/>
        </p:nvSpPr>
        <p:spPr bwMode="auto">
          <a:xfrm>
            <a:off x="1704436" y="3342723"/>
            <a:ext cx="1877749" cy="495188"/>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3" name="テキスト ボックス 12">
            <a:extLst>
              <a:ext uri="{FF2B5EF4-FFF2-40B4-BE49-F238E27FC236}">
                <a16:creationId xmlns:a16="http://schemas.microsoft.com/office/drawing/2014/main" id="{16125E2D-6800-4A65-879B-47C1C7655DDF}"/>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③ 損失が小さくなるようにパラメータ修正す</a:t>
            </a:r>
            <a:r>
              <a:rPr lang="ja-JP" altLang="en-US" sz="2400" b="1" dirty="0">
                <a:solidFill>
                  <a:schemeClr val="tx2">
                    <a:lumMod val="75000"/>
                    <a:lumOff val="25000"/>
                  </a:schemeClr>
                </a:solidFill>
              </a:rPr>
              <a:t>る</a:t>
            </a:r>
          </a:p>
        </p:txBody>
      </p:sp>
      <p:cxnSp>
        <p:nvCxnSpPr>
          <p:cNvPr id="9" name="直線矢印コネクタ 8">
            <a:extLst>
              <a:ext uri="{FF2B5EF4-FFF2-40B4-BE49-F238E27FC236}">
                <a16:creationId xmlns:a16="http://schemas.microsoft.com/office/drawing/2014/main" id="{5752DF88-FA4F-41AA-A9BF-516C5D225493}"/>
              </a:ext>
            </a:extLst>
          </p:cNvPr>
          <p:cNvCxnSpPr>
            <a:cxnSpLocks/>
          </p:cNvCxnSpPr>
          <p:nvPr/>
        </p:nvCxnSpPr>
        <p:spPr>
          <a:xfrm>
            <a:off x="1100231" y="6381354"/>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4BD4060C-CE5B-4189-8505-54889F0D46E8}"/>
              </a:ext>
            </a:extLst>
          </p:cNvPr>
          <p:cNvCxnSpPr>
            <a:cxnSpLocks/>
          </p:cNvCxnSpPr>
          <p:nvPr/>
        </p:nvCxnSpPr>
        <p:spPr>
          <a:xfrm flipV="1">
            <a:off x="1381585" y="4051936"/>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E20480B3-7DFD-4162-A31C-5663FC5C474E}"/>
              </a:ext>
            </a:extLst>
          </p:cNvPr>
          <p:cNvCxnSpPr>
            <a:cxnSpLocks/>
          </p:cNvCxnSpPr>
          <p:nvPr/>
        </p:nvCxnSpPr>
        <p:spPr>
          <a:xfrm>
            <a:off x="2635364" y="6108220"/>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正方形/長方形 15">
            <a:extLst>
              <a:ext uri="{FF2B5EF4-FFF2-40B4-BE49-F238E27FC236}">
                <a16:creationId xmlns:a16="http://schemas.microsoft.com/office/drawing/2014/main" id="{2E778C59-6706-48C9-B189-71A369D80EF3}"/>
              </a:ext>
            </a:extLst>
          </p:cNvPr>
          <p:cNvSpPr/>
          <p:nvPr/>
        </p:nvSpPr>
        <p:spPr>
          <a:xfrm>
            <a:off x="828361" y="4047603"/>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17" name="正方形/長方形 16">
            <a:extLst>
              <a:ext uri="{FF2B5EF4-FFF2-40B4-BE49-F238E27FC236}">
                <a16:creationId xmlns:a16="http://schemas.microsoft.com/office/drawing/2014/main" id="{DDEB51DA-A9F2-45E5-BD2F-6A0DD9E80482}"/>
              </a:ext>
            </a:extLst>
          </p:cNvPr>
          <p:cNvSpPr/>
          <p:nvPr/>
        </p:nvSpPr>
        <p:spPr>
          <a:xfrm>
            <a:off x="3722350" y="6387434"/>
            <a:ext cx="2935419"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a:t>
            </a:r>
            <a:r>
              <a:rPr lang="en-US" altLang="ja-JP" sz="1400" b="1" dirty="0"/>
              <a:t>)</a:t>
            </a:r>
            <a:endParaRPr lang="ja-JP" altLang="en-US" sz="1400" b="1" dirty="0"/>
          </a:p>
        </p:txBody>
      </p:sp>
      <p:cxnSp>
        <p:nvCxnSpPr>
          <p:cNvPr id="18" name="直線矢印コネクタ 17">
            <a:extLst>
              <a:ext uri="{FF2B5EF4-FFF2-40B4-BE49-F238E27FC236}">
                <a16:creationId xmlns:a16="http://schemas.microsoft.com/office/drawing/2014/main" id="{34C0282F-B06E-4F0D-920C-021945371616}"/>
              </a:ext>
            </a:extLst>
          </p:cNvPr>
          <p:cNvCxnSpPr>
            <a:cxnSpLocks/>
          </p:cNvCxnSpPr>
          <p:nvPr/>
        </p:nvCxnSpPr>
        <p:spPr>
          <a:xfrm flipH="1">
            <a:off x="4701209" y="4775307"/>
            <a:ext cx="310201" cy="45211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吹き出し: 四角形 18">
            <a:extLst>
              <a:ext uri="{FF2B5EF4-FFF2-40B4-BE49-F238E27FC236}">
                <a16:creationId xmlns:a16="http://schemas.microsoft.com/office/drawing/2014/main" id="{165CD712-FC8E-4E1A-AAFA-DC076D6BA958}"/>
              </a:ext>
            </a:extLst>
          </p:cNvPr>
          <p:cNvSpPr/>
          <p:nvPr/>
        </p:nvSpPr>
        <p:spPr>
          <a:xfrm>
            <a:off x="1644606" y="5139262"/>
            <a:ext cx="2518091" cy="369332"/>
          </a:xfrm>
          <a:prstGeom prst="wedgeRectCallout">
            <a:avLst>
              <a:gd name="adj1" fmla="val -1407"/>
              <a:gd name="adj2" fmla="val 17134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tx1"/>
                </a:solidFill>
              </a:rPr>
              <a:t>損失が最小になる点を求める</a:t>
            </a:r>
          </a:p>
        </p:txBody>
      </p:sp>
      <p:sp>
        <p:nvSpPr>
          <p:cNvPr id="21" name="楕円 20">
            <a:extLst>
              <a:ext uri="{FF2B5EF4-FFF2-40B4-BE49-F238E27FC236}">
                <a16:creationId xmlns:a16="http://schemas.microsoft.com/office/drawing/2014/main" id="{F8506D51-2E54-4078-81BD-24B5113D6CA2}"/>
              </a:ext>
            </a:extLst>
          </p:cNvPr>
          <p:cNvSpPr/>
          <p:nvPr/>
        </p:nvSpPr>
        <p:spPr>
          <a:xfrm>
            <a:off x="4458879" y="522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8DC5FD-6929-48DC-82FB-AD8D1043A1D6}"/>
              </a:ext>
            </a:extLst>
          </p:cNvPr>
          <p:cNvSpPr/>
          <p:nvPr/>
        </p:nvSpPr>
        <p:spPr>
          <a:xfrm>
            <a:off x="3973927" y="567299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9F6F310C-F32A-4A7C-ABEE-B130737F7121}"/>
              </a:ext>
            </a:extLst>
          </p:cNvPr>
          <p:cNvSpPr/>
          <p:nvPr/>
        </p:nvSpPr>
        <p:spPr>
          <a:xfrm>
            <a:off x="3488975" y="591792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7E6896A-EEC7-44D4-95A3-2BB21F606ED6}"/>
              </a:ext>
            </a:extLst>
          </p:cNvPr>
          <p:cNvSpPr/>
          <p:nvPr/>
        </p:nvSpPr>
        <p:spPr>
          <a:xfrm>
            <a:off x="3004023" y="602246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吹き出し: 四角形 24">
            <a:extLst>
              <a:ext uri="{FF2B5EF4-FFF2-40B4-BE49-F238E27FC236}">
                <a16:creationId xmlns:a16="http://schemas.microsoft.com/office/drawing/2014/main" id="{97902274-E7DC-4B3B-BDF3-791234490F95}"/>
              </a:ext>
            </a:extLst>
          </p:cNvPr>
          <p:cNvSpPr/>
          <p:nvPr/>
        </p:nvSpPr>
        <p:spPr>
          <a:xfrm>
            <a:off x="5325416" y="3951687"/>
            <a:ext cx="1565206" cy="385180"/>
          </a:xfrm>
          <a:prstGeom prst="wedgeRectCallout">
            <a:avLst>
              <a:gd name="adj1" fmla="val -57036"/>
              <a:gd name="adj2" fmla="val 99104"/>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初期パラメータ</a:t>
            </a:r>
            <a:endParaRPr kumimoji="1" lang="en-US" altLang="ja-JP" sz="1400" b="1" dirty="0">
              <a:solidFill>
                <a:schemeClr val="tx1"/>
              </a:solidFill>
            </a:endParaRPr>
          </a:p>
        </p:txBody>
      </p:sp>
      <p:sp>
        <p:nvSpPr>
          <p:cNvPr id="26" name="吹き出し: 四角形 25">
            <a:extLst>
              <a:ext uri="{FF2B5EF4-FFF2-40B4-BE49-F238E27FC236}">
                <a16:creationId xmlns:a16="http://schemas.microsoft.com/office/drawing/2014/main" id="{6185BDFA-0A69-459E-A976-8FA60204786B}"/>
              </a:ext>
            </a:extLst>
          </p:cNvPr>
          <p:cNvSpPr/>
          <p:nvPr/>
        </p:nvSpPr>
        <p:spPr>
          <a:xfrm>
            <a:off x="4991643" y="5350948"/>
            <a:ext cx="1958351" cy="493550"/>
          </a:xfrm>
          <a:prstGeom prst="wedgeRectCallout">
            <a:avLst>
              <a:gd name="adj1" fmla="val -53774"/>
              <a:gd name="adj2" fmla="val -9392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勾配の逆方向に対して少しだけ移動</a:t>
            </a:r>
          </a:p>
        </p:txBody>
      </p:sp>
      <p:cxnSp>
        <p:nvCxnSpPr>
          <p:cNvPr id="27" name="直線矢印コネクタ 26">
            <a:extLst>
              <a:ext uri="{FF2B5EF4-FFF2-40B4-BE49-F238E27FC236}">
                <a16:creationId xmlns:a16="http://schemas.microsoft.com/office/drawing/2014/main" id="{53B58503-41A8-4A07-85EE-22C98A04E40F}"/>
              </a:ext>
            </a:extLst>
          </p:cNvPr>
          <p:cNvCxnSpPr>
            <a:cxnSpLocks/>
          </p:cNvCxnSpPr>
          <p:nvPr/>
        </p:nvCxnSpPr>
        <p:spPr>
          <a:xfrm flipH="1">
            <a:off x="4192433" y="5448806"/>
            <a:ext cx="333312" cy="309938"/>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98B1599-CD43-4855-B79B-452FBD58E2A3}"/>
              </a:ext>
            </a:extLst>
          </p:cNvPr>
          <p:cNvCxnSpPr>
            <a:cxnSpLocks/>
          </p:cNvCxnSpPr>
          <p:nvPr/>
        </p:nvCxnSpPr>
        <p:spPr>
          <a:xfrm flipH="1">
            <a:off x="3667996" y="5894373"/>
            <a:ext cx="335171" cy="18092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945E0D83-B8EB-4695-BC81-0677E3125E06}"/>
              </a:ext>
            </a:extLst>
          </p:cNvPr>
          <p:cNvCxnSpPr>
            <a:cxnSpLocks/>
          </p:cNvCxnSpPr>
          <p:nvPr/>
        </p:nvCxnSpPr>
        <p:spPr>
          <a:xfrm flipH="1">
            <a:off x="3175531" y="6153305"/>
            <a:ext cx="330665" cy="3745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ECCA36B7-92F3-4804-8E35-9F1893E0B0D8}"/>
              </a:ext>
            </a:extLst>
          </p:cNvPr>
          <p:cNvCxnSpPr>
            <a:cxnSpLocks/>
          </p:cNvCxnSpPr>
          <p:nvPr/>
        </p:nvCxnSpPr>
        <p:spPr>
          <a:xfrm flipV="1">
            <a:off x="4856309" y="4245301"/>
            <a:ext cx="338899"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楕円 30">
            <a:extLst>
              <a:ext uri="{FF2B5EF4-FFF2-40B4-BE49-F238E27FC236}">
                <a16:creationId xmlns:a16="http://schemas.microsoft.com/office/drawing/2014/main" id="{71DD146F-ACC3-4E65-94A7-85AC7B5E271E}"/>
              </a:ext>
            </a:extLst>
          </p:cNvPr>
          <p:cNvSpPr/>
          <p:nvPr/>
        </p:nvSpPr>
        <p:spPr>
          <a:xfrm>
            <a:off x="4943831" y="449252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E7262873-9BA0-4337-8268-27F547ADAD85}"/>
                  </a:ext>
                </a:extLst>
              </p:cNvPr>
              <p:cNvSpPr/>
              <p:nvPr/>
            </p:nvSpPr>
            <p:spPr>
              <a:xfrm>
                <a:off x="9411994" y="4488863"/>
                <a:ext cx="1390124" cy="499560"/>
              </a:xfrm>
              <a:prstGeom prst="rect">
                <a:avLst/>
              </a:prstGeom>
            </p:spPr>
            <p:txBody>
              <a:bodyPr wrap="none">
                <a:spAutoFit/>
              </a:bodyPr>
              <a:lstStyle/>
              <a:p>
                <a:r>
                  <a:rPr kumimoji="1" lang="ja-JP" altLang="en-US" sz="1400" b="1" dirty="0"/>
                  <a:t>勾配計算</a:t>
                </a:r>
                <a14:m>
                  <m:oMath xmlns:m="http://schemas.openxmlformats.org/officeDocument/2006/math">
                    <m:r>
                      <a:rPr kumimoji="1" lang="en-US" altLang="ja-JP" b="1" i="1">
                        <a:latin typeface="Cambria Math" panose="02040503050406030204" pitchFamily="18" charset="0"/>
                      </a:rPr>
                      <m:t>=</m:t>
                    </m:r>
                    <m:f>
                      <m:fPr>
                        <m:ctrlPr>
                          <a:rPr kumimoji="1" lang="en-US" altLang="ja-JP" b="1" i="1">
                            <a:latin typeface="Cambria Math" panose="02040503050406030204" pitchFamily="18" charset="0"/>
                          </a:rPr>
                        </m:ctrlPr>
                      </m:fPr>
                      <m:num>
                        <m:r>
                          <a:rPr kumimoji="1" lang="ja-JP" altLang="en-US" b="1" i="1">
                            <a:latin typeface="Cambria Math" panose="02040503050406030204" pitchFamily="18" charset="0"/>
                          </a:rPr>
                          <m:t>𝝏</m:t>
                        </m:r>
                        <m:r>
                          <a:rPr kumimoji="1" lang="en-US" altLang="ja-JP" b="1" i="1" smtClean="0">
                            <a:latin typeface="Cambria Math" panose="02040503050406030204" pitchFamily="18" charset="0"/>
                          </a:rPr>
                          <m:t>𝒆</m:t>
                        </m:r>
                      </m:num>
                      <m:den>
                        <m:r>
                          <a:rPr kumimoji="1" lang="ja-JP" altLang="en-US" b="1" i="1">
                            <a:latin typeface="Cambria Math" panose="02040503050406030204" pitchFamily="18" charset="0"/>
                          </a:rPr>
                          <m:t>𝝏</m:t>
                        </m:r>
                        <m:r>
                          <a:rPr kumimoji="1" lang="en-US" altLang="ja-JP" b="1" i="1">
                            <a:latin typeface="Cambria Math" panose="02040503050406030204" pitchFamily="18" charset="0"/>
                          </a:rPr>
                          <m:t>𝒘</m:t>
                        </m:r>
                      </m:den>
                    </m:f>
                  </m:oMath>
                </a14:m>
                <a:endParaRPr lang="ja-JP" altLang="en-US" sz="1400" b="1" dirty="0"/>
              </a:p>
            </p:txBody>
          </p:sp>
        </mc:Choice>
        <mc:Fallback xmlns="">
          <p:sp>
            <p:nvSpPr>
              <p:cNvPr id="32" name="正方形/長方形 31">
                <a:extLst>
                  <a:ext uri="{FF2B5EF4-FFF2-40B4-BE49-F238E27FC236}">
                    <a16:creationId xmlns:a16="http://schemas.microsoft.com/office/drawing/2014/main" id="{E7262873-9BA0-4337-8268-27F547ADAD85}"/>
                  </a:ext>
                </a:extLst>
              </p:cNvPr>
              <p:cNvSpPr>
                <a:spLocks noRot="1" noChangeAspect="1" noMove="1" noResize="1" noEditPoints="1" noAdjustHandles="1" noChangeArrowheads="1" noChangeShapeType="1" noTextEdit="1"/>
              </p:cNvSpPr>
              <p:nvPr/>
            </p:nvSpPr>
            <p:spPr>
              <a:xfrm>
                <a:off x="9411994" y="4488863"/>
                <a:ext cx="1390124" cy="499560"/>
              </a:xfrm>
              <a:prstGeom prst="rect">
                <a:avLst/>
              </a:prstGeom>
              <a:blipFill>
                <a:blip r:embed="rId4"/>
                <a:stretch>
                  <a:fillRect l="-1316" b="-243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E8711476-8997-4D69-93A0-FBBD9D5BB767}"/>
              </a:ext>
            </a:extLst>
          </p:cNvPr>
          <p:cNvSpPr txBox="1"/>
          <p:nvPr/>
        </p:nvSpPr>
        <p:spPr>
          <a:xfrm>
            <a:off x="9064310" y="4030954"/>
            <a:ext cx="2353386" cy="738664"/>
          </a:xfrm>
          <a:prstGeom prst="rect">
            <a:avLst/>
          </a:prstGeom>
          <a:noFill/>
          <a:ln>
            <a:noFill/>
          </a:ln>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勾配計算はウェイト</a:t>
            </a:r>
            <a:r>
              <a:rPr kumimoji="1" lang="en-US" altLang="ja-JP" sz="1400" b="1" dirty="0">
                <a:solidFill>
                  <a:srgbClr val="000000"/>
                </a:solidFill>
                <a:latin typeface="+mn-ea"/>
              </a:rPr>
              <a:t>w</a:t>
            </a:r>
            <a:r>
              <a:rPr kumimoji="1" lang="ja-JP" altLang="en-US" sz="1400" b="1" dirty="0">
                <a:solidFill>
                  <a:srgbClr val="000000"/>
                </a:solidFill>
                <a:latin typeface="+mn-ea"/>
              </a:rPr>
              <a:t>を使って</a:t>
            </a:r>
            <a:endParaRPr kumimoji="1" lang="en-US" altLang="ja-JP" sz="1400" b="1" dirty="0">
              <a:solidFill>
                <a:srgbClr val="000000"/>
              </a:solidFill>
              <a:latin typeface="+mn-ea"/>
            </a:endParaRPr>
          </a:p>
          <a:p>
            <a:pPr defTabSz="914400" fontAlgn="base">
              <a:spcBef>
                <a:spcPct val="0"/>
              </a:spcBef>
              <a:spcAft>
                <a:spcPct val="0"/>
              </a:spcAft>
            </a:pPr>
            <a:r>
              <a:rPr kumimoji="1" lang="ja-JP" altLang="en-US" sz="1400" b="1" dirty="0">
                <a:solidFill>
                  <a:srgbClr val="000000"/>
                </a:solidFill>
                <a:latin typeface="+mn-ea"/>
              </a:rPr>
              <a:t>偏微分。</a:t>
            </a:r>
          </a:p>
        </p:txBody>
      </p:sp>
      <p:sp>
        <p:nvSpPr>
          <p:cNvPr id="33" name="テキスト ボックス 32">
            <a:extLst>
              <a:ext uri="{FF2B5EF4-FFF2-40B4-BE49-F238E27FC236}">
                <a16:creationId xmlns:a16="http://schemas.microsoft.com/office/drawing/2014/main" id="{7BF23647-6B7F-4C89-85A0-E57398813831}"/>
              </a:ext>
            </a:extLst>
          </p:cNvPr>
          <p:cNvSpPr txBox="1"/>
          <p:nvPr/>
        </p:nvSpPr>
        <p:spPr>
          <a:xfrm>
            <a:off x="9085296" y="5012083"/>
            <a:ext cx="2353386" cy="1169551"/>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全体的な関数の形はわからないが、</a:t>
            </a:r>
            <a:r>
              <a:rPr kumimoji="1" lang="en-US" altLang="ja-JP" sz="1400" b="1" dirty="0">
                <a:solidFill>
                  <a:srgbClr val="000000"/>
                </a:solidFill>
                <a:latin typeface="+mn-ea"/>
              </a:rPr>
              <a:t>+,-</a:t>
            </a:r>
            <a:r>
              <a:rPr kumimoji="1" lang="ja-JP" altLang="en-US" sz="1400" b="1" dirty="0">
                <a:solidFill>
                  <a:srgbClr val="000000"/>
                </a:solidFill>
                <a:latin typeface="+mn-ea"/>
              </a:rPr>
              <a:t>どちらの方向へ動かせば最小になりそうかは足元の傾きで判断できる。</a:t>
            </a:r>
          </a:p>
        </p:txBody>
      </p:sp>
      <p:pic>
        <p:nvPicPr>
          <p:cNvPr id="7" name="図 6" descr="食品, 時計 が含まれている画像&#10;&#10;自動的に生成された説明">
            <a:extLst>
              <a:ext uri="{FF2B5EF4-FFF2-40B4-BE49-F238E27FC236}">
                <a16:creationId xmlns:a16="http://schemas.microsoft.com/office/drawing/2014/main" id="{32DD406A-6BED-4127-94F7-D67F3E75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9388" y="4103207"/>
            <a:ext cx="1251167" cy="1251167"/>
          </a:xfrm>
          <a:prstGeom prst="rect">
            <a:avLst/>
          </a:prstGeom>
        </p:spPr>
      </p:pic>
      <p:cxnSp>
        <p:nvCxnSpPr>
          <p:cNvPr id="37" name="直線コネクタ 36">
            <a:extLst>
              <a:ext uri="{FF2B5EF4-FFF2-40B4-BE49-F238E27FC236}">
                <a16:creationId xmlns:a16="http://schemas.microsoft.com/office/drawing/2014/main" id="{899687EF-DB79-4DE6-A226-15A3E90192CA}"/>
              </a:ext>
            </a:extLst>
          </p:cNvPr>
          <p:cNvCxnSpPr>
            <a:stCxn id="7" idx="3"/>
          </p:cNvCxnSpPr>
          <p:nvPr/>
        </p:nvCxnSpPr>
        <p:spPr>
          <a:xfrm flipH="1">
            <a:off x="7602584" y="4728791"/>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46D48359-126C-4A81-ADBF-B1A229D6CD9E}"/>
              </a:ext>
            </a:extLst>
          </p:cNvPr>
          <p:cNvCxnSpPr/>
          <p:nvPr/>
        </p:nvCxnSpPr>
        <p:spPr>
          <a:xfrm flipH="1">
            <a:off x="7489373" y="5291667"/>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吹き出し: 円形 40">
            <a:extLst>
              <a:ext uri="{FF2B5EF4-FFF2-40B4-BE49-F238E27FC236}">
                <a16:creationId xmlns:a16="http://schemas.microsoft.com/office/drawing/2014/main" id="{11550367-60CF-48FF-ACF1-59075753B762}"/>
              </a:ext>
            </a:extLst>
          </p:cNvPr>
          <p:cNvSpPr/>
          <p:nvPr/>
        </p:nvSpPr>
        <p:spPr>
          <a:xfrm>
            <a:off x="6878780" y="6067760"/>
            <a:ext cx="3115832" cy="609619"/>
          </a:xfrm>
          <a:prstGeom prst="wedgeEllipseCallout">
            <a:avLst>
              <a:gd name="adj1" fmla="val -11809"/>
              <a:gd name="adj2" fmla="val -1289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dirty="0">
                <a:latin typeface="BIZ UDPゴシック" panose="020B0400000000000000" pitchFamily="50" charset="-128"/>
                <a:ea typeface="BIZ UDPゴシック" panose="020B0400000000000000" pitchFamily="50" charset="-128"/>
              </a:rPr>
              <a:t>全体像はわからない、</a:t>
            </a:r>
            <a:endParaRPr kumimoji="1"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足元の傾きは分かる。</a:t>
            </a:r>
          </a:p>
        </p:txBody>
      </p:sp>
    </p:spTree>
    <p:extLst>
      <p:ext uri="{BB962C8B-B14F-4D97-AF65-F5344CB8AC3E}">
        <p14:creationId xmlns:p14="http://schemas.microsoft.com/office/powerpoint/2010/main" val="10314867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FCC4D8-5931-4F70-82B3-CB052A3A69CB}"/>
              </a:ext>
            </a:extLst>
          </p:cNvPr>
          <p:cNvSpPr>
            <a:spLocks noGrp="1"/>
          </p:cNvSpPr>
          <p:nvPr>
            <p:ph type="title"/>
          </p:nvPr>
        </p:nvSpPr>
        <p:spPr/>
        <p:txBody>
          <a:bodyPr/>
          <a:lstStyle/>
          <a:p>
            <a:r>
              <a:rPr kumimoji="1" lang="en-US" altLang="ja-JP" dirty="0"/>
              <a:t>6-1-7.</a:t>
            </a:r>
            <a:r>
              <a:rPr kumimoji="1" lang="ja-JP" altLang="en-US" dirty="0"/>
              <a:t>ニューラルネットワークの仕組み⑤</a:t>
            </a:r>
          </a:p>
        </p:txBody>
      </p:sp>
      <p:sp>
        <p:nvSpPr>
          <p:cNvPr id="3" name="スライド番号プレースホルダー 2">
            <a:extLst>
              <a:ext uri="{FF2B5EF4-FFF2-40B4-BE49-F238E27FC236}">
                <a16:creationId xmlns:a16="http://schemas.microsoft.com/office/drawing/2014/main" id="{68279B4D-E6F8-4E27-B001-43DB28EEA0DC}"/>
              </a:ext>
            </a:extLst>
          </p:cNvPr>
          <p:cNvSpPr>
            <a:spLocks noGrp="1"/>
          </p:cNvSpPr>
          <p:nvPr>
            <p:ph type="sldNum" sz="quarter" idx="10"/>
          </p:nvPr>
        </p:nvSpPr>
        <p:spPr/>
        <p:txBody>
          <a:bodyPr/>
          <a:lstStyle/>
          <a:p>
            <a:fld id="{5D750650-B10A-47BF-93C2-E1678438B37A}" type="slidenum">
              <a:rPr lang="en-US" altLang="ja-JP" smtClean="0"/>
              <a:pPr/>
              <a:t>301</a:t>
            </a:fld>
            <a:endParaRPr lang="en-US" altLang="ja-JP" dirty="0"/>
          </a:p>
        </p:txBody>
      </p:sp>
      <p:sp>
        <p:nvSpPr>
          <p:cNvPr id="4" name="テキスト ボックス 3">
            <a:extLst>
              <a:ext uri="{FF2B5EF4-FFF2-40B4-BE49-F238E27FC236}">
                <a16:creationId xmlns:a16="http://schemas.microsoft.com/office/drawing/2014/main" id="{2589A88F-12DF-42B1-8898-CB652626FBE0}"/>
              </a:ext>
            </a:extLst>
          </p:cNvPr>
          <p:cNvSpPr txBox="1"/>
          <p:nvPr/>
        </p:nvSpPr>
        <p:spPr>
          <a:xfrm>
            <a:off x="601484" y="1416329"/>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以上の処理を、損失が最小になるように何度も繰り返すと、</a:t>
            </a:r>
            <a:endParaRPr lang="en-US" altLang="ja-JP" sz="1800" dirty="0"/>
          </a:p>
          <a:p>
            <a:pPr>
              <a:lnSpc>
                <a:spcPct val="130000"/>
              </a:lnSpc>
            </a:pPr>
            <a:r>
              <a:rPr lang="ja-JP" altLang="en-US" sz="1800" dirty="0"/>
              <a:t>徐々にデータの特徴を捉えて予測ができるようになっていきます。</a:t>
            </a:r>
          </a:p>
        </p:txBody>
      </p:sp>
      <p:sp>
        <p:nvSpPr>
          <p:cNvPr id="9" name="正方形/長方形 8">
            <a:extLst>
              <a:ext uri="{FF2B5EF4-FFF2-40B4-BE49-F238E27FC236}">
                <a16:creationId xmlns:a16="http://schemas.microsoft.com/office/drawing/2014/main" id="{9DCD3F74-C69B-4840-AFAD-A7E1F9B6CC01}"/>
              </a:ext>
            </a:extLst>
          </p:cNvPr>
          <p:cNvSpPr/>
          <p:nvPr/>
        </p:nvSpPr>
        <p:spPr>
          <a:xfrm>
            <a:off x="1341494" y="3852740"/>
            <a:ext cx="800219" cy="338554"/>
          </a:xfrm>
          <a:prstGeom prst="rect">
            <a:avLst/>
          </a:prstGeom>
        </p:spPr>
        <p:txBody>
          <a:bodyPr wrap="none">
            <a:spAutoFit/>
          </a:bodyPr>
          <a:lstStyle/>
          <a:p>
            <a:r>
              <a:rPr lang="ja-JP" altLang="en-US" sz="1600" b="1" dirty="0">
                <a:solidFill>
                  <a:srgbClr val="00879E"/>
                </a:solidFill>
              </a:rPr>
              <a:t>学習前</a:t>
            </a:r>
          </a:p>
        </p:txBody>
      </p:sp>
      <p:sp>
        <p:nvSpPr>
          <p:cNvPr id="10" name="正方形/長方形 9">
            <a:extLst>
              <a:ext uri="{FF2B5EF4-FFF2-40B4-BE49-F238E27FC236}">
                <a16:creationId xmlns:a16="http://schemas.microsoft.com/office/drawing/2014/main" id="{35517589-BFFC-4FB6-BA5F-922881E666BC}"/>
              </a:ext>
            </a:extLst>
          </p:cNvPr>
          <p:cNvSpPr/>
          <p:nvPr/>
        </p:nvSpPr>
        <p:spPr>
          <a:xfrm>
            <a:off x="1880035" y="3599815"/>
            <a:ext cx="800219" cy="276999"/>
          </a:xfrm>
          <a:prstGeom prst="rect">
            <a:avLst/>
          </a:prstGeom>
        </p:spPr>
        <p:txBody>
          <a:bodyPr wrap="none">
            <a:spAutoFit/>
          </a:bodyPr>
          <a:lstStyle/>
          <a:p>
            <a:pPr algn="ctr"/>
            <a:r>
              <a:rPr lang="ja-JP" altLang="en-US" sz="1200" dirty="0"/>
              <a:t>説明変数</a:t>
            </a:r>
          </a:p>
        </p:txBody>
      </p:sp>
      <p:grpSp>
        <p:nvGrpSpPr>
          <p:cNvPr id="11" name="グループ化 10">
            <a:extLst>
              <a:ext uri="{FF2B5EF4-FFF2-40B4-BE49-F238E27FC236}">
                <a16:creationId xmlns:a16="http://schemas.microsoft.com/office/drawing/2014/main" id="{D6A25B82-ED64-4C14-9FE7-03E189036FDE}"/>
              </a:ext>
            </a:extLst>
          </p:cNvPr>
          <p:cNvGrpSpPr/>
          <p:nvPr/>
        </p:nvGrpSpPr>
        <p:grpSpPr>
          <a:xfrm>
            <a:off x="368581" y="2264902"/>
            <a:ext cx="2323912" cy="1445565"/>
            <a:chOff x="4674753" y="4779725"/>
            <a:chExt cx="2603424" cy="1619434"/>
          </a:xfrm>
        </p:grpSpPr>
        <p:cxnSp>
          <p:nvCxnSpPr>
            <p:cNvPr id="13" name="直線矢印コネクタ 12">
              <a:extLst>
                <a:ext uri="{FF2B5EF4-FFF2-40B4-BE49-F238E27FC236}">
                  <a16:creationId xmlns:a16="http://schemas.microsoft.com/office/drawing/2014/main" id="{26EDC3E8-98DB-418E-9AC4-1D5730012E99}"/>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B4206AB0-32BA-42B6-8444-8D9BA3416CB2}"/>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楕円 14">
              <a:extLst>
                <a:ext uri="{FF2B5EF4-FFF2-40B4-BE49-F238E27FC236}">
                  <a16:creationId xmlns:a16="http://schemas.microsoft.com/office/drawing/2014/main" id="{C410B329-64AF-4927-9C01-AAF03A04839F}"/>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1A252CF1-3573-4CE5-9488-B574977789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CFAD108-5D43-4C51-855C-E21430F5E6B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9C8270FC-D72B-4EA0-93F1-F69587E4A213}"/>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26CC314-6706-4280-BDCA-986BF3700DC2}"/>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1A65C6-BA09-45D5-9AA1-410BD0810D6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1BCBAD2-0739-4797-B26B-B9C895C3D2D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E5A2F3F-067B-4925-8105-329F6F75F610}"/>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BEC2016-3133-4158-BF51-BD1FF3B0DD1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30C2033-A66F-49F9-AB03-AD3E8C647DE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25C560-1DA9-4553-ACD3-892C60353EB0}"/>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64F881B-B8AE-4DEB-8A8A-4D7C0AD6275E}"/>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F410F6EB-7E6E-4C50-9D0D-156C70D83F1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D32127F6-C12A-4525-B990-1BE47F93005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DEE1F47-3EC7-4DD1-9267-D522DC4637F1}"/>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345A2AE-5363-4418-BCA0-E476350FC80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88" name="フリーフォーム: 図形 87">
            <a:extLst>
              <a:ext uri="{FF2B5EF4-FFF2-40B4-BE49-F238E27FC236}">
                <a16:creationId xmlns:a16="http://schemas.microsoft.com/office/drawing/2014/main" id="{4CB8A23D-C2F0-4E54-A670-2A1E36A12151}"/>
              </a:ext>
            </a:extLst>
          </p:cNvPr>
          <p:cNvSpPr/>
          <p:nvPr/>
        </p:nvSpPr>
        <p:spPr>
          <a:xfrm>
            <a:off x="792480" y="3335383"/>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E60B9224-3318-42BE-805F-584328D970DA}"/>
              </a:ext>
            </a:extLst>
          </p:cNvPr>
          <p:cNvSpPr/>
          <p:nvPr/>
        </p:nvSpPr>
        <p:spPr>
          <a:xfrm>
            <a:off x="4540053" y="3844821"/>
            <a:ext cx="1210588" cy="338554"/>
          </a:xfrm>
          <a:prstGeom prst="rect">
            <a:avLst/>
          </a:prstGeom>
        </p:spPr>
        <p:txBody>
          <a:bodyPr wrap="none">
            <a:spAutoFit/>
          </a:bodyPr>
          <a:lstStyle/>
          <a:p>
            <a:r>
              <a:rPr lang="ja-JP" altLang="en-US" sz="1600" b="1" dirty="0">
                <a:solidFill>
                  <a:srgbClr val="00879E"/>
                </a:solidFill>
              </a:rPr>
              <a:t>何度か学習</a:t>
            </a:r>
          </a:p>
        </p:txBody>
      </p:sp>
      <p:sp>
        <p:nvSpPr>
          <p:cNvPr id="90" name="正方形/長方形 89">
            <a:extLst>
              <a:ext uri="{FF2B5EF4-FFF2-40B4-BE49-F238E27FC236}">
                <a16:creationId xmlns:a16="http://schemas.microsoft.com/office/drawing/2014/main" id="{37286110-749B-48D6-8BF0-4B429AD0CB82}"/>
              </a:ext>
            </a:extLst>
          </p:cNvPr>
          <p:cNvSpPr/>
          <p:nvPr/>
        </p:nvSpPr>
        <p:spPr>
          <a:xfrm>
            <a:off x="5251719" y="3617803"/>
            <a:ext cx="800219" cy="276999"/>
          </a:xfrm>
          <a:prstGeom prst="rect">
            <a:avLst/>
          </a:prstGeom>
        </p:spPr>
        <p:txBody>
          <a:bodyPr wrap="none">
            <a:spAutoFit/>
          </a:bodyPr>
          <a:lstStyle/>
          <a:p>
            <a:pPr algn="ctr"/>
            <a:r>
              <a:rPr lang="ja-JP" altLang="en-US" sz="1200" dirty="0"/>
              <a:t>説明変数</a:t>
            </a:r>
          </a:p>
        </p:txBody>
      </p:sp>
      <p:grpSp>
        <p:nvGrpSpPr>
          <p:cNvPr id="91" name="グループ化 90">
            <a:extLst>
              <a:ext uri="{FF2B5EF4-FFF2-40B4-BE49-F238E27FC236}">
                <a16:creationId xmlns:a16="http://schemas.microsoft.com/office/drawing/2014/main" id="{85252B83-12B0-414E-A748-848F978EA9C1}"/>
              </a:ext>
            </a:extLst>
          </p:cNvPr>
          <p:cNvGrpSpPr/>
          <p:nvPr/>
        </p:nvGrpSpPr>
        <p:grpSpPr>
          <a:xfrm>
            <a:off x="3740265" y="2282890"/>
            <a:ext cx="2323912" cy="1445565"/>
            <a:chOff x="4674753" y="4779725"/>
            <a:chExt cx="2603424" cy="1619434"/>
          </a:xfrm>
        </p:grpSpPr>
        <p:cxnSp>
          <p:nvCxnSpPr>
            <p:cNvPr id="92" name="直線矢印コネクタ 91">
              <a:extLst>
                <a:ext uri="{FF2B5EF4-FFF2-40B4-BE49-F238E27FC236}">
                  <a16:creationId xmlns:a16="http://schemas.microsoft.com/office/drawing/2014/main" id="{C4E01E9C-E09C-4FF9-B08A-1E425BC8002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3" name="直線矢印コネクタ 92">
              <a:extLst>
                <a:ext uri="{FF2B5EF4-FFF2-40B4-BE49-F238E27FC236}">
                  <a16:creationId xmlns:a16="http://schemas.microsoft.com/office/drawing/2014/main" id="{E3C3BF62-E4AA-40E6-8726-77676D1B528E}"/>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4" name="楕円 93">
              <a:extLst>
                <a:ext uri="{FF2B5EF4-FFF2-40B4-BE49-F238E27FC236}">
                  <a16:creationId xmlns:a16="http://schemas.microsoft.com/office/drawing/2014/main" id="{6C25735B-6933-4E06-BDC9-14422281E80D}"/>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2134A26B-9AC1-408F-8249-8FB6B36CB00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358F6E97-AB25-44D7-A8D3-6089520024E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507CBC09-20E5-4E3C-8D55-EA6ACD67F6E6}"/>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224642DE-A926-46CB-8743-80C4F7856397}"/>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E9071E9C-489D-499C-9BB3-4A0A838A8A8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6CE131E-EB6B-4A18-BA89-64C093921629}"/>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38A1E31F-CAE7-478E-A695-55CFE7808C1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FF4A67FA-51D7-49B7-A35E-2B09C7BA660C}"/>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9B68479A-ED80-47DE-BC3E-276855E68E12}"/>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B89818F1-C32F-4568-BDF0-FF6CAC1B9C1A}"/>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656B0F44-4E93-430F-A350-7F4B2ECCF74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FF5A2265-A5F4-46B7-BC42-5D0AE34EAC19}"/>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72E0107C-17E4-43F0-B119-3E1861A1657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B6F0CD9A-50B1-4E33-B84C-E8F63864357C}"/>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5B4B9D86-725A-4282-AEE5-9080F368CDDC}"/>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10" name="フリーフォーム: 図形 109">
            <a:extLst>
              <a:ext uri="{FF2B5EF4-FFF2-40B4-BE49-F238E27FC236}">
                <a16:creationId xmlns:a16="http://schemas.microsoft.com/office/drawing/2014/main" id="{149D21C8-7E17-4233-91E4-AD962A1B1285}"/>
              </a:ext>
            </a:extLst>
          </p:cNvPr>
          <p:cNvSpPr/>
          <p:nvPr/>
        </p:nvSpPr>
        <p:spPr>
          <a:xfrm rot="20708754">
            <a:off x="4155834" y="3091964"/>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二等辺三角形 110">
            <a:extLst>
              <a:ext uri="{FF2B5EF4-FFF2-40B4-BE49-F238E27FC236}">
                <a16:creationId xmlns:a16="http://schemas.microsoft.com/office/drawing/2014/main" id="{1071FBE7-D89A-4A11-9F73-8818EDD07A01}"/>
              </a:ext>
            </a:extLst>
          </p:cNvPr>
          <p:cNvSpPr/>
          <p:nvPr/>
        </p:nvSpPr>
        <p:spPr>
          <a:xfrm rot="5400000">
            <a:off x="3041884" y="291864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2" name="吹き出し: 角を丸めた四角形 111">
            <a:extLst>
              <a:ext uri="{FF2B5EF4-FFF2-40B4-BE49-F238E27FC236}">
                <a16:creationId xmlns:a16="http://schemas.microsoft.com/office/drawing/2014/main" id="{D4D28BD9-7FD4-4A09-9528-15AE673DC2CC}"/>
              </a:ext>
            </a:extLst>
          </p:cNvPr>
          <p:cNvSpPr/>
          <p:nvPr/>
        </p:nvSpPr>
        <p:spPr>
          <a:xfrm>
            <a:off x="2711097" y="3934606"/>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113" name="正方形/長方形 112">
            <a:extLst>
              <a:ext uri="{FF2B5EF4-FFF2-40B4-BE49-F238E27FC236}">
                <a16:creationId xmlns:a16="http://schemas.microsoft.com/office/drawing/2014/main" id="{17E2C0CF-320E-4C47-9BF5-73D091AE1E1C}"/>
              </a:ext>
            </a:extLst>
          </p:cNvPr>
          <p:cNvSpPr/>
          <p:nvPr/>
        </p:nvSpPr>
        <p:spPr>
          <a:xfrm>
            <a:off x="7576827" y="3860625"/>
            <a:ext cx="1210588" cy="338554"/>
          </a:xfrm>
          <a:prstGeom prst="rect">
            <a:avLst/>
          </a:prstGeom>
        </p:spPr>
        <p:txBody>
          <a:bodyPr wrap="none">
            <a:spAutoFit/>
          </a:bodyPr>
          <a:lstStyle/>
          <a:p>
            <a:r>
              <a:rPr lang="ja-JP" altLang="en-US" sz="1600" b="1" dirty="0">
                <a:solidFill>
                  <a:srgbClr val="00879E"/>
                </a:solidFill>
              </a:rPr>
              <a:t>さらに学習</a:t>
            </a:r>
          </a:p>
        </p:txBody>
      </p:sp>
      <p:sp>
        <p:nvSpPr>
          <p:cNvPr id="114" name="正方形/長方形 113">
            <a:extLst>
              <a:ext uri="{FF2B5EF4-FFF2-40B4-BE49-F238E27FC236}">
                <a16:creationId xmlns:a16="http://schemas.microsoft.com/office/drawing/2014/main" id="{BFE9A3CA-D34D-47BE-B5EE-F8332CA2B18D}"/>
              </a:ext>
            </a:extLst>
          </p:cNvPr>
          <p:cNvSpPr/>
          <p:nvPr/>
        </p:nvSpPr>
        <p:spPr>
          <a:xfrm>
            <a:off x="8221525" y="3624663"/>
            <a:ext cx="800219" cy="276999"/>
          </a:xfrm>
          <a:prstGeom prst="rect">
            <a:avLst/>
          </a:prstGeom>
        </p:spPr>
        <p:txBody>
          <a:bodyPr wrap="none">
            <a:spAutoFit/>
          </a:bodyPr>
          <a:lstStyle/>
          <a:p>
            <a:pPr algn="ctr"/>
            <a:r>
              <a:rPr lang="ja-JP" altLang="en-US" sz="1200" dirty="0"/>
              <a:t>説明変数</a:t>
            </a:r>
          </a:p>
        </p:txBody>
      </p:sp>
      <p:grpSp>
        <p:nvGrpSpPr>
          <p:cNvPr id="115" name="グループ化 114">
            <a:extLst>
              <a:ext uri="{FF2B5EF4-FFF2-40B4-BE49-F238E27FC236}">
                <a16:creationId xmlns:a16="http://schemas.microsoft.com/office/drawing/2014/main" id="{60BD0B25-CDCB-473A-AEA7-C324B2B993A5}"/>
              </a:ext>
            </a:extLst>
          </p:cNvPr>
          <p:cNvGrpSpPr/>
          <p:nvPr/>
        </p:nvGrpSpPr>
        <p:grpSpPr>
          <a:xfrm>
            <a:off x="6710071" y="2289750"/>
            <a:ext cx="2323912" cy="1445565"/>
            <a:chOff x="4674753" y="4779725"/>
            <a:chExt cx="2603424" cy="1619434"/>
          </a:xfrm>
        </p:grpSpPr>
        <p:cxnSp>
          <p:nvCxnSpPr>
            <p:cNvPr id="116" name="直線矢印コネクタ 115">
              <a:extLst>
                <a:ext uri="{FF2B5EF4-FFF2-40B4-BE49-F238E27FC236}">
                  <a16:creationId xmlns:a16="http://schemas.microsoft.com/office/drawing/2014/main" id="{968F596E-D9B5-41BA-AF2B-D0B80F0A96F1}"/>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7" name="直線矢印コネクタ 116">
              <a:extLst>
                <a:ext uri="{FF2B5EF4-FFF2-40B4-BE49-F238E27FC236}">
                  <a16:creationId xmlns:a16="http://schemas.microsoft.com/office/drawing/2014/main" id="{B5A76B39-EC70-43C3-A886-9B4BB5450FD7}"/>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8" name="楕円 117">
              <a:extLst>
                <a:ext uri="{FF2B5EF4-FFF2-40B4-BE49-F238E27FC236}">
                  <a16:creationId xmlns:a16="http://schemas.microsoft.com/office/drawing/2014/main" id="{E642C709-CCBF-410C-9518-D4F3A37B6399}"/>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E6FE2701-5391-4C02-A20F-9BE4F4B0BE4E}"/>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FCA131A8-0F57-4A9B-96D9-276F7E2C09A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FF0A6B79-DB80-42AF-89C0-76506D54D70F}"/>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6DCB4E56-33F9-4B1F-8D5F-0A81FC5C9243}"/>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5310A974-2CA6-4FC9-9ED9-BD21F447F5FE}"/>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32D520F-BADD-4C8D-A6C9-15F046559ADB}"/>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7CA925C6-CE40-49BD-BEE6-9C206DC44203}"/>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930E4DA6-8740-4749-8AB2-4D0077B5C5E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2FA4B900-B1E3-43AF-87F5-78A717C2847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B8F788FF-D0F9-4792-AC82-B79C754277DB}"/>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5A33FD0F-749D-4F6D-BE69-1E3EB60F691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8F5011B6-D8C6-41A9-BD28-31725DD60DA3}"/>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6187D696-0D10-4934-BDA4-51618C3CC66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A693DF3C-E934-47CB-A1E0-7062CF38AA02}"/>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86858A1F-BF41-44E1-BDB4-07C3F179B01E}"/>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35" name="二等辺三角形 134">
            <a:extLst>
              <a:ext uri="{FF2B5EF4-FFF2-40B4-BE49-F238E27FC236}">
                <a16:creationId xmlns:a16="http://schemas.microsoft.com/office/drawing/2014/main" id="{AB81D6C6-CE31-4184-806D-5CAAF0FDF466}"/>
              </a:ext>
            </a:extLst>
          </p:cNvPr>
          <p:cNvSpPr/>
          <p:nvPr/>
        </p:nvSpPr>
        <p:spPr>
          <a:xfrm rot="5400000">
            <a:off x="6173286" y="2924372"/>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7" name="正方形/長方形 136">
            <a:extLst>
              <a:ext uri="{FF2B5EF4-FFF2-40B4-BE49-F238E27FC236}">
                <a16:creationId xmlns:a16="http://schemas.microsoft.com/office/drawing/2014/main" id="{78BA0C31-2CE1-4ED8-BD6D-02CB7EF8AA9C}"/>
              </a:ext>
            </a:extLst>
          </p:cNvPr>
          <p:cNvSpPr/>
          <p:nvPr/>
        </p:nvSpPr>
        <p:spPr>
          <a:xfrm>
            <a:off x="10615414" y="3844821"/>
            <a:ext cx="800219" cy="338554"/>
          </a:xfrm>
          <a:prstGeom prst="rect">
            <a:avLst/>
          </a:prstGeom>
        </p:spPr>
        <p:txBody>
          <a:bodyPr wrap="none">
            <a:spAutoFit/>
          </a:bodyPr>
          <a:lstStyle/>
          <a:p>
            <a:r>
              <a:rPr lang="ja-JP" altLang="en-US" sz="1600" b="1" dirty="0">
                <a:solidFill>
                  <a:srgbClr val="00879E"/>
                </a:solidFill>
              </a:rPr>
              <a:t>過学習</a:t>
            </a:r>
          </a:p>
        </p:txBody>
      </p:sp>
      <p:sp>
        <p:nvSpPr>
          <p:cNvPr id="138" name="正方形/長方形 137">
            <a:extLst>
              <a:ext uri="{FF2B5EF4-FFF2-40B4-BE49-F238E27FC236}">
                <a16:creationId xmlns:a16="http://schemas.microsoft.com/office/drawing/2014/main" id="{FF16246F-D1D0-4ADC-8D58-815C8A63BC3F}"/>
              </a:ext>
            </a:extLst>
          </p:cNvPr>
          <p:cNvSpPr/>
          <p:nvPr/>
        </p:nvSpPr>
        <p:spPr>
          <a:xfrm>
            <a:off x="11058968" y="3608859"/>
            <a:ext cx="800219" cy="276999"/>
          </a:xfrm>
          <a:prstGeom prst="rect">
            <a:avLst/>
          </a:prstGeom>
        </p:spPr>
        <p:txBody>
          <a:bodyPr wrap="none">
            <a:spAutoFit/>
          </a:bodyPr>
          <a:lstStyle/>
          <a:p>
            <a:pPr algn="ctr"/>
            <a:r>
              <a:rPr lang="ja-JP" altLang="en-US" sz="1200" dirty="0"/>
              <a:t>説明変数</a:t>
            </a:r>
          </a:p>
        </p:txBody>
      </p:sp>
      <p:grpSp>
        <p:nvGrpSpPr>
          <p:cNvPr id="139" name="グループ化 138">
            <a:extLst>
              <a:ext uri="{FF2B5EF4-FFF2-40B4-BE49-F238E27FC236}">
                <a16:creationId xmlns:a16="http://schemas.microsoft.com/office/drawing/2014/main" id="{E1E1BAB4-BAD7-4092-8179-F84480723E27}"/>
              </a:ext>
            </a:extLst>
          </p:cNvPr>
          <p:cNvGrpSpPr/>
          <p:nvPr/>
        </p:nvGrpSpPr>
        <p:grpSpPr>
          <a:xfrm>
            <a:off x="9547514" y="2273946"/>
            <a:ext cx="2323912" cy="1445565"/>
            <a:chOff x="4674753" y="4779725"/>
            <a:chExt cx="2603424" cy="1619434"/>
          </a:xfrm>
        </p:grpSpPr>
        <p:cxnSp>
          <p:nvCxnSpPr>
            <p:cNvPr id="140" name="直線矢印コネクタ 139">
              <a:extLst>
                <a:ext uri="{FF2B5EF4-FFF2-40B4-BE49-F238E27FC236}">
                  <a16:creationId xmlns:a16="http://schemas.microsoft.com/office/drawing/2014/main" id="{82D0EA8C-CE93-4AAF-A75F-9F28B536A813}"/>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1" name="直線矢印コネクタ 140">
              <a:extLst>
                <a:ext uri="{FF2B5EF4-FFF2-40B4-BE49-F238E27FC236}">
                  <a16:creationId xmlns:a16="http://schemas.microsoft.com/office/drawing/2014/main" id="{1BBF6E96-04C7-442C-AECF-4B5CDCDC22E3}"/>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42" name="楕円 141">
              <a:extLst>
                <a:ext uri="{FF2B5EF4-FFF2-40B4-BE49-F238E27FC236}">
                  <a16:creationId xmlns:a16="http://schemas.microsoft.com/office/drawing/2014/main" id="{A5928FF9-2092-4CA4-BE86-EFEDCDAF8C5E}"/>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AC36E86F-0FBF-488F-87BB-B254E0DBF65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2551D081-AB60-41C7-BBAF-92881A2158FB}"/>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8B9F23B1-12A2-43DD-9F49-3E90EF7CA727}"/>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BCB3803-144E-4928-8972-5A72332104E0}"/>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6292DDD4-102F-442A-92F3-819B60AE31A6}"/>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BB453725-BB47-4753-94D5-51B8F176F724}"/>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4E52F04C-4E5E-4085-807D-2CF2BC7610C4}"/>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70574C62-D113-40E0-ADFA-2D2814FCC2D0}"/>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652E25D-FB09-4BC7-BFDA-2272200BEFEC}"/>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55A2018E-F39C-4184-B5EC-021BF4C29739}"/>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86AD8E13-5AE1-43CA-8C87-5A8A3E2DF42A}"/>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291CFA63-C633-4723-9829-C60CE167A198}"/>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84BD87A2-C909-4369-8E5C-5520315A2348}"/>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C6442CD7-DEAC-44BA-AC65-7FE36FD20A2D}"/>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E0A8FB76-96E3-4D1B-8B27-8804AD0FBAD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59" name="二等辺三角形 158">
            <a:extLst>
              <a:ext uri="{FF2B5EF4-FFF2-40B4-BE49-F238E27FC236}">
                <a16:creationId xmlns:a16="http://schemas.microsoft.com/office/drawing/2014/main" id="{BE092FF0-9DDA-4149-B012-7338F81AFA83}"/>
              </a:ext>
            </a:extLst>
          </p:cNvPr>
          <p:cNvSpPr/>
          <p:nvPr/>
        </p:nvSpPr>
        <p:spPr>
          <a:xfrm rot="5400000">
            <a:off x="9010729" y="2908568"/>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0" name="フリーフォーム: 図形 159">
            <a:extLst>
              <a:ext uri="{FF2B5EF4-FFF2-40B4-BE49-F238E27FC236}">
                <a16:creationId xmlns:a16="http://schemas.microsoft.com/office/drawing/2014/main" id="{5F3055E6-4950-42E1-B9DC-BFE8321C0EAF}"/>
              </a:ext>
            </a:extLst>
          </p:cNvPr>
          <p:cNvSpPr/>
          <p:nvPr/>
        </p:nvSpPr>
        <p:spPr>
          <a:xfrm>
            <a:off x="7149737" y="2655910"/>
            <a:ext cx="1532709" cy="871062"/>
          </a:xfrm>
          <a:custGeom>
            <a:avLst/>
            <a:gdLst>
              <a:gd name="connsiteX0" fmla="*/ 0 w 1532709"/>
              <a:gd name="connsiteY0" fmla="*/ 775062 h 775062"/>
              <a:gd name="connsiteX1" fmla="*/ 444137 w 1532709"/>
              <a:gd name="connsiteY1" fmla="*/ 261257 h 775062"/>
              <a:gd name="connsiteX2" fmla="*/ 1053737 w 1532709"/>
              <a:gd name="connsiteY2" fmla="*/ 670560 h 775062"/>
              <a:gd name="connsiteX3" fmla="*/ 1532709 w 1532709"/>
              <a:gd name="connsiteY3" fmla="*/ 0 h 775062"/>
            </a:gdLst>
            <a:ahLst/>
            <a:cxnLst>
              <a:cxn ang="0">
                <a:pos x="connsiteX0" y="connsiteY0"/>
              </a:cxn>
              <a:cxn ang="0">
                <a:pos x="connsiteX1" y="connsiteY1"/>
              </a:cxn>
              <a:cxn ang="0">
                <a:pos x="connsiteX2" y="connsiteY2"/>
              </a:cxn>
              <a:cxn ang="0">
                <a:pos x="connsiteX3" y="connsiteY3"/>
              </a:cxn>
            </a:cxnLst>
            <a:rect l="l" t="t" r="r" b="b"/>
            <a:pathLst>
              <a:path w="1532709" h="775062">
                <a:moveTo>
                  <a:pt x="0" y="775062"/>
                </a:moveTo>
                <a:cubicBezTo>
                  <a:pt x="134257" y="526868"/>
                  <a:pt x="268514" y="278674"/>
                  <a:pt x="444137" y="261257"/>
                </a:cubicBezTo>
                <a:cubicBezTo>
                  <a:pt x="619760" y="243840"/>
                  <a:pt x="872308" y="714103"/>
                  <a:pt x="1053737" y="670560"/>
                </a:cubicBezTo>
                <a:cubicBezTo>
                  <a:pt x="1235166" y="627017"/>
                  <a:pt x="1383937" y="313508"/>
                  <a:pt x="1532709"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フリーフォーム: 図形 160">
            <a:extLst>
              <a:ext uri="{FF2B5EF4-FFF2-40B4-BE49-F238E27FC236}">
                <a16:creationId xmlns:a16="http://schemas.microsoft.com/office/drawing/2014/main" id="{9C3C8829-8E64-4F16-AAD3-3E4A08A6BFD7}"/>
              </a:ext>
            </a:extLst>
          </p:cNvPr>
          <p:cNvSpPr/>
          <p:nvPr/>
        </p:nvSpPr>
        <p:spPr>
          <a:xfrm>
            <a:off x="10093234" y="2607119"/>
            <a:ext cx="1550126" cy="893727"/>
          </a:xfrm>
          <a:custGeom>
            <a:avLst/>
            <a:gdLst>
              <a:gd name="connsiteX0" fmla="*/ 0 w 1550126"/>
              <a:gd name="connsiteY0" fmla="*/ 893727 h 893727"/>
              <a:gd name="connsiteX1" fmla="*/ 52252 w 1550126"/>
              <a:gd name="connsiteY1" fmla="*/ 423464 h 893727"/>
              <a:gd name="connsiteX2" fmla="*/ 200297 w 1550126"/>
              <a:gd name="connsiteY2" fmla="*/ 571510 h 893727"/>
              <a:gd name="connsiteX3" fmla="*/ 383177 w 1550126"/>
              <a:gd name="connsiteY3" fmla="*/ 301544 h 893727"/>
              <a:gd name="connsiteX4" fmla="*/ 548640 w 1550126"/>
              <a:gd name="connsiteY4" fmla="*/ 519258 h 893727"/>
              <a:gd name="connsiteX5" fmla="*/ 696686 w 1550126"/>
              <a:gd name="connsiteY5" fmla="*/ 702138 h 893727"/>
              <a:gd name="connsiteX6" fmla="*/ 844732 w 1550126"/>
              <a:gd name="connsiteY6" fmla="*/ 858892 h 893727"/>
              <a:gd name="connsiteX7" fmla="*/ 1053737 w 1550126"/>
              <a:gd name="connsiteY7" fmla="*/ 728264 h 893727"/>
              <a:gd name="connsiteX8" fmla="*/ 1062446 w 1550126"/>
              <a:gd name="connsiteY8" fmla="*/ 493132 h 893727"/>
              <a:gd name="connsiteX9" fmla="*/ 1227909 w 1550126"/>
              <a:gd name="connsiteY9" fmla="*/ 301544 h 893727"/>
              <a:gd name="connsiteX10" fmla="*/ 1227909 w 1550126"/>
              <a:gd name="connsiteY10" fmla="*/ 66412 h 893727"/>
              <a:gd name="connsiteX11" fmla="*/ 1332412 w 1550126"/>
              <a:gd name="connsiteY11" fmla="*/ 702138 h 893727"/>
              <a:gd name="connsiteX12" fmla="*/ 1454332 w 1550126"/>
              <a:gd name="connsiteY12" fmla="*/ 458298 h 893727"/>
              <a:gd name="connsiteX13" fmla="*/ 1445623 w 1550126"/>
              <a:gd name="connsiteY13" fmla="*/ 14161 h 893727"/>
              <a:gd name="connsiteX14" fmla="*/ 1550126 w 1550126"/>
              <a:gd name="connsiteY14" fmla="*/ 153498 h 8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0126" h="893727">
                <a:moveTo>
                  <a:pt x="0" y="893727"/>
                </a:moveTo>
                <a:cubicBezTo>
                  <a:pt x="9434" y="685447"/>
                  <a:pt x="18869" y="477167"/>
                  <a:pt x="52252" y="423464"/>
                </a:cubicBezTo>
                <a:cubicBezTo>
                  <a:pt x="85635" y="369761"/>
                  <a:pt x="145143" y="591830"/>
                  <a:pt x="200297" y="571510"/>
                </a:cubicBezTo>
                <a:cubicBezTo>
                  <a:pt x="255451" y="551190"/>
                  <a:pt x="325120" y="310253"/>
                  <a:pt x="383177" y="301544"/>
                </a:cubicBezTo>
                <a:cubicBezTo>
                  <a:pt x="441234" y="292835"/>
                  <a:pt x="496388" y="452492"/>
                  <a:pt x="548640" y="519258"/>
                </a:cubicBezTo>
                <a:cubicBezTo>
                  <a:pt x="600892" y="586024"/>
                  <a:pt x="647337" y="645532"/>
                  <a:pt x="696686" y="702138"/>
                </a:cubicBezTo>
                <a:cubicBezTo>
                  <a:pt x="746035" y="758744"/>
                  <a:pt x="785224" y="854538"/>
                  <a:pt x="844732" y="858892"/>
                </a:cubicBezTo>
                <a:cubicBezTo>
                  <a:pt x="904241" y="863246"/>
                  <a:pt x="1017451" y="789224"/>
                  <a:pt x="1053737" y="728264"/>
                </a:cubicBezTo>
                <a:cubicBezTo>
                  <a:pt x="1090023" y="667304"/>
                  <a:pt x="1033417" y="564252"/>
                  <a:pt x="1062446" y="493132"/>
                </a:cubicBezTo>
                <a:cubicBezTo>
                  <a:pt x="1091475" y="422012"/>
                  <a:pt x="1200332" y="372664"/>
                  <a:pt x="1227909" y="301544"/>
                </a:cubicBezTo>
                <a:cubicBezTo>
                  <a:pt x="1255486" y="230424"/>
                  <a:pt x="1210492" y="-354"/>
                  <a:pt x="1227909" y="66412"/>
                </a:cubicBezTo>
                <a:cubicBezTo>
                  <a:pt x="1245326" y="133178"/>
                  <a:pt x="1294675" y="636824"/>
                  <a:pt x="1332412" y="702138"/>
                </a:cubicBezTo>
                <a:cubicBezTo>
                  <a:pt x="1370149" y="767452"/>
                  <a:pt x="1435464" y="572961"/>
                  <a:pt x="1454332" y="458298"/>
                </a:cubicBezTo>
                <a:cubicBezTo>
                  <a:pt x="1473200" y="343635"/>
                  <a:pt x="1429657" y="64961"/>
                  <a:pt x="1445623" y="14161"/>
                </a:cubicBezTo>
                <a:cubicBezTo>
                  <a:pt x="1461589" y="-36639"/>
                  <a:pt x="1505857" y="58429"/>
                  <a:pt x="1550126" y="153498"/>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E35F2700-C63C-4A1F-8294-6675C7DB8530}"/>
              </a:ext>
            </a:extLst>
          </p:cNvPr>
          <p:cNvSpPr/>
          <p:nvPr/>
        </p:nvSpPr>
        <p:spPr>
          <a:xfrm>
            <a:off x="339667" y="5408858"/>
            <a:ext cx="2646878" cy="646331"/>
          </a:xfrm>
          <a:prstGeom prst="rect">
            <a:avLst/>
          </a:prstGeom>
        </p:spPr>
        <p:txBody>
          <a:bodyPr wrap="none">
            <a:spAutoFit/>
          </a:bodyPr>
          <a:lstStyle/>
          <a:p>
            <a:pPr algn="ctr"/>
            <a:r>
              <a:rPr lang="ja-JP" altLang="en-US" sz="1200" dirty="0"/>
              <a:t>パラメータ（ウェイト・バイアス）</a:t>
            </a:r>
            <a:endParaRPr lang="en-US" altLang="ja-JP" sz="1200" dirty="0"/>
          </a:p>
          <a:p>
            <a:pPr algn="ctr"/>
            <a:r>
              <a:rPr lang="ja-JP" altLang="en-US" sz="1200" dirty="0"/>
              <a:t>は適当な初期値。</a:t>
            </a:r>
            <a:endParaRPr lang="en-US" altLang="ja-JP" sz="1200" dirty="0"/>
          </a:p>
          <a:p>
            <a:pPr algn="ctr"/>
            <a:r>
              <a:rPr lang="ja-JP" altLang="en-US" sz="1200" dirty="0"/>
              <a:t>最初は適当な予測値を算出</a:t>
            </a:r>
          </a:p>
        </p:txBody>
      </p:sp>
      <p:sp>
        <p:nvSpPr>
          <p:cNvPr id="192" name="正方形/長方形 191">
            <a:extLst>
              <a:ext uri="{FF2B5EF4-FFF2-40B4-BE49-F238E27FC236}">
                <a16:creationId xmlns:a16="http://schemas.microsoft.com/office/drawing/2014/main" id="{278A2EE5-5C0E-43AD-9059-CFE36F0E9293}"/>
              </a:ext>
            </a:extLst>
          </p:cNvPr>
          <p:cNvSpPr/>
          <p:nvPr/>
        </p:nvSpPr>
        <p:spPr>
          <a:xfrm>
            <a:off x="4006842" y="5426846"/>
            <a:ext cx="2185214" cy="646331"/>
          </a:xfrm>
          <a:prstGeom prst="rect">
            <a:avLst/>
          </a:prstGeom>
        </p:spPr>
        <p:txBody>
          <a:bodyPr wrap="none">
            <a:spAutoFit/>
          </a:bodyPr>
          <a:lstStyle/>
          <a:p>
            <a:pPr algn="ctr"/>
            <a:r>
              <a:rPr lang="ja-JP" altLang="en-US" sz="1200" dirty="0"/>
              <a:t>各ウェイト・バイアスを</a:t>
            </a:r>
            <a:endParaRPr lang="en-US" altLang="ja-JP" sz="1200" dirty="0"/>
          </a:p>
          <a:p>
            <a:pPr algn="ctr"/>
            <a:r>
              <a:rPr lang="ja-JP" altLang="en-US" sz="1200" dirty="0"/>
              <a:t>勾配降下法で少しずつ修正。</a:t>
            </a:r>
            <a:endParaRPr lang="en-US" altLang="ja-JP" sz="1200" dirty="0"/>
          </a:p>
          <a:p>
            <a:pPr algn="ctr"/>
            <a:r>
              <a:rPr lang="ja-JP" altLang="en-US" sz="1200" dirty="0"/>
              <a:t>少しデータの傾向がつかめる</a:t>
            </a:r>
          </a:p>
        </p:txBody>
      </p:sp>
      <p:grpSp>
        <p:nvGrpSpPr>
          <p:cNvPr id="193" name="グループ化 192">
            <a:extLst>
              <a:ext uri="{FF2B5EF4-FFF2-40B4-BE49-F238E27FC236}">
                <a16:creationId xmlns:a16="http://schemas.microsoft.com/office/drawing/2014/main" id="{E49C5B56-FD3A-4A68-BCF6-AD90A2357EE4}"/>
              </a:ext>
            </a:extLst>
          </p:cNvPr>
          <p:cNvGrpSpPr/>
          <p:nvPr/>
        </p:nvGrpSpPr>
        <p:grpSpPr>
          <a:xfrm>
            <a:off x="7669824" y="4386826"/>
            <a:ext cx="1066342" cy="907879"/>
            <a:chOff x="8236032" y="5472297"/>
            <a:chExt cx="1066342" cy="907879"/>
          </a:xfrm>
        </p:grpSpPr>
        <p:sp>
          <p:nvSpPr>
            <p:cNvPr id="194" name="正方形/長方形 193">
              <a:extLst>
                <a:ext uri="{FF2B5EF4-FFF2-40B4-BE49-F238E27FC236}">
                  <a16:creationId xmlns:a16="http://schemas.microsoft.com/office/drawing/2014/main" id="{6D462477-4D17-46BA-97C1-5E0F1DB2927C}"/>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195" name="グループ化 194">
              <a:extLst>
                <a:ext uri="{FF2B5EF4-FFF2-40B4-BE49-F238E27FC236}">
                  <a16:creationId xmlns:a16="http://schemas.microsoft.com/office/drawing/2014/main" id="{8A99F947-ECE4-4FE7-BDB4-12069A5E7E37}"/>
                </a:ext>
              </a:extLst>
            </p:cNvPr>
            <p:cNvGrpSpPr/>
            <p:nvPr/>
          </p:nvGrpSpPr>
          <p:grpSpPr>
            <a:xfrm>
              <a:off x="8299210" y="5520613"/>
              <a:ext cx="966089" cy="808191"/>
              <a:chOff x="3227573" y="1865549"/>
              <a:chExt cx="966089" cy="808191"/>
            </a:xfrm>
            <a:solidFill>
              <a:schemeClr val="bg1"/>
            </a:solidFill>
          </p:grpSpPr>
          <p:sp>
            <p:nvSpPr>
              <p:cNvPr id="196" name="楕円 195">
                <a:extLst>
                  <a:ext uri="{FF2B5EF4-FFF2-40B4-BE49-F238E27FC236}">
                    <a16:creationId xmlns:a16="http://schemas.microsoft.com/office/drawing/2014/main" id="{FB2FF8CE-D73F-4B89-A0D1-01C8F4ECA10D}"/>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7" name="楕円 196">
                <a:extLst>
                  <a:ext uri="{FF2B5EF4-FFF2-40B4-BE49-F238E27FC236}">
                    <a16:creationId xmlns:a16="http://schemas.microsoft.com/office/drawing/2014/main" id="{A5EFE809-8FAA-4987-9A67-BD7E873362CB}"/>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8" name="楕円 197">
                <a:extLst>
                  <a:ext uri="{FF2B5EF4-FFF2-40B4-BE49-F238E27FC236}">
                    <a16:creationId xmlns:a16="http://schemas.microsoft.com/office/drawing/2014/main" id="{3DE02E9C-5BC7-4D0C-82FF-C2A3D8BBE3B2}"/>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9" name="楕円 198">
                <a:extLst>
                  <a:ext uri="{FF2B5EF4-FFF2-40B4-BE49-F238E27FC236}">
                    <a16:creationId xmlns:a16="http://schemas.microsoft.com/office/drawing/2014/main" id="{36E81D54-FECE-4DBD-B64C-E448C2431A83}"/>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00" name="楕円 199">
                <a:extLst>
                  <a:ext uri="{FF2B5EF4-FFF2-40B4-BE49-F238E27FC236}">
                    <a16:creationId xmlns:a16="http://schemas.microsoft.com/office/drawing/2014/main" id="{D79FDFC6-9A0F-4598-88FA-870CFDB2601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01" name="直線コネクタ 200">
                <a:extLst>
                  <a:ext uri="{FF2B5EF4-FFF2-40B4-BE49-F238E27FC236}">
                    <a16:creationId xmlns:a16="http://schemas.microsoft.com/office/drawing/2014/main" id="{9E0BB8F0-139F-4860-B7F7-110BBC945D0B}"/>
                  </a:ext>
                </a:extLst>
              </p:cNvPr>
              <p:cNvCxnSpPr>
                <a:cxnSpLocks/>
                <a:stCxn id="196" idx="6"/>
                <a:endCxn id="200"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7040FA27-E8FE-472C-8783-0493BBDA5048}"/>
                  </a:ext>
                </a:extLst>
              </p:cNvPr>
              <p:cNvCxnSpPr>
                <a:cxnSpLocks/>
                <a:stCxn id="196" idx="6"/>
                <a:endCxn id="199" idx="2"/>
              </p:cNvCxnSpPr>
              <p:nvPr/>
            </p:nvCxnSpPr>
            <p:spPr>
              <a:xfrm>
                <a:off x="3445377" y="1974452"/>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8AC640E7-688E-4FEB-B545-A21E5164F9EB}"/>
                  </a:ext>
                </a:extLst>
              </p:cNvPr>
              <p:cNvCxnSpPr>
                <a:cxnSpLocks/>
                <a:stCxn id="197" idx="6"/>
                <a:endCxn id="199" idx="2"/>
              </p:cNvCxnSpPr>
              <p:nvPr/>
            </p:nvCxnSpPr>
            <p:spPr>
              <a:xfrm flipV="1">
                <a:off x="3445377" y="2122049"/>
                <a:ext cx="530481" cy="147597"/>
              </a:xfrm>
              <a:prstGeom prst="line">
                <a:avLst/>
              </a:prstGeom>
              <a:grpFill/>
              <a:ln w="3810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D428A74D-AEBE-4944-9921-B01897DF2D77}"/>
                  </a:ext>
                </a:extLst>
              </p:cNvPr>
              <p:cNvCxnSpPr>
                <a:cxnSpLocks/>
                <a:stCxn id="197" idx="6"/>
                <a:endCxn id="200" idx="2"/>
              </p:cNvCxnSpPr>
              <p:nvPr/>
            </p:nvCxnSpPr>
            <p:spPr>
              <a:xfrm>
                <a:off x="3445377" y="2269645"/>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61CA75DC-5C45-4504-8633-54A0E1188371}"/>
                  </a:ext>
                </a:extLst>
              </p:cNvPr>
              <p:cNvCxnSpPr>
                <a:cxnSpLocks/>
                <a:stCxn id="198" idx="6"/>
                <a:endCxn id="200" idx="2"/>
              </p:cNvCxnSpPr>
              <p:nvPr/>
            </p:nvCxnSpPr>
            <p:spPr>
              <a:xfrm flipV="1">
                <a:off x="3445377" y="241724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A4AF37BC-98A6-423A-8D7E-AB92984524E4}"/>
                  </a:ext>
                </a:extLst>
              </p:cNvPr>
              <p:cNvCxnSpPr>
                <a:cxnSpLocks/>
                <a:stCxn id="198" idx="6"/>
                <a:endCxn id="199" idx="2"/>
              </p:cNvCxnSpPr>
              <p:nvPr/>
            </p:nvCxnSpPr>
            <p:spPr>
              <a:xfrm flipV="1">
                <a:off x="3445377" y="2122049"/>
                <a:ext cx="530481" cy="442790"/>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
        <p:nvSpPr>
          <p:cNvPr id="207" name="正方形/長方形 206">
            <a:extLst>
              <a:ext uri="{FF2B5EF4-FFF2-40B4-BE49-F238E27FC236}">
                <a16:creationId xmlns:a16="http://schemas.microsoft.com/office/drawing/2014/main" id="{545A5A44-6A92-4E59-9CA3-034B8246053D}"/>
              </a:ext>
            </a:extLst>
          </p:cNvPr>
          <p:cNvSpPr/>
          <p:nvPr/>
        </p:nvSpPr>
        <p:spPr>
          <a:xfrm>
            <a:off x="6994309" y="5408858"/>
            <a:ext cx="2339102" cy="646331"/>
          </a:xfrm>
          <a:prstGeom prst="rect">
            <a:avLst/>
          </a:prstGeom>
        </p:spPr>
        <p:txBody>
          <a:bodyPr wrap="none">
            <a:spAutoFit/>
          </a:bodyPr>
          <a:lstStyle/>
          <a:p>
            <a:pPr algn="ctr"/>
            <a:r>
              <a:rPr lang="ja-JP" altLang="en-US" sz="1200" dirty="0"/>
              <a:t>各ウェイト・バイアスが</a:t>
            </a:r>
            <a:endParaRPr lang="en-US" altLang="ja-JP" sz="1200" dirty="0"/>
          </a:p>
          <a:p>
            <a:pPr algn="ctr"/>
            <a:r>
              <a:rPr lang="ja-JP" altLang="en-US" sz="1200" dirty="0"/>
              <a:t>程よくデータの傾向をつかめる</a:t>
            </a:r>
            <a:endParaRPr lang="en-US" altLang="ja-JP" sz="1200" dirty="0"/>
          </a:p>
          <a:p>
            <a:pPr algn="ctr"/>
            <a:r>
              <a:rPr lang="ja-JP" altLang="en-US" sz="1200" dirty="0"/>
              <a:t>値になった</a:t>
            </a:r>
            <a:endParaRPr lang="en-US" altLang="ja-JP" sz="1200" dirty="0"/>
          </a:p>
        </p:txBody>
      </p:sp>
      <p:sp>
        <p:nvSpPr>
          <p:cNvPr id="222" name="正方形/長方形 221">
            <a:extLst>
              <a:ext uri="{FF2B5EF4-FFF2-40B4-BE49-F238E27FC236}">
                <a16:creationId xmlns:a16="http://schemas.microsoft.com/office/drawing/2014/main" id="{12A31ABB-204A-4D99-959B-CAE4245E43D5}"/>
              </a:ext>
            </a:extLst>
          </p:cNvPr>
          <p:cNvSpPr/>
          <p:nvPr/>
        </p:nvSpPr>
        <p:spPr>
          <a:xfrm>
            <a:off x="10413211" y="5424949"/>
            <a:ext cx="1261884" cy="461665"/>
          </a:xfrm>
          <a:prstGeom prst="rect">
            <a:avLst/>
          </a:prstGeom>
        </p:spPr>
        <p:txBody>
          <a:bodyPr wrap="none">
            <a:spAutoFit/>
          </a:bodyPr>
          <a:lstStyle/>
          <a:p>
            <a:pPr algn="ctr"/>
            <a:r>
              <a:rPr lang="ja-JP" altLang="en-US" sz="1200" dirty="0"/>
              <a:t>学習しすぎると</a:t>
            </a:r>
            <a:endParaRPr lang="en-US" altLang="ja-JP" sz="1200" dirty="0"/>
          </a:p>
          <a:p>
            <a:pPr algn="ctr"/>
            <a:r>
              <a:rPr lang="ja-JP" altLang="en-US" sz="1200" dirty="0"/>
              <a:t>過学習になる</a:t>
            </a:r>
            <a:endParaRPr lang="en-US" altLang="ja-JP" sz="1200" dirty="0"/>
          </a:p>
        </p:txBody>
      </p:sp>
      <p:sp>
        <p:nvSpPr>
          <p:cNvPr id="238" name="テキスト ボックス 237">
            <a:extLst>
              <a:ext uri="{FF2B5EF4-FFF2-40B4-BE49-F238E27FC236}">
                <a16:creationId xmlns:a16="http://schemas.microsoft.com/office/drawing/2014/main" id="{F4CE7A46-FB0A-4670-B8AC-B4A2F3B0BA92}"/>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学習を繰り返す</a:t>
            </a:r>
            <a:endParaRPr lang="ja-JP" altLang="en-US" sz="2400" b="1" dirty="0">
              <a:solidFill>
                <a:schemeClr val="tx2">
                  <a:lumMod val="75000"/>
                  <a:lumOff val="25000"/>
                </a:schemeClr>
              </a:solidFill>
            </a:endParaRPr>
          </a:p>
        </p:txBody>
      </p:sp>
      <p:sp>
        <p:nvSpPr>
          <p:cNvPr id="223" name="吹き出し: 角を丸めた四角形 222">
            <a:extLst>
              <a:ext uri="{FF2B5EF4-FFF2-40B4-BE49-F238E27FC236}">
                <a16:creationId xmlns:a16="http://schemas.microsoft.com/office/drawing/2014/main" id="{F84D85B4-BB89-4799-A5EA-E60BAA5B3BBD}"/>
              </a:ext>
            </a:extLst>
          </p:cNvPr>
          <p:cNvSpPr/>
          <p:nvPr/>
        </p:nvSpPr>
        <p:spPr>
          <a:xfrm>
            <a:off x="5822463" y="3982470"/>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4" name="吹き出し: 角を丸めた四角形 223">
            <a:extLst>
              <a:ext uri="{FF2B5EF4-FFF2-40B4-BE49-F238E27FC236}">
                <a16:creationId xmlns:a16="http://schemas.microsoft.com/office/drawing/2014/main" id="{8840434A-D0DB-42BB-9B43-FCE05CFDCC98}"/>
              </a:ext>
            </a:extLst>
          </p:cNvPr>
          <p:cNvSpPr/>
          <p:nvPr/>
        </p:nvSpPr>
        <p:spPr>
          <a:xfrm>
            <a:off x="8859237" y="3992145"/>
            <a:ext cx="1453067" cy="611707"/>
          </a:xfrm>
          <a:prstGeom prst="wedgeRoundRectCallout">
            <a:avLst>
              <a:gd name="adj1" fmla="val -9328"/>
              <a:gd name="adj2" fmla="val -109139"/>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5" name="テキスト ボックス 224">
            <a:extLst>
              <a:ext uri="{FF2B5EF4-FFF2-40B4-BE49-F238E27FC236}">
                <a16:creationId xmlns:a16="http://schemas.microsoft.com/office/drawing/2014/main" id="{D54FF3FB-C479-4357-9B2D-ED22BE9B2098}"/>
              </a:ext>
            </a:extLst>
          </p:cNvPr>
          <p:cNvSpPr txBox="1"/>
          <p:nvPr/>
        </p:nvSpPr>
        <p:spPr>
          <a:xfrm>
            <a:off x="2930949" y="6121828"/>
            <a:ext cx="6330098" cy="646331"/>
          </a:xfrm>
          <a:prstGeom prst="rect">
            <a:avLst/>
          </a:prstGeom>
          <a:noFill/>
        </p:spPr>
        <p:txBody>
          <a:bodyPr wrap="square">
            <a:spAutoFit/>
          </a:bodyPr>
          <a:lstStyle/>
          <a:p>
            <a:pPr algn="ctr"/>
            <a:r>
              <a:rPr lang="ja-JP" altLang="en-US" sz="1800" b="1" dirty="0">
                <a:solidFill>
                  <a:srgbClr val="F36C37"/>
                </a:solidFill>
              </a:rPr>
              <a:t>以上がニューラルネットワークの基本の仕組みです。</a:t>
            </a:r>
            <a:endParaRPr lang="en-US" altLang="ja-JP" sz="1800" b="1" dirty="0">
              <a:solidFill>
                <a:srgbClr val="F36C37"/>
              </a:solidFill>
            </a:endParaRPr>
          </a:p>
          <a:p>
            <a:pPr algn="ctr"/>
            <a:r>
              <a:rPr lang="ja-JP" altLang="en-US" b="1" dirty="0">
                <a:solidFill>
                  <a:srgbClr val="F36C37"/>
                </a:solidFill>
              </a:rPr>
              <a:t>続いて、</a:t>
            </a:r>
            <a:r>
              <a:rPr lang="ja-JP" altLang="en-US" sz="1800" b="1" dirty="0">
                <a:solidFill>
                  <a:srgbClr val="F36C37"/>
                </a:solidFill>
              </a:rPr>
              <a:t>そのほか考慮すべき事項について学びます。</a:t>
            </a:r>
            <a:endParaRPr lang="ja-JP" altLang="en-US" b="1" dirty="0">
              <a:solidFill>
                <a:srgbClr val="F36C37"/>
              </a:solidFill>
            </a:endParaRPr>
          </a:p>
        </p:txBody>
      </p:sp>
      <p:grpSp>
        <p:nvGrpSpPr>
          <p:cNvPr id="162" name="グループ化 161">
            <a:extLst>
              <a:ext uri="{FF2B5EF4-FFF2-40B4-BE49-F238E27FC236}">
                <a16:creationId xmlns:a16="http://schemas.microsoft.com/office/drawing/2014/main" id="{BFB70C2E-F745-44E6-B062-A1FA400DA55A}"/>
              </a:ext>
            </a:extLst>
          </p:cNvPr>
          <p:cNvGrpSpPr/>
          <p:nvPr/>
        </p:nvGrpSpPr>
        <p:grpSpPr>
          <a:xfrm>
            <a:off x="1196799" y="4392248"/>
            <a:ext cx="1066342" cy="907879"/>
            <a:chOff x="8236032" y="5472297"/>
            <a:chExt cx="1066342" cy="907879"/>
          </a:xfrm>
        </p:grpSpPr>
        <p:sp>
          <p:nvSpPr>
            <p:cNvPr id="226" name="正方形/長方形 225">
              <a:extLst>
                <a:ext uri="{FF2B5EF4-FFF2-40B4-BE49-F238E27FC236}">
                  <a16:creationId xmlns:a16="http://schemas.microsoft.com/office/drawing/2014/main" id="{5463AF6E-1DF1-4094-B38A-BF0F66C7D5ED}"/>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27" name="グループ化 226">
              <a:extLst>
                <a:ext uri="{FF2B5EF4-FFF2-40B4-BE49-F238E27FC236}">
                  <a16:creationId xmlns:a16="http://schemas.microsoft.com/office/drawing/2014/main" id="{5BE711D1-678B-439A-B8EE-40FDE365C1A9}"/>
                </a:ext>
              </a:extLst>
            </p:cNvPr>
            <p:cNvGrpSpPr/>
            <p:nvPr/>
          </p:nvGrpSpPr>
          <p:grpSpPr>
            <a:xfrm>
              <a:off x="8299210" y="5520613"/>
              <a:ext cx="966089" cy="808191"/>
              <a:chOff x="3227573" y="1865549"/>
              <a:chExt cx="966089" cy="808191"/>
            </a:xfrm>
            <a:solidFill>
              <a:schemeClr val="bg1"/>
            </a:solidFill>
          </p:grpSpPr>
          <p:sp>
            <p:nvSpPr>
              <p:cNvPr id="228" name="楕円 227">
                <a:extLst>
                  <a:ext uri="{FF2B5EF4-FFF2-40B4-BE49-F238E27FC236}">
                    <a16:creationId xmlns:a16="http://schemas.microsoft.com/office/drawing/2014/main" id="{2CDBB28F-EBAD-4381-863E-CF7C8A5B79B2}"/>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9" name="楕円 228">
                <a:extLst>
                  <a:ext uri="{FF2B5EF4-FFF2-40B4-BE49-F238E27FC236}">
                    <a16:creationId xmlns:a16="http://schemas.microsoft.com/office/drawing/2014/main" id="{44E1EAB3-DBC8-48C6-8A89-E0B3D3B7AA26}"/>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0" name="楕円 229">
                <a:extLst>
                  <a:ext uri="{FF2B5EF4-FFF2-40B4-BE49-F238E27FC236}">
                    <a16:creationId xmlns:a16="http://schemas.microsoft.com/office/drawing/2014/main" id="{31BF3A9C-FC92-42E7-9B02-233B4FDFAEAF}"/>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1" name="楕円 230">
                <a:extLst>
                  <a:ext uri="{FF2B5EF4-FFF2-40B4-BE49-F238E27FC236}">
                    <a16:creationId xmlns:a16="http://schemas.microsoft.com/office/drawing/2014/main" id="{8496F9FC-1F15-4AF2-B073-3C66BD643BD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2" name="楕円 231">
                <a:extLst>
                  <a:ext uri="{FF2B5EF4-FFF2-40B4-BE49-F238E27FC236}">
                    <a16:creationId xmlns:a16="http://schemas.microsoft.com/office/drawing/2014/main" id="{FAC42D33-AC1C-4A4A-A2E2-12D291BF46CD}"/>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33" name="直線コネクタ 232">
                <a:extLst>
                  <a:ext uri="{FF2B5EF4-FFF2-40B4-BE49-F238E27FC236}">
                    <a16:creationId xmlns:a16="http://schemas.microsoft.com/office/drawing/2014/main" id="{9E3E4B1D-3694-4495-BC12-1324FD4C1695}"/>
                  </a:ext>
                </a:extLst>
              </p:cNvPr>
              <p:cNvCxnSpPr>
                <a:cxnSpLocks/>
                <a:stCxn id="228" idx="6"/>
                <a:endCxn id="232"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4" name="直線コネクタ 233">
                <a:extLst>
                  <a:ext uri="{FF2B5EF4-FFF2-40B4-BE49-F238E27FC236}">
                    <a16:creationId xmlns:a16="http://schemas.microsoft.com/office/drawing/2014/main" id="{37C5B5E4-E33A-46E0-AEFD-3CE6D771E279}"/>
                  </a:ext>
                </a:extLst>
              </p:cNvPr>
              <p:cNvCxnSpPr>
                <a:cxnSpLocks/>
                <a:stCxn id="228" idx="6"/>
                <a:endCxn id="231" idx="2"/>
              </p:cNvCxnSpPr>
              <p:nvPr/>
            </p:nvCxnSpPr>
            <p:spPr>
              <a:xfrm>
                <a:off x="3445377" y="197445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5" name="直線コネクタ 234">
                <a:extLst>
                  <a:ext uri="{FF2B5EF4-FFF2-40B4-BE49-F238E27FC236}">
                    <a16:creationId xmlns:a16="http://schemas.microsoft.com/office/drawing/2014/main" id="{775D234A-2F5E-4B8F-AD5B-7C782472767F}"/>
                  </a:ext>
                </a:extLst>
              </p:cNvPr>
              <p:cNvCxnSpPr>
                <a:cxnSpLocks/>
                <a:stCxn id="229" idx="6"/>
                <a:endCxn id="231"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6" name="直線コネクタ 235">
                <a:extLst>
                  <a:ext uri="{FF2B5EF4-FFF2-40B4-BE49-F238E27FC236}">
                    <a16:creationId xmlns:a16="http://schemas.microsoft.com/office/drawing/2014/main" id="{62F34D14-E074-4B3D-AFAC-99175577681F}"/>
                  </a:ext>
                </a:extLst>
              </p:cNvPr>
              <p:cNvCxnSpPr>
                <a:cxnSpLocks/>
                <a:stCxn id="229" idx="6"/>
                <a:endCxn id="232" idx="2"/>
              </p:cNvCxnSpPr>
              <p:nvPr/>
            </p:nvCxnSpPr>
            <p:spPr>
              <a:xfrm>
                <a:off x="3445377" y="2269645"/>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7" name="直線コネクタ 236">
                <a:extLst>
                  <a:ext uri="{FF2B5EF4-FFF2-40B4-BE49-F238E27FC236}">
                    <a16:creationId xmlns:a16="http://schemas.microsoft.com/office/drawing/2014/main" id="{64B6A9A2-E749-4735-B9B3-CCEAD37C65DF}"/>
                  </a:ext>
                </a:extLst>
              </p:cNvPr>
              <p:cNvCxnSpPr>
                <a:cxnSpLocks/>
                <a:stCxn id="230" idx="6"/>
                <a:endCxn id="232"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9" name="直線コネクタ 238">
                <a:extLst>
                  <a:ext uri="{FF2B5EF4-FFF2-40B4-BE49-F238E27FC236}">
                    <a16:creationId xmlns:a16="http://schemas.microsoft.com/office/drawing/2014/main" id="{DAE56D09-0E9C-4916-B065-7E8323EE7E2A}"/>
                  </a:ext>
                </a:extLst>
              </p:cNvPr>
              <p:cNvCxnSpPr>
                <a:cxnSpLocks/>
                <a:stCxn id="230" idx="6"/>
                <a:endCxn id="231" idx="2"/>
              </p:cNvCxnSpPr>
              <p:nvPr/>
            </p:nvCxnSpPr>
            <p:spPr>
              <a:xfrm flipV="1">
                <a:off x="3445377" y="2122049"/>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40" name="グループ化 239">
            <a:extLst>
              <a:ext uri="{FF2B5EF4-FFF2-40B4-BE49-F238E27FC236}">
                <a16:creationId xmlns:a16="http://schemas.microsoft.com/office/drawing/2014/main" id="{17C13617-D795-44D1-8095-A2201070EEAC}"/>
              </a:ext>
            </a:extLst>
          </p:cNvPr>
          <p:cNvGrpSpPr/>
          <p:nvPr/>
        </p:nvGrpSpPr>
        <p:grpSpPr>
          <a:xfrm>
            <a:off x="4566278" y="4392248"/>
            <a:ext cx="1066342" cy="907879"/>
            <a:chOff x="8236032" y="5472297"/>
            <a:chExt cx="1066342" cy="907879"/>
          </a:xfrm>
        </p:grpSpPr>
        <p:sp>
          <p:nvSpPr>
            <p:cNvPr id="241" name="正方形/長方形 240">
              <a:extLst>
                <a:ext uri="{FF2B5EF4-FFF2-40B4-BE49-F238E27FC236}">
                  <a16:creationId xmlns:a16="http://schemas.microsoft.com/office/drawing/2014/main" id="{4EDFF6C8-E147-47D0-89E5-79B7A57ACFD0}"/>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42" name="グループ化 241">
              <a:extLst>
                <a:ext uri="{FF2B5EF4-FFF2-40B4-BE49-F238E27FC236}">
                  <a16:creationId xmlns:a16="http://schemas.microsoft.com/office/drawing/2014/main" id="{5D0BA7B6-F479-4DD1-AF5D-0787DAF9DD43}"/>
                </a:ext>
              </a:extLst>
            </p:cNvPr>
            <p:cNvGrpSpPr/>
            <p:nvPr/>
          </p:nvGrpSpPr>
          <p:grpSpPr>
            <a:xfrm>
              <a:off x="8299210" y="5520613"/>
              <a:ext cx="966089" cy="808191"/>
              <a:chOff x="3227573" y="1865549"/>
              <a:chExt cx="966089" cy="808191"/>
            </a:xfrm>
            <a:solidFill>
              <a:schemeClr val="bg1"/>
            </a:solidFill>
          </p:grpSpPr>
          <p:sp>
            <p:nvSpPr>
              <p:cNvPr id="243" name="楕円 242">
                <a:extLst>
                  <a:ext uri="{FF2B5EF4-FFF2-40B4-BE49-F238E27FC236}">
                    <a16:creationId xmlns:a16="http://schemas.microsoft.com/office/drawing/2014/main" id="{6E8B026F-04CA-4C0A-B24A-CA6DCEE21A79}"/>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4" name="楕円 243">
                <a:extLst>
                  <a:ext uri="{FF2B5EF4-FFF2-40B4-BE49-F238E27FC236}">
                    <a16:creationId xmlns:a16="http://schemas.microsoft.com/office/drawing/2014/main" id="{E655CD14-B879-45E4-9690-02400BEB8BCD}"/>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5" name="楕円 244">
                <a:extLst>
                  <a:ext uri="{FF2B5EF4-FFF2-40B4-BE49-F238E27FC236}">
                    <a16:creationId xmlns:a16="http://schemas.microsoft.com/office/drawing/2014/main" id="{BF852BE3-F582-48E2-8AA6-280E4D9AE2F9}"/>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6" name="楕円 245">
                <a:extLst>
                  <a:ext uri="{FF2B5EF4-FFF2-40B4-BE49-F238E27FC236}">
                    <a16:creationId xmlns:a16="http://schemas.microsoft.com/office/drawing/2014/main" id="{B71B79F7-2AA9-4136-928C-03DCE72B532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7" name="楕円 246">
                <a:extLst>
                  <a:ext uri="{FF2B5EF4-FFF2-40B4-BE49-F238E27FC236}">
                    <a16:creationId xmlns:a16="http://schemas.microsoft.com/office/drawing/2014/main" id="{5145529F-26AA-4E68-BF1C-3ADB44FFD7F8}"/>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48" name="直線コネクタ 247">
                <a:extLst>
                  <a:ext uri="{FF2B5EF4-FFF2-40B4-BE49-F238E27FC236}">
                    <a16:creationId xmlns:a16="http://schemas.microsoft.com/office/drawing/2014/main" id="{A1173FBD-CA9E-48D9-A5CE-36CD250DF5A8}"/>
                  </a:ext>
                </a:extLst>
              </p:cNvPr>
              <p:cNvCxnSpPr>
                <a:cxnSpLocks/>
                <a:stCxn id="243" idx="6"/>
                <a:endCxn id="247"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E1E654BD-B04B-4EFB-82F9-67C97E2CACEE}"/>
                  </a:ext>
                </a:extLst>
              </p:cNvPr>
              <p:cNvCxnSpPr>
                <a:cxnSpLocks/>
                <a:stCxn id="243" idx="6"/>
                <a:endCxn id="246" idx="2"/>
              </p:cNvCxnSpPr>
              <p:nvPr/>
            </p:nvCxnSpPr>
            <p:spPr>
              <a:xfrm>
                <a:off x="3445377" y="197445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0" name="直線コネクタ 249">
                <a:extLst>
                  <a:ext uri="{FF2B5EF4-FFF2-40B4-BE49-F238E27FC236}">
                    <a16:creationId xmlns:a16="http://schemas.microsoft.com/office/drawing/2014/main" id="{AD94AC17-6CDF-4502-AA6F-B481DC6E0835}"/>
                  </a:ext>
                </a:extLst>
              </p:cNvPr>
              <p:cNvCxnSpPr>
                <a:cxnSpLocks/>
                <a:stCxn id="244" idx="6"/>
                <a:endCxn id="246"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1" name="直線コネクタ 250">
                <a:extLst>
                  <a:ext uri="{FF2B5EF4-FFF2-40B4-BE49-F238E27FC236}">
                    <a16:creationId xmlns:a16="http://schemas.microsoft.com/office/drawing/2014/main" id="{E35FC6C0-58B2-4BA1-92BB-BBA639A8FFA6}"/>
                  </a:ext>
                </a:extLst>
              </p:cNvPr>
              <p:cNvCxnSpPr>
                <a:cxnSpLocks/>
                <a:stCxn id="244" idx="6"/>
                <a:endCxn id="247" idx="2"/>
              </p:cNvCxnSpPr>
              <p:nvPr/>
            </p:nvCxnSpPr>
            <p:spPr>
              <a:xfrm>
                <a:off x="3445377" y="2269645"/>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2" name="直線コネクタ 251">
                <a:extLst>
                  <a:ext uri="{FF2B5EF4-FFF2-40B4-BE49-F238E27FC236}">
                    <a16:creationId xmlns:a16="http://schemas.microsoft.com/office/drawing/2014/main" id="{6F58E6AE-E9E3-49AA-8DF8-8C7B09FA0F2C}"/>
                  </a:ext>
                </a:extLst>
              </p:cNvPr>
              <p:cNvCxnSpPr>
                <a:cxnSpLocks/>
                <a:stCxn id="245" idx="6"/>
                <a:endCxn id="247"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3" name="直線コネクタ 252">
                <a:extLst>
                  <a:ext uri="{FF2B5EF4-FFF2-40B4-BE49-F238E27FC236}">
                    <a16:creationId xmlns:a16="http://schemas.microsoft.com/office/drawing/2014/main" id="{04CFE886-CF12-4C06-9793-669DBF1BE25E}"/>
                  </a:ext>
                </a:extLst>
              </p:cNvPr>
              <p:cNvCxnSpPr>
                <a:cxnSpLocks/>
                <a:stCxn id="245" idx="6"/>
                <a:endCxn id="246" idx="2"/>
              </p:cNvCxnSpPr>
              <p:nvPr/>
            </p:nvCxnSpPr>
            <p:spPr>
              <a:xfrm flipV="1">
                <a:off x="3445377" y="2122049"/>
                <a:ext cx="530481" cy="442790"/>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54" name="グループ化 253">
            <a:extLst>
              <a:ext uri="{FF2B5EF4-FFF2-40B4-BE49-F238E27FC236}">
                <a16:creationId xmlns:a16="http://schemas.microsoft.com/office/drawing/2014/main" id="{D0CD0664-D5C4-4D79-80E2-A28E860CEA80}"/>
              </a:ext>
            </a:extLst>
          </p:cNvPr>
          <p:cNvGrpSpPr/>
          <p:nvPr/>
        </p:nvGrpSpPr>
        <p:grpSpPr>
          <a:xfrm>
            <a:off x="10470320" y="4392248"/>
            <a:ext cx="1066342" cy="907879"/>
            <a:chOff x="8236032" y="5472297"/>
            <a:chExt cx="1066342" cy="907879"/>
          </a:xfrm>
        </p:grpSpPr>
        <p:sp>
          <p:nvSpPr>
            <p:cNvPr id="255" name="正方形/長方形 254">
              <a:extLst>
                <a:ext uri="{FF2B5EF4-FFF2-40B4-BE49-F238E27FC236}">
                  <a16:creationId xmlns:a16="http://schemas.microsoft.com/office/drawing/2014/main" id="{548793AA-8053-47C4-9936-9B725BE35849}"/>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56" name="グループ化 255">
              <a:extLst>
                <a:ext uri="{FF2B5EF4-FFF2-40B4-BE49-F238E27FC236}">
                  <a16:creationId xmlns:a16="http://schemas.microsoft.com/office/drawing/2014/main" id="{4C60F6C5-8CF4-4415-8EAB-8118C4231A5A}"/>
                </a:ext>
              </a:extLst>
            </p:cNvPr>
            <p:cNvGrpSpPr/>
            <p:nvPr/>
          </p:nvGrpSpPr>
          <p:grpSpPr>
            <a:xfrm>
              <a:off x="8299210" y="5520613"/>
              <a:ext cx="966089" cy="808191"/>
              <a:chOff x="3227573" y="1865549"/>
              <a:chExt cx="966089" cy="808191"/>
            </a:xfrm>
            <a:solidFill>
              <a:schemeClr val="bg1"/>
            </a:solidFill>
          </p:grpSpPr>
          <p:sp>
            <p:nvSpPr>
              <p:cNvPr id="257" name="楕円 256">
                <a:extLst>
                  <a:ext uri="{FF2B5EF4-FFF2-40B4-BE49-F238E27FC236}">
                    <a16:creationId xmlns:a16="http://schemas.microsoft.com/office/drawing/2014/main" id="{E61E1436-F0F7-4E2C-B6E5-59B603343BE8}"/>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8" name="楕円 257">
                <a:extLst>
                  <a:ext uri="{FF2B5EF4-FFF2-40B4-BE49-F238E27FC236}">
                    <a16:creationId xmlns:a16="http://schemas.microsoft.com/office/drawing/2014/main" id="{134E892F-BFBA-40F9-9ED8-D5E049AB8D63}"/>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9" name="楕円 258">
                <a:extLst>
                  <a:ext uri="{FF2B5EF4-FFF2-40B4-BE49-F238E27FC236}">
                    <a16:creationId xmlns:a16="http://schemas.microsoft.com/office/drawing/2014/main" id="{24B8BDD6-1C82-4650-8E6E-784C793CDB64}"/>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0" name="楕円 259">
                <a:extLst>
                  <a:ext uri="{FF2B5EF4-FFF2-40B4-BE49-F238E27FC236}">
                    <a16:creationId xmlns:a16="http://schemas.microsoft.com/office/drawing/2014/main" id="{2E869924-8AF3-4284-A2F0-E4D7D4B2C9C7}"/>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1" name="楕円 260">
                <a:extLst>
                  <a:ext uri="{FF2B5EF4-FFF2-40B4-BE49-F238E27FC236}">
                    <a16:creationId xmlns:a16="http://schemas.microsoft.com/office/drawing/2014/main" id="{E397CE76-AEC1-477D-BD3C-6CEABC31600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62" name="直線コネクタ 261">
                <a:extLst>
                  <a:ext uri="{FF2B5EF4-FFF2-40B4-BE49-F238E27FC236}">
                    <a16:creationId xmlns:a16="http://schemas.microsoft.com/office/drawing/2014/main" id="{7788FB19-61BC-4425-B921-D6975D14692F}"/>
                  </a:ext>
                </a:extLst>
              </p:cNvPr>
              <p:cNvCxnSpPr>
                <a:cxnSpLocks/>
                <a:stCxn id="257" idx="6"/>
                <a:endCxn id="261" idx="2"/>
              </p:cNvCxnSpPr>
              <p:nvPr/>
            </p:nvCxnSpPr>
            <p:spPr>
              <a:xfrm>
                <a:off x="3445377" y="1974452"/>
                <a:ext cx="530481" cy="442790"/>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3" name="直線コネクタ 262">
                <a:extLst>
                  <a:ext uri="{FF2B5EF4-FFF2-40B4-BE49-F238E27FC236}">
                    <a16:creationId xmlns:a16="http://schemas.microsoft.com/office/drawing/2014/main" id="{ACD303AE-F7C8-460D-87B8-6F52679BDB54}"/>
                  </a:ext>
                </a:extLst>
              </p:cNvPr>
              <p:cNvCxnSpPr>
                <a:cxnSpLocks/>
                <a:stCxn id="257" idx="6"/>
                <a:endCxn id="260" idx="2"/>
              </p:cNvCxnSpPr>
              <p:nvPr/>
            </p:nvCxnSpPr>
            <p:spPr>
              <a:xfrm>
                <a:off x="3445377" y="1974452"/>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4" name="直線コネクタ 263">
                <a:extLst>
                  <a:ext uri="{FF2B5EF4-FFF2-40B4-BE49-F238E27FC236}">
                    <a16:creationId xmlns:a16="http://schemas.microsoft.com/office/drawing/2014/main" id="{678BE49C-A207-4804-950A-7302E7223521}"/>
                  </a:ext>
                </a:extLst>
              </p:cNvPr>
              <p:cNvCxnSpPr>
                <a:cxnSpLocks/>
                <a:stCxn id="258" idx="6"/>
                <a:endCxn id="260" idx="2"/>
              </p:cNvCxnSpPr>
              <p:nvPr/>
            </p:nvCxnSpPr>
            <p:spPr>
              <a:xfrm flipV="1">
                <a:off x="3445377" y="2122049"/>
                <a:ext cx="530481" cy="147597"/>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5" name="直線コネクタ 264">
                <a:extLst>
                  <a:ext uri="{FF2B5EF4-FFF2-40B4-BE49-F238E27FC236}">
                    <a16:creationId xmlns:a16="http://schemas.microsoft.com/office/drawing/2014/main" id="{D3A0F54C-68D0-4797-917B-25974DBE1BAB}"/>
                  </a:ext>
                </a:extLst>
              </p:cNvPr>
              <p:cNvCxnSpPr>
                <a:cxnSpLocks/>
                <a:stCxn id="258" idx="6"/>
                <a:endCxn id="261" idx="2"/>
              </p:cNvCxnSpPr>
              <p:nvPr/>
            </p:nvCxnSpPr>
            <p:spPr>
              <a:xfrm>
                <a:off x="3445377" y="2269645"/>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2ECB3ABD-D207-4B28-89B7-3E7A5F016493}"/>
                  </a:ext>
                </a:extLst>
              </p:cNvPr>
              <p:cNvCxnSpPr>
                <a:cxnSpLocks/>
                <a:stCxn id="259" idx="6"/>
                <a:endCxn id="261" idx="2"/>
              </p:cNvCxnSpPr>
              <p:nvPr/>
            </p:nvCxnSpPr>
            <p:spPr>
              <a:xfrm flipV="1">
                <a:off x="3445377" y="2417242"/>
                <a:ext cx="530481" cy="147597"/>
              </a:xfrm>
              <a:prstGeom prst="line">
                <a:avLst/>
              </a:prstGeom>
              <a:grpFill/>
              <a:ln w="63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7" name="直線コネクタ 266">
                <a:extLst>
                  <a:ext uri="{FF2B5EF4-FFF2-40B4-BE49-F238E27FC236}">
                    <a16:creationId xmlns:a16="http://schemas.microsoft.com/office/drawing/2014/main" id="{10C7D7BE-CCC7-4F6A-BC80-67C2350AE339}"/>
                  </a:ext>
                </a:extLst>
              </p:cNvPr>
              <p:cNvCxnSpPr>
                <a:cxnSpLocks/>
                <a:stCxn id="259" idx="6"/>
                <a:endCxn id="260" idx="2"/>
              </p:cNvCxnSpPr>
              <p:nvPr/>
            </p:nvCxnSpPr>
            <p:spPr>
              <a:xfrm flipV="1">
                <a:off x="3445377" y="2122049"/>
                <a:ext cx="530481" cy="442790"/>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51324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フリーフォーム: 図形 29">
            <a:extLst>
              <a:ext uri="{FF2B5EF4-FFF2-40B4-BE49-F238E27FC236}">
                <a16:creationId xmlns:a16="http://schemas.microsoft.com/office/drawing/2014/main" id="{E2F40CD2-5026-4296-9309-CD6DB339282C}"/>
              </a:ext>
            </a:extLst>
          </p:cNvPr>
          <p:cNvSpPr/>
          <p:nvPr/>
        </p:nvSpPr>
        <p:spPr>
          <a:xfrm>
            <a:off x="3929308" y="3948426"/>
            <a:ext cx="3095625" cy="195584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39A0D1A-8753-4886-A078-E5D1AB521061}"/>
              </a:ext>
            </a:extLst>
          </p:cNvPr>
          <p:cNvSpPr>
            <a:spLocks noGrp="1"/>
          </p:cNvSpPr>
          <p:nvPr>
            <p:ph type="title"/>
          </p:nvPr>
        </p:nvSpPr>
        <p:spPr>
          <a:xfrm>
            <a:off x="368288" y="328330"/>
            <a:ext cx="11455423" cy="482600"/>
          </a:xfrm>
        </p:spPr>
        <p:txBody>
          <a:bodyPr/>
          <a:lstStyle/>
          <a:p>
            <a:r>
              <a:rPr kumimoji="1" lang="en-US" altLang="ja-JP" dirty="0"/>
              <a:t>6-1-8.</a:t>
            </a:r>
            <a:r>
              <a:rPr kumimoji="1" lang="ja-JP" altLang="en-US" dirty="0"/>
              <a:t>勾配降下法の課題</a:t>
            </a:r>
          </a:p>
        </p:txBody>
      </p:sp>
      <p:sp>
        <p:nvSpPr>
          <p:cNvPr id="3" name="スライド番号プレースホルダー 2">
            <a:extLst>
              <a:ext uri="{FF2B5EF4-FFF2-40B4-BE49-F238E27FC236}">
                <a16:creationId xmlns:a16="http://schemas.microsoft.com/office/drawing/2014/main" id="{FB98C58F-D0B7-4FB0-9104-F6D2E2495756}"/>
              </a:ext>
            </a:extLst>
          </p:cNvPr>
          <p:cNvSpPr>
            <a:spLocks noGrp="1"/>
          </p:cNvSpPr>
          <p:nvPr>
            <p:ph type="sldNum" sz="quarter" idx="10"/>
          </p:nvPr>
        </p:nvSpPr>
        <p:spPr/>
        <p:txBody>
          <a:bodyPr/>
          <a:lstStyle/>
          <a:p>
            <a:fld id="{5D750650-B10A-47BF-93C2-E1678438B37A}" type="slidenum">
              <a:rPr lang="en-US" altLang="ja-JP" smtClean="0"/>
              <a:pPr/>
              <a:t>302</a:t>
            </a:fld>
            <a:endParaRPr lang="en-US" altLang="ja-JP" dirty="0"/>
          </a:p>
        </p:txBody>
      </p:sp>
      <p:cxnSp>
        <p:nvCxnSpPr>
          <p:cNvPr id="4" name="直線矢印コネクタ 3">
            <a:extLst>
              <a:ext uri="{FF2B5EF4-FFF2-40B4-BE49-F238E27FC236}">
                <a16:creationId xmlns:a16="http://schemas.microsoft.com/office/drawing/2014/main" id="{EFC3E7B3-EBF6-419E-BCB4-89366EB92B0E}"/>
              </a:ext>
            </a:extLst>
          </p:cNvPr>
          <p:cNvCxnSpPr>
            <a:cxnSpLocks/>
          </p:cNvCxnSpPr>
          <p:nvPr/>
        </p:nvCxnSpPr>
        <p:spPr>
          <a:xfrm>
            <a:off x="2443256" y="6026262"/>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 name="直線矢印コネクタ 4">
            <a:extLst>
              <a:ext uri="{FF2B5EF4-FFF2-40B4-BE49-F238E27FC236}">
                <a16:creationId xmlns:a16="http://schemas.microsoft.com/office/drawing/2014/main" id="{C96CBFBA-7944-4C4D-9A9B-1A76F7541D8B}"/>
              </a:ext>
            </a:extLst>
          </p:cNvPr>
          <p:cNvCxnSpPr>
            <a:cxnSpLocks/>
          </p:cNvCxnSpPr>
          <p:nvPr/>
        </p:nvCxnSpPr>
        <p:spPr>
          <a:xfrm flipV="1">
            <a:off x="2724610" y="3696844"/>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6EAA36CE-5936-4F69-B180-D14A547728E2}"/>
              </a:ext>
            </a:extLst>
          </p:cNvPr>
          <p:cNvCxnSpPr>
            <a:cxnSpLocks/>
          </p:cNvCxnSpPr>
          <p:nvPr/>
        </p:nvCxnSpPr>
        <p:spPr>
          <a:xfrm>
            <a:off x="5814268" y="5521013"/>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1771B958-AD22-488F-BF63-F01A665AED34}"/>
              </a:ext>
            </a:extLst>
          </p:cNvPr>
          <p:cNvSpPr/>
          <p:nvPr/>
        </p:nvSpPr>
        <p:spPr>
          <a:xfrm>
            <a:off x="2171386" y="3692511"/>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8" name="正方形/長方形 7">
            <a:extLst>
              <a:ext uri="{FF2B5EF4-FFF2-40B4-BE49-F238E27FC236}">
                <a16:creationId xmlns:a16="http://schemas.microsoft.com/office/drawing/2014/main" id="{0D16E182-8ABA-4F30-8CAC-2E6F699E70A0}"/>
              </a:ext>
            </a:extLst>
          </p:cNvPr>
          <p:cNvSpPr/>
          <p:nvPr/>
        </p:nvSpPr>
        <p:spPr>
          <a:xfrm>
            <a:off x="5065375" y="6032342"/>
            <a:ext cx="3114955"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エッジのウェイト値</a:t>
            </a:r>
            <a:r>
              <a:rPr lang="en-US" altLang="ja-JP" sz="1400" b="1" dirty="0"/>
              <a:t>)</a:t>
            </a:r>
            <a:endParaRPr lang="ja-JP" altLang="en-US" sz="1400" b="1" dirty="0"/>
          </a:p>
        </p:txBody>
      </p:sp>
      <p:sp>
        <p:nvSpPr>
          <p:cNvPr id="13" name="楕円 12">
            <a:extLst>
              <a:ext uri="{FF2B5EF4-FFF2-40B4-BE49-F238E27FC236}">
                <a16:creationId xmlns:a16="http://schemas.microsoft.com/office/drawing/2014/main" id="{B54D995B-ED97-47C9-A84B-97B111B686F6}"/>
              </a:ext>
            </a:extLst>
          </p:cNvPr>
          <p:cNvSpPr/>
          <p:nvPr/>
        </p:nvSpPr>
        <p:spPr>
          <a:xfrm>
            <a:off x="6537098" y="49602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97C4D55-A72F-4481-AF0C-10F64FEABE8D}"/>
              </a:ext>
            </a:extLst>
          </p:cNvPr>
          <p:cNvSpPr/>
          <p:nvPr/>
        </p:nvSpPr>
        <p:spPr>
          <a:xfrm>
            <a:off x="6182927" y="543525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DDACBCA1-4F16-48D5-BB67-33F3759FCD24}"/>
              </a:ext>
            </a:extLst>
          </p:cNvPr>
          <p:cNvSpPr/>
          <p:nvPr/>
        </p:nvSpPr>
        <p:spPr>
          <a:xfrm>
            <a:off x="6871901" y="5364807"/>
            <a:ext cx="976562" cy="385180"/>
          </a:xfrm>
          <a:prstGeom prst="wedgeRectCallout">
            <a:avLst>
              <a:gd name="adj1" fmla="val -105038"/>
              <a:gd name="adj2" fmla="val 760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cxnSp>
        <p:nvCxnSpPr>
          <p:cNvPr id="18" name="直線矢印コネクタ 17">
            <a:extLst>
              <a:ext uri="{FF2B5EF4-FFF2-40B4-BE49-F238E27FC236}">
                <a16:creationId xmlns:a16="http://schemas.microsoft.com/office/drawing/2014/main" id="{7D0C6D26-A6C3-42B4-A48F-0CFE272CFD4F}"/>
              </a:ext>
            </a:extLst>
          </p:cNvPr>
          <p:cNvCxnSpPr>
            <a:cxnSpLocks/>
          </p:cNvCxnSpPr>
          <p:nvPr/>
        </p:nvCxnSpPr>
        <p:spPr>
          <a:xfrm flipH="1">
            <a:off x="6747051" y="4664881"/>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CA145182-948E-4B3C-A75A-53BF5AF14066}"/>
              </a:ext>
            </a:extLst>
          </p:cNvPr>
          <p:cNvCxnSpPr>
            <a:cxnSpLocks/>
            <a:stCxn id="13" idx="5"/>
          </p:cNvCxnSpPr>
          <p:nvPr/>
        </p:nvCxnSpPr>
        <p:spPr>
          <a:xfrm flipH="1">
            <a:off x="6502547" y="5106646"/>
            <a:ext cx="180942" cy="30742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F6868D37-5574-4D86-B92F-D5E73278504A}"/>
              </a:ext>
            </a:extLst>
          </p:cNvPr>
          <p:cNvCxnSpPr>
            <a:cxnSpLocks/>
          </p:cNvCxnSpPr>
          <p:nvPr/>
        </p:nvCxnSpPr>
        <p:spPr>
          <a:xfrm flipV="1">
            <a:off x="6788888" y="4074927"/>
            <a:ext cx="265538"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874EB835-A086-4300-A68B-7B10CE4B85F6}"/>
              </a:ext>
            </a:extLst>
          </p:cNvPr>
          <p:cNvCxnSpPr>
            <a:cxnSpLocks/>
          </p:cNvCxnSpPr>
          <p:nvPr/>
        </p:nvCxnSpPr>
        <p:spPr>
          <a:xfrm flipH="1">
            <a:off x="8945609" y="4373699"/>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78E96038-694D-4284-B7DE-CD49FEB0731E}"/>
              </a:ext>
            </a:extLst>
          </p:cNvPr>
          <p:cNvCxnSpPr/>
          <p:nvPr/>
        </p:nvCxnSpPr>
        <p:spPr>
          <a:xfrm flipH="1">
            <a:off x="8832398" y="4936575"/>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5" name="四角形: 角を丸くする 24">
            <a:extLst>
              <a:ext uri="{FF2B5EF4-FFF2-40B4-BE49-F238E27FC236}">
                <a16:creationId xmlns:a16="http://schemas.microsoft.com/office/drawing/2014/main" id="{88BB9A22-3125-45AA-BF19-3FFA1298C1C2}"/>
              </a:ext>
            </a:extLst>
          </p:cNvPr>
          <p:cNvSpPr/>
          <p:nvPr/>
        </p:nvSpPr>
        <p:spPr>
          <a:xfrm>
            <a:off x="1781175" y="3426333"/>
            <a:ext cx="8629650" cy="3019425"/>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9" name="グループ化 28">
            <a:extLst>
              <a:ext uri="{FF2B5EF4-FFF2-40B4-BE49-F238E27FC236}">
                <a16:creationId xmlns:a16="http://schemas.microsoft.com/office/drawing/2014/main" id="{3879AF6C-DA2A-40DC-BA4E-DBE85AA3FBFD}"/>
              </a:ext>
            </a:extLst>
          </p:cNvPr>
          <p:cNvGrpSpPr/>
          <p:nvPr/>
        </p:nvGrpSpPr>
        <p:grpSpPr>
          <a:xfrm>
            <a:off x="8773809" y="3387603"/>
            <a:ext cx="1254357" cy="1648925"/>
            <a:chOff x="9749385" y="1569926"/>
            <a:chExt cx="1254357" cy="1648925"/>
          </a:xfrm>
        </p:grpSpPr>
        <p:pic>
          <p:nvPicPr>
            <p:cNvPr id="27" name="図 26" descr="食品 が含まれている画像&#10;&#10;自動的に生成された説明">
              <a:extLst>
                <a:ext uri="{FF2B5EF4-FFF2-40B4-BE49-F238E27FC236}">
                  <a16:creationId xmlns:a16="http://schemas.microsoft.com/office/drawing/2014/main" id="{12B2B76C-6F88-4F84-9061-EFBD281A7DDB}"/>
                </a:ext>
              </a:extLst>
            </p:cNvPr>
            <p:cNvPicPr>
              <a:picLocks noChangeAspect="1"/>
            </p:cNvPicPr>
            <p:nvPr/>
          </p:nvPicPr>
          <p:blipFill rotWithShape="1">
            <a:blip r:embed="rId3">
              <a:extLst>
                <a:ext uri="{28A0092B-C50C-407E-A947-70E740481C1C}">
                  <a14:useLocalDpi xmlns:a14="http://schemas.microsoft.com/office/drawing/2010/main" val="0"/>
                </a:ext>
              </a:extLst>
            </a:blip>
            <a:srcRect t="16472"/>
            <a:stretch/>
          </p:blipFill>
          <p:spPr>
            <a:xfrm>
              <a:off x="9749385" y="2171105"/>
              <a:ext cx="1254357" cy="1047746"/>
            </a:xfrm>
            <a:prstGeom prst="rect">
              <a:avLst/>
            </a:prstGeom>
          </p:spPr>
        </p:pic>
        <p:pic>
          <p:nvPicPr>
            <p:cNvPr id="28" name="図 27" descr="食品 が含まれている画像&#10;&#10;自動的に生成された説明">
              <a:extLst>
                <a:ext uri="{FF2B5EF4-FFF2-40B4-BE49-F238E27FC236}">
                  <a16:creationId xmlns:a16="http://schemas.microsoft.com/office/drawing/2014/main" id="{1102BC82-8C28-43E4-AEE6-D4F288F317EF}"/>
                </a:ext>
              </a:extLst>
            </p:cNvPr>
            <p:cNvPicPr>
              <a:picLocks noChangeAspect="1"/>
            </p:cNvPicPr>
            <p:nvPr/>
          </p:nvPicPr>
          <p:blipFill rotWithShape="1">
            <a:blip r:embed="rId3">
              <a:extLst>
                <a:ext uri="{28A0092B-C50C-407E-A947-70E740481C1C}">
                  <a14:useLocalDpi xmlns:a14="http://schemas.microsoft.com/office/drawing/2010/main" val="0"/>
                </a:ext>
              </a:extLst>
            </a:blip>
            <a:srcRect l="50738" t="4698" r="36077" b="83641"/>
            <a:stretch/>
          </p:blipFill>
          <p:spPr>
            <a:xfrm>
              <a:off x="10187249" y="1569926"/>
              <a:ext cx="634163" cy="560822"/>
            </a:xfrm>
            <a:prstGeom prst="rect">
              <a:avLst/>
            </a:prstGeom>
          </p:spPr>
        </p:pic>
      </p:grpSp>
      <p:sp>
        <p:nvSpPr>
          <p:cNvPr id="21" name="楕円 20">
            <a:extLst>
              <a:ext uri="{FF2B5EF4-FFF2-40B4-BE49-F238E27FC236}">
                <a16:creationId xmlns:a16="http://schemas.microsoft.com/office/drawing/2014/main" id="{17B4A055-A927-479D-A073-FF58ED1522C6}"/>
              </a:ext>
            </a:extLst>
          </p:cNvPr>
          <p:cNvSpPr/>
          <p:nvPr/>
        </p:nvSpPr>
        <p:spPr>
          <a:xfrm>
            <a:off x="6772677" y="432470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吹き出し: 四角形 34">
            <a:extLst>
              <a:ext uri="{FF2B5EF4-FFF2-40B4-BE49-F238E27FC236}">
                <a16:creationId xmlns:a16="http://schemas.microsoft.com/office/drawing/2014/main" id="{9AD8B317-05F6-417D-A797-AC2618D7ED69}"/>
              </a:ext>
            </a:extLst>
          </p:cNvPr>
          <p:cNvSpPr/>
          <p:nvPr/>
        </p:nvSpPr>
        <p:spPr>
          <a:xfrm>
            <a:off x="3045939" y="5515631"/>
            <a:ext cx="976562" cy="385180"/>
          </a:xfrm>
          <a:prstGeom prst="wedgeRectCallout">
            <a:avLst>
              <a:gd name="adj1" fmla="val 83208"/>
              <a:gd name="adj2" fmla="val 34810"/>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a:solidFill>
                  <a:schemeClr val="tx1"/>
                </a:solidFill>
              </a:rPr>
              <a:t>最小解</a:t>
            </a:r>
            <a:endParaRPr kumimoji="1" lang="en-US" altLang="ja-JP" sz="1400" b="1" dirty="0">
              <a:solidFill>
                <a:schemeClr val="tx1"/>
              </a:solidFill>
            </a:endParaRPr>
          </a:p>
        </p:txBody>
      </p:sp>
      <p:sp>
        <p:nvSpPr>
          <p:cNvPr id="36" name="正方形/長方形 35">
            <a:extLst>
              <a:ext uri="{FF2B5EF4-FFF2-40B4-BE49-F238E27FC236}">
                <a16:creationId xmlns:a16="http://schemas.microsoft.com/office/drawing/2014/main" id="{141C1A88-2420-450F-821A-E411706FE905}"/>
              </a:ext>
            </a:extLst>
          </p:cNvPr>
          <p:cNvSpPr/>
          <p:nvPr/>
        </p:nvSpPr>
        <p:spPr>
          <a:xfrm>
            <a:off x="3005965" y="3531012"/>
            <a:ext cx="5032147" cy="523220"/>
          </a:xfrm>
          <a:prstGeom prst="rect">
            <a:avLst/>
          </a:prstGeom>
        </p:spPr>
        <p:txBody>
          <a:bodyPr wrap="none">
            <a:spAutoFit/>
          </a:bodyPr>
          <a:lstStyle/>
          <a:p>
            <a:r>
              <a:rPr lang="ja-JP" altLang="en-US" sz="1400" b="1" dirty="0">
                <a:solidFill>
                  <a:srgbClr val="00879E"/>
                </a:solidFill>
              </a:rPr>
              <a:t>損失関数の形は非常に複雑なので、単純に降下するだけでは</a:t>
            </a:r>
            <a:endParaRPr lang="en-US" altLang="ja-JP" sz="1400" b="1" dirty="0">
              <a:solidFill>
                <a:srgbClr val="00879E"/>
              </a:solidFill>
            </a:endParaRPr>
          </a:p>
          <a:p>
            <a:r>
              <a:rPr lang="ja-JP" altLang="en-US" sz="1400" b="1" dirty="0">
                <a:solidFill>
                  <a:srgbClr val="00879E"/>
                </a:solidFill>
              </a:rPr>
              <a:t>極小解にとらわれやすい。</a:t>
            </a:r>
          </a:p>
        </p:txBody>
      </p:sp>
      <p:sp>
        <p:nvSpPr>
          <p:cNvPr id="37" name="四角形: 角を丸くする 36">
            <a:extLst>
              <a:ext uri="{FF2B5EF4-FFF2-40B4-BE49-F238E27FC236}">
                <a16:creationId xmlns:a16="http://schemas.microsoft.com/office/drawing/2014/main" id="{8FF994C0-2E9E-493A-9677-83784CCE5D99}"/>
              </a:ext>
            </a:extLst>
          </p:cNvPr>
          <p:cNvSpPr/>
          <p:nvPr/>
        </p:nvSpPr>
        <p:spPr bwMode="auto">
          <a:xfrm>
            <a:off x="766762" y="1203591"/>
            <a:ext cx="10658475" cy="209407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38" name="グループ化 37">
            <a:extLst>
              <a:ext uri="{FF2B5EF4-FFF2-40B4-BE49-F238E27FC236}">
                <a16:creationId xmlns:a16="http://schemas.microsoft.com/office/drawing/2014/main" id="{44DB173C-5742-4A96-A469-EDD084B90C48}"/>
              </a:ext>
            </a:extLst>
          </p:cNvPr>
          <p:cNvGrpSpPr/>
          <p:nvPr/>
        </p:nvGrpSpPr>
        <p:grpSpPr>
          <a:xfrm>
            <a:off x="2683248" y="972209"/>
            <a:ext cx="6825504" cy="468736"/>
            <a:chOff x="2154608" y="3539394"/>
            <a:chExt cx="6825505" cy="426124"/>
          </a:xfrm>
        </p:grpSpPr>
        <p:sp>
          <p:nvSpPr>
            <p:cNvPr id="39" name="四角形: 角を丸くする 38">
              <a:extLst>
                <a:ext uri="{FF2B5EF4-FFF2-40B4-BE49-F238E27FC236}">
                  <a16:creationId xmlns:a16="http://schemas.microsoft.com/office/drawing/2014/main" id="{BDA9CCED-3C06-4F91-A0E7-5666BF346D5E}"/>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40" name="正方形/長方形 39">
              <a:extLst>
                <a:ext uri="{FF2B5EF4-FFF2-40B4-BE49-F238E27FC236}">
                  <a16:creationId xmlns:a16="http://schemas.microsoft.com/office/drawing/2014/main" id="{088AA8C1-9E30-40F2-9969-38C8F110E53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勾配降下法の課題と極小解</a:t>
              </a:r>
              <a:endParaRPr lang="en-US" altLang="ja-JP" sz="2400" b="1" spc="150" dirty="0">
                <a:solidFill>
                  <a:schemeClr val="bg1"/>
                </a:solidFill>
                <a:latin typeface="+mn-ea"/>
              </a:endParaRPr>
            </a:p>
          </p:txBody>
        </p:sp>
      </p:grpSp>
      <p:sp>
        <p:nvSpPr>
          <p:cNvPr id="41" name="テキスト ボックス 40">
            <a:extLst>
              <a:ext uri="{FF2B5EF4-FFF2-40B4-BE49-F238E27FC236}">
                <a16:creationId xmlns:a16="http://schemas.microsoft.com/office/drawing/2014/main" id="{1D4893AF-7A3D-4EAB-B062-1851FB6F25C6}"/>
              </a:ext>
            </a:extLst>
          </p:cNvPr>
          <p:cNvSpPr txBox="1"/>
          <p:nvPr/>
        </p:nvSpPr>
        <p:spPr>
          <a:xfrm>
            <a:off x="1033810" y="1575470"/>
            <a:ext cx="10124378"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学習データ全てを使って損失関数の</a:t>
            </a:r>
            <a:r>
              <a:rPr lang="ja-JP" altLang="en-US" sz="2000" spc="0" dirty="0">
                <a:solidFill>
                  <a:srgbClr val="00879E"/>
                </a:solidFill>
              </a:rPr>
              <a:t>最小解</a:t>
            </a:r>
            <a:r>
              <a:rPr lang="en-US" altLang="ja-JP" sz="2000" spc="0" dirty="0">
                <a:solidFill>
                  <a:srgbClr val="00879E"/>
                </a:solidFill>
              </a:rPr>
              <a:t>(</a:t>
            </a:r>
            <a:r>
              <a:rPr lang="ja-JP" altLang="en-US" sz="2000" spc="0" dirty="0">
                <a:solidFill>
                  <a:srgbClr val="00879E"/>
                </a:solidFill>
              </a:rPr>
              <a:t>大域的最小解</a:t>
            </a:r>
            <a:r>
              <a:rPr lang="en-US" altLang="ja-JP" sz="2000" spc="0" dirty="0">
                <a:solidFill>
                  <a:srgbClr val="00879E"/>
                </a:solidFill>
              </a:rPr>
              <a:t>)</a:t>
            </a:r>
            <a:r>
              <a:rPr lang="ja-JP" altLang="en-US" sz="2000" spc="0" dirty="0">
                <a:solidFill>
                  <a:schemeClr val="tx1">
                    <a:lumMod val="75000"/>
                    <a:lumOff val="25000"/>
                  </a:schemeClr>
                </a:solidFill>
              </a:rPr>
              <a:t>を探索する方法を</a:t>
            </a:r>
            <a:r>
              <a:rPr lang="ja-JP" altLang="en-US" sz="2000" spc="0" dirty="0">
                <a:solidFill>
                  <a:srgbClr val="00879E"/>
                </a:solidFill>
              </a:rPr>
              <a:t>最急降下法</a:t>
            </a:r>
            <a:r>
              <a:rPr lang="ja-JP" altLang="en-US" sz="2000" spc="0" dirty="0">
                <a:solidFill>
                  <a:schemeClr val="tx1">
                    <a:lumMod val="75000"/>
                    <a:lumOff val="25000"/>
                  </a:schemeClr>
                </a:solidFill>
              </a:rPr>
              <a:t>（バッチ勾配降下法）といいます。これはシンプルな考え方ですが、複雑な損失関数の</a:t>
            </a:r>
            <a:r>
              <a:rPr lang="ja-JP" altLang="en-US" sz="2000" spc="0" dirty="0">
                <a:solidFill>
                  <a:srgbClr val="00879E"/>
                </a:solidFill>
              </a:rPr>
              <a:t>極小解</a:t>
            </a:r>
            <a:r>
              <a:rPr lang="ja-JP" altLang="en-US" sz="2000" spc="0" dirty="0">
                <a:solidFill>
                  <a:schemeClr val="tx1">
                    <a:lumMod val="75000"/>
                    <a:lumOff val="25000"/>
                  </a:schemeClr>
                </a:solidFill>
              </a:rPr>
              <a:t>にはまってしまい、学習が進まない可能性が高いという大きな欠点があります。そのため、学習にはこの後紹介する</a:t>
            </a:r>
            <a:r>
              <a:rPr lang="ja-JP" altLang="en-US" sz="2000" spc="0" dirty="0">
                <a:solidFill>
                  <a:srgbClr val="F36C37"/>
                </a:solidFill>
              </a:rPr>
              <a:t>ミニバッチ勾配降下法</a:t>
            </a:r>
            <a:r>
              <a:rPr lang="ja-JP" altLang="en-US" sz="2000" spc="0" dirty="0">
                <a:solidFill>
                  <a:schemeClr val="tx1">
                    <a:lumMod val="75000"/>
                    <a:lumOff val="25000"/>
                  </a:schemeClr>
                </a:solidFill>
              </a:rPr>
              <a:t>を用いることが一般的です。</a:t>
            </a:r>
            <a:endParaRPr lang="en-US" altLang="ja-JP" sz="2000" spc="0" dirty="0">
              <a:solidFill>
                <a:schemeClr val="tx1">
                  <a:lumMod val="75000"/>
                  <a:lumOff val="25000"/>
                </a:schemeClr>
              </a:solidFill>
            </a:endParaRPr>
          </a:p>
        </p:txBody>
      </p:sp>
      <p:sp>
        <p:nvSpPr>
          <p:cNvPr id="32" name="吹き出し: 四角形 31">
            <a:extLst>
              <a:ext uri="{FF2B5EF4-FFF2-40B4-BE49-F238E27FC236}">
                <a16:creationId xmlns:a16="http://schemas.microsoft.com/office/drawing/2014/main" id="{97244BC8-4DBA-4335-B33A-21612E1834E7}"/>
              </a:ext>
            </a:extLst>
          </p:cNvPr>
          <p:cNvSpPr/>
          <p:nvPr/>
        </p:nvSpPr>
        <p:spPr>
          <a:xfrm>
            <a:off x="4912911" y="5555245"/>
            <a:ext cx="976562" cy="385180"/>
          </a:xfrm>
          <a:prstGeom prst="wedgeRectCallout">
            <a:avLst>
              <a:gd name="adj1" fmla="val 12729"/>
              <a:gd name="adj2" fmla="val -12944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spTree>
    <p:extLst>
      <p:ext uri="{BB962C8B-B14F-4D97-AF65-F5344CB8AC3E}">
        <p14:creationId xmlns:p14="http://schemas.microsoft.com/office/powerpoint/2010/main" val="29016804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フリーフォーム: 図形 15">
            <a:extLst>
              <a:ext uri="{FF2B5EF4-FFF2-40B4-BE49-F238E27FC236}">
                <a16:creationId xmlns:a16="http://schemas.microsoft.com/office/drawing/2014/main" id="{C12D83E4-67E7-475E-ADA5-D6E397C738AE}"/>
              </a:ext>
            </a:extLst>
          </p:cNvPr>
          <p:cNvSpPr/>
          <p:nvPr/>
        </p:nvSpPr>
        <p:spPr>
          <a:xfrm>
            <a:off x="6312720" y="4299612"/>
            <a:ext cx="1574276" cy="802087"/>
          </a:xfrm>
          <a:custGeom>
            <a:avLst/>
            <a:gdLst>
              <a:gd name="connsiteX0" fmla="*/ 0 w 1574276"/>
              <a:gd name="connsiteY0" fmla="*/ 301658 h 802087"/>
              <a:gd name="connsiteX1" fmla="*/ 141402 w 1574276"/>
              <a:gd name="connsiteY1" fmla="*/ 122549 h 802087"/>
              <a:gd name="connsiteX2" fmla="*/ 367645 w 1574276"/>
              <a:gd name="connsiteY2" fmla="*/ 801278 h 802087"/>
              <a:gd name="connsiteX3" fmla="*/ 1046375 w 1574276"/>
              <a:gd name="connsiteY3" fmla="*/ 263951 h 802087"/>
              <a:gd name="connsiteX4" fmla="*/ 1216058 w 1574276"/>
              <a:gd name="connsiteY4" fmla="*/ 424206 h 802087"/>
              <a:gd name="connsiteX5" fmla="*/ 1574276 w 1574276"/>
              <a:gd name="connsiteY5" fmla="*/ 0 h 8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276" h="802087">
                <a:moveTo>
                  <a:pt x="0" y="301658"/>
                </a:moveTo>
                <a:cubicBezTo>
                  <a:pt x="40064" y="170468"/>
                  <a:pt x="80128" y="39279"/>
                  <a:pt x="141402" y="122549"/>
                </a:cubicBezTo>
                <a:cubicBezTo>
                  <a:pt x="202676" y="205819"/>
                  <a:pt x="216816" y="777711"/>
                  <a:pt x="367645" y="801278"/>
                </a:cubicBezTo>
                <a:cubicBezTo>
                  <a:pt x="518474" y="824845"/>
                  <a:pt x="904973" y="326796"/>
                  <a:pt x="1046375" y="263951"/>
                </a:cubicBezTo>
                <a:cubicBezTo>
                  <a:pt x="1187777" y="201106"/>
                  <a:pt x="1128074" y="468198"/>
                  <a:pt x="1216058" y="424206"/>
                </a:cubicBezTo>
                <a:cubicBezTo>
                  <a:pt x="1304042" y="380214"/>
                  <a:pt x="1439159" y="190107"/>
                  <a:pt x="1574276" y="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6-1-9.</a:t>
            </a:r>
            <a:r>
              <a:rPr lang="ja-JP" altLang="en-US" dirty="0"/>
              <a:t>ミニバッチ勾配降下法</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303</a:t>
            </a:fld>
            <a:endParaRPr kumimoji="1" lang="ja-JP" altLang="en-US"/>
          </a:p>
        </p:txBody>
      </p:sp>
      <p:sp>
        <p:nvSpPr>
          <p:cNvPr id="57" name="四角形: 角を丸くする 56">
            <a:extLst>
              <a:ext uri="{FF2B5EF4-FFF2-40B4-BE49-F238E27FC236}">
                <a16:creationId xmlns:a16="http://schemas.microsoft.com/office/drawing/2014/main" id="{2261AEFB-1FF1-4C99-912A-DC0969A755B8}"/>
              </a:ext>
            </a:extLst>
          </p:cNvPr>
          <p:cNvSpPr/>
          <p:nvPr/>
        </p:nvSpPr>
        <p:spPr bwMode="auto">
          <a:xfrm>
            <a:off x="842177" y="1186563"/>
            <a:ext cx="10658475" cy="1569587"/>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58" name="グループ化 57">
            <a:extLst>
              <a:ext uri="{FF2B5EF4-FFF2-40B4-BE49-F238E27FC236}">
                <a16:creationId xmlns:a16="http://schemas.microsoft.com/office/drawing/2014/main" id="{EE5D193C-0546-488A-B0B6-1656D5616403}"/>
              </a:ext>
            </a:extLst>
          </p:cNvPr>
          <p:cNvGrpSpPr/>
          <p:nvPr/>
        </p:nvGrpSpPr>
        <p:grpSpPr>
          <a:xfrm>
            <a:off x="2758662" y="1003673"/>
            <a:ext cx="6825504" cy="426124"/>
            <a:chOff x="2154608" y="3539394"/>
            <a:chExt cx="6825505" cy="426124"/>
          </a:xfrm>
        </p:grpSpPr>
        <p:sp>
          <p:nvSpPr>
            <p:cNvPr id="59" name="四角形: 角を丸くする 58">
              <a:extLst>
                <a:ext uri="{FF2B5EF4-FFF2-40B4-BE49-F238E27FC236}">
                  <a16:creationId xmlns:a16="http://schemas.microsoft.com/office/drawing/2014/main" id="{D715AEA8-21DB-4362-A275-345C28EAC557}"/>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60" name="正方形/長方形 59">
              <a:extLst>
                <a:ext uri="{FF2B5EF4-FFF2-40B4-BE49-F238E27FC236}">
                  <a16:creationId xmlns:a16="http://schemas.microsoft.com/office/drawing/2014/main" id="{68E7C20A-7928-4C09-86F5-80A66A4FE1BC}"/>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ミニバッチ勾配降下法</a:t>
              </a:r>
            </a:p>
          </p:txBody>
        </p:sp>
      </p:grpSp>
      <p:sp>
        <p:nvSpPr>
          <p:cNvPr id="61" name="テキスト ボックス 60">
            <a:extLst>
              <a:ext uri="{FF2B5EF4-FFF2-40B4-BE49-F238E27FC236}">
                <a16:creationId xmlns:a16="http://schemas.microsoft.com/office/drawing/2014/main" id="{3E718BF9-C1E7-4A13-A191-594BFC9F9C3B}"/>
              </a:ext>
            </a:extLst>
          </p:cNvPr>
          <p:cNvSpPr txBox="1"/>
          <p:nvPr/>
        </p:nvSpPr>
        <p:spPr>
          <a:xfrm>
            <a:off x="1089887" y="1474893"/>
            <a:ext cx="10163053" cy="1200329"/>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全データのうち、一定数のデータをランダムにサンプリングし、損失と勾配を計算してパラメータ更新を行う。</a:t>
            </a:r>
            <a:endParaRPr kumimoji="1" lang="en-US" altLang="ja-JP"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サンプリングしたデータによって、損失関数が変化するため、極小解にはまっても抜け出せる可能性がある。</a:t>
            </a:r>
            <a:endParaRPr kumimoji="1" lang="en-US" altLang="ja-JP" b="1" dirty="0">
              <a:solidFill>
                <a:schemeClr val="tx1">
                  <a:lumMod val="75000"/>
                  <a:lumOff val="25000"/>
                </a:schemeClr>
              </a:solidFill>
              <a:latin typeface="+mn-ea"/>
            </a:endParaRPr>
          </a:p>
        </p:txBody>
      </p:sp>
      <p:sp>
        <p:nvSpPr>
          <p:cNvPr id="62" name="正方形/長方形 61">
            <a:extLst>
              <a:ext uri="{FF2B5EF4-FFF2-40B4-BE49-F238E27FC236}">
                <a16:creationId xmlns:a16="http://schemas.microsoft.com/office/drawing/2014/main" id="{EE8BCAA8-1CF7-4A9C-89B0-D401CAFB9CDD}"/>
              </a:ext>
            </a:extLst>
          </p:cNvPr>
          <p:cNvSpPr/>
          <p:nvPr/>
        </p:nvSpPr>
        <p:spPr>
          <a:xfrm>
            <a:off x="1237538"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件のデータ①</a:t>
            </a:r>
            <a:endParaRPr lang="en-US" altLang="ja-JP" sz="1600" b="1" dirty="0">
              <a:solidFill>
                <a:srgbClr val="F36C37"/>
              </a:solidFill>
            </a:endParaRPr>
          </a:p>
          <a:p>
            <a:pPr algn="ctr"/>
            <a:r>
              <a:rPr lang="ja-JP" altLang="en-US" sz="1600" b="1" dirty="0">
                <a:solidFill>
                  <a:srgbClr val="F36C37"/>
                </a:solidFill>
              </a:rPr>
              <a:t>による損失関数①</a:t>
            </a:r>
          </a:p>
        </p:txBody>
      </p:sp>
      <p:sp>
        <p:nvSpPr>
          <p:cNvPr id="63" name="正方形/長方形 62">
            <a:extLst>
              <a:ext uri="{FF2B5EF4-FFF2-40B4-BE49-F238E27FC236}">
                <a16:creationId xmlns:a16="http://schemas.microsoft.com/office/drawing/2014/main" id="{AF9B49B9-16E4-445E-80AC-8FDE34BE54D7}"/>
              </a:ext>
            </a:extLst>
          </p:cNvPr>
          <p:cNvSpPr/>
          <p:nvPr/>
        </p:nvSpPr>
        <p:spPr>
          <a:xfrm>
            <a:off x="2302717" y="5430902"/>
            <a:ext cx="954107" cy="276999"/>
          </a:xfrm>
          <a:prstGeom prst="rect">
            <a:avLst/>
          </a:prstGeom>
        </p:spPr>
        <p:txBody>
          <a:bodyPr wrap="none">
            <a:spAutoFit/>
          </a:bodyPr>
          <a:lstStyle/>
          <a:p>
            <a:pPr algn="ctr"/>
            <a:r>
              <a:rPr lang="ja-JP" altLang="en-US" sz="1200" dirty="0"/>
              <a:t>パラメータ</a:t>
            </a:r>
          </a:p>
        </p:txBody>
      </p:sp>
      <p:cxnSp>
        <p:nvCxnSpPr>
          <p:cNvPr id="65" name="直線矢印コネクタ 64">
            <a:extLst>
              <a:ext uri="{FF2B5EF4-FFF2-40B4-BE49-F238E27FC236}">
                <a16:creationId xmlns:a16="http://schemas.microsoft.com/office/drawing/2014/main" id="{3A329183-90FA-490C-BD14-67AB26059D94}"/>
              </a:ext>
            </a:extLst>
          </p:cNvPr>
          <p:cNvCxnSpPr>
            <a:cxnSpLocks/>
          </p:cNvCxnSpPr>
          <p:nvPr/>
        </p:nvCxnSpPr>
        <p:spPr>
          <a:xfrm>
            <a:off x="1086765"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6" name="直線矢印コネクタ 65">
            <a:extLst>
              <a:ext uri="{FF2B5EF4-FFF2-40B4-BE49-F238E27FC236}">
                <a16:creationId xmlns:a16="http://schemas.microsoft.com/office/drawing/2014/main" id="{B1254D59-23F7-4467-AD2A-7F6E08DF8E61}"/>
              </a:ext>
            </a:extLst>
          </p:cNvPr>
          <p:cNvCxnSpPr>
            <a:cxnSpLocks/>
          </p:cNvCxnSpPr>
          <p:nvPr/>
        </p:nvCxnSpPr>
        <p:spPr>
          <a:xfrm flipV="1">
            <a:off x="1243599"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正方形/長方形 81">
            <a:extLst>
              <a:ext uri="{FF2B5EF4-FFF2-40B4-BE49-F238E27FC236}">
                <a16:creationId xmlns:a16="http://schemas.microsoft.com/office/drawing/2014/main" id="{C0634B3F-1E40-42E1-8BFB-57B7525C0649}"/>
              </a:ext>
            </a:extLst>
          </p:cNvPr>
          <p:cNvSpPr/>
          <p:nvPr/>
        </p:nvSpPr>
        <p:spPr>
          <a:xfrm>
            <a:off x="868206" y="4091249"/>
            <a:ext cx="369332" cy="400110"/>
          </a:xfrm>
          <a:prstGeom prst="rect">
            <a:avLst/>
          </a:prstGeom>
        </p:spPr>
        <p:txBody>
          <a:bodyPr vert="eaVert" wrap="none">
            <a:spAutoFit/>
          </a:bodyPr>
          <a:lstStyle/>
          <a:p>
            <a:pPr algn="ctr"/>
            <a:r>
              <a:rPr lang="ja-JP" altLang="en-US" sz="1200" dirty="0"/>
              <a:t>誤差</a:t>
            </a:r>
          </a:p>
        </p:txBody>
      </p:sp>
      <p:sp>
        <p:nvSpPr>
          <p:cNvPr id="84" name="正方形/長方形 83">
            <a:extLst>
              <a:ext uri="{FF2B5EF4-FFF2-40B4-BE49-F238E27FC236}">
                <a16:creationId xmlns:a16="http://schemas.microsoft.com/office/drawing/2014/main" id="{5532646F-C597-4AFD-A689-243385EFB8A4}"/>
              </a:ext>
            </a:extLst>
          </p:cNvPr>
          <p:cNvSpPr/>
          <p:nvPr/>
        </p:nvSpPr>
        <p:spPr>
          <a:xfrm>
            <a:off x="1651897" y="3429000"/>
            <a:ext cx="1604927" cy="338554"/>
          </a:xfrm>
          <a:prstGeom prst="rect">
            <a:avLst/>
          </a:prstGeom>
        </p:spPr>
        <p:txBody>
          <a:bodyPr wrap="none">
            <a:spAutoFit/>
          </a:bodyPr>
          <a:lstStyle/>
          <a:p>
            <a:r>
              <a:rPr lang="en-US" altLang="ja-JP" sz="1600" b="1" dirty="0">
                <a:solidFill>
                  <a:srgbClr val="F36C37"/>
                </a:solidFill>
              </a:rPr>
              <a:t>Batchsize</a:t>
            </a:r>
            <a:r>
              <a:rPr lang="ja-JP" altLang="en-US" sz="1600" b="1" dirty="0">
                <a:solidFill>
                  <a:srgbClr val="F36C37"/>
                </a:solidFill>
              </a:rPr>
              <a:t> </a:t>
            </a:r>
            <a:r>
              <a:rPr lang="en-US" altLang="ja-JP" sz="1600" b="1" dirty="0">
                <a:solidFill>
                  <a:srgbClr val="F36C37"/>
                </a:solidFill>
              </a:rPr>
              <a:t>=</a:t>
            </a:r>
            <a:r>
              <a:rPr lang="ja-JP" altLang="en-US" sz="1600" b="1" dirty="0">
                <a:solidFill>
                  <a:srgbClr val="F36C37"/>
                </a:solidFill>
              </a:rPr>
              <a:t> </a:t>
            </a:r>
            <a:r>
              <a:rPr lang="en-US" altLang="ja-JP" sz="1600" b="1" dirty="0">
                <a:solidFill>
                  <a:srgbClr val="F36C37"/>
                </a:solidFill>
              </a:rPr>
              <a:t>64</a:t>
            </a:r>
            <a:endParaRPr lang="ja-JP" altLang="en-US" sz="1600" b="1" dirty="0">
              <a:solidFill>
                <a:srgbClr val="F36C37"/>
              </a:solidFill>
            </a:endParaRPr>
          </a:p>
        </p:txBody>
      </p:sp>
      <p:sp>
        <p:nvSpPr>
          <p:cNvPr id="3" name="フリーフォーム: 図形 2">
            <a:extLst>
              <a:ext uri="{FF2B5EF4-FFF2-40B4-BE49-F238E27FC236}">
                <a16:creationId xmlns:a16="http://schemas.microsoft.com/office/drawing/2014/main" id="{416BD78A-3BBF-49E0-B604-038B00BADF49}"/>
              </a:ext>
            </a:extLst>
          </p:cNvPr>
          <p:cNvSpPr/>
          <p:nvPr/>
        </p:nvSpPr>
        <p:spPr>
          <a:xfrm>
            <a:off x="1404598" y="4034674"/>
            <a:ext cx="1442301" cy="1135349"/>
          </a:xfrm>
          <a:custGeom>
            <a:avLst/>
            <a:gdLst>
              <a:gd name="connsiteX0" fmla="*/ 0 w 1442301"/>
              <a:gd name="connsiteY0" fmla="*/ 0 h 1135349"/>
              <a:gd name="connsiteX1" fmla="*/ 377072 w 1442301"/>
              <a:gd name="connsiteY1" fmla="*/ 1121790 h 1135349"/>
              <a:gd name="connsiteX2" fmla="*/ 848413 w 1442301"/>
              <a:gd name="connsiteY2" fmla="*/ 631596 h 1135349"/>
              <a:gd name="connsiteX3" fmla="*/ 1055802 w 1442301"/>
              <a:gd name="connsiteY3" fmla="*/ 791852 h 1135349"/>
              <a:gd name="connsiteX4" fmla="*/ 1442301 w 1442301"/>
              <a:gd name="connsiteY4" fmla="*/ 94268 h 113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301" h="1135349">
                <a:moveTo>
                  <a:pt x="0" y="0"/>
                </a:moveTo>
                <a:cubicBezTo>
                  <a:pt x="117835" y="508262"/>
                  <a:pt x="235670" y="1016524"/>
                  <a:pt x="377072" y="1121790"/>
                </a:cubicBezTo>
                <a:cubicBezTo>
                  <a:pt x="518474" y="1227056"/>
                  <a:pt x="735291" y="686586"/>
                  <a:pt x="848413" y="631596"/>
                </a:cubicBezTo>
                <a:cubicBezTo>
                  <a:pt x="961535" y="576606"/>
                  <a:pt x="956821" y="881407"/>
                  <a:pt x="1055802" y="791852"/>
                </a:cubicBezTo>
                <a:cubicBezTo>
                  <a:pt x="1154783" y="702297"/>
                  <a:pt x="1298542" y="398282"/>
                  <a:pt x="1442301" y="94268"/>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56F611AF-85EA-4EBD-96C1-1F7EF8D74ED5}"/>
              </a:ext>
            </a:extLst>
          </p:cNvPr>
          <p:cNvSpPr/>
          <p:nvPr/>
        </p:nvSpPr>
        <p:spPr>
          <a:xfrm>
            <a:off x="373895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件のデータ②</a:t>
            </a:r>
            <a:endParaRPr lang="en-US" altLang="ja-JP" sz="1600" b="1" dirty="0">
              <a:solidFill>
                <a:srgbClr val="F36C37"/>
              </a:solidFill>
            </a:endParaRPr>
          </a:p>
          <a:p>
            <a:pPr algn="ctr"/>
            <a:r>
              <a:rPr lang="ja-JP" altLang="en-US" sz="1600" b="1" dirty="0">
                <a:solidFill>
                  <a:srgbClr val="F36C37"/>
                </a:solidFill>
              </a:rPr>
              <a:t>による損失関数②</a:t>
            </a:r>
          </a:p>
        </p:txBody>
      </p:sp>
      <p:sp>
        <p:nvSpPr>
          <p:cNvPr id="87" name="正方形/長方形 86">
            <a:extLst>
              <a:ext uri="{FF2B5EF4-FFF2-40B4-BE49-F238E27FC236}">
                <a16:creationId xmlns:a16="http://schemas.microsoft.com/office/drawing/2014/main" id="{09D9DAD2-CF20-4EBC-A90B-9D97A49B4D18}"/>
              </a:ext>
            </a:extLst>
          </p:cNvPr>
          <p:cNvSpPr/>
          <p:nvPr/>
        </p:nvSpPr>
        <p:spPr>
          <a:xfrm>
            <a:off x="4804135" y="5430902"/>
            <a:ext cx="954107" cy="276999"/>
          </a:xfrm>
          <a:prstGeom prst="rect">
            <a:avLst/>
          </a:prstGeom>
        </p:spPr>
        <p:txBody>
          <a:bodyPr wrap="none">
            <a:spAutoFit/>
          </a:bodyPr>
          <a:lstStyle/>
          <a:p>
            <a:pPr algn="ctr"/>
            <a:r>
              <a:rPr lang="ja-JP" altLang="en-US" sz="1200" dirty="0"/>
              <a:t>パラメータ</a:t>
            </a:r>
          </a:p>
        </p:txBody>
      </p:sp>
      <p:cxnSp>
        <p:nvCxnSpPr>
          <p:cNvPr id="88" name="直線矢印コネクタ 87">
            <a:extLst>
              <a:ext uri="{FF2B5EF4-FFF2-40B4-BE49-F238E27FC236}">
                <a16:creationId xmlns:a16="http://schemas.microsoft.com/office/drawing/2014/main" id="{1BC2E543-7382-4A3A-93E1-2919C50959B7}"/>
              </a:ext>
            </a:extLst>
          </p:cNvPr>
          <p:cNvCxnSpPr>
            <a:cxnSpLocks/>
          </p:cNvCxnSpPr>
          <p:nvPr/>
        </p:nvCxnSpPr>
        <p:spPr>
          <a:xfrm>
            <a:off x="358818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18F9A420-CB95-46C2-8546-0490DBBC08EA}"/>
              </a:ext>
            </a:extLst>
          </p:cNvPr>
          <p:cNvCxnSpPr>
            <a:cxnSpLocks/>
          </p:cNvCxnSpPr>
          <p:nvPr/>
        </p:nvCxnSpPr>
        <p:spPr>
          <a:xfrm flipV="1">
            <a:off x="374501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0" name="正方形/長方形 89">
            <a:extLst>
              <a:ext uri="{FF2B5EF4-FFF2-40B4-BE49-F238E27FC236}">
                <a16:creationId xmlns:a16="http://schemas.microsoft.com/office/drawing/2014/main" id="{49256CAD-C244-4511-BC8D-F5A667013DD2}"/>
              </a:ext>
            </a:extLst>
          </p:cNvPr>
          <p:cNvSpPr/>
          <p:nvPr/>
        </p:nvSpPr>
        <p:spPr>
          <a:xfrm>
            <a:off x="3369624" y="4091249"/>
            <a:ext cx="369332" cy="400110"/>
          </a:xfrm>
          <a:prstGeom prst="rect">
            <a:avLst/>
          </a:prstGeom>
        </p:spPr>
        <p:txBody>
          <a:bodyPr vert="eaVert" wrap="none">
            <a:spAutoFit/>
          </a:bodyPr>
          <a:lstStyle/>
          <a:p>
            <a:pPr algn="ctr"/>
            <a:r>
              <a:rPr lang="ja-JP" altLang="en-US" sz="1200" dirty="0"/>
              <a:t>誤差</a:t>
            </a:r>
          </a:p>
        </p:txBody>
      </p:sp>
      <p:sp>
        <p:nvSpPr>
          <p:cNvPr id="7" name="フリーフォーム: 図形 6">
            <a:extLst>
              <a:ext uri="{FF2B5EF4-FFF2-40B4-BE49-F238E27FC236}">
                <a16:creationId xmlns:a16="http://schemas.microsoft.com/office/drawing/2014/main" id="{6B6915BD-C5AC-4FE4-8B28-1AB51C2866D6}"/>
              </a:ext>
            </a:extLst>
          </p:cNvPr>
          <p:cNvSpPr/>
          <p:nvPr/>
        </p:nvSpPr>
        <p:spPr>
          <a:xfrm>
            <a:off x="3883848" y="4204356"/>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E0A394EA-9D57-439C-A845-B138E412DEDB}"/>
              </a:ext>
            </a:extLst>
          </p:cNvPr>
          <p:cNvSpPr/>
          <p:nvPr/>
        </p:nvSpPr>
        <p:spPr>
          <a:xfrm>
            <a:off x="620497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件のデータ③</a:t>
            </a:r>
            <a:endParaRPr lang="en-US" altLang="ja-JP" sz="1600" b="1" dirty="0">
              <a:solidFill>
                <a:srgbClr val="F36C37"/>
              </a:solidFill>
            </a:endParaRPr>
          </a:p>
          <a:p>
            <a:pPr algn="ctr"/>
            <a:r>
              <a:rPr lang="ja-JP" altLang="en-US" sz="1600" b="1" dirty="0">
                <a:solidFill>
                  <a:srgbClr val="F36C37"/>
                </a:solidFill>
              </a:rPr>
              <a:t>による損失関数③</a:t>
            </a:r>
          </a:p>
        </p:txBody>
      </p:sp>
      <p:sp>
        <p:nvSpPr>
          <p:cNvPr id="93" name="正方形/長方形 92">
            <a:extLst>
              <a:ext uri="{FF2B5EF4-FFF2-40B4-BE49-F238E27FC236}">
                <a16:creationId xmlns:a16="http://schemas.microsoft.com/office/drawing/2014/main" id="{C185CC47-7FE5-43ED-BE1B-30A6EE6DF430}"/>
              </a:ext>
            </a:extLst>
          </p:cNvPr>
          <p:cNvSpPr/>
          <p:nvPr/>
        </p:nvSpPr>
        <p:spPr>
          <a:xfrm>
            <a:off x="7270155" y="5430902"/>
            <a:ext cx="954107" cy="276999"/>
          </a:xfrm>
          <a:prstGeom prst="rect">
            <a:avLst/>
          </a:prstGeom>
        </p:spPr>
        <p:txBody>
          <a:bodyPr wrap="none">
            <a:spAutoFit/>
          </a:bodyPr>
          <a:lstStyle/>
          <a:p>
            <a:pPr algn="ctr"/>
            <a:r>
              <a:rPr lang="ja-JP" altLang="en-US" sz="1200" dirty="0"/>
              <a:t>パラメータ</a:t>
            </a:r>
          </a:p>
        </p:txBody>
      </p:sp>
      <p:cxnSp>
        <p:nvCxnSpPr>
          <p:cNvPr id="94" name="直線矢印コネクタ 93">
            <a:extLst>
              <a:ext uri="{FF2B5EF4-FFF2-40B4-BE49-F238E27FC236}">
                <a16:creationId xmlns:a16="http://schemas.microsoft.com/office/drawing/2014/main" id="{2F541331-2D8D-40B0-934F-1976AEA768AA}"/>
              </a:ext>
            </a:extLst>
          </p:cNvPr>
          <p:cNvCxnSpPr>
            <a:cxnSpLocks/>
          </p:cNvCxnSpPr>
          <p:nvPr/>
        </p:nvCxnSpPr>
        <p:spPr>
          <a:xfrm>
            <a:off x="605420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F6E69C1E-9EE1-4181-8B6A-B14558FB9E36}"/>
              </a:ext>
            </a:extLst>
          </p:cNvPr>
          <p:cNvCxnSpPr>
            <a:cxnSpLocks/>
          </p:cNvCxnSpPr>
          <p:nvPr/>
        </p:nvCxnSpPr>
        <p:spPr>
          <a:xfrm flipV="1">
            <a:off x="621103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6" name="正方形/長方形 95">
            <a:extLst>
              <a:ext uri="{FF2B5EF4-FFF2-40B4-BE49-F238E27FC236}">
                <a16:creationId xmlns:a16="http://schemas.microsoft.com/office/drawing/2014/main" id="{E5EE549E-6FDD-411F-8C5E-D731240F5A60}"/>
              </a:ext>
            </a:extLst>
          </p:cNvPr>
          <p:cNvSpPr/>
          <p:nvPr/>
        </p:nvSpPr>
        <p:spPr>
          <a:xfrm>
            <a:off x="5835644" y="4091249"/>
            <a:ext cx="369332" cy="400110"/>
          </a:xfrm>
          <a:prstGeom prst="rect">
            <a:avLst/>
          </a:prstGeom>
        </p:spPr>
        <p:txBody>
          <a:bodyPr vert="eaVert" wrap="none">
            <a:spAutoFit/>
          </a:bodyPr>
          <a:lstStyle/>
          <a:p>
            <a:pPr algn="ctr"/>
            <a:r>
              <a:rPr lang="ja-JP" altLang="en-US" sz="1200" dirty="0"/>
              <a:t>誤差</a:t>
            </a:r>
          </a:p>
        </p:txBody>
      </p:sp>
      <p:sp>
        <p:nvSpPr>
          <p:cNvPr id="98" name="正方形/長方形 97">
            <a:extLst>
              <a:ext uri="{FF2B5EF4-FFF2-40B4-BE49-F238E27FC236}">
                <a16:creationId xmlns:a16="http://schemas.microsoft.com/office/drawing/2014/main" id="{294B7CC2-9D00-4181-A653-28B6EE663E33}"/>
              </a:ext>
            </a:extLst>
          </p:cNvPr>
          <p:cNvSpPr/>
          <p:nvPr/>
        </p:nvSpPr>
        <p:spPr>
          <a:xfrm>
            <a:off x="8835898" y="5632706"/>
            <a:ext cx="2441694" cy="830997"/>
          </a:xfrm>
          <a:prstGeom prst="rect">
            <a:avLst/>
          </a:prstGeom>
        </p:spPr>
        <p:txBody>
          <a:bodyPr wrap="none">
            <a:spAutoFit/>
          </a:bodyPr>
          <a:lstStyle/>
          <a:p>
            <a:pPr algn="ctr"/>
            <a:r>
              <a:rPr lang="ja-JP" altLang="en-US" sz="1600" b="1" dirty="0">
                <a:solidFill>
                  <a:srgbClr val="F36C37"/>
                </a:solidFill>
              </a:rPr>
              <a:t>①②③を最急降下法</a:t>
            </a:r>
            <a:endParaRPr lang="en-US" altLang="ja-JP" sz="1600" b="1" dirty="0">
              <a:solidFill>
                <a:srgbClr val="F36C37"/>
              </a:solidFill>
            </a:endParaRPr>
          </a:p>
          <a:p>
            <a:pPr algn="ctr"/>
            <a:r>
              <a:rPr lang="ja-JP" altLang="en-US" sz="1600" b="1" dirty="0">
                <a:solidFill>
                  <a:srgbClr val="F36C37"/>
                </a:solidFill>
              </a:rPr>
              <a:t>の損失関数にした場合の</a:t>
            </a:r>
            <a:endParaRPr lang="en-US" altLang="ja-JP" sz="1600" b="1" dirty="0">
              <a:solidFill>
                <a:srgbClr val="F36C37"/>
              </a:solidFill>
            </a:endParaRPr>
          </a:p>
          <a:p>
            <a:pPr algn="ctr"/>
            <a:r>
              <a:rPr lang="ja-JP" altLang="en-US" sz="1600" b="1" dirty="0">
                <a:solidFill>
                  <a:srgbClr val="F36C37"/>
                </a:solidFill>
              </a:rPr>
              <a:t>イメージ</a:t>
            </a:r>
          </a:p>
        </p:txBody>
      </p:sp>
      <p:sp>
        <p:nvSpPr>
          <p:cNvPr id="99" name="正方形/長方形 98">
            <a:extLst>
              <a:ext uri="{FF2B5EF4-FFF2-40B4-BE49-F238E27FC236}">
                <a16:creationId xmlns:a16="http://schemas.microsoft.com/office/drawing/2014/main" id="{060C06B9-7352-4CA9-B47F-400B8A211632}"/>
              </a:ext>
            </a:extLst>
          </p:cNvPr>
          <p:cNvSpPr/>
          <p:nvPr/>
        </p:nvSpPr>
        <p:spPr>
          <a:xfrm>
            <a:off x="10185419" y="5394368"/>
            <a:ext cx="954107" cy="276999"/>
          </a:xfrm>
          <a:prstGeom prst="rect">
            <a:avLst/>
          </a:prstGeom>
        </p:spPr>
        <p:txBody>
          <a:bodyPr wrap="none">
            <a:spAutoFit/>
          </a:bodyPr>
          <a:lstStyle/>
          <a:p>
            <a:pPr algn="ctr"/>
            <a:r>
              <a:rPr lang="ja-JP" altLang="en-US" sz="1200" dirty="0"/>
              <a:t>パラメータ</a:t>
            </a:r>
          </a:p>
        </p:txBody>
      </p:sp>
      <p:cxnSp>
        <p:nvCxnSpPr>
          <p:cNvPr id="100" name="直線矢印コネクタ 99">
            <a:extLst>
              <a:ext uri="{FF2B5EF4-FFF2-40B4-BE49-F238E27FC236}">
                <a16:creationId xmlns:a16="http://schemas.microsoft.com/office/drawing/2014/main" id="{494B5134-8D06-4F89-B8CF-F1EBB917804B}"/>
              </a:ext>
            </a:extLst>
          </p:cNvPr>
          <p:cNvCxnSpPr>
            <a:cxnSpLocks/>
          </p:cNvCxnSpPr>
          <p:nvPr/>
        </p:nvCxnSpPr>
        <p:spPr>
          <a:xfrm>
            <a:off x="8992896" y="5357627"/>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1" name="直線矢印コネクタ 100">
            <a:extLst>
              <a:ext uri="{FF2B5EF4-FFF2-40B4-BE49-F238E27FC236}">
                <a16:creationId xmlns:a16="http://schemas.microsoft.com/office/drawing/2014/main" id="{735F3B55-4D7F-4C7D-A4DA-1B261D120DFF}"/>
              </a:ext>
            </a:extLst>
          </p:cNvPr>
          <p:cNvCxnSpPr>
            <a:cxnSpLocks/>
          </p:cNvCxnSpPr>
          <p:nvPr/>
        </p:nvCxnSpPr>
        <p:spPr>
          <a:xfrm flipV="1">
            <a:off x="9149730" y="3880155"/>
            <a:ext cx="0" cy="155074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2" name="正方形/長方形 101">
            <a:extLst>
              <a:ext uri="{FF2B5EF4-FFF2-40B4-BE49-F238E27FC236}">
                <a16:creationId xmlns:a16="http://schemas.microsoft.com/office/drawing/2014/main" id="{7B996277-D6EF-4D9C-8D17-D03286B79425}"/>
              </a:ext>
            </a:extLst>
          </p:cNvPr>
          <p:cNvSpPr/>
          <p:nvPr/>
        </p:nvSpPr>
        <p:spPr>
          <a:xfrm>
            <a:off x="8774337" y="4016054"/>
            <a:ext cx="369332" cy="400110"/>
          </a:xfrm>
          <a:prstGeom prst="rect">
            <a:avLst/>
          </a:prstGeom>
        </p:spPr>
        <p:txBody>
          <a:bodyPr vert="eaVert" wrap="none">
            <a:spAutoFit/>
          </a:bodyPr>
          <a:lstStyle/>
          <a:p>
            <a:pPr algn="ctr"/>
            <a:r>
              <a:rPr lang="ja-JP" altLang="en-US" sz="1200" dirty="0"/>
              <a:t>誤差</a:t>
            </a:r>
          </a:p>
        </p:txBody>
      </p:sp>
      <p:sp>
        <p:nvSpPr>
          <p:cNvPr id="104" name="フリーフォーム: 図形 103">
            <a:extLst>
              <a:ext uri="{FF2B5EF4-FFF2-40B4-BE49-F238E27FC236}">
                <a16:creationId xmlns:a16="http://schemas.microsoft.com/office/drawing/2014/main" id="{F03A1A36-4162-4981-A53C-1B183102936B}"/>
              </a:ext>
            </a:extLst>
          </p:cNvPr>
          <p:cNvSpPr/>
          <p:nvPr/>
        </p:nvSpPr>
        <p:spPr>
          <a:xfrm>
            <a:off x="9440849" y="4169243"/>
            <a:ext cx="1657396" cy="88612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矢印コネクタ 104">
            <a:extLst>
              <a:ext uri="{FF2B5EF4-FFF2-40B4-BE49-F238E27FC236}">
                <a16:creationId xmlns:a16="http://schemas.microsoft.com/office/drawing/2014/main" id="{1B98E4EA-9552-4F07-BD98-72FF67B2703A}"/>
              </a:ext>
            </a:extLst>
          </p:cNvPr>
          <p:cNvCxnSpPr>
            <a:cxnSpLocks/>
          </p:cNvCxnSpPr>
          <p:nvPr/>
        </p:nvCxnSpPr>
        <p:spPr>
          <a:xfrm flipH="1">
            <a:off x="10704102" y="4313194"/>
            <a:ext cx="142765" cy="330044"/>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6" name="楕円 105">
            <a:extLst>
              <a:ext uri="{FF2B5EF4-FFF2-40B4-BE49-F238E27FC236}">
                <a16:creationId xmlns:a16="http://schemas.microsoft.com/office/drawing/2014/main" id="{E2D5D3B5-8605-4EBE-A8ED-C1AF33EADDFB}"/>
              </a:ext>
            </a:extLst>
          </p:cNvPr>
          <p:cNvSpPr/>
          <p:nvPr/>
        </p:nvSpPr>
        <p:spPr>
          <a:xfrm>
            <a:off x="9666053" y="494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07" name="直線矢印コネクタ 106">
            <a:extLst>
              <a:ext uri="{FF2B5EF4-FFF2-40B4-BE49-F238E27FC236}">
                <a16:creationId xmlns:a16="http://schemas.microsoft.com/office/drawing/2014/main" id="{E4FC6A1A-332A-4CEF-A653-AFEC0C8C73F6}"/>
              </a:ext>
            </a:extLst>
          </p:cNvPr>
          <p:cNvCxnSpPr>
            <a:cxnSpLocks/>
          </p:cNvCxnSpPr>
          <p:nvPr/>
        </p:nvCxnSpPr>
        <p:spPr>
          <a:xfrm flipH="1">
            <a:off x="2623255" y="4467082"/>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8" name="楕円 107">
            <a:extLst>
              <a:ext uri="{FF2B5EF4-FFF2-40B4-BE49-F238E27FC236}">
                <a16:creationId xmlns:a16="http://schemas.microsoft.com/office/drawing/2014/main" id="{441C1270-EFF5-406E-BFCB-F794CB62FDBD}"/>
              </a:ext>
            </a:extLst>
          </p:cNvPr>
          <p:cNvSpPr/>
          <p:nvPr/>
        </p:nvSpPr>
        <p:spPr>
          <a:xfrm>
            <a:off x="2657185" y="424122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E38814A6-85C9-4BC1-AB51-851A5C45655F}"/>
              </a:ext>
            </a:extLst>
          </p:cNvPr>
          <p:cNvSpPr/>
          <p:nvPr/>
        </p:nvSpPr>
        <p:spPr>
          <a:xfrm>
            <a:off x="5135875" y="45927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0" name="直線矢印コネクタ 109">
            <a:extLst>
              <a:ext uri="{FF2B5EF4-FFF2-40B4-BE49-F238E27FC236}">
                <a16:creationId xmlns:a16="http://schemas.microsoft.com/office/drawing/2014/main" id="{23DF198E-D0D1-40E8-990A-4349F5E90953}"/>
              </a:ext>
            </a:extLst>
          </p:cNvPr>
          <p:cNvCxnSpPr>
            <a:cxnSpLocks/>
          </p:cNvCxnSpPr>
          <p:nvPr/>
        </p:nvCxnSpPr>
        <p:spPr>
          <a:xfrm flipH="1">
            <a:off x="5095858" y="4827752"/>
            <a:ext cx="185330" cy="21154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1" name="楕円 110">
            <a:extLst>
              <a:ext uri="{FF2B5EF4-FFF2-40B4-BE49-F238E27FC236}">
                <a16:creationId xmlns:a16="http://schemas.microsoft.com/office/drawing/2014/main" id="{90A4F81A-32FD-44AD-A063-88F632DD4E15}"/>
              </a:ext>
            </a:extLst>
          </p:cNvPr>
          <p:cNvSpPr/>
          <p:nvPr/>
        </p:nvSpPr>
        <p:spPr>
          <a:xfrm>
            <a:off x="7032292" y="47006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2" name="直線矢印コネクタ 111">
            <a:extLst>
              <a:ext uri="{FF2B5EF4-FFF2-40B4-BE49-F238E27FC236}">
                <a16:creationId xmlns:a16="http://schemas.microsoft.com/office/drawing/2014/main" id="{D2781550-9035-466F-9658-FB92F76E2F56}"/>
              </a:ext>
            </a:extLst>
          </p:cNvPr>
          <p:cNvCxnSpPr>
            <a:cxnSpLocks/>
          </p:cNvCxnSpPr>
          <p:nvPr/>
        </p:nvCxnSpPr>
        <p:spPr>
          <a:xfrm flipH="1">
            <a:off x="6930602" y="4933525"/>
            <a:ext cx="160972" cy="15739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3" name="直線矢印コネクタ 112">
            <a:extLst>
              <a:ext uri="{FF2B5EF4-FFF2-40B4-BE49-F238E27FC236}">
                <a16:creationId xmlns:a16="http://schemas.microsoft.com/office/drawing/2014/main" id="{38F60F73-BCCC-4187-B752-266D0BF9ADE7}"/>
              </a:ext>
            </a:extLst>
          </p:cNvPr>
          <p:cNvCxnSpPr>
            <a:cxnSpLocks/>
          </p:cNvCxnSpPr>
          <p:nvPr/>
        </p:nvCxnSpPr>
        <p:spPr>
          <a:xfrm flipH="1">
            <a:off x="10307919" y="4641252"/>
            <a:ext cx="240934" cy="23113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4" name="直線矢印コネクタ 113">
            <a:extLst>
              <a:ext uri="{FF2B5EF4-FFF2-40B4-BE49-F238E27FC236}">
                <a16:creationId xmlns:a16="http://schemas.microsoft.com/office/drawing/2014/main" id="{241F2296-5E88-44E9-A6DE-39102A0C3FA5}"/>
              </a:ext>
            </a:extLst>
          </p:cNvPr>
          <p:cNvCxnSpPr>
            <a:cxnSpLocks/>
          </p:cNvCxnSpPr>
          <p:nvPr/>
        </p:nvCxnSpPr>
        <p:spPr>
          <a:xfrm flipH="1">
            <a:off x="9948930" y="4893554"/>
            <a:ext cx="236489" cy="14818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5" name="四角形: 角を丸くする 114">
            <a:extLst>
              <a:ext uri="{FF2B5EF4-FFF2-40B4-BE49-F238E27FC236}">
                <a16:creationId xmlns:a16="http://schemas.microsoft.com/office/drawing/2014/main" id="{64529839-E42B-44E7-8863-94B1E4321B64}"/>
              </a:ext>
            </a:extLst>
          </p:cNvPr>
          <p:cNvSpPr/>
          <p:nvPr/>
        </p:nvSpPr>
        <p:spPr>
          <a:xfrm>
            <a:off x="842177" y="2963552"/>
            <a:ext cx="7618801" cy="3465530"/>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二等辺三角形 115">
            <a:extLst>
              <a:ext uri="{FF2B5EF4-FFF2-40B4-BE49-F238E27FC236}">
                <a16:creationId xmlns:a16="http://schemas.microsoft.com/office/drawing/2014/main" id="{08BBECBF-0ED2-4218-98F0-B9885F5D525B}"/>
              </a:ext>
            </a:extLst>
          </p:cNvPr>
          <p:cNvSpPr/>
          <p:nvPr/>
        </p:nvSpPr>
        <p:spPr>
          <a:xfrm rot="5400000">
            <a:off x="8480544" y="466435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626A1ADB-9049-C96B-622E-EA88509AB540}"/>
              </a:ext>
            </a:extLst>
          </p:cNvPr>
          <p:cNvSpPr/>
          <p:nvPr/>
        </p:nvSpPr>
        <p:spPr>
          <a:xfrm>
            <a:off x="338623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①</a:t>
            </a:r>
          </a:p>
        </p:txBody>
      </p:sp>
      <p:sp>
        <p:nvSpPr>
          <p:cNvPr id="21" name="正方形/長方形 20">
            <a:extLst>
              <a:ext uri="{FF2B5EF4-FFF2-40B4-BE49-F238E27FC236}">
                <a16:creationId xmlns:a16="http://schemas.microsoft.com/office/drawing/2014/main" id="{4C55946B-4067-5CFD-B8D5-AE6C304AF09D}"/>
              </a:ext>
            </a:extLst>
          </p:cNvPr>
          <p:cNvSpPr/>
          <p:nvPr/>
        </p:nvSpPr>
        <p:spPr>
          <a:xfrm>
            <a:off x="3390309" y="3065292"/>
            <a:ext cx="2599284"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050" b="1" dirty="0">
                <a:solidFill>
                  <a:srgbClr val="494949"/>
                </a:solidFill>
              </a:rPr>
              <a:t>学習用データ</a:t>
            </a:r>
          </a:p>
        </p:txBody>
      </p:sp>
      <p:sp>
        <p:nvSpPr>
          <p:cNvPr id="23" name="二等辺三角形 22">
            <a:extLst>
              <a:ext uri="{FF2B5EF4-FFF2-40B4-BE49-F238E27FC236}">
                <a16:creationId xmlns:a16="http://schemas.microsoft.com/office/drawing/2014/main" id="{2A8FC5EA-5B57-9863-E9E6-6FD1FED056D6}"/>
              </a:ext>
            </a:extLst>
          </p:cNvPr>
          <p:cNvSpPr/>
          <p:nvPr/>
        </p:nvSpPr>
        <p:spPr>
          <a:xfrm flipV="1">
            <a:off x="4497327" y="3334950"/>
            <a:ext cx="375597" cy="118077"/>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877ED993-7FBC-E3EB-57E8-03C1F942BC86}"/>
              </a:ext>
            </a:extLst>
          </p:cNvPr>
          <p:cNvSpPr/>
          <p:nvPr/>
        </p:nvSpPr>
        <p:spPr>
          <a:xfrm>
            <a:off x="4254870"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②</a:t>
            </a:r>
          </a:p>
        </p:txBody>
      </p:sp>
      <p:sp>
        <p:nvSpPr>
          <p:cNvPr id="25" name="正方形/長方形 24">
            <a:extLst>
              <a:ext uri="{FF2B5EF4-FFF2-40B4-BE49-F238E27FC236}">
                <a16:creationId xmlns:a16="http://schemas.microsoft.com/office/drawing/2014/main" id="{FCD9B4A7-DFBA-7641-3CF6-6D32F8D011F2}"/>
              </a:ext>
            </a:extLst>
          </p:cNvPr>
          <p:cNvSpPr/>
          <p:nvPr/>
        </p:nvSpPr>
        <p:spPr>
          <a:xfrm>
            <a:off x="512350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③</a:t>
            </a:r>
          </a:p>
        </p:txBody>
      </p:sp>
      <p:sp>
        <p:nvSpPr>
          <p:cNvPr id="26" name="正方形/長方形 25">
            <a:extLst>
              <a:ext uri="{FF2B5EF4-FFF2-40B4-BE49-F238E27FC236}">
                <a16:creationId xmlns:a16="http://schemas.microsoft.com/office/drawing/2014/main" id="{C65B9BB9-1C11-1EEA-85DB-8D18742E43E9}"/>
              </a:ext>
            </a:extLst>
          </p:cNvPr>
          <p:cNvSpPr/>
          <p:nvPr/>
        </p:nvSpPr>
        <p:spPr>
          <a:xfrm>
            <a:off x="4909734" y="3254504"/>
            <a:ext cx="1877437" cy="276999"/>
          </a:xfrm>
          <a:prstGeom prst="rect">
            <a:avLst/>
          </a:prstGeom>
        </p:spPr>
        <p:txBody>
          <a:bodyPr wrap="none">
            <a:spAutoFit/>
          </a:bodyPr>
          <a:lstStyle/>
          <a:p>
            <a:r>
              <a:rPr lang="ja-JP" altLang="en-US" sz="1200" b="1" dirty="0">
                <a:solidFill>
                  <a:srgbClr val="F36C37"/>
                </a:solidFill>
              </a:rPr>
              <a:t>ランダムにサンプリング</a:t>
            </a:r>
          </a:p>
        </p:txBody>
      </p:sp>
    </p:spTree>
    <p:extLst>
      <p:ext uri="{BB962C8B-B14F-4D97-AF65-F5344CB8AC3E}">
        <p14:creationId xmlns:p14="http://schemas.microsoft.com/office/powerpoint/2010/main" val="10326594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6-1-10.</a:t>
            </a:r>
            <a:r>
              <a:rPr kumimoji="1" lang="ja-JP" altLang="en-US" dirty="0"/>
              <a:t>ミニバッチ勾配降下法のパラメータ更新ステップ</a:t>
            </a:r>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304</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エポック数とバッチサイズでイテレーション数が決定</a:t>
            </a:r>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603942"/>
            <a:ext cx="8640762" cy="1297871"/>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エポック数</a:t>
            </a:r>
            <a:r>
              <a:rPr lang="en-US" altLang="ja-JP" sz="2000" b="1" dirty="0"/>
              <a:t>: </a:t>
            </a:r>
            <a:r>
              <a:rPr lang="ja-JP" altLang="en-US" sz="2000" b="1" dirty="0"/>
              <a:t>学習対象の全データがモデルを通過する回数</a:t>
            </a:r>
          </a:p>
          <a:p>
            <a:pPr>
              <a:buClr>
                <a:srgbClr val="F36C37"/>
              </a:buClr>
            </a:pPr>
            <a:r>
              <a:rPr lang="ja-JP" altLang="en-US" sz="2000" b="1" dirty="0"/>
              <a:t>イテレーション数</a:t>
            </a:r>
            <a:r>
              <a:rPr lang="en-US" altLang="ja-JP" sz="2000" b="1" dirty="0"/>
              <a:t>: </a:t>
            </a:r>
            <a:r>
              <a:rPr lang="ja-JP" altLang="en-US" sz="2000" b="1" dirty="0"/>
              <a:t>パラメータの更新回数 </a:t>
            </a:r>
            <a:r>
              <a:rPr lang="en-US" altLang="ja-JP" sz="2000" b="1" dirty="0"/>
              <a:t>(</a:t>
            </a:r>
            <a:r>
              <a:rPr lang="ja-JP" altLang="en-US" sz="2000" b="1" dirty="0"/>
              <a:t>学習回数</a:t>
            </a:r>
            <a:r>
              <a:rPr lang="en-US" altLang="ja-JP" sz="2000" b="1" dirty="0"/>
              <a:t>)</a:t>
            </a:r>
          </a:p>
          <a:p>
            <a:pPr>
              <a:buClr>
                <a:srgbClr val="F36C37"/>
              </a:buClr>
            </a:pPr>
            <a:r>
              <a:rPr lang="ja-JP" altLang="en-US" sz="2000" b="1" dirty="0"/>
              <a:t>学習回数を増やすことで予測精度の向上が期待できる</a:t>
            </a:r>
          </a:p>
          <a:p>
            <a:pPr>
              <a:buClr>
                <a:srgbClr val="F36C37"/>
              </a:buClr>
            </a:pPr>
            <a:endParaRPr lang="ja-JP" altLang="en-US" sz="2000" b="1" dirty="0"/>
          </a:p>
        </p:txBody>
      </p:sp>
      <p:sp>
        <p:nvSpPr>
          <p:cNvPr id="32" name="正方形/長方形 31">
            <a:extLst>
              <a:ext uri="{FF2B5EF4-FFF2-40B4-BE49-F238E27FC236}">
                <a16:creationId xmlns:a16="http://schemas.microsoft.com/office/drawing/2014/main" id="{C4014A00-D3B5-B522-F341-8677330F056A}"/>
              </a:ext>
            </a:extLst>
          </p:cNvPr>
          <p:cNvSpPr/>
          <p:nvPr/>
        </p:nvSpPr>
        <p:spPr>
          <a:xfrm>
            <a:off x="3492709" y="3019187"/>
            <a:ext cx="1564368" cy="2454963"/>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全サンプルデータ</a:t>
            </a:r>
            <a:endParaRPr kumimoji="1" lang="en-US" altLang="ja-JP" sz="1200" dirty="0">
              <a:solidFill>
                <a:schemeClr val="tx1"/>
              </a:solidFill>
            </a:endParaRPr>
          </a:p>
          <a:p>
            <a:pPr algn="ctr"/>
            <a:r>
              <a:rPr kumimoji="1" lang="en-US" altLang="ja-JP" sz="1200" dirty="0">
                <a:solidFill>
                  <a:schemeClr val="tx1"/>
                </a:solidFill>
              </a:rPr>
              <a:t>(10,000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3" name="正方形/長方形 32">
            <a:extLst>
              <a:ext uri="{FF2B5EF4-FFF2-40B4-BE49-F238E27FC236}">
                <a16:creationId xmlns:a16="http://schemas.microsoft.com/office/drawing/2014/main" id="{5A8085F6-D3B2-B471-E42C-80BEEEA7D245}"/>
              </a:ext>
            </a:extLst>
          </p:cNvPr>
          <p:cNvSpPr/>
          <p:nvPr/>
        </p:nvSpPr>
        <p:spPr>
          <a:xfrm>
            <a:off x="6797279" y="3019187"/>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4" name="正方形/長方形 33">
            <a:extLst>
              <a:ext uri="{FF2B5EF4-FFF2-40B4-BE49-F238E27FC236}">
                <a16:creationId xmlns:a16="http://schemas.microsoft.com/office/drawing/2014/main" id="{F9AEF665-2AF0-642F-B4B9-71C5FD0EA8F5}"/>
              </a:ext>
            </a:extLst>
          </p:cNvPr>
          <p:cNvSpPr/>
          <p:nvPr/>
        </p:nvSpPr>
        <p:spPr>
          <a:xfrm>
            <a:off x="6797279" y="3435241"/>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5" name="正方形/長方形 34">
            <a:extLst>
              <a:ext uri="{FF2B5EF4-FFF2-40B4-BE49-F238E27FC236}">
                <a16:creationId xmlns:a16="http://schemas.microsoft.com/office/drawing/2014/main" id="{D6A878D0-8950-235F-154E-4BD1DC122C31}"/>
              </a:ext>
            </a:extLst>
          </p:cNvPr>
          <p:cNvSpPr/>
          <p:nvPr/>
        </p:nvSpPr>
        <p:spPr>
          <a:xfrm>
            <a:off x="6797279" y="3851295"/>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6" name="正方形/長方形 35">
            <a:extLst>
              <a:ext uri="{FF2B5EF4-FFF2-40B4-BE49-F238E27FC236}">
                <a16:creationId xmlns:a16="http://schemas.microsoft.com/office/drawing/2014/main" id="{3DC5EEE1-0766-56A1-6584-6794E3FCC245}"/>
              </a:ext>
            </a:extLst>
          </p:cNvPr>
          <p:cNvSpPr/>
          <p:nvPr/>
        </p:nvSpPr>
        <p:spPr>
          <a:xfrm>
            <a:off x="6797279" y="5152599"/>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cxnSp>
        <p:nvCxnSpPr>
          <p:cNvPr id="37" name="直線コネクタ 36">
            <a:extLst>
              <a:ext uri="{FF2B5EF4-FFF2-40B4-BE49-F238E27FC236}">
                <a16:creationId xmlns:a16="http://schemas.microsoft.com/office/drawing/2014/main" id="{27161FB0-9A5C-56DB-E631-B9DB6A70706E}"/>
              </a:ext>
            </a:extLst>
          </p:cNvPr>
          <p:cNvCxnSpPr>
            <a:cxnSpLocks/>
            <a:stCxn id="45" idx="2"/>
            <a:endCxn id="36" idx="0"/>
          </p:cNvCxnSpPr>
          <p:nvPr/>
        </p:nvCxnSpPr>
        <p:spPr>
          <a:xfrm>
            <a:off x="7664153" y="4593448"/>
            <a:ext cx="0" cy="55915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矢印コネクタ 40">
            <a:extLst>
              <a:ext uri="{FF2B5EF4-FFF2-40B4-BE49-F238E27FC236}">
                <a16:creationId xmlns:a16="http://schemas.microsoft.com/office/drawing/2014/main" id="{F50EAF89-BC41-4BF7-2994-2CF13706F4CC}"/>
              </a:ext>
            </a:extLst>
          </p:cNvPr>
          <p:cNvCxnSpPr>
            <a:cxnSpLocks/>
          </p:cNvCxnSpPr>
          <p:nvPr/>
        </p:nvCxnSpPr>
        <p:spPr>
          <a:xfrm>
            <a:off x="3275135" y="3019187"/>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2" name="矢印: 右 41">
            <a:extLst>
              <a:ext uri="{FF2B5EF4-FFF2-40B4-BE49-F238E27FC236}">
                <a16:creationId xmlns:a16="http://schemas.microsoft.com/office/drawing/2014/main" id="{06A6F8C7-968B-B4B5-C84D-0800EF32646D}"/>
              </a:ext>
            </a:extLst>
          </p:cNvPr>
          <p:cNvSpPr/>
          <p:nvPr/>
        </p:nvSpPr>
        <p:spPr>
          <a:xfrm>
            <a:off x="5454315" y="3760632"/>
            <a:ext cx="982420" cy="602068"/>
          </a:xfrm>
          <a:prstGeom prst="rightArrow">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sp>
        <p:nvSpPr>
          <p:cNvPr id="43" name="正方形/長方形 42">
            <a:extLst>
              <a:ext uri="{FF2B5EF4-FFF2-40B4-BE49-F238E27FC236}">
                <a16:creationId xmlns:a16="http://schemas.microsoft.com/office/drawing/2014/main" id="{B754D3A6-3157-7E18-5C8A-93A1D759CA29}"/>
              </a:ext>
            </a:extLst>
          </p:cNvPr>
          <p:cNvSpPr/>
          <p:nvPr/>
        </p:nvSpPr>
        <p:spPr>
          <a:xfrm>
            <a:off x="5329488" y="4430400"/>
            <a:ext cx="1415772" cy="461665"/>
          </a:xfrm>
          <a:prstGeom prst="rect">
            <a:avLst/>
          </a:prstGeom>
        </p:spPr>
        <p:txBody>
          <a:bodyPr wrap="none">
            <a:spAutoFit/>
          </a:bodyPr>
          <a:lstStyle/>
          <a:p>
            <a:r>
              <a:rPr kumimoji="1" lang="ja-JP" altLang="en-US" sz="1200" dirty="0">
                <a:latin typeface="+mn-ea"/>
              </a:rPr>
              <a:t>ミニバッチ処理で</a:t>
            </a:r>
            <a:endParaRPr kumimoji="1" lang="en-US" altLang="ja-JP" sz="1200" dirty="0">
              <a:latin typeface="+mn-ea"/>
            </a:endParaRPr>
          </a:p>
          <a:p>
            <a:pPr algn="ctr"/>
            <a:r>
              <a:rPr kumimoji="1" lang="ja-JP" altLang="en-US" sz="1200" dirty="0">
                <a:latin typeface="+mn-ea"/>
              </a:rPr>
              <a:t>データを分割</a:t>
            </a:r>
            <a:endParaRPr lang="ja-JP" altLang="en-US" sz="1200" dirty="0">
              <a:latin typeface="+mn-ea"/>
            </a:endParaRPr>
          </a:p>
        </p:txBody>
      </p:sp>
      <p:sp>
        <p:nvSpPr>
          <p:cNvPr id="44" name="吹き出し: 四角形 43">
            <a:extLst>
              <a:ext uri="{FF2B5EF4-FFF2-40B4-BE49-F238E27FC236}">
                <a16:creationId xmlns:a16="http://schemas.microsoft.com/office/drawing/2014/main" id="{3CADC3C3-0D5D-DB9C-1EF9-79583E9AC0FE}"/>
              </a:ext>
            </a:extLst>
          </p:cNvPr>
          <p:cNvSpPr/>
          <p:nvPr/>
        </p:nvSpPr>
        <p:spPr>
          <a:xfrm>
            <a:off x="603611" y="3227592"/>
            <a:ext cx="2448502" cy="1202807"/>
          </a:xfrm>
          <a:prstGeom prst="wedgeRectCallout">
            <a:avLst>
              <a:gd name="adj1" fmla="val 53810"/>
              <a:gd name="adj2" fmla="val 80458"/>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=1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=10,000)</a:t>
            </a:r>
          </a:p>
          <a:p>
            <a:r>
              <a:rPr lang="ja-JP" altLang="en-US" sz="1200" b="1" dirty="0">
                <a:solidFill>
                  <a:schemeClr val="bg1"/>
                </a:solidFill>
              </a:rPr>
              <a:t>＞パラメータ更新は</a:t>
            </a:r>
            <a:r>
              <a:rPr lang="en-US" altLang="ja-JP" sz="1200" b="1" dirty="0">
                <a:solidFill>
                  <a:schemeClr val="bg1"/>
                </a:solidFill>
              </a:rPr>
              <a:t>2</a:t>
            </a:r>
            <a:r>
              <a:rPr lang="ja-JP" altLang="en-US" sz="1200" b="1" dirty="0">
                <a:solidFill>
                  <a:schemeClr val="bg1"/>
                </a:solidFill>
              </a:rPr>
              <a:t>回</a:t>
            </a:r>
          </a:p>
        </p:txBody>
      </p:sp>
      <p:sp>
        <p:nvSpPr>
          <p:cNvPr id="45" name="正方形/長方形 44">
            <a:extLst>
              <a:ext uri="{FF2B5EF4-FFF2-40B4-BE49-F238E27FC236}">
                <a16:creationId xmlns:a16="http://schemas.microsoft.com/office/drawing/2014/main" id="{2BFCEBF5-B2A1-60DE-66D7-4E98550AC783}"/>
              </a:ext>
            </a:extLst>
          </p:cNvPr>
          <p:cNvSpPr/>
          <p:nvPr/>
        </p:nvSpPr>
        <p:spPr>
          <a:xfrm>
            <a:off x="6797279" y="4267350"/>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46" name="吹き出し: 四角形 45">
            <a:extLst>
              <a:ext uri="{FF2B5EF4-FFF2-40B4-BE49-F238E27FC236}">
                <a16:creationId xmlns:a16="http://schemas.microsoft.com/office/drawing/2014/main" id="{95D80990-44AA-BFFA-E136-B5CDFFCCE66E}"/>
              </a:ext>
            </a:extLst>
          </p:cNvPr>
          <p:cNvSpPr/>
          <p:nvPr/>
        </p:nvSpPr>
        <p:spPr>
          <a:xfrm>
            <a:off x="9054248" y="3206460"/>
            <a:ext cx="2442281" cy="1202807"/>
          </a:xfrm>
          <a:prstGeom prst="wedgeRectCallout">
            <a:avLst>
              <a:gd name="adj1" fmla="val -57815"/>
              <a:gd name="adj2" fmla="val 83013"/>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=50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=200)</a:t>
            </a:r>
          </a:p>
          <a:p>
            <a:r>
              <a:rPr lang="ja-JP" altLang="en-US" sz="1200" b="1" dirty="0">
                <a:solidFill>
                  <a:schemeClr val="bg1"/>
                </a:solidFill>
              </a:rPr>
              <a:t>＞パラメータ更新は</a:t>
            </a:r>
            <a:r>
              <a:rPr lang="en-US" altLang="ja-JP" sz="1200" b="1" dirty="0">
                <a:solidFill>
                  <a:schemeClr val="bg1"/>
                </a:solidFill>
              </a:rPr>
              <a:t>100</a:t>
            </a:r>
            <a:r>
              <a:rPr lang="ja-JP" altLang="en-US" sz="1200" b="1" dirty="0">
                <a:solidFill>
                  <a:schemeClr val="bg1"/>
                </a:solidFill>
              </a:rPr>
              <a:t>回</a:t>
            </a:r>
            <a:endParaRPr lang="en-US" altLang="ja-JP" sz="1200" b="1" dirty="0">
              <a:solidFill>
                <a:schemeClr val="bg1"/>
              </a:solidFill>
            </a:endParaRPr>
          </a:p>
        </p:txBody>
      </p:sp>
      <p:cxnSp>
        <p:nvCxnSpPr>
          <p:cNvPr id="47" name="直線矢印コネクタ 46">
            <a:extLst>
              <a:ext uri="{FF2B5EF4-FFF2-40B4-BE49-F238E27FC236}">
                <a16:creationId xmlns:a16="http://schemas.microsoft.com/office/drawing/2014/main" id="{0360723A-F33E-6F93-E1E3-82CBEBD207FC}"/>
              </a:ext>
            </a:extLst>
          </p:cNvPr>
          <p:cNvCxnSpPr>
            <a:cxnSpLocks/>
          </p:cNvCxnSpPr>
          <p:nvPr/>
        </p:nvCxnSpPr>
        <p:spPr>
          <a:xfrm>
            <a:off x="8792637" y="3019186"/>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316322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6-1-11.</a:t>
            </a:r>
            <a:r>
              <a:rPr lang="ja-JP" altLang="en-US" dirty="0"/>
              <a:t>パラメータの最適化手法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305</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988660" y="2586788"/>
            <a:ext cx="8640762" cy="1537343"/>
          </a:xfrm>
        </p:spPr>
        <p:txBody>
          <a:bodyPr vert="horz" wrap="none" lIns="91440" tIns="45720" rIns="91440" bIns="45720" rtlCol="0" anchor="t">
            <a:normAutofit fontScale="92500" lnSpcReduction="20000"/>
          </a:bodyPr>
          <a:lstStyle/>
          <a:p>
            <a:pPr marL="356870" indent="-356870">
              <a:buClr>
                <a:srgbClr val="F36C37"/>
              </a:buClr>
            </a:pPr>
            <a:r>
              <a:rPr lang="en-US" altLang="ja-JP" sz="2000" b="1" dirty="0">
                <a:latin typeface="メイリオ"/>
                <a:ea typeface="メイリオ"/>
              </a:rPr>
              <a:t>SGD</a:t>
            </a:r>
            <a:r>
              <a:rPr lang="ja-JP" altLang="en-US" sz="2000" b="1" dirty="0">
                <a:latin typeface="メイリオ"/>
                <a:ea typeface="メイリオ"/>
              </a:rPr>
              <a:t>（</a:t>
            </a:r>
            <a:r>
              <a:rPr lang="en-US" altLang="ja-JP" sz="2000" b="1" dirty="0">
                <a:latin typeface="メイリオ"/>
                <a:ea typeface="メイリオ"/>
              </a:rPr>
              <a:t>Stochastic Gradient Descent; </a:t>
            </a:r>
            <a:r>
              <a:rPr lang="ja-JP" altLang="en-US" sz="2000" b="1" dirty="0">
                <a:latin typeface="メイリオ"/>
                <a:ea typeface="メイリオ"/>
              </a:rPr>
              <a:t>確率的勾配降下法）</a:t>
            </a:r>
            <a:endParaRPr lang="en-US" altLang="ja-JP" sz="2000" b="1" dirty="0">
              <a:latin typeface="メイリオ"/>
              <a:ea typeface="メイリオ"/>
            </a:endParaRPr>
          </a:p>
          <a:p>
            <a:pPr marL="742632" lvl="1" indent="-356870">
              <a:buClr>
                <a:srgbClr val="F36C37"/>
              </a:buClr>
            </a:pPr>
            <a:r>
              <a:rPr lang="ja-JP" altLang="en-US" sz="2000" b="1" dirty="0">
                <a:latin typeface="メイリオ"/>
                <a:ea typeface="メイリオ"/>
              </a:rPr>
              <a:t>求めた勾配に、決まった学習率を掛け合わせてパラメータを更新する</a:t>
            </a:r>
            <a:endParaRPr lang="en-US" altLang="ja-JP" sz="2000" b="1" dirty="0">
              <a:latin typeface="メイリオ"/>
              <a:ea typeface="メイリオ"/>
            </a:endParaRPr>
          </a:p>
          <a:p>
            <a:pPr marL="356870" indent="-356870">
              <a:buClr>
                <a:srgbClr val="F36C37"/>
              </a:buClr>
            </a:pPr>
            <a:r>
              <a:rPr lang="en-US" altLang="ja-JP" sz="2000" b="1" dirty="0"/>
              <a:t>Adam</a:t>
            </a:r>
            <a:r>
              <a:rPr lang="ja-JP" altLang="en-US" sz="2000" b="1" dirty="0"/>
              <a:t>（</a:t>
            </a:r>
            <a:r>
              <a:rPr lang="en-US" altLang="ja-JP" sz="2000" b="1" dirty="0"/>
              <a:t>Adaptive moment estimation</a:t>
            </a:r>
            <a:r>
              <a:rPr lang="ja-JP" altLang="en-US" sz="2000" b="1" dirty="0"/>
              <a:t>）</a:t>
            </a:r>
            <a:endParaRPr lang="en-US" altLang="ja-JP" sz="2000" b="1" dirty="0"/>
          </a:p>
          <a:p>
            <a:pPr marL="742632" lvl="1" indent="-356870">
              <a:buClr>
                <a:srgbClr val="F36C37"/>
              </a:buClr>
            </a:pPr>
            <a:r>
              <a:rPr lang="ja-JP" altLang="en-US" sz="2000" b="1" dirty="0"/>
              <a:t>勾配の大きさに応じて掛け合わせる学習率を調整する</a:t>
            </a:r>
            <a:endParaRPr lang="en-US" altLang="ja-JP" sz="2000" b="1" dirty="0"/>
          </a:p>
          <a:p>
            <a:pPr marL="742632" lvl="1" indent="-356870">
              <a:buClr>
                <a:srgbClr val="F36C37"/>
              </a:buClr>
            </a:pPr>
            <a:r>
              <a:rPr lang="en-US" altLang="ja-JP" sz="2000" b="1" dirty="0"/>
              <a:t>SGD</a:t>
            </a:r>
            <a:r>
              <a:rPr lang="ja-JP" altLang="en-US" sz="2000" b="1" dirty="0"/>
              <a:t>よりも早く解が収束しやすい</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878730" y="1295219"/>
            <a:ext cx="10658475" cy="11547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795216" y="1063837"/>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最適化手法（</a:t>
              </a:r>
              <a:r>
                <a:rPr lang="en-US" altLang="ja-JP" sz="2400" b="1" spc="150" dirty="0" err="1">
                  <a:solidFill>
                    <a:schemeClr val="bg1"/>
                  </a:solidFill>
                  <a:latin typeface="+mn-ea"/>
                </a:rPr>
                <a:t>optimaization</a:t>
              </a:r>
              <a:r>
                <a:rPr lang="en-US" altLang="ja-JP" sz="2400" b="1" spc="150" dirty="0">
                  <a:solidFill>
                    <a:schemeClr val="bg1"/>
                  </a:solidFill>
                  <a:latin typeface="+mn-ea"/>
                </a:rPr>
                <a:t> methods</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988660" y="1571204"/>
            <a:ext cx="10548545"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ja-JP" altLang="en-US" sz="2000" spc="0" dirty="0">
                <a:solidFill>
                  <a:schemeClr val="tx1">
                    <a:lumMod val="75000"/>
                    <a:lumOff val="25000"/>
                  </a:schemeClr>
                </a:solidFill>
              </a:rPr>
              <a:t>勾配降下法によるパラメータの探索を効率的に行うアルゴリズムが最適化手法として研究されています。以下によく使われるものを上げます。</a:t>
            </a:r>
          </a:p>
        </p:txBody>
      </p:sp>
      <p:sp>
        <p:nvSpPr>
          <p:cNvPr id="29" name="正方形/長方形 28">
            <a:extLst>
              <a:ext uri="{FF2B5EF4-FFF2-40B4-BE49-F238E27FC236}">
                <a16:creationId xmlns:a16="http://schemas.microsoft.com/office/drawing/2014/main" id="{9CAC0F97-CEB0-0C60-22F4-81F292264038}"/>
              </a:ext>
            </a:extLst>
          </p:cNvPr>
          <p:cNvSpPr/>
          <p:nvPr/>
        </p:nvSpPr>
        <p:spPr>
          <a:xfrm>
            <a:off x="2001919" y="4216185"/>
            <a:ext cx="1779654" cy="338554"/>
          </a:xfrm>
          <a:prstGeom prst="rect">
            <a:avLst/>
          </a:prstGeom>
        </p:spPr>
        <p:txBody>
          <a:bodyPr wrap="none">
            <a:spAutoFit/>
          </a:bodyPr>
          <a:lstStyle/>
          <a:p>
            <a:pPr algn="ctr"/>
            <a:r>
              <a:rPr lang="en-US" altLang="ja-JP" sz="1600" b="1" dirty="0">
                <a:solidFill>
                  <a:srgbClr val="F36C37"/>
                </a:solidFill>
              </a:rPr>
              <a:t>Adam</a:t>
            </a:r>
            <a:r>
              <a:rPr lang="ja-JP" altLang="en-US" sz="1600" b="1" dirty="0">
                <a:solidFill>
                  <a:srgbClr val="F36C37"/>
                </a:solidFill>
              </a:rPr>
              <a:t>のイメージ</a:t>
            </a:r>
          </a:p>
        </p:txBody>
      </p:sp>
      <p:sp>
        <p:nvSpPr>
          <p:cNvPr id="30" name="四角形: 角を丸くする 29">
            <a:extLst>
              <a:ext uri="{FF2B5EF4-FFF2-40B4-BE49-F238E27FC236}">
                <a16:creationId xmlns:a16="http://schemas.microsoft.com/office/drawing/2014/main" id="{4D44C89C-6E5F-CFC3-F455-4E7CF725036B}"/>
              </a:ext>
            </a:extLst>
          </p:cNvPr>
          <p:cNvSpPr/>
          <p:nvPr/>
        </p:nvSpPr>
        <p:spPr>
          <a:xfrm>
            <a:off x="2001919" y="4580635"/>
            <a:ext cx="7627503" cy="1800106"/>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31" name="直線矢印コネクタ 30">
            <a:extLst>
              <a:ext uri="{FF2B5EF4-FFF2-40B4-BE49-F238E27FC236}">
                <a16:creationId xmlns:a16="http://schemas.microsoft.com/office/drawing/2014/main" id="{BDF44CE7-B099-0BC3-A7B5-DADB8329EC10}"/>
              </a:ext>
            </a:extLst>
          </p:cNvPr>
          <p:cNvCxnSpPr>
            <a:cxnSpLocks/>
          </p:cNvCxnSpPr>
          <p:nvPr/>
        </p:nvCxnSpPr>
        <p:spPr>
          <a:xfrm>
            <a:off x="2402905" y="6114723"/>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F42CDE16-3F89-F7CC-BA35-C3FCB07E1A31}"/>
              </a:ext>
            </a:extLst>
          </p:cNvPr>
          <p:cNvCxnSpPr>
            <a:cxnSpLocks/>
          </p:cNvCxnSpPr>
          <p:nvPr/>
        </p:nvCxnSpPr>
        <p:spPr>
          <a:xfrm flipV="1">
            <a:off x="2559739" y="4795878"/>
            <a:ext cx="0" cy="1427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3" name="正方形/長方形 32">
            <a:extLst>
              <a:ext uri="{FF2B5EF4-FFF2-40B4-BE49-F238E27FC236}">
                <a16:creationId xmlns:a16="http://schemas.microsoft.com/office/drawing/2014/main" id="{A0E25BD3-3804-0979-C01C-4E031B773EA4}"/>
              </a:ext>
            </a:extLst>
          </p:cNvPr>
          <p:cNvSpPr/>
          <p:nvPr/>
        </p:nvSpPr>
        <p:spPr>
          <a:xfrm>
            <a:off x="2184346" y="4931777"/>
            <a:ext cx="369332" cy="400110"/>
          </a:xfrm>
          <a:prstGeom prst="rect">
            <a:avLst/>
          </a:prstGeom>
        </p:spPr>
        <p:txBody>
          <a:bodyPr vert="eaVert" wrap="none">
            <a:spAutoFit/>
          </a:bodyPr>
          <a:lstStyle/>
          <a:p>
            <a:pPr algn="ctr"/>
            <a:r>
              <a:rPr lang="ja-JP" altLang="en-US" sz="1200" dirty="0"/>
              <a:t>誤差</a:t>
            </a:r>
          </a:p>
        </p:txBody>
      </p:sp>
      <p:sp>
        <p:nvSpPr>
          <p:cNvPr id="34" name="フリーフォーム: 図形 33">
            <a:extLst>
              <a:ext uri="{FF2B5EF4-FFF2-40B4-BE49-F238E27FC236}">
                <a16:creationId xmlns:a16="http://schemas.microsoft.com/office/drawing/2014/main" id="{F7096DEE-5D90-5C65-A465-D6ED9C22D649}"/>
              </a:ext>
            </a:extLst>
          </p:cNvPr>
          <p:cNvSpPr/>
          <p:nvPr/>
        </p:nvSpPr>
        <p:spPr>
          <a:xfrm>
            <a:off x="2698570" y="5044884"/>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510B5BEC-74C1-8594-55DA-6353B253DD0C}"/>
              </a:ext>
            </a:extLst>
          </p:cNvPr>
          <p:cNvCxnSpPr>
            <a:cxnSpLocks/>
          </p:cNvCxnSpPr>
          <p:nvPr/>
        </p:nvCxnSpPr>
        <p:spPr>
          <a:xfrm flipH="1">
            <a:off x="3910580" y="5668280"/>
            <a:ext cx="185331" cy="15240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6" name="楕円 35">
            <a:extLst>
              <a:ext uri="{FF2B5EF4-FFF2-40B4-BE49-F238E27FC236}">
                <a16:creationId xmlns:a16="http://schemas.microsoft.com/office/drawing/2014/main" id="{294AEC4B-061A-2BFD-720F-E65CBD4CE8B5}"/>
              </a:ext>
            </a:extLst>
          </p:cNvPr>
          <p:cNvSpPr/>
          <p:nvPr/>
        </p:nvSpPr>
        <p:spPr>
          <a:xfrm>
            <a:off x="3705726" y="576085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0C7152D7-3B3B-606C-687E-2978B7F0F0A2}"/>
              </a:ext>
            </a:extLst>
          </p:cNvPr>
          <p:cNvSpPr/>
          <p:nvPr/>
        </p:nvSpPr>
        <p:spPr>
          <a:xfrm>
            <a:off x="3963618" y="544166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F910B13-137B-D8DA-B68B-DC1B1E0FDB85}"/>
              </a:ext>
            </a:extLst>
          </p:cNvPr>
          <p:cNvSpPr/>
          <p:nvPr/>
        </p:nvSpPr>
        <p:spPr>
          <a:xfrm>
            <a:off x="4140450" y="51115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3D9D7D20-31AE-98E3-7178-0C0B7F41A49B}"/>
              </a:ext>
            </a:extLst>
          </p:cNvPr>
          <p:cNvCxnSpPr>
            <a:cxnSpLocks/>
          </p:cNvCxnSpPr>
          <p:nvPr/>
        </p:nvCxnSpPr>
        <p:spPr>
          <a:xfrm flipH="1">
            <a:off x="3631819" y="5981209"/>
            <a:ext cx="156541" cy="24783"/>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0" name="直線矢印コネクタ 39">
            <a:extLst>
              <a:ext uri="{FF2B5EF4-FFF2-40B4-BE49-F238E27FC236}">
                <a16:creationId xmlns:a16="http://schemas.microsoft.com/office/drawing/2014/main" id="{EA6BCC0A-BB70-30CB-B95C-282204432E84}"/>
              </a:ext>
            </a:extLst>
          </p:cNvPr>
          <p:cNvCxnSpPr>
            <a:cxnSpLocks/>
          </p:cNvCxnSpPr>
          <p:nvPr/>
        </p:nvCxnSpPr>
        <p:spPr>
          <a:xfrm flipH="1">
            <a:off x="4188202" y="5218341"/>
            <a:ext cx="185330" cy="36056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正方形/長方形 40">
            <a:extLst>
              <a:ext uri="{FF2B5EF4-FFF2-40B4-BE49-F238E27FC236}">
                <a16:creationId xmlns:a16="http://schemas.microsoft.com/office/drawing/2014/main" id="{DEF2BF40-7D0A-C145-4999-FA57F94B18BF}"/>
              </a:ext>
            </a:extLst>
          </p:cNvPr>
          <p:cNvSpPr/>
          <p:nvPr/>
        </p:nvSpPr>
        <p:spPr>
          <a:xfrm>
            <a:off x="4447920" y="5291881"/>
            <a:ext cx="2236510" cy="584775"/>
          </a:xfrm>
          <a:prstGeom prst="rect">
            <a:avLst/>
          </a:prstGeom>
        </p:spPr>
        <p:txBody>
          <a:bodyPr wrap="none">
            <a:spAutoFit/>
          </a:bodyPr>
          <a:lstStyle/>
          <a:p>
            <a:pPr algn="ctr"/>
            <a:r>
              <a:rPr lang="ja-JP" altLang="en-US" sz="1600" b="1" dirty="0">
                <a:solidFill>
                  <a:srgbClr val="F36C37"/>
                </a:solidFill>
              </a:rPr>
              <a:t>勾配（傾き）に応じて</a:t>
            </a:r>
            <a:endParaRPr lang="en-US" altLang="ja-JP" sz="1600" b="1" dirty="0">
              <a:solidFill>
                <a:srgbClr val="F36C37"/>
              </a:solidFill>
            </a:endParaRPr>
          </a:p>
          <a:p>
            <a:pPr algn="ctr"/>
            <a:r>
              <a:rPr lang="ja-JP" altLang="en-US" sz="1600" b="1" dirty="0">
                <a:solidFill>
                  <a:srgbClr val="F36C37"/>
                </a:solidFill>
              </a:rPr>
              <a:t>学習率が変化</a:t>
            </a:r>
          </a:p>
        </p:txBody>
      </p:sp>
      <p:sp>
        <p:nvSpPr>
          <p:cNvPr id="42" name="正方形/長方形 41">
            <a:extLst>
              <a:ext uri="{FF2B5EF4-FFF2-40B4-BE49-F238E27FC236}">
                <a16:creationId xmlns:a16="http://schemas.microsoft.com/office/drawing/2014/main" id="{475C44E3-2224-DE00-6EB7-F573657F921D}"/>
              </a:ext>
            </a:extLst>
          </p:cNvPr>
          <p:cNvSpPr/>
          <p:nvPr/>
        </p:nvSpPr>
        <p:spPr>
          <a:xfrm>
            <a:off x="3554151" y="6198243"/>
            <a:ext cx="954107" cy="276999"/>
          </a:xfrm>
          <a:prstGeom prst="rect">
            <a:avLst/>
          </a:prstGeom>
        </p:spPr>
        <p:txBody>
          <a:bodyPr wrap="none">
            <a:spAutoFit/>
          </a:bodyPr>
          <a:lstStyle/>
          <a:p>
            <a:pPr algn="ctr"/>
            <a:r>
              <a:rPr lang="ja-JP" altLang="en-US" sz="1200" dirty="0"/>
              <a:t>パラメータ</a:t>
            </a:r>
          </a:p>
        </p:txBody>
      </p:sp>
      <p:pic>
        <p:nvPicPr>
          <p:cNvPr id="43" name="図 42" descr="アイコン&#10;&#10;自動的に生成された説明">
            <a:extLst>
              <a:ext uri="{FF2B5EF4-FFF2-40B4-BE49-F238E27FC236}">
                <a16:creationId xmlns:a16="http://schemas.microsoft.com/office/drawing/2014/main" id="{3F605F5D-E160-F737-7470-58B7D6EDD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29959">
            <a:off x="8235899" y="4644212"/>
            <a:ext cx="1185318" cy="1185318"/>
          </a:xfrm>
          <a:prstGeom prst="rect">
            <a:avLst/>
          </a:prstGeom>
        </p:spPr>
      </p:pic>
      <p:pic>
        <p:nvPicPr>
          <p:cNvPr id="44" name="図 43" descr="アイコン&#10;&#10;自動的に生成された説明">
            <a:extLst>
              <a:ext uri="{FF2B5EF4-FFF2-40B4-BE49-F238E27FC236}">
                <a16:creationId xmlns:a16="http://schemas.microsoft.com/office/drawing/2014/main" id="{24EA0EEF-B7CF-28AD-4623-94F0A33E3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565863">
            <a:off x="6486865" y="4508385"/>
            <a:ext cx="1246891" cy="1246891"/>
          </a:xfrm>
          <a:prstGeom prst="rect">
            <a:avLst/>
          </a:prstGeom>
        </p:spPr>
      </p:pic>
      <p:cxnSp>
        <p:nvCxnSpPr>
          <p:cNvPr id="45" name="直線コネクタ 44">
            <a:extLst>
              <a:ext uri="{FF2B5EF4-FFF2-40B4-BE49-F238E27FC236}">
                <a16:creationId xmlns:a16="http://schemas.microsoft.com/office/drawing/2014/main" id="{32B20296-CB0B-058C-1EE1-561612F424BC}"/>
              </a:ext>
            </a:extLst>
          </p:cNvPr>
          <p:cNvCxnSpPr>
            <a:cxnSpLocks/>
          </p:cNvCxnSpPr>
          <p:nvPr/>
        </p:nvCxnSpPr>
        <p:spPr>
          <a:xfrm flipH="1">
            <a:off x="7110311" y="4936022"/>
            <a:ext cx="621657" cy="940634"/>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378446A0-A50F-B90F-9501-F726D5151A83}"/>
              </a:ext>
            </a:extLst>
          </p:cNvPr>
          <p:cNvCxnSpPr>
            <a:cxnSpLocks/>
          </p:cNvCxnSpPr>
          <p:nvPr/>
        </p:nvCxnSpPr>
        <p:spPr>
          <a:xfrm flipH="1">
            <a:off x="8556397" y="5507719"/>
            <a:ext cx="858070" cy="406928"/>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7" name="正方形/長方形 46">
            <a:extLst>
              <a:ext uri="{FF2B5EF4-FFF2-40B4-BE49-F238E27FC236}">
                <a16:creationId xmlns:a16="http://schemas.microsoft.com/office/drawing/2014/main" id="{61587D39-F9B2-F992-1231-49819EADAA99}"/>
              </a:ext>
            </a:extLst>
          </p:cNvPr>
          <p:cNvSpPr/>
          <p:nvPr/>
        </p:nvSpPr>
        <p:spPr>
          <a:xfrm>
            <a:off x="6907400" y="5914647"/>
            <a:ext cx="800219" cy="338554"/>
          </a:xfrm>
          <a:prstGeom prst="rect">
            <a:avLst/>
          </a:prstGeom>
        </p:spPr>
        <p:txBody>
          <a:bodyPr wrap="none">
            <a:spAutoFit/>
          </a:bodyPr>
          <a:lstStyle/>
          <a:p>
            <a:pPr algn="ctr"/>
            <a:r>
              <a:rPr lang="ja-JP" altLang="en-US" sz="1600" b="1" dirty="0">
                <a:solidFill>
                  <a:srgbClr val="F36C37"/>
                </a:solidFill>
              </a:rPr>
              <a:t>勾配大</a:t>
            </a:r>
          </a:p>
        </p:txBody>
      </p:sp>
      <p:sp>
        <p:nvSpPr>
          <p:cNvPr id="48" name="正方形/長方形 47">
            <a:extLst>
              <a:ext uri="{FF2B5EF4-FFF2-40B4-BE49-F238E27FC236}">
                <a16:creationId xmlns:a16="http://schemas.microsoft.com/office/drawing/2014/main" id="{48D64927-356A-C56A-E413-CBEE1EB36950}"/>
              </a:ext>
            </a:extLst>
          </p:cNvPr>
          <p:cNvSpPr/>
          <p:nvPr/>
        </p:nvSpPr>
        <p:spPr>
          <a:xfrm>
            <a:off x="8569222" y="5911504"/>
            <a:ext cx="800219" cy="338554"/>
          </a:xfrm>
          <a:prstGeom prst="rect">
            <a:avLst/>
          </a:prstGeom>
        </p:spPr>
        <p:txBody>
          <a:bodyPr wrap="none">
            <a:spAutoFit/>
          </a:bodyPr>
          <a:lstStyle/>
          <a:p>
            <a:pPr algn="ctr"/>
            <a:r>
              <a:rPr lang="ja-JP" altLang="en-US" sz="1600" b="1" dirty="0">
                <a:solidFill>
                  <a:srgbClr val="F36C37"/>
                </a:solidFill>
              </a:rPr>
              <a:t>勾配小</a:t>
            </a:r>
          </a:p>
        </p:txBody>
      </p:sp>
    </p:spTree>
    <p:extLst>
      <p:ext uri="{BB962C8B-B14F-4D97-AF65-F5344CB8AC3E}">
        <p14:creationId xmlns:p14="http://schemas.microsoft.com/office/powerpoint/2010/main" val="4931158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6-1-12.</a:t>
            </a:r>
            <a:r>
              <a:rPr lang="ja-JP" altLang="en-US" dirty="0"/>
              <a:t>ニューラルネットワークの代表的なハイパーパラメータ</a:t>
            </a:r>
            <a:endParaRPr kumimoji="1" lang="ja-JP" altLang="en-US" dirty="0"/>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306</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ニューラルネットワークでは主に以下のハイパーパラメータを調整できる。</a:t>
            </a:r>
            <a:endParaRPr lang="en-US" altLang="ja-JP" sz="1800" dirty="0"/>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781231"/>
            <a:ext cx="8640762" cy="3866149"/>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ニューラルネットワークの層数</a:t>
            </a:r>
            <a:endParaRPr lang="en-US" altLang="ja-JP" sz="2000" b="1" dirty="0"/>
          </a:p>
          <a:p>
            <a:pPr>
              <a:buClr>
                <a:srgbClr val="F36C37"/>
              </a:buClr>
            </a:pPr>
            <a:r>
              <a:rPr lang="ja-JP" altLang="en-US" sz="2000" b="1" dirty="0"/>
              <a:t>ニューラルネットワーク各層のノード数</a:t>
            </a:r>
          </a:p>
          <a:p>
            <a:pPr>
              <a:buClr>
                <a:srgbClr val="F36C37"/>
              </a:buClr>
            </a:pPr>
            <a:r>
              <a:rPr lang="ja-JP" altLang="en-US" sz="2000" b="1" dirty="0"/>
              <a:t>エポック数</a:t>
            </a:r>
            <a:endParaRPr lang="en-US" altLang="ja-JP" sz="2000" b="1" dirty="0"/>
          </a:p>
          <a:p>
            <a:pPr>
              <a:buClr>
                <a:srgbClr val="F36C37"/>
              </a:buClr>
            </a:pPr>
            <a:r>
              <a:rPr lang="ja-JP" altLang="en-US" sz="2000" b="1" dirty="0"/>
              <a:t>勾配降下法の学習率</a:t>
            </a:r>
            <a:endParaRPr lang="en-US" altLang="ja-JP" sz="2000" b="1" dirty="0"/>
          </a:p>
          <a:p>
            <a:pPr>
              <a:buClr>
                <a:srgbClr val="F36C37"/>
              </a:buClr>
            </a:pPr>
            <a:endParaRPr lang="en-US" altLang="ja-JP" sz="2000" b="1" dirty="0"/>
          </a:p>
          <a:p>
            <a:pPr marL="0" indent="0">
              <a:buClr>
                <a:srgbClr val="F36C37"/>
              </a:buClr>
              <a:buNone/>
            </a:pPr>
            <a:r>
              <a:rPr lang="ja-JP" altLang="en-US" sz="2000" b="1" dirty="0"/>
              <a:t>層数・ノード数を変化させることでモデルの複雑さを制御できる。</a:t>
            </a:r>
          </a:p>
          <a:p>
            <a:pPr marL="0" indent="0">
              <a:buClr>
                <a:srgbClr val="F36C37"/>
              </a:buClr>
              <a:buNone/>
            </a:pPr>
            <a:r>
              <a:rPr lang="ja-JP" altLang="en-US" sz="2000" b="1" dirty="0"/>
              <a:t>また、エポック数・勾配降下法の学習率により、学習時間や、</a:t>
            </a:r>
            <a:endParaRPr lang="en-US" altLang="ja-JP" sz="2000" b="1" dirty="0"/>
          </a:p>
          <a:p>
            <a:pPr marL="0" indent="0">
              <a:buClr>
                <a:srgbClr val="F36C37"/>
              </a:buClr>
              <a:buNone/>
            </a:pPr>
            <a:r>
              <a:rPr lang="ja-JP" altLang="en-US" sz="2000" b="1" dirty="0"/>
              <a:t>過学習・未学習などの学習量を調整できる。</a:t>
            </a:r>
          </a:p>
        </p:txBody>
      </p:sp>
    </p:spTree>
    <p:extLst>
      <p:ext uri="{BB962C8B-B14F-4D97-AF65-F5344CB8AC3E}">
        <p14:creationId xmlns:p14="http://schemas.microsoft.com/office/powerpoint/2010/main" val="72695059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6-1-13.</a:t>
            </a:r>
            <a:r>
              <a:rPr lang="ja-JP" altLang="en-US" dirty="0"/>
              <a:t>（再掲）ディープラーニングフレームワーク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307</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2906885152"/>
              </p:ext>
            </p:extLst>
          </p:nvPr>
        </p:nvGraphicFramePr>
        <p:xfrm>
          <a:off x="766760" y="2028651"/>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766760" y="2563726"/>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312567" y="3433348"/>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883501" y="4260821"/>
            <a:ext cx="1508414" cy="547341"/>
          </a:xfrm>
          <a:prstGeom prst="rect">
            <a:avLst/>
          </a:prstGeom>
        </p:spPr>
      </p:pic>
      <p:sp>
        <p:nvSpPr>
          <p:cNvPr id="12" name="テキスト ボックス 11">
            <a:extLst>
              <a:ext uri="{FF2B5EF4-FFF2-40B4-BE49-F238E27FC236}">
                <a16:creationId xmlns:a16="http://schemas.microsoft.com/office/drawing/2014/main" id="{77A98F88-2FBA-4D2D-8790-44C81792E3D9}"/>
              </a:ext>
            </a:extLst>
          </p:cNvPr>
          <p:cNvSpPr txBox="1"/>
          <p:nvPr/>
        </p:nvSpPr>
        <p:spPr>
          <a:xfrm>
            <a:off x="766763" y="5115428"/>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t>　本コースでは、</a:t>
            </a:r>
            <a:r>
              <a:rPr lang="en-US" altLang="ja-JP" sz="1800" dirty="0"/>
              <a:t>TensorFlow / </a:t>
            </a:r>
            <a:r>
              <a:rPr lang="en-US" altLang="ja-JP" sz="1800" dirty="0" err="1"/>
              <a:t>Keras</a:t>
            </a:r>
            <a:r>
              <a:rPr lang="en-US" altLang="ja-JP" sz="1800" dirty="0"/>
              <a:t> </a:t>
            </a:r>
            <a:r>
              <a:rPr lang="ja-JP" altLang="en-US" sz="1800" dirty="0"/>
              <a:t>を使用します。</a:t>
            </a:r>
            <a:br>
              <a:rPr lang="en-US" altLang="ja-JP" sz="1800" dirty="0"/>
            </a:br>
            <a:r>
              <a:rPr lang="ja-JP" altLang="en-US" sz="1800" dirty="0"/>
              <a:t>（</a:t>
            </a:r>
            <a:r>
              <a:rPr lang="en-US" altLang="ja-JP" sz="1800" dirty="0" err="1"/>
              <a:t>PyTorch</a:t>
            </a:r>
            <a:r>
              <a:rPr lang="ja-JP" altLang="en-US" sz="1800" dirty="0"/>
              <a:t>での実装方法も付録として掲載しています。）</a:t>
            </a:r>
            <a:endParaRPr lang="en-US" altLang="ja-JP" sz="1800" dirty="0"/>
          </a:p>
        </p:txBody>
      </p:sp>
    </p:spTree>
    <p:extLst>
      <p:ext uri="{BB962C8B-B14F-4D97-AF65-F5344CB8AC3E}">
        <p14:creationId xmlns:p14="http://schemas.microsoft.com/office/powerpoint/2010/main" val="28132829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308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40491959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6-2-1.TensorFlow</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309</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78681" y="3599072"/>
            <a:ext cx="8640762" cy="1721747"/>
          </a:xfrm>
        </p:spPr>
        <p:txBody>
          <a:bodyPr vert="horz" wrap="none" lIns="91440" tIns="45720" rIns="91440" bIns="45720" rtlCol="0" anchor="t">
            <a:normAutofit lnSpcReduction="10000"/>
          </a:bodyPr>
          <a:lstStyle/>
          <a:p>
            <a:pPr marL="356870" indent="-356870">
              <a:buClr>
                <a:srgbClr val="F36C37"/>
              </a:buClr>
            </a:pPr>
            <a:r>
              <a:rPr lang="ja-JP" altLang="en-US" sz="2000" b="1">
                <a:latin typeface="メイリオ"/>
                <a:ea typeface="メイリオ"/>
              </a:rPr>
              <a:t>現状最も使用率の高いフレームワークであり、情報が豊富でドキュメントも充実している</a:t>
            </a:r>
            <a:endParaRPr lang="en-US" altLang="ja-JP" sz="2000" b="1">
              <a:latin typeface="メイリオ"/>
              <a:ea typeface="メイリオ"/>
            </a:endParaRPr>
          </a:p>
          <a:p>
            <a:pPr marL="356870" indent="-356870">
              <a:buClr>
                <a:srgbClr val="F36C37"/>
              </a:buClr>
            </a:pPr>
            <a:r>
              <a:rPr lang="ja-JP" altLang="en-US" sz="2000" b="1" dirty="0"/>
              <a:t>学習に</a:t>
            </a:r>
            <a:r>
              <a:rPr lang="en-US" altLang="ja-JP" sz="2000" b="1" dirty="0"/>
              <a:t>GPU</a:t>
            </a:r>
            <a:r>
              <a:rPr lang="ja-JP" altLang="en-US" sz="2000" b="1" dirty="0"/>
              <a:t>を利用可能</a:t>
            </a:r>
          </a:p>
          <a:p>
            <a:pPr marL="356870" indent="-356870">
              <a:buClr>
                <a:srgbClr val="F36C37"/>
              </a:buClr>
            </a:pPr>
            <a:r>
              <a:rPr lang="en-US" altLang="ja-JP" sz="2000" b="1">
                <a:latin typeface="メイリオ"/>
                <a:ea typeface="メイリオ"/>
              </a:rPr>
              <a:t>2019</a:t>
            </a:r>
            <a:r>
              <a:rPr lang="ja-JP" altLang="en-US" sz="2000" b="1">
                <a:latin typeface="メイリオ"/>
                <a:ea typeface="メイリオ"/>
              </a:rPr>
              <a:t>年に</a:t>
            </a:r>
            <a:r>
              <a:rPr lang="en-US" altLang="ja-JP" sz="2000" b="1">
                <a:latin typeface="メイリオ"/>
                <a:ea typeface="メイリオ"/>
              </a:rPr>
              <a:t>TensorFlow2.0</a:t>
            </a:r>
            <a:r>
              <a:rPr lang="ja-JP" altLang="en-US" sz="2000" b="1">
                <a:latin typeface="メイリオ"/>
                <a:ea typeface="メイリオ"/>
              </a:rPr>
              <a:t>がリリースされ、</a:t>
            </a:r>
            <a:r>
              <a:rPr lang="en-US" altLang="ja-JP" sz="2000" b="1">
                <a:latin typeface="メイリオ"/>
                <a:ea typeface="メイリオ"/>
              </a:rPr>
              <a:t>TensorFlow</a:t>
            </a:r>
            <a:r>
              <a:rPr lang="ja-JP" altLang="en-US" sz="2000" b="1">
                <a:latin typeface="メイリオ"/>
                <a:ea typeface="メイリオ"/>
              </a:rPr>
              <a:t>に</a:t>
            </a:r>
            <a:r>
              <a:rPr lang="en-US" altLang="ja-JP" sz="2000" b="1">
                <a:latin typeface="メイリオ"/>
                <a:ea typeface="メイリオ"/>
              </a:rPr>
              <a:t>Keras</a:t>
            </a:r>
            <a:r>
              <a:rPr lang="ja-JP" altLang="en-US" sz="2000" b="1">
                <a:latin typeface="メイリオ"/>
                <a:ea typeface="メイリオ"/>
              </a:rPr>
              <a:t>が統合されたことで、</a:t>
            </a:r>
            <a:br>
              <a:rPr lang="ja-JP" altLang="en-US" sz="2000" b="1">
                <a:latin typeface="メイリオ"/>
                <a:ea typeface="メイリオ"/>
              </a:rPr>
            </a:br>
            <a:r>
              <a:rPr lang="en-US" altLang="ja-JP" sz="2000" b="1">
                <a:latin typeface="メイリオ"/>
                <a:ea typeface="メイリオ"/>
              </a:rPr>
              <a:t>TensorFlow</a:t>
            </a:r>
            <a:r>
              <a:rPr lang="ja-JP" altLang="en-US" sz="2000" b="1">
                <a:latin typeface="メイリオ"/>
                <a:ea typeface="メイリオ"/>
              </a:rPr>
              <a:t>から</a:t>
            </a:r>
            <a:r>
              <a:rPr lang="en-US" altLang="ja-JP" sz="2000" b="1">
                <a:latin typeface="メイリオ"/>
                <a:ea typeface="メイリオ"/>
              </a:rPr>
              <a:t>Keras</a:t>
            </a:r>
            <a:r>
              <a:rPr lang="ja-JP" altLang="en-US" sz="2000" b="1">
                <a:latin typeface="メイリオ"/>
                <a:ea typeface="メイリオ"/>
              </a:rPr>
              <a:t>を呼び出すことが可能になり、使い勝手も向上</a:t>
            </a:r>
            <a:br>
              <a:rPr lang="en-US" altLang="ja-JP" sz="2000" b="1" dirty="0"/>
            </a:br>
            <a:r>
              <a:rPr lang="en-US" altLang="ja-JP" sz="2000" b="1">
                <a:latin typeface="メイリオ"/>
                <a:ea typeface="メイリオ"/>
              </a:rPr>
              <a:t>※ TensorFlow1.0</a:t>
            </a:r>
            <a:r>
              <a:rPr lang="ja-JP" altLang="en-US" sz="2000" b="1" dirty="0">
                <a:latin typeface="メイリオ"/>
                <a:ea typeface="メイリオ"/>
              </a:rPr>
              <a:t>と使用方法が異なるため注意</a:t>
            </a:r>
            <a:endParaRPr lang="ja-JP"/>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1755469"/>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TensorFlow</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743493"/>
            <a:ext cx="10548545"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TensorFlow</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です。高機能で詳細にニューラルネットワークを構成し、機械学習モデルを作成することができます。</a:t>
            </a:r>
            <a:br>
              <a:rPr lang="en-US" altLang="ja-JP" sz="2000" spc="0" dirty="0">
                <a:solidFill>
                  <a:schemeClr val="tx1">
                    <a:lumMod val="75000"/>
                    <a:lumOff val="25000"/>
                  </a:schemeClr>
                </a:solidFill>
              </a:rPr>
            </a:br>
            <a:r>
              <a:rPr lang="en-US" altLang="ja-JP" sz="2000" spc="0" dirty="0">
                <a:solidFill>
                  <a:schemeClr val="tx1">
                    <a:lumMod val="75000"/>
                    <a:lumOff val="25000"/>
                  </a:schemeClr>
                </a:solidFill>
              </a:rPr>
              <a:t>　2015</a:t>
            </a:r>
            <a:r>
              <a:rPr lang="ja-JP" altLang="en-US" sz="2000" spc="0" dirty="0">
                <a:solidFill>
                  <a:schemeClr val="tx1">
                    <a:lumMod val="75000"/>
                    <a:lumOff val="25000"/>
                  </a:schemeClr>
                </a:solidFill>
              </a:rPr>
              <a:t>年に</a:t>
            </a:r>
            <a:r>
              <a:rPr lang="en-US" altLang="ja-JP" sz="2000" spc="0" dirty="0">
                <a:solidFill>
                  <a:schemeClr val="tx1">
                    <a:lumMod val="75000"/>
                    <a:lumOff val="25000"/>
                  </a:schemeClr>
                </a:solidFill>
              </a:rPr>
              <a:t>β</a:t>
            </a:r>
            <a:r>
              <a:rPr lang="ja-JP" altLang="en-US" sz="2000" spc="0" dirty="0">
                <a:solidFill>
                  <a:schemeClr val="tx1">
                    <a:lumMod val="75000"/>
                    <a:lumOff val="25000"/>
                  </a:schemeClr>
                </a:solidFill>
              </a:rPr>
              <a:t>版が公開されてから、多くの企業や研究機関で採用されています。</a:t>
            </a:r>
          </a:p>
        </p:txBody>
      </p:sp>
      <p:pic>
        <p:nvPicPr>
          <p:cNvPr id="19" name="図 18">
            <a:extLst>
              <a:ext uri="{FF2B5EF4-FFF2-40B4-BE49-F238E27FC236}">
                <a16:creationId xmlns:a16="http://schemas.microsoft.com/office/drawing/2014/main" id="{6D69C5AA-2D07-46B5-9F82-B65946426ED4}"/>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4532194" y="5240994"/>
            <a:ext cx="2571961" cy="1131532"/>
          </a:xfrm>
          <a:prstGeom prst="rect">
            <a:avLst/>
          </a:prstGeom>
        </p:spPr>
      </p:pic>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 </a:t>
            </a:r>
            <a:r>
              <a:rPr lang="ja-JP" altLang="en-US" sz="1800" dirty="0"/>
              <a:t>を用いてディープラーニングを実装する方法を学びましょう。</a:t>
            </a:r>
          </a:p>
        </p:txBody>
      </p:sp>
    </p:spTree>
    <p:extLst>
      <p:ext uri="{BB962C8B-B14F-4D97-AF65-F5344CB8AC3E}">
        <p14:creationId xmlns:p14="http://schemas.microsoft.com/office/powerpoint/2010/main" val="415059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四角形: 角を丸くする 52">
            <a:extLst>
              <a:ext uri="{FF2B5EF4-FFF2-40B4-BE49-F238E27FC236}">
                <a16:creationId xmlns:a16="http://schemas.microsoft.com/office/drawing/2014/main" id="{E990FB3E-E4BF-4FF0-982A-7D5B25DB2F0B}"/>
              </a:ext>
            </a:extLst>
          </p:cNvPr>
          <p:cNvSpPr/>
          <p:nvPr/>
        </p:nvSpPr>
        <p:spPr bwMode="auto">
          <a:xfrm>
            <a:off x="1487828" y="5093895"/>
            <a:ext cx="2535074"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pic>
        <p:nvPicPr>
          <p:cNvPr id="44" name="図 43" descr="図形, 矢印&#10;&#10;自動的に生成された説明">
            <a:extLst>
              <a:ext uri="{FF2B5EF4-FFF2-40B4-BE49-F238E27FC236}">
                <a16:creationId xmlns:a16="http://schemas.microsoft.com/office/drawing/2014/main" id="{A970360F-8FAD-44BD-829B-3CD92B7B6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044" y="5252904"/>
            <a:ext cx="1068642" cy="957771"/>
          </a:xfrm>
          <a:prstGeom prst="rect">
            <a:avLst/>
          </a:prstGeom>
          <a:effectLst>
            <a:outerShdw blurRad="63500" sx="101000" sy="101000" algn="ctr" rotWithShape="0">
              <a:prstClr val="black">
                <a:alpha val="40000"/>
              </a:prstClr>
            </a:outerShdw>
          </a:effectLst>
        </p:spPr>
      </p:pic>
      <p:sp>
        <p:nvSpPr>
          <p:cNvPr id="46" name="四角形: 角を丸くする 45">
            <a:extLst>
              <a:ext uri="{FF2B5EF4-FFF2-40B4-BE49-F238E27FC236}">
                <a16:creationId xmlns:a16="http://schemas.microsoft.com/office/drawing/2014/main" id="{BE45BC99-8DCB-47F8-9338-A2D1686315CC}"/>
              </a:ext>
            </a:extLst>
          </p:cNvPr>
          <p:cNvSpPr/>
          <p:nvPr/>
        </p:nvSpPr>
        <p:spPr bwMode="auto">
          <a:xfrm>
            <a:off x="1487828" y="2321983"/>
            <a:ext cx="5459072"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36" name="四角形: 角を丸くする 35">
            <a:extLst>
              <a:ext uri="{FF2B5EF4-FFF2-40B4-BE49-F238E27FC236}">
                <a16:creationId xmlns:a16="http://schemas.microsoft.com/office/drawing/2014/main" id="{6747EF58-C2FF-455D-818F-D899BC22CB2A}"/>
              </a:ext>
            </a:extLst>
          </p:cNvPr>
          <p:cNvSpPr/>
          <p:nvPr/>
        </p:nvSpPr>
        <p:spPr bwMode="auto">
          <a:xfrm>
            <a:off x="746465" y="129802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回帰 </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(Regression)</a:t>
            </a:r>
            <a:endParaRPr kumimoji="1" lang="en-US" altLang="ja-JP" sz="2000" b="1" dirty="0">
              <a:solidFill>
                <a:srgbClr val="F36C37"/>
              </a:solidFill>
              <a:latin typeface="+mj-ea"/>
              <a:ea typeface="+mj-ea"/>
            </a:endParaRPr>
          </a:p>
        </p:txBody>
      </p:sp>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教師</a:t>
            </a:r>
            <a:r>
              <a:rPr lang="ja-JP" altLang="en-US" dirty="0"/>
              <a:t>あり学習で対応できる課題</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31</a:t>
            </a:fld>
            <a:endParaRPr kumimoji="1" lang="ja-JP" altLang="en-US"/>
          </a:p>
        </p:txBody>
      </p:sp>
      <p:sp>
        <p:nvSpPr>
          <p:cNvPr id="28" name="四角形: 角を丸くする 27">
            <a:extLst>
              <a:ext uri="{FF2B5EF4-FFF2-40B4-BE49-F238E27FC236}">
                <a16:creationId xmlns:a16="http://schemas.microsoft.com/office/drawing/2014/main" id="{45E3D019-CDA7-45DA-B375-765A794433C7}"/>
              </a:ext>
            </a:extLst>
          </p:cNvPr>
          <p:cNvSpPr/>
          <p:nvPr/>
        </p:nvSpPr>
        <p:spPr>
          <a:xfrm>
            <a:off x="2041730"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\100</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1" name="四角形: 角を丸くする 30">
            <a:extLst>
              <a:ext uri="{FF2B5EF4-FFF2-40B4-BE49-F238E27FC236}">
                <a16:creationId xmlns:a16="http://schemas.microsoft.com/office/drawing/2014/main" id="{5A4236AF-92C5-433E-A93E-7FA6E03417F3}"/>
              </a:ext>
            </a:extLst>
          </p:cNvPr>
          <p:cNvSpPr/>
          <p:nvPr/>
        </p:nvSpPr>
        <p:spPr>
          <a:xfrm>
            <a:off x="3666459"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\145</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2" name="四角形: 角を丸くする 31">
            <a:extLst>
              <a:ext uri="{FF2B5EF4-FFF2-40B4-BE49-F238E27FC236}">
                <a16:creationId xmlns:a16="http://schemas.microsoft.com/office/drawing/2014/main" id="{7DC18C08-ACC9-406A-88B6-59FB4A361099}"/>
              </a:ext>
            </a:extLst>
          </p:cNvPr>
          <p:cNvSpPr/>
          <p:nvPr/>
        </p:nvSpPr>
        <p:spPr>
          <a:xfrm>
            <a:off x="5291189" y="3299071"/>
            <a:ext cx="100500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\98</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42" name="吹き出し: 四角形 41">
            <a:extLst>
              <a:ext uri="{FF2B5EF4-FFF2-40B4-BE49-F238E27FC236}">
                <a16:creationId xmlns:a16="http://schemas.microsoft.com/office/drawing/2014/main" id="{557EA2DD-A889-47EB-A75A-DC83A2E557DB}"/>
              </a:ext>
            </a:extLst>
          </p:cNvPr>
          <p:cNvSpPr/>
          <p:nvPr/>
        </p:nvSpPr>
        <p:spPr>
          <a:xfrm>
            <a:off x="7748185" y="3248461"/>
            <a:ext cx="3034228" cy="325061"/>
          </a:xfrm>
          <a:prstGeom prst="wedgeRectCallout">
            <a:avLst>
              <a:gd name="adj1" fmla="val -47092"/>
              <a:gd name="adj2" fmla="val -10012"/>
            </a:avLst>
          </a:prstGeom>
        </p:spPr>
        <p:txBody>
          <a:bodyPr vert="horz" wrap="none" lIns="91440" tIns="45720" rIns="91440" bIns="45720" rtlCol="0">
            <a:noAutofit/>
          </a:bodyPr>
          <a:lstStyle/>
          <a:p>
            <a:pPr algn="ctr" defTabSz="914400" fontAlgn="base">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予測モデルをもとに数値を予測</a:t>
            </a:r>
          </a:p>
        </p:txBody>
      </p:sp>
      <p:sp>
        <p:nvSpPr>
          <p:cNvPr id="40" name="テキスト ボックス 39">
            <a:extLst>
              <a:ext uri="{FF2B5EF4-FFF2-40B4-BE49-F238E27FC236}">
                <a16:creationId xmlns:a16="http://schemas.microsoft.com/office/drawing/2014/main" id="{3BD8C99B-E365-4E48-9BA5-E5970AA9B06F}"/>
              </a:ext>
            </a:extLst>
          </p:cNvPr>
          <p:cNvSpPr txBox="1"/>
          <p:nvPr/>
        </p:nvSpPr>
        <p:spPr>
          <a:xfrm>
            <a:off x="1038992" y="1844499"/>
            <a:ext cx="6471138"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数値を予測すること </a:t>
            </a:r>
            <a:r>
              <a:rPr lang="en-US" altLang="ja-JP" sz="1800" dirty="0"/>
              <a:t>(</a:t>
            </a:r>
            <a:r>
              <a:rPr lang="ja-JP" altLang="en-US" sz="1800" dirty="0"/>
              <a:t>売上予測、需要予測など</a:t>
            </a:r>
            <a:r>
              <a:rPr lang="en-US" altLang="ja-JP" sz="1800" dirty="0"/>
              <a:t>)</a:t>
            </a:r>
          </a:p>
        </p:txBody>
      </p:sp>
      <p:sp>
        <p:nvSpPr>
          <p:cNvPr id="41" name="四角形: 角を丸くする 40">
            <a:extLst>
              <a:ext uri="{FF2B5EF4-FFF2-40B4-BE49-F238E27FC236}">
                <a16:creationId xmlns:a16="http://schemas.microsoft.com/office/drawing/2014/main" id="{70968781-5E64-4950-85DC-D011D81E2850}"/>
              </a:ext>
            </a:extLst>
          </p:cNvPr>
          <p:cNvSpPr/>
          <p:nvPr/>
        </p:nvSpPr>
        <p:spPr bwMode="auto">
          <a:xfrm>
            <a:off x="746465" y="397011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分類</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(Classification)</a:t>
            </a:r>
            <a:endParaRPr kumimoji="1" lang="en-US" altLang="ja-JP" sz="2000" b="1" dirty="0">
              <a:solidFill>
                <a:srgbClr val="F36C37"/>
              </a:solidFill>
              <a:latin typeface="+mj-ea"/>
              <a:ea typeface="+mj-ea"/>
            </a:endParaRPr>
          </a:p>
        </p:txBody>
      </p:sp>
      <p:sp>
        <p:nvSpPr>
          <p:cNvPr id="43" name="テキスト ボックス 42">
            <a:extLst>
              <a:ext uri="{FF2B5EF4-FFF2-40B4-BE49-F238E27FC236}">
                <a16:creationId xmlns:a16="http://schemas.microsoft.com/office/drawing/2014/main" id="{5925B6A8-F3B9-4488-B3D7-EEBEE8572341}"/>
              </a:ext>
            </a:extLst>
          </p:cNvPr>
          <p:cNvSpPr txBox="1"/>
          <p:nvPr/>
        </p:nvSpPr>
        <p:spPr>
          <a:xfrm>
            <a:off x="1038992" y="4487818"/>
            <a:ext cx="6471138" cy="369332"/>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カテゴリを予測すること </a:t>
            </a:r>
            <a:r>
              <a:rPr lang="en-US" altLang="ja-JP" dirty="0"/>
              <a:t>(</a:t>
            </a:r>
            <a:r>
              <a:rPr lang="ja-JP" altLang="en-US" dirty="0"/>
              <a:t>画像分類、スパム判定など</a:t>
            </a:r>
            <a:r>
              <a:rPr lang="en-US" altLang="ja-JP" dirty="0"/>
              <a:t>)</a:t>
            </a:r>
          </a:p>
        </p:txBody>
      </p:sp>
      <p:pic>
        <p:nvPicPr>
          <p:cNvPr id="10" name="図 9" descr="グラフィカル ユーザー インターフェイス&#10;&#10;自動的に生成された説明">
            <a:extLst>
              <a:ext uri="{FF2B5EF4-FFF2-40B4-BE49-F238E27FC236}">
                <a16:creationId xmlns:a16="http://schemas.microsoft.com/office/drawing/2014/main" id="{21AF7ECE-9106-4133-A273-40844613D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748" y="2587755"/>
            <a:ext cx="1234706" cy="517033"/>
          </a:xfrm>
          <a:prstGeom prst="rect">
            <a:avLst/>
          </a:prstGeom>
        </p:spPr>
      </p:pic>
      <p:pic>
        <p:nvPicPr>
          <p:cNvPr id="12" name="図 11" descr="アイコン&#10;&#10;自動的に生成された説明">
            <a:extLst>
              <a:ext uri="{FF2B5EF4-FFF2-40B4-BE49-F238E27FC236}">
                <a16:creationId xmlns:a16="http://schemas.microsoft.com/office/drawing/2014/main" id="{B98E8F29-CBC4-4532-BACD-F08A26C20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9626" y="2503571"/>
            <a:ext cx="1480358" cy="693918"/>
          </a:xfrm>
          <a:prstGeom prst="rect">
            <a:avLst/>
          </a:prstGeom>
        </p:spPr>
      </p:pic>
      <p:pic>
        <p:nvPicPr>
          <p:cNvPr id="19" name="図 18" descr="アイコン&#10;&#10;自動的に生成された説明">
            <a:extLst>
              <a:ext uri="{FF2B5EF4-FFF2-40B4-BE49-F238E27FC236}">
                <a16:creationId xmlns:a16="http://schemas.microsoft.com/office/drawing/2014/main" id="{9A8BED4B-9C4B-4F72-BD3C-2E7B6CCEF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631" y="2700644"/>
            <a:ext cx="1298941" cy="496845"/>
          </a:xfrm>
          <a:prstGeom prst="rect">
            <a:avLst/>
          </a:prstGeom>
        </p:spPr>
      </p:pic>
      <p:pic>
        <p:nvPicPr>
          <p:cNvPr id="21" name="図 20" descr="車 が含まれている画像&#10;&#10;自動的に生成された説明">
            <a:extLst>
              <a:ext uri="{FF2B5EF4-FFF2-40B4-BE49-F238E27FC236}">
                <a16:creationId xmlns:a16="http://schemas.microsoft.com/office/drawing/2014/main" id="{8835C2E0-2D6B-440B-AC64-ADCAFDA84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735" y="2721535"/>
            <a:ext cx="1282031" cy="475954"/>
          </a:xfrm>
          <a:prstGeom prst="rect">
            <a:avLst/>
          </a:prstGeom>
        </p:spPr>
      </p:pic>
      <p:pic>
        <p:nvPicPr>
          <p:cNvPr id="26" name="グラフィックス 25">
            <a:extLst>
              <a:ext uri="{FF2B5EF4-FFF2-40B4-BE49-F238E27FC236}">
                <a16:creationId xmlns:a16="http://schemas.microsoft.com/office/drawing/2014/main" id="{3B043F7A-A1A0-4E58-B3D5-2374A0C80B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7089887" y="2792734"/>
            <a:ext cx="323850" cy="476250"/>
          </a:xfrm>
          <a:prstGeom prst="rect">
            <a:avLst/>
          </a:prstGeom>
        </p:spPr>
      </p:pic>
      <p:sp>
        <p:nvSpPr>
          <p:cNvPr id="50" name="四角形: 角を丸くする 49">
            <a:extLst>
              <a:ext uri="{FF2B5EF4-FFF2-40B4-BE49-F238E27FC236}">
                <a16:creationId xmlns:a16="http://schemas.microsoft.com/office/drawing/2014/main" id="{3A6DD461-59BE-4E62-9721-1E1AD351558A}"/>
              </a:ext>
            </a:extLst>
          </p:cNvPr>
          <p:cNvSpPr/>
          <p:nvPr/>
        </p:nvSpPr>
        <p:spPr bwMode="auto">
          <a:xfrm>
            <a:off x="7556795" y="2321983"/>
            <a:ext cx="3520529" cy="1351121"/>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1" name="四角形: 角を丸くする 50">
            <a:extLst>
              <a:ext uri="{FF2B5EF4-FFF2-40B4-BE49-F238E27FC236}">
                <a16:creationId xmlns:a16="http://schemas.microsoft.com/office/drawing/2014/main" id="{4C35C229-7B9B-4BEE-A931-85C6BD8AC9D7}"/>
              </a:ext>
            </a:extLst>
          </p:cNvPr>
          <p:cNvSpPr/>
          <p:nvPr/>
        </p:nvSpPr>
        <p:spPr>
          <a:xfrm>
            <a:off x="9511508" y="2683194"/>
            <a:ext cx="1216053" cy="371477"/>
          </a:xfrm>
          <a:prstGeom prst="roundRect">
            <a:avLst/>
          </a:prstGeom>
          <a:solidFill>
            <a:srgbClr val="EB0046"/>
          </a:solidFill>
        </p:spPr>
        <p:txBody>
          <a:bodyPr wrap="none" bIns="0" anchor="ctr">
            <a:noAutofit/>
          </a:body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t>
            </a:r>
            <a:r>
              <a:rPr lang="ja-JP" altLang="en-US" sz="2000" b="1" dirty="0">
                <a:solidFill>
                  <a:schemeClr val="bg1"/>
                </a:solidFill>
                <a:latin typeface="メイリオ" panose="020B0604030504040204" pitchFamily="50" charset="-128"/>
                <a:ea typeface="メイリオ" panose="020B0604030504040204" pitchFamily="50" charset="-128"/>
              </a:rPr>
              <a:t>？</a:t>
            </a:r>
          </a:p>
        </p:txBody>
      </p:sp>
      <p:grpSp>
        <p:nvGrpSpPr>
          <p:cNvPr id="52" name="グループ化 51">
            <a:extLst>
              <a:ext uri="{FF2B5EF4-FFF2-40B4-BE49-F238E27FC236}">
                <a16:creationId xmlns:a16="http://schemas.microsoft.com/office/drawing/2014/main" id="{2F4E2527-A0D9-4A52-A5BE-D80397DCB5B0}"/>
              </a:ext>
            </a:extLst>
          </p:cNvPr>
          <p:cNvGrpSpPr/>
          <p:nvPr/>
        </p:nvGrpSpPr>
        <p:grpSpPr>
          <a:xfrm>
            <a:off x="4022902" y="5276743"/>
            <a:ext cx="1979605" cy="912247"/>
            <a:chOff x="4022902" y="4747288"/>
            <a:chExt cx="1979605" cy="912247"/>
          </a:xfrm>
        </p:grpSpPr>
        <p:cxnSp>
          <p:nvCxnSpPr>
            <p:cNvPr id="55" name="コネクタ: カギ線 54">
              <a:extLst>
                <a:ext uri="{FF2B5EF4-FFF2-40B4-BE49-F238E27FC236}">
                  <a16:creationId xmlns:a16="http://schemas.microsoft.com/office/drawing/2014/main" id="{DD61009D-AC60-48D9-93CF-F5F937BE549B}"/>
                </a:ext>
              </a:extLst>
            </p:cNvPr>
            <p:cNvCxnSpPr>
              <a:cxnSpLocks/>
            </p:cNvCxnSpPr>
            <p:nvPr/>
          </p:nvCxnSpPr>
          <p:spPr>
            <a:xfrm>
              <a:off x="4022902" y="5202335"/>
              <a:ext cx="1979605" cy="457200"/>
            </a:xfrm>
            <a:prstGeom prst="bentConnector3">
              <a:avLst>
                <a:gd name="adj1" fmla="val 50000"/>
              </a:avLst>
            </a:prstGeom>
            <a:ln w="38100">
              <a:solidFill>
                <a:schemeClr val="bg1">
                  <a:lumMod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6" name="コネクタ: カギ線 55">
              <a:extLst>
                <a:ext uri="{FF2B5EF4-FFF2-40B4-BE49-F238E27FC236}">
                  <a16:creationId xmlns:a16="http://schemas.microsoft.com/office/drawing/2014/main" id="{E3375B18-FA2C-43A7-A31E-4AFC47B92D2C}"/>
                </a:ext>
              </a:extLst>
            </p:cNvPr>
            <p:cNvCxnSpPr>
              <a:cxnSpLocks/>
            </p:cNvCxnSpPr>
            <p:nvPr/>
          </p:nvCxnSpPr>
          <p:spPr>
            <a:xfrm flipV="1">
              <a:off x="4022902" y="4747288"/>
              <a:ext cx="1979605" cy="457200"/>
            </a:xfrm>
            <a:prstGeom prst="bentConnector3">
              <a:avLst>
                <a:gd name="adj1" fmla="val 50000"/>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57" name="四角形: 角を丸くする 56">
            <a:extLst>
              <a:ext uri="{FF2B5EF4-FFF2-40B4-BE49-F238E27FC236}">
                <a16:creationId xmlns:a16="http://schemas.microsoft.com/office/drawing/2014/main" id="{637D4341-8A93-413D-B95E-2EF62DF43FC1}"/>
              </a:ext>
            </a:extLst>
          </p:cNvPr>
          <p:cNvSpPr/>
          <p:nvPr/>
        </p:nvSpPr>
        <p:spPr bwMode="auto">
          <a:xfrm>
            <a:off x="6002508" y="4868337"/>
            <a:ext cx="2535074" cy="769134"/>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8" name="四角形: 角を丸くする 57">
            <a:extLst>
              <a:ext uri="{FF2B5EF4-FFF2-40B4-BE49-F238E27FC236}">
                <a16:creationId xmlns:a16="http://schemas.microsoft.com/office/drawing/2014/main" id="{DE8961D3-4D77-4300-BFE7-602E3362DED7}"/>
              </a:ext>
            </a:extLst>
          </p:cNvPr>
          <p:cNvSpPr/>
          <p:nvPr/>
        </p:nvSpPr>
        <p:spPr bwMode="auto">
          <a:xfrm>
            <a:off x="6002508" y="5805847"/>
            <a:ext cx="2535074" cy="769134"/>
          </a:xfrm>
          <a:prstGeom prst="roundRect">
            <a:avLst>
              <a:gd name="adj" fmla="val 7423"/>
            </a:avLst>
          </a:prstGeom>
          <a:noFill/>
          <a:ln w="19050" algn="ctr">
            <a:solidFill>
              <a:schemeClr val="bg1">
                <a:lumMod val="50000"/>
              </a:schemeClr>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9" name="四角形: 角を丸くする 58">
            <a:extLst>
              <a:ext uri="{FF2B5EF4-FFF2-40B4-BE49-F238E27FC236}">
                <a16:creationId xmlns:a16="http://schemas.microsoft.com/office/drawing/2014/main" id="{ECE9E214-76BE-4E85-A1E3-FB446B9C4BCD}"/>
              </a:ext>
            </a:extLst>
          </p:cNvPr>
          <p:cNvSpPr/>
          <p:nvPr/>
        </p:nvSpPr>
        <p:spPr>
          <a:xfrm>
            <a:off x="6189495" y="5059807"/>
            <a:ext cx="1216053" cy="371477"/>
          </a:xfrm>
          <a:prstGeom prst="roundRect">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A</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sp>
        <p:nvSpPr>
          <p:cNvPr id="61" name="四角形: 角を丸くする 60">
            <a:extLst>
              <a:ext uri="{FF2B5EF4-FFF2-40B4-BE49-F238E27FC236}">
                <a16:creationId xmlns:a16="http://schemas.microsoft.com/office/drawing/2014/main" id="{4D68D12C-A4F4-4B26-B98C-A7FE10ACDA7F}"/>
              </a:ext>
            </a:extLst>
          </p:cNvPr>
          <p:cNvSpPr/>
          <p:nvPr/>
        </p:nvSpPr>
        <p:spPr>
          <a:xfrm>
            <a:off x="6189495" y="6008318"/>
            <a:ext cx="1216053" cy="371477"/>
          </a:xfrm>
          <a:prstGeom prst="roundRect">
            <a:avLst/>
          </a:prstGeom>
          <a:solidFill>
            <a:schemeClr val="tx1">
              <a:lumMod val="50000"/>
              <a:lumOff val="50000"/>
            </a:schemeClr>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B</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pic>
        <p:nvPicPr>
          <p:cNvPr id="62" name="図 61" descr="図形 が含まれている画像&#10;&#10;自動的に生成された説明">
            <a:extLst>
              <a:ext uri="{FF2B5EF4-FFF2-40B4-BE49-F238E27FC236}">
                <a16:creationId xmlns:a16="http://schemas.microsoft.com/office/drawing/2014/main" id="{79185B7C-1454-4975-AA94-D5B89A079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2314" y="5875012"/>
            <a:ext cx="394868" cy="630803"/>
          </a:xfrm>
          <a:prstGeom prst="rect">
            <a:avLst/>
          </a:prstGeom>
        </p:spPr>
      </p:pic>
      <p:pic>
        <p:nvPicPr>
          <p:cNvPr id="64" name="図 63" descr="飛行機の絵と文字の加工写真&#10;&#10;中程度の精度で自動的に生成された説明">
            <a:extLst>
              <a:ext uri="{FF2B5EF4-FFF2-40B4-BE49-F238E27FC236}">
                <a16:creationId xmlns:a16="http://schemas.microsoft.com/office/drawing/2014/main" id="{8AE84EEF-E81C-49ED-AC6F-8249B2857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36901" y="4986021"/>
            <a:ext cx="663542" cy="594700"/>
          </a:xfrm>
          <a:prstGeom prst="rect">
            <a:avLst/>
          </a:prstGeom>
        </p:spPr>
      </p:pic>
      <p:pic>
        <p:nvPicPr>
          <p:cNvPr id="66" name="グラフィックス 65">
            <a:extLst>
              <a:ext uri="{FF2B5EF4-FFF2-40B4-BE49-F238E27FC236}">
                <a16:creationId xmlns:a16="http://schemas.microsoft.com/office/drawing/2014/main" id="{257E656E-1692-41A0-82E2-99B3002C1E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3080" y="5443024"/>
            <a:ext cx="552289" cy="552289"/>
          </a:xfrm>
          <a:prstGeom prst="rect">
            <a:avLst/>
          </a:prstGeom>
        </p:spPr>
      </p:pic>
      <p:sp>
        <p:nvSpPr>
          <p:cNvPr id="67" name="吹き出し: 四角形 66">
            <a:extLst>
              <a:ext uri="{FF2B5EF4-FFF2-40B4-BE49-F238E27FC236}">
                <a16:creationId xmlns:a16="http://schemas.microsoft.com/office/drawing/2014/main" id="{54332E08-F311-4118-8153-9B10F27314FE}"/>
              </a:ext>
            </a:extLst>
          </p:cNvPr>
          <p:cNvSpPr/>
          <p:nvPr/>
        </p:nvSpPr>
        <p:spPr>
          <a:xfrm>
            <a:off x="8695882" y="5353223"/>
            <a:ext cx="2072418" cy="690556"/>
          </a:xfrm>
          <a:prstGeom prst="wedgeRectCallout">
            <a:avLst>
              <a:gd name="adj1" fmla="val -47092"/>
              <a:gd name="adj2" fmla="val -10012"/>
            </a:avLst>
          </a:prstGeom>
        </p:spPr>
        <p:txBody>
          <a:bodyPr vert="horz" wrap="none" lIns="91440" tIns="45720" rIns="91440" bIns="45720" rtlCol="0">
            <a:noAutofit/>
          </a:bodyPr>
          <a:lstStyle/>
          <a:p>
            <a:pPr algn="ctr" defTabSz="914400" fontAlgn="base">
              <a:lnSpc>
                <a:spcPct val="130000"/>
              </a:lnSpc>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a:t>
            </a:r>
            <a:br>
              <a:rPr kumimoji="1" lang="ja-JP" altLang="en-US" sz="1600" b="1" dirty="0">
                <a:solidFill>
                  <a:srgbClr val="EB0046"/>
                </a:solidFill>
                <a:latin typeface="メイリオ" panose="020B0604030504040204" pitchFamily="50" charset="-128"/>
                <a:ea typeface="メイリオ" panose="020B0604030504040204" pitchFamily="50" charset="-128"/>
              </a:rPr>
            </a:br>
            <a:r>
              <a:rPr kumimoji="1" lang="ja-JP" altLang="en-US" sz="1600" b="1" dirty="0">
                <a:solidFill>
                  <a:srgbClr val="EB0046"/>
                </a:solidFill>
                <a:latin typeface="メイリオ" panose="020B0604030504040204" pitchFamily="50" charset="-128"/>
                <a:ea typeface="メイリオ" panose="020B0604030504040204" pitchFamily="50" charset="-128"/>
              </a:rPr>
              <a:t>該当カテゴリを予測</a:t>
            </a:r>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教師あり学習では主に以下のような、予測を行うことができます。</a:t>
            </a:r>
            <a:endParaRPr lang="en-US" altLang="ja-JP" sz="2200" dirty="0"/>
          </a:p>
        </p:txBody>
      </p:sp>
    </p:spTree>
    <p:extLst>
      <p:ext uri="{BB962C8B-B14F-4D97-AF65-F5344CB8AC3E}">
        <p14:creationId xmlns:p14="http://schemas.microsoft.com/office/powerpoint/2010/main" val="225305748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四角形: 角を丸くする 25">
            <a:extLst>
              <a:ext uri="{FF2B5EF4-FFF2-40B4-BE49-F238E27FC236}">
                <a16:creationId xmlns:a16="http://schemas.microsoft.com/office/drawing/2014/main" id="{F97C3CA9-54CD-44BB-B51F-1E625AFAB151}"/>
              </a:ext>
            </a:extLst>
          </p:cNvPr>
          <p:cNvSpPr/>
          <p:nvPr/>
        </p:nvSpPr>
        <p:spPr bwMode="auto">
          <a:xfrm>
            <a:off x="816483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7" name="吹き出し: 四角形 6">
            <a:extLst>
              <a:ext uri="{FF2B5EF4-FFF2-40B4-BE49-F238E27FC236}">
                <a16:creationId xmlns:a16="http://schemas.microsoft.com/office/drawing/2014/main" id="{71EC3F96-5777-488E-92E3-C13A3D8D7BC9}"/>
              </a:ext>
            </a:extLst>
          </p:cNvPr>
          <p:cNvSpPr/>
          <p:nvPr/>
        </p:nvSpPr>
        <p:spPr>
          <a:xfrm>
            <a:off x="8502984" y="3580105"/>
            <a:ext cx="2941113" cy="1144032"/>
          </a:xfrm>
          <a:prstGeom prst="wedgeRectCallout">
            <a:avLst>
              <a:gd name="adj1" fmla="val -35897"/>
              <a:gd name="adj2" fmla="val 75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6-2-2.Kears</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310</a:t>
            </a:fld>
            <a:endParaRPr kumimoji="1" lang="ja-JP" altLang="en-US"/>
          </a:p>
        </p:txBody>
      </p:sp>
      <p:sp>
        <p:nvSpPr>
          <p:cNvPr id="13" name="四角形: 角を丸くする 12">
            <a:extLst>
              <a:ext uri="{FF2B5EF4-FFF2-40B4-BE49-F238E27FC236}">
                <a16:creationId xmlns:a16="http://schemas.microsoft.com/office/drawing/2014/main" id="{A4FCE3EB-9C68-450D-9F27-9F5CF89F9929}"/>
              </a:ext>
            </a:extLst>
          </p:cNvPr>
          <p:cNvSpPr/>
          <p:nvPr/>
        </p:nvSpPr>
        <p:spPr bwMode="auto">
          <a:xfrm>
            <a:off x="766762" y="1260152"/>
            <a:ext cx="10658475" cy="215797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4B2B00DC-0BED-45CA-AB8B-547FB6A62B0D}"/>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B9CFE45E-5E4C-4D2B-9520-9AA70CFC6A8B}"/>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963299A1-83FA-4723-BC31-33649CFA3B6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Keras</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C8C232BE-A6B2-4ED8-A488-A5722663B4D2}"/>
              </a:ext>
            </a:extLst>
          </p:cNvPr>
          <p:cNvSpPr txBox="1"/>
          <p:nvPr/>
        </p:nvSpPr>
        <p:spPr>
          <a:xfrm>
            <a:off x="785623" y="1430043"/>
            <a:ext cx="10658474"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err="1">
                <a:solidFill>
                  <a:schemeClr val="tx1">
                    <a:lumMod val="75000"/>
                    <a:lumOff val="25000"/>
                  </a:schemeClr>
                </a:solidFill>
              </a:rPr>
              <a:t>Keras</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ラッパーライブラリです。</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TensorFlow</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CNTK</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Theano</a:t>
            </a:r>
            <a:r>
              <a:rPr lang="ja-JP" altLang="en-US" sz="2000" spc="0" dirty="0">
                <a:solidFill>
                  <a:schemeClr val="tx1">
                    <a:lumMod val="75000"/>
                    <a:lumOff val="25000"/>
                  </a:schemeClr>
                </a:solidFill>
              </a:rPr>
              <a:t>などのフレームワークの上部で動作し、共通の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インターフェースで操作を行うことができます。また、便利なユーティリティ機能も</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豊富にそろえています。</a:t>
            </a:r>
          </a:p>
        </p:txBody>
      </p:sp>
      <p:sp>
        <p:nvSpPr>
          <p:cNvPr id="20" name="四角形: 角を丸くする 19">
            <a:extLst>
              <a:ext uri="{FF2B5EF4-FFF2-40B4-BE49-F238E27FC236}">
                <a16:creationId xmlns:a16="http://schemas.microsoft.com/office/drawing/2014/main" id="{535A1E07-1C47-4F2B-993B-6C72322AFED4}"/>
              </a:ext>
            </a:extLst>
          </p:cNvPr>
          <p:cNvSpPr/>
          <p:nvPr/>
        </p:nvSpPr>
        <p:spPr bwMode="auto">
          <a:xfrm>
            <a:off x="1190902" y="5250738"/>
            <a:ext cx="2339880" cy="60649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 name="テキスト ボックス 20">
            <a:extLst>
              <a:ext uri="{FF2B5EF4-FFF2-40B4-BE49-F238E27FC236}">
                <a16:creationId xmlns:a16="http://schemas.microsoft.com/office/drawing/2014/main" id="{2EE1EAB0-0E6B-456F-95B5-E71867522F4D}"/>
              </a:ext>
            </a:extLst>
          </p:cNvPr>
          <p:cNvSpPr txBox="1"/>
          <p:nvPr/>
        </p:nvSpPr>
        <p:spPr>
          <a:xfrm>
            <a:off x="1385627" y="5384709"/>
            <a:ext cx="1950431" cy="338554"/>
          </a:xfrm>
          <a:prstGeom prst="rect">
            <a:avLst/>
          </a:prstGeom>
          <a:noFill/>
        </p:spPr>
        <p:txBody>
          <a:bodyPr wrap="square">
            <a:spAutoFit/>
          </a:bodyPr>
          <a:lstStyle/>
          <a:p>
            <a:pPr algn="ctr"/>
            <a:r>
              <a:rPr lang="en-US" altLang="ja-JP" sz="1600" b="1" dirty="0">
                <a:solidFill>
                  <a:schemeClr val="tx2">
                    <a:lumMod val="75000"/>
                    <a:lumOff val="25000"/>
                  </a:schemeClr>
                </a:solidFill>
              </a:rPr>
              <a:t>Python</a:t>
            </a:r>
            <a:r>
              <a:rPr lang="ja-JP" altLang="en-US" sz="1600" b="1" dirty="0">
                <a:solidFill>
                  <a:schemeClr val="tx2">
                    <a:lumMod val="75000"/>
                    <a:lumOff val="25000"/>
                  </a:schemeClr>
                </a:solidFill>
              </a:rPr>
              <a:t>プログラム</a:t>
            </a:r>
          </a:p>
        </p:txBody>
      </p:sp>
      <p:sp>
        <p:nvSpPr>
          <p:cNvPr id="23" name="テキスト ボックス 22">
            <a:extLst>
              <a:ext uri="{FF2B5EF4-FFF2-40B4-BE49-F238E27FC236}">
                <a16:creationId xmlns:a16="http://schemas.microsoft.com/office/drawing/2014/main" id="{7ECAC3F9-CEA4-485F-BFF3-AC7AF4009315}"/>
              </a:ext>
            </a:extLst>
          </p:cNvPr>
          <p:cNvSpPr txBox="1"/>
          <p:nvPr/>
        </p:nvSpPr>
        <p:spPr>
          <a:xfrm>
            <a:off x="652456" y="3537924"/>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ラッパーライブラリの使用イメージ</a:t>
            </a:r>
          </a:p>
        </p:txBody>
      </p:sp>
      <p:sp>
        <p:nvSpPr>
          <p:cNvPr id="24" name="四角形: 角を丸くする 23">
            <a:extLst>
              <a:ext uri="{FF2B5EF4-FFF2-40B4-BE49-F238E27FC236}">
                <a16:creationId xmlns:a16="http://schemas.microsoft.com/office/drawing/2014/main" id="{540FAFC5-55BA-42B2-B901-15D40F3756B8}"/>
              </a:ext>
            </a:extLst>
          </p:cNvPr>
          <p:cNvSpPr/>
          <p:nvPr/>
        </p:nvSpPr>
        <p:spPr bwMode="auto">
          <a:xfrm>
            <a:off x="486950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5" name="テキスト ボックス 24">
            <a:extLst>
              <a:ext uri="{FF2B5EF4-FFF2-40B4-BE49-F238E27FC236}">
                <a16:creationId xmlns:a16="http://schemas.microsoft.com/office/drawing/2014/main" id="{1D1CE525-88E8-4452-98A5-867DD73BC23E}"/>
              </a:ext>
            </a:extLst>
          </p:cNvPr>
          <p:cNvSpPr txBox="1"/>
          <p:nvPr/>
        </p:nvSpPr>
        <p:spPr>
          <a:xfrm>
            <a:off x="5048538" y="5445140"/>
            <a:ext cx="1793277" cy="338554"/>
          </a:xfrm>
          <a:prstGeom prst="rect">
            <a:avLst/>
          </a:prstGeom>
          <a:noFill/>
        </p:spPr>
        <p:txBody>
          <a:bodyPr wrap="square">
            <a:spAutoFit/>
          </a:bodyPr>
          <a:lstStyle/>
          <a:p>
            <a:pPr algn="ctr"/>
            <a:r>
              <a:rPr lang="en-US" altLang="ja-JP" sz="1600" b="1" dirty="0">
                <a:solidFill>
                  <a:schemeClr val="tx2">
                    <a:lumMod val="75000"/>
                    <a:lumOff val="25000"/>
                  </a:schemeClr>
                </a:solidFill>
              </a:rPr>
              <a:t>Keras</a:t>
            </a:r>
            <a:endParaRPr lang="ja-JP" altLang="en-US" sz="1600" b="1" dirty="0">
              <a:solidFill>
                <a:schemeClr val="tx2">
                  <a:lumMod val="75000"/>
                  <a:lumOff val="25000"/>
                </a:schemeClr>
              </a:solidFill>
            </a:endParaRPr>
          </a:p>
        </p:txBody>
      </p:sp>
      <p:sp>
        <p:nvSpPr>
          <p:cNvPr id="27" name="テキスト ボックス 26">
            <a:extLst>
              <a:ext uri="{FF2B5EF4-FFF2-40B4-BE49-F238E27FC236}">
                <a16:creationId xmlns:a16="http://schemas.microsoft.com/office/drawing/2014/main" id="{85543602-3113-458A-8BD4-E30909D8D222}"/>
              </a:ext>
            </a:extLst>
          </p:cNvPr>
          <p:cNvSpPr txBox="1"/>
          <p:nvPr/>
        </p:nvSpPr>
        <p:spPr>
          <a:xfrm>
            <a:off x="8343868" y="5191551"/>
            <a:ext cx="1793277" cy="830997"/>
          </a:xfrm>
          <a:prstGeom prst="rect">
            <a:avLst/>
          </a:prstGeom>
          <a:noFill/>
        </p:spPr>
        <p:txBody>
          <a:bodyPr wrap="square">
            <a:spAutoFit/>
          </a:bodyPr>
          <a:lstStyle/>
          <a:p>
            <a:pPr algn="ctr"/>
            <a:r>
              <a:rPr lang="en-US" altLang="ja-JP" sz="1600" b="1" dirty="0">
                <a:solidFill>
                  <a:schemeClr val="tx2">
                    <a:lumMod val="75000"/>
                    <a:lumOff val="25000"/>
                  </a:schemeClr>
                </a:solidFill>
              </a:rPr>
              <a:t>TensorFlow</a:t>
            </a:r>
          </a:p>
          <a:p>
            <a:pPr algn="ctr"/>
            <a:r>
              <a:rPr lang="en-US" altLang="ja-JP" sz="1600" b="1" dirty="0">
                <a:solidFill>
                  <a:schemeClr val="tx2">
                    <a:lumMod val="75000"/>
                    <a:lumOff val="25000"/>
                  </a:schemeClr>
                </a:solidFill>
              </a:rPr>
              <a:t>CNTK</a:t>
            </a:r>
          </a:p>
          <a:p>
            <a:pPr algn="ctr"/>
            <a:r>
              <a:rPr lang="en-US" altLang="ja-JP" sz="1600" b="1" dirty="0">
                <a:solidFill>
                  <a:schemeClr val="tx2">
                    <a:lumMod val="75000"/>
                    <a:lumOff val="25000"/>
                  </a:schemeClr>
                </a:solidFill>
              </a:rPr>
              <a:t>Theano </a:t>
            </a:r>
            <a:r>
              <a:rPr lang="ja-JP" altLang="en-US" sz="1600" b="1" dirty="0">
                <a:solidFill>
                  <a:schemeClr val="tx2">
                    <a:lumMod val="75000"/>
                    <a:lumOff val="25000"/>
                  </a:schemeClr>
                </a:solidFill>
              </a:rPr>
              <a:t>など</a:t>
            </a:r>
          </a:p>
        </p:txBody>
      </p:sp>
      <p:cxnSp>
        <p:nvCxnSpPr>
          <p:cNvPr id="6" name="直線矢印コネクタ 5">
            <a:extLst>
              <a:ext uri="{FF2B5EF4-FFF2-40B4-BE49-F238E27FC236}">
                <a16:creationId xmlns:a16="http://schemas.microsoft.com/office/drawing/2014/main" id="{5355E8B9-7801-4439-8695-2423DEE61D1F}"/>
              </a:ext>
            </a:extLst>
          </p:cNvPr>
          <p:cNvCxnSpPr>
            <a:cxnSpLocks/>
          </p:cNvCxnSpPr>
          <p:nvPr/>
        </p:nvCxnSpPr>
        <p:spPr>
          <a:xfrm>
            <a:off x="3667025" y="5415548"/>
            <a:ext cx="1017580"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D0E0B03-3682-46D8-AE8B-45E1062B4E28}"/>
              </a:ext>
            </a:extLst>
          </p:cNvPr>
          <p:cNvCxnSpPr>
            <a:cxnSpLocks/>
          </p:cNvCxnSpPr>
          <p:nvPr/>
        </p:nvCxnSpPr>
        <p:spPr>
          <a:xfrm flipH="1">
            <a:off x="3667026" y="5702547"/>
            <a:ext cx="1017579"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テキスト ボックス 28">
            <a:extLst>
              <a:ext uri="{FF2B5EF4-FFF2-40B4-BE49-F238E27FC236}">
                <a16:creationId xmlns:a16="http://schemas.microsoft.com/office/drawing/2014/main" id="{80E0C2CA-2280-442C-AB5A-8EF2D6529D75}"/>
              </a:ext>
            </a:extLst>
          </p:cNvPr>
          <p:cNvSpPr txBox="1"/>
          <p:nvPr/>
        </p:nvSpPr>
        <p:spPr>
          <a:xfrm>
            <a:off x="3535566" y="4893284"/>
            <a:ext cx="1318725" cy="338554"/>
          </a:xfrm>
          <a:prstGeom prst="rect">
            <a:avLst/>
          </a:prstGeom>
          <a:noFill/>
        </p:spPr>
        <p:txBody>
          <a:bodyPr wrap="square">
            <a:spAutoFit/>
          </a:bodyPr>
          <a:lstStyle/>
          <a:p>
            <a:pPr algn="ctr"/>
            <a:r>
              <a:rPr lang="en-US" altLang="ja-JP" sz="1600" b="1" dirty="0">
                <a:solidFill>
                  <a:schemeClr val="tx2">
                    <a:lumMod val="75000"/>
                    <a:lumOff val="25000"/>
                  </a:schemeClr>
                </a:solidFill>
              </a:rPr>
              <a:t>model.fit()</a:t>
            </a:r>
            <a:endParaRPr lang="ja-JP" altLang="en-US" sz="1600" b="1" dirty="0">
              <a:solidFill>
                <a:schemeClr val="tx2">
                  <a:lumMod val="75000"/>
                  <a:lumOff val="25000"/>
                </a:schemeClr>
              </a:solidFill>
            </a:endParaRPr>
          </a:p>
        </p:txBody>
      </p:sp>
      <p:cxnSp>
        <p:nvCxnSpPr>
          <p:cNvPr id="30" name="直線矢印コネクタ 29">
            <a:extLst>
              <a:ext uri="{FF2B5EF4-FFF2-40B4-BE49-F238E27FC236}">
                <a16:creationId xmlns:a16="http://schemas.microsoft.com/office/drawing/2014/main" id="{9116616A-06DC-4FD3-99D7-714C2B56D746}"/>
              </a:ext>
            </a:extLst>
          </p:cNvPr>
          <p:cNvCxnSpPr/>
          <p:nvPr/>
        </p:nvCxnSpPr>
        <p:spPr>
          <a:xfrm>
            <a:off x="7165948" y="512194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1" name="直線矢印コネクタ 30">
            <a:extLst>
              <a:ext uri="{FF2B5EF4-FFF2-40B4-BE49-F238E27FC236}">
                <a16:creationId xmlns:a16="http://schemas.microsoft.com/office/drawing/2014/main" id="{692CED6A-CF77-4F5B-9137-86B73E4FC8EE}"/>
              </a:ext>
            </a:extLst>
          </p:cNvPr>
          <p:cNvCxnSpPr>
            <a:cxnSpLocks/>
          </p:cNvCxnSpPr>
          <p:nvPr/>
        </p:nvCxnSpPr>
        <p:spPr>
          <a:xfrm flipH="1">
            <a:off x="7165948" y="532814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4" name="直線矢印コネクタ 33">
            <a:extLst>
              <a:ext uri="{FF2B5EF4-FFF2-40B4-BE49-F238E27FC236}">
                <a16:creationId xmlns:a16="http://schemas.microsoft.com/office/drawing/2014/main" id="{FB76C93D-F91A-47E9-8469-D082702E20AD}"/>
              </a:ext>
            </a:extLst>
          </p:cNvPr>
          <p:cNvCxnSpPr/>
          <p:nvPr/>
        </p:nvCxnSpPr>
        <p:spPr>
          <a:xfrm>
            <a:off x="7165948" y="5568196"/>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5" name="直線矢印コネクタ 34">
            <a:extLst>
              <a:ext uri="{FF2B5EF4-FFF2-40B4-BE49-F238E27FC236}">
                <a16:creationId xmlns:a16="http://schemas.microsoft.com/office/drawing/2014/main" id="{73E61BFD-BBB6-4FAB-8BD3-F6351B7A6734}"/>
              </a:ext>
            </a:extLst>
          </p:cNvPr>
          <p:cNvCxnSpPr>
            <a:cxnSpLocks/>
          </p:cNvCxnSpPr>
          <p:nvPr/>
        </p:nvCxnSpPr>
        <p:spPr>
          <a:xfrm flipH="1">
            <a:off x="7165948" y="5774400"/>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DFF0CA75-FFAF-4056-A20C-CBBCEF242B72}"/>
              </a:ext>
            </a:extLst>
          </p:cNvPr>
          <p:cNvCxnSpPr/>
          <p:nvPr/>
        </p:nvCxnSpPr>
        <p:spPr>
          <a:xfrm>
            <a:off x="7165948" y="596569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9EB9A63E-ED24-43C5-9458-1EAB2428F24B}"/>
              </a:ext>
            </a:extLst>
          </p:cNvPr>
          <p:cNvCxnSpPr>
            <a:cxnSpLocks/>
          </p:cNvCxnSpPr>
          <p:nvPr/>
        </p:nvCxnSpPr>
        <p:spPr>
          <a:xfrm flipH="1">
            <a:off x="7165948" y="617189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テキスト ボックス 37">
            <a:extLst>
              <a:ext uri="{FF2B5EF4-FFF2-40B4-BE49-F238E27FC236}">
                <a16:creationId xmlns:a16="http://schemas.microsoft.com/office/drawing/2014/main" id="{7A4558EF-E2FD-40B0-8E93-57C33AE8C795}"/>
              </a:ext>
            </a:extLst>
          </p:cNvPr>
          <p:cNvSpPr txBox="1"/>
          <p:nvPr/>
        </p:nvSpPr>
        <p:spPr>
          <a:xfrm>
            <a:off x="8574422" y="3633525"/>
            <a:ext cx="2789045" cy="954107"/>
          </a:xfrm>
          <a:prstGeom prst="rect">
            <a:avLst/>
          </a:prstGeom>
          <a:noFill/>
        </p:spPr>
        <p:txBody>
          <a:bodyPr wrap="square">
            <a:spAutoFit/>
          </a:bodyPr>
          <a:lstStyle/>
          <a:p>
            <a:r>
              <a:rPr lang="ja-JP" altLang="en-US" sz="1400" b="1" dirty="0">
                <a:solidFill>
                  <a:schemeClr val="bg1"/>
                </a:solidFill>
              </a:rPr>
              <a:t>単体で使うと多くのプログラミングが必要。デバッグも難しい（自分で細かな動作を決められるメリットもある）。</a:t>
            </a:r>
          </a:p>
        </p:txBody>
      </p:sp>
      <p:sp>
        <p:nvSpPr>
          <p:cNvPr id="39" name="吹き出し: 四角形 38">
            <a:extLst>
              <a:ext uri="{FF2B5EF4-FFF2-40B4-BE49-F238E27FC236}">
                <a16:creationId xmlns:a16="http://schemas.microsoft.com/office/drawing/2014/main" id="{36EAD82E-E57C-4261-9B39-9C9E6BF325BA}"/>
              </a:ext>
            </a:extLst>
          </p:cNvPr>
          <p:cNvSpPr/>
          <p:nvPr/>
        </p:nvSpPr>
        <p:spPr>
          <a:xfrm>
            <a:off x="4869504" y="3572522"/>
            <a:ext cx="2941113" cy="1144032"/>
          </a:xfrm>
          <a:prstGeom prst="wedgeRectCallout">
            <a:avLst>
              <a:gd name="adj1" fmla="val -6730"/>
              <a:gd name="adj2" fmla="val 7530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FF99589C-2047-4E64-B175-44623443D9EC}"/>
              </a:ext>
            </a:extLst>
          </p:cNvPr>
          <p:cNvSpPr txBox="1"/>
          <p:nvPr/>
        </p:nvSpPr>
        <p:spPr>
          <a:xfrm>
            <a:off x="4940942" y="3624333"/>
            <a:ext cx="2789045" cy="954107"/>
          </a:xfrm>
          <a:prstGeom prst="rect">
            <a:avLst/>
          </a:prstGeom>
          <a:noFill/>
        </p:spPr>
        <p:txBody>
          <a:bodyPr wrap="square">
            <a:spAutoFit/>
          </a:bodyPr>
          <a:lstStyle/>
          <a:p>
            <a:r>
              <a:rPr lang="en-US" altLang="ja-JP" sz="1400" b="1" dirty="0">
                <a:solidFill>
                  <a:schemeClr val="bg1"/>
                </a:solidFill>
              </a:rPr>
              <a:t>Keras</a:t>
            </a:r>
            <a:r>
              <a:rPr lang="ja-JP" altLang="en-US" sz="1400" b="1" dirty="0">
                <a:solidFill>
                  <a:schemeClr val="bg1"/>
                </a:solidFill>
              </a:rPr>
              <a:t>を使うことで、統一したプログラミングが可能。</a:t>
            </a:r>
            <a:endParaRPr lang="en-US" altLang="ja-JP" sz="1400" b="1" dirty="0">
              <a:solidFill>
                <a:schemeClr val="bg1"/>
              </a:solidFill>
            </a:endParaRPr>
          </a:p>
          <a:p>
            <a:r>
              <a:rPr lang="ja-JP" altLang="en-US" sz="1400" b="1" dirty="0">
                <a:solidFill>
                  <a:schemeClr val="bg1"/>
                </a:solidFill>
              </a:rPr>
              <a:t>汎用的な機能を自分でプログラミングする必要がない。</a:t>
            </a:r>
          </a:p>
        </p:txBody>
      </p:sp>
      <p:pic>
        <p:nvPicPr>
          <p:cNvPr id="42" name="図 41">
            <a:extLst>
              <a:ext uri="{FF2B5EF4-FFF2-40B4-BE49-F238E27FC236}">
                <a16:creationId xmlns:a16="http://schemas.microsoft.com/office/drawing/2014/main" id="{A4FD4AB0-CFA0-4E10-A2ED-3ECC37C0DE46}"/>
              </a:ext>
            </a:extLst>
          </p:cNvPr>
          <p:cNvPicPr>
            <a:picLocks noChangeAspect="1"/>
          </p:cNvPicPr>
          <p:nvPr/>
        </p:nvPicPr>
        <p:blipFill>
          <a:blip r:embed="rId3"/>
          <a:stretch>
            <a:fillRect/>
          </a:stretch>
        </p:blipFill>
        <p:spPr>
          <a:xfrm>
            <a:off x="4646782" y="5834086"/>
            <a:ext cx="820763" cy="825507"/>
          </a:xfrm>
          <a:prstGeom prst="rect">
            <a:avLst/>
          </a:prstGeom>
        </p:spPr>
      </p:pic>
    </p:spTree>
    <p:extLst>
      <p:ext uri="{BB962C8B-B14F-4D97-AF65-F5344CB8AC3E}">
        <p14:creationId xmlns:p14="http://schemas.microsoft.com/office/powerpoint/2010/main" val="22731644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6451585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6-3-1.TensorFlow / </a:t>
            </a:r>
            <a:r>
              <a:rPr kumimoji="1" lang="en-US" altLang="ja-JP" dirty="0" err="1"/>
              <a:t>Keras</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312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
        <p:nvSpPr>
          <p:cNvPr id="14" name="テキスト ボックス 13">
            <a:extLst>
              <a:ext uri="{FF2B5EF4-FFF2-40B4-BE49-F238E27FC236}">
                <a16:creationId xmlns:a16="http://schemas.microsoft.com/office/drawing/2014/main" id="{25AC3362-16B1-466B-8B84-D3D294A809B0}"/>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1153764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6-3-2.</a:t>
            </a:r>
            <a:r>
              <a:rPr lang="en-US" altLang="ja-JP" dirty="0"/>
              <a:t>Keras</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313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a:t>
            </a:r>
            <a:r>
              <a:rPr lang="ja-JP" altLang="en-US" sz="1400" dirty="0">
                <a:solidFill>
                  <a:srgbClr val="00879E"/>
                </a:solidFill>
                <a:latin typeface="+mn-ea"/>
              </a:rPr>
              <a:t> ライブラリをインポート</a:t>
            </a:r>
            <a:endParaRPr lang="en-US" altLang="ja-JP" sz="1400" b="0" dirty="0">
              <a:solidFill>
                <a:srgbClr val="AF00DB"/>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tensorflow.keras.models </a:t>
            </a:r>
            <a:r>
              <a:rPr lang="en-US" altLang="ja-JP" sz="1400" b="0" dirty="0">
                <a:solidFill>
                  <a:srgbClr val="AF00DB"/>
                </a:solidFill>
                <a:effectLst/>
                <a:latin typeface="+mn-ea"/>
              </a:rPr>
              <a:t>import</a:t>
            </a:r>
            <a:r>
              <a:rPr lang="en-US" altLang="ja-JP" sz="1400" b="0" dirty="0">
                <a:solidFill>
                  <a:srgbClr val="000000"/>
                </a:solidFill>
                <a:effectLst/>
                <a:latin typeface="+mn-ea"/>
              </a:rPr>
              <a:t> Sequential</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tensorflow.keras.layers </a:t>
            </a:r>
            <a:r>
              <a:rPr lang="en-US" altLang="ja-JP" sz="1400" b="0" dirty="0">
                <a:solidFill>
                  <a:srgbClr val="AF00DB"/>
                </a:solidFill>
                <a:effectLst/>
                <a:latin typeface="+mn-ea"/>
              </a:rPr>
              <a:t>import</a:t>
            </a:r>
            <a:r>
              <a:rPr lang="en-US" altLang="ja-JP" sz="1400" b="0" dirty="0">
                <a:solidFill>
                  <a:srgbClr val="000000"/>
                </a:solidFill>
                <a:effectLst/>
                <a:latin typeface="+mn-ea"/>
              </a:rPr>
              <a:t> Dense, Activation</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 </a:t>
            </a:r>
            <a:r>
              <a:rPr lang="en-US" altLang="ja-JP" sz="1400" b="0" dirty="0">
                <a:solidFill>
                  <a:srgbClr val="AF00DB"/>
                </a:solidFill>
                <a:effectLst/>
                <a:latin typeface="+mn-ea"/>
              </a:rPr>
              <a:t>import</a:t>
            </a:r>
            <a:r>
              <a:rPr lang="en-US" altLang="ja-JP" sz="1400" b="0" dirty="0">
                <a:solidFill>
                  <a:srgbClr val="000000"/>
                </a:solidFill>
                <a:effectLst/>
                <a:latin typeface="+mn-ea"/>
              </a:rPr>
              <a:t> optimizers</a:t>
            </a:r>
          </a:p>
          <a:p>
            <a:endParaRPr lang="en-US" altLang="ja-JP" sz="1400" dirty="0">
              <a:solidFill>
                <a:srgbClr val="00879E"/>
              </a:solidFill>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モデルオブジェクトを用意し必要な層を追加していく</a:t>
            </a:r>
          </a:p>
          <a:p>
            <a:r>
              <a:rPr lang="en-US" altLang="ja-JP" sz="1400" b="0" dirty="0">
                <a:solidFill>
                  <a:srgbClr val="000000"/>
                </a:solidFill>
                <a:effectLst/>
                <a:latin typeface="+mn-ea"/>
              </a:rPr>
              <a:t>model = Sequential()</a:t>
            </a:r>
          </a:p>
          <a:p>
            <a:br>
              <a:rPr lang="en-US" altLang="ja-JP"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1</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2</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出力層</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b="0" dirty="0">
                <a:solidFill>
                  <a:srgbClr val="00879E"/>
                </a:solidFill>
                <a:effectLst/>
                <a:latin typeface="+mn-ea"/>
              </a:rPr>
              <a:t># </a:t>
            </a:r>
            <a:r>
              <a:rPr lang="ja-JP" altLang="en-US" sz="1400" b="0" dirty="0">
                <a:solidFill>
                  <a:srgbClr val="00879E"/>
                </a:solidFill>
                <a:effectLst/>
                <a:latin typeface="+mn-ea"/>
              </a:rPr>
              <a:t>ここで、出力層の活性化関数を入れる</a:t>
            </a:r>
            <a:endParaRPr lang="en-US" altLang="ja-JP" sz="1400" b="0" dirty="0">
              <a:solidFill>
                <a:srgbClr val="00879E"/>
              </a:solidFill>
              <a:effectLst/>
              <a:latin typeface="+mn-ea"/>
            </a:endParaRPr>
          </a:p>
          <a:p>
            <a:br>
              <a:rPr lang="ja-JP" altLang="en-US"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最適化手法として</a:t>
            </a:r>
            <a:r>
              <a:rPr lang="en-US" altLang="ja-JP" sz="1400" b="0" dirty="0">
                <a:solidFill>
                  <a:srgbClr val="00879E"/>
                </a:solidFill>
                <a:effectLst/>
                <a:latin typeface="+mn-ea"/>
              </a:rPr>
              <a:t>Adam</a:t>
            </a:r>
            <a:r>
              <a:rPr lang="ja-JP" altLang="en-US" sz="1400" b="0" dirty="0">
                <a:solidFill>
                  <a:srgbClr val="00879E"/>
                </a:solidFill>
                <a:effectLst/>
                <a:latin typeface="+mn-ea"/>
              </a:rPr>
              <a:t>、損失関数として平均二乗誤差を設定</a:t>
            </a: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'mse'</a:t>
            </a:r>
            <a:r>
              <a:rPr lang="en-US" altLang="ja-JP" sz="1400" b="0" dirty="0">
                <a:solidFill>
                  <a:srgbClr val="000000"/>
                </a:solidFill>
                <a:effectLst/>
                <a:latin typeface="+mn-ea"/>
              </a:rPr>
              <a:t>)</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4825496" cy="403573"/>
          </a:xfrm>
          <a:prstGeom prst="borderCallout1">
            <a:avLst>
              <a:gd name="adj1" fmla="val 52660"/>
              <a:gd name="adj2" fmla="val -128"/>
              <a:gd name="adj3" fmla="val 294408"/>
              <a:gd name="adj4" fmla="val -19774"/>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input_shape</a:t>
            </a:r>
            <a:r>
              <a:rPr kumimoji="1" lang="ja-JP" altLang="en-US" sz="1400" dirty="0">
                <a:solidFill>
                  <a:srgbClr val="494949"/>
                </a:solidFill>
                <a:latin typeface="+mn-ea"/>
              </a:rPr>
              <a:t>には説明変数の数を指定します。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2911828" y="2466551"/>
            <a:ext cx="1311381" cy="416987"/>
          </a:xfrm>
          <a:prstGeom prst="borderCallout1">
            <a:avLst>
              <a:gd name="adj1" fmla="val 44905"/>
              <a:gd name="adj2" fmla="val -1651"/>
              <a:gd name="adj3" fmla="val 112500"/>
              <a:gd name="adj4" fmla="val -2755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層のノード数</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095998" y="2247665"/>
            <a:ext cx="4825496" cy="573398"/>
          </a:xfrm>
          <a:prstGeom prst="borderCallout1">
            <a:avLst>
              <a:gd name="adj1" fmla="val 52660"/>
              <a:gd name="adj2" fmla="val -128"/>
              <a:gd name="adj3" fmla="val 127096"/>
              <a:gd name="adj4" fmla="val -1332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入力するデータ数を指定することもできますが、通常は空白で指定しません</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165567"/>
              <a:gd name="adj4" fmla="val -299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課題により、ここで出力層の活性化関数を入れます</a:t>
            </a:r>
            <a:endParaRPr kumimoji="1" lang="en-US" altLang="ja-JP" sz="1400" dirty="0">
              <a:solidFill>
                <a:srgbClr val="494949"/>
              </a:solidFill>
              <a:latin typeface="+mn-ea"/>
            </a:endParaRPr>
          </a:p>
          <a:p>
            <a:r>
              <a:rPr kumimoji="1" lang="ja-JP" altLang="en-US" sz="1400" dirty="0">
                <a:solidFill>
                  <a:srgbClr val="494949"/>
                </a:solidFill>
                <a:latin typeface="+mn-ea"/>
              </a:rPr>
              <a:t>回帰の場合</a:t>
            </a:r>
            <a:r>
              <a:rPr kumimoji="1" lang="en-US" altLang="ja-JP" sz="1400" dirty="0">
                <a:solidFill>
                  <a:srgbClr val="494949"/>
                </a:solidFill>
                <a:latin typeface="+mn-ea"/>
              </a:rPr>
              <a:t>		</a:t>
            </a:r>
            <a:r>
              <a:rPr kumimoji="1" lang="ja-JP" altLang="en-US" sz="1400" dirty="0">
                <a:solidFill>
                  <a:srgbClr val="494949"/>
                </a:solidFill>
                <a:latin typeface="+mn-ea"/>
              </a:rPr>
              <a:t>：活性化関数なし（恒等関数）</a:t>
            </a:r>
            <a:endParaRPr kumimoji="1" lang="en-US" altLang="ja-JP" sz="1400" dirty="0">
              <a:solidFill>
                <a:srgbClr val="494949"/>
              </a:solidFill>
              <a:latin typeface="+mn-ea"/>
            </a:endParaRPr>
          </a:p>
          <a:p>
            <a:r>
              <a:rPr kumimoji="1" lang="ja-JP" altLang="en-US" sz="1400" dirty="0">
                <a:solidFill>
                  <a:srgbClr val="494949"/>
                </a:solidFill>
                <a:latin typeface="+mn-ea"/>
              </a:rPr>
              <a:t>二値分類の場合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‘sigmoid’</a:t>
            </a:r>
            <a:r>
              <a:rPr kumimoji="1" lang="en-US" altLang="ja-JP" sz="1400" dirty="0">
                <a:solidFill>
                  <a:srgbClr val="494949"/>
                </a:solidFill>
                <a:latin typeface="+mn-ea"/>
              </a:rPr>
              <a:t>))</a:t>
            </a:r>
          </a:p>
          <a:p>
            <a:r>
              <a:rPr kumimoji="1" lang="ja-JP" altLang="en-US" sz="1400" dirty="0">
                <a:solidFill>
                  <a:srgbClr val="494949"/>
                </a:solidFill>
                <a:latin typeface="+mn-ea"/>
              </a:rPr>
              <a:t>多値分類の場合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‘softmax’</a:t>
            </a:r>
            <a:r>
              <a:rPr kumimoji="1" lang="en-US" altLang="ja-JP" sz="1400" dirty="0">
                <a:solidFill>
                  <a:srgbClr val="494949"/>
                </a:solidFill>
                <a:latin typeface="+mn-ea"/>
              </a:rPr>
              <a:t>))</a:t>
            </a:r>
            <a:endParaRPr kumimoji="1" lang="ja-JP" altLang="en-US" sz="1400" dirty="0">
              <a:solidFill>
                <a:srgbClr val="494949"/>
              </a:solidFill>
              <a:latin typeface="+mn-ea"/>
            </a:endParaRPr>
          </a:p>
        </p:txBody>
      </p:sp>
      <p:sp>
        <p:nvSpPr>
          <p:cNvPr id="15" name="吹き出し: 線 14">
            <a:extLst>
              <a:ext uri="{FF2B5EF4-FFF2-40B4-BE49-F238E27FC236}">
                <a16:creationId xmlns:a16="http://schemas.microsoft.com/office/drawing/2014/main" id="{E0B3A4BD-389A-4D8C-AFED-9406EDAE9C5C}"/>
              </a:ext>
            </a:extLst>
          </p:cNvPr>
          <p:cNvSpPr/>
          <p:nvPr/>
        </p:nvSpPr>
        <p:spPr>
          <a:xfrm>
            <a:off x="6095998" y="4248412"/>
            <a:ext cx="5532538" cy="1001514"/>
          </a:xfrm>
          <a:prstGeom prst="borderCallout1">
            <a:avLst>
              <a:gd name="adj1" fmla="val 87187"/>
              <a:gd name="adj2" fmla="val -885"/>
              <a:gd name="adj3" fmla="val 137550"/>
              <a:gd name="adj4" fmla="val -1283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Learning_rate(</a:t>
            </a:r>
            <a:r>
              <a:rPr kumimoji="1" lang="ja-JP" altLang="en-US" sz="1400" dirty="0">
                <a:solidFill>
                  <a:srgbClr val="494949"/>
                </a:solidFill>
                <a:latin typeface="+mn-ea"/>
              </a:rPr>
              <a:t>学習率</a:t>
            </a:r>
            <a:r>
              <a:rPr kumimoji="1" lang="en-US" altLang="ja-JP" sz="1400" dirty="0">
                <a:solidFill>
                  <a:srgbClr val="494949"/>
                </a:solidFill>
                <a:latin typeface="+mn-ea"/>
              </a:rPr>
              <a:t>)</a:t>
            </a:r>
            <a:r>
              <a:rPr kumimoji="1" lang="ja-JP" altLang="en-US" sz="1400" dirty="0">
                <a:solidFill>
                  <a:srgbClr val="494949"/>
                </a:solidFill>
                <a:latin typeface="+mn-ea"/>
              </a:rPr>
              <a:t>は勾配降下法でどれだけパラメータを変化させるか。→ 小さくするほど安定して学習しやすいが、極小解にはまりやすくなり、学習時間も長くなる。</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6000" y="5343365"/>
            <a:ext cx="5532538" cy="1053268"/>
          </a:xfrm>
          <a:prstGeom prst="borderCallout1">
            <a:avLst>
              <a:gd name="adj1" fmla="val 61265"/>
              <a:gd name="adj2" fmla="val -544"/>
              <a:gd name="adj3" fmla="val 48420"/>
              <a:gd name="adj4" fmla="val -179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損失関数には以下を指定するのが基本</a:t>
            </a:r>
            <a:endParaRPr kumimoji="1" lang="en-US" altLang="ja-JP" sz="1400" dirty="0">
              <a:solidFill>
                <a:srgbClr val="494949"/>
              </a:solidFill>
              <a:latin typeface="+mn-ea"/>
            </a:endParaRPr>
          </a:p>
          <a:p>
            <a:r>
              <a:rPr kumimoji="1" lang="ja-JP" altLang="en-US" sz="1400" dirty="0">
                <a:solidFill>
                  <a:srgbClr val="494949"/>
                </a:solidFill>
                <a:latin typeface="+mn-ea"/>
              </a:rPr>
              <a:t>回帰</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mse</a:t>
            </a:r>
          </a:p>
          <a:p>
            <a:r>
              <a:rPr kumimoji="1" lang="ja-JP" altLang="en-US" sz="1400" dirty="0">
                <a:solidFill>
                  <a:srgbClr val="494949"/>
                </a:solidFill>
                <a:latin typeface="+mn-ea"/>
              </a:rPr>
              <a:t>二値分類</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binary_crossentropy</a:t>
            </a:r>
          </a:p>
          <a:p>
            <a:r>
              <a:rPr kumimoji="1" lang="ja-JP" altLang="en-US" sz="1400" dirty="0">
                <a:solidFill>
                  <a:srgbClr val="494949"/>
                </a:solidFill>
                <a:latin typeface="+mn-ea"/>
              </a:rPr>
              <a:t>多値分類</a:t>
            </a:r>
            <a:r>
              <a:rPr kumimoji="1" lang="en-US" altLang="ja-JP" sz="1400" dirty="0">
                <a:solidFill>
                  <a:srgbClr val="494949"/>
                </a:solidFill>
                <a:latin typeface="+mn-ea"/>
              </a:rPr>
              <a:t>	</a:t>
            </a:r>
            <a:r>
              <a:rPr kumimoji="1" lang="ja-JP" altLang="en-US" sz="1400" dirty="0">
                <a:solidFill>
                  <a:srgbClr val="494949"/>
                </a:solidFill>
                <a:latin typeface="+mn-ea"/>
              </a:rPr>
              <a:t>：</a:t>
            </a:r>
            <a:r>
              <a:rPr lang="en-US" altLang="ja-JP" sz="1400" b="0" dirty="0">
                <a:solidFill>
                  <a:srgbClr val="494949"/>
                </a:solidFill>
                <a:effectLst/>
                <a:latin typeface="+mn-ea"/>
              </a:rPr>
              <a:t>categorical_crossentropy</a:t>
            </a:r>
          </a:p>
        </p:txBody>
      </p:sp>
      <p:sp>
        <p:nvSpPr>
          <p:cNvPr id="11" name="吹き出し: 線 10">
            <a:extLst>
              <a:ext uri="{FF2B5EF4-FFF2-40B4-BE49-F238E27FC236}">
                <a16:creationId xmlns:a16="http://schemas.microsoft.com/office/drawing/2014/main" id="{FBF4B73C-7D40-B453-2316-6DAE52C7FAA3}"/>
              </a:ext>
            </a:extLst>
          </p:cNvPr>
          <p:cNvSpPr/>
          <p:nvPr/>
        </p:nvSpPr>
        <p:spPr>
          <a:xfrm>
            <a:off x="1154770" y="6122701"/>
            <a:ext cx="4825496" cy="369116"/>
          </a:xfrm>
          <a:prstGeom prst="borderCallout1">
            <a:avLst>
              <a:gd name="adj1" fmla="val 1461"/>
              <a:gd name="adj2" fmla="val 50396"/>
              <a:gd name="adj3" fmla="val -42499"/>
              <a:gd name="adj4" fmla="val 5594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100" dirty="0">
                <a:solidFill>
                  <a:srgbClr val="494949"/>
                </a:solidFill>
                <a:latin typeface="+mn-ea"/>
              </a:rPr>
              <a:t>分類の場合は</a:t>
            </a:r>
            <a:r>
              <a:rPr kumimoji="1" lang="en-US" altLang="ja-JP" sz="1100" dirty="0">
                <a:solidFill>
                  <a:srgbClr val="494949"/>
                </a:solidFill>
                <a:latin typeface="+mn-ea"/>
              </a:rPr>
              <a:t>metrics=[‘acc’]</a:t>
            </a:r>
            <a:r>
              <a:rPr kumimoji="1" lang="ja-JP" altLang="en-US" sz="1100" dirty="0">
                <a:solidFill>
                  <a:srgbClr val="494949"/>
                </a:solidFill>
                <a:latin typeface="+mn-ea"/>
              </a:rPr>
              <a:t> の指定でエポック毎に正解率を計算することもできます</a:t>
            </a:r>
          </a:p>
        </p:txBody>
      </p:sp>
    </p:spTree>
    <p:extLst>
      <p:ext uri="{BB962C8B-B14F-4D97-AF65-F5344CB8AC3E}">
        <p14:creationId xmlns:p14="http://schemas.microsoft.com/office/powerpoint/2010/main" val="17475817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6-3-3.</a:t>
            </a:r>
            <a:r>
              <a:rPr lang="en-US" altLang="ja-JP" dirty="0"/>
              <a:t>Keras</a:t>
            </a:r>
            <a:r>
              <a:rPr lang="ja-JP" altLang="en-US" dirty="0"/>
              <a:t>でニューラルネットワークモデルを学習する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314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学習</a:t>
            </a:r>
            <a:endParaRPr lang="en-US" altLang="ja-JP" sz="1400" dirty="0">
              <a:solidFill>
                <a:srgbClr val="00879E"/>
              </a:solidFill>
              <a:latin typeface="+mn-ea"/>
            </a:endParaRPr>
          </a:p>
          <a:p>
            <a:r>
              <a:rPr lang="en-US" altLang="ja-JP" sz="1400" dirty="0">
                <a:solidFill>
                  <a:srgbClr val="494949"/>
                </a:solidFill>
                <a:latin typeface="+mn-ea"/>
              </a:rPr>
              <a:t>history = model.fit(train_x, train_y, batch_size=128,</a:t>
            </a:r>
          </a:p>
          <a:p>
            <a:r>
              <a:rPr lang="en-US" altLang="ja-JP" sz="1400" dirty="0">
                <a:solidFill>
                  <a:srgbClr val="494949"/>
                </a:solidFill>
                <a:latin typeface="+mn-ea"/>
              </a:rPr>
              <a:t>		 epochs=700, </a:t>
            </a:r>
            <a:r>
              <a:rPr lang="en-US" altLang="ja-JP" sz="1400" dirty="0" err="1">
                <a:solidFill>
                  <a:srgbClr val="494949"/>
                </a:solidFill>
                <a:latin typeface="+mn-ea"/>
              </a:rPr>
              <a:t>validation_data</a:t>
            </a:r>
            <a:r>
              <a:rPr lang="en-US" altLang="ja-JP" sz="1400" dirty="0">
                <a:solidFill>
                  <a:srgbClr val="494949"/>
                </a:solidFill>
                <a:latin typeface="+mn-ea"/>
              </a:rPr>
              <a:t> = (</a:t>
            </a:r>
            <a:r>
              <a:rPr lang="en-US" altLang="ja-JP" sz="1400" dirty="0" err="1">
                <a:solidFill>
                  <a:srgbClr val="494949"/>
                </a:solidFill>
                <a:latin typeface="+mn-ea"/>
              </a:rPr>
              <a:t>val_x</a:t>
            </a:r>
            <a:r>
              <a:rPr lang="en-US" altLang="ja-JP" sz="1400" dirty="0">
                <a:solidFill>
                  <a:srgbClr val="494949"/>
                </a:solidFill>
                <a:latin typeface="+mn-ea"/>
              </a:rPr>
              <a:t>, </a:t>
            </a:r>
            <a:r>
              <a:rPr lang="en-US" altLang="ja-JP" sz="1400" dirty="0" err="1">
                <a:solidFill>
                  <a:srgbClr val="494949"/>
                </a:solidFill>
                <a:latin typeface="+mn-ea"/>
              </a:rPr>
              <a:t>val_y</a:t>
            </a:r>
            <a:r>
              <a:rPr lang="en-US" altLang="ja-JP" sz="1400" dirty="0">
                <a:solidFill>
                  <a:srgbClr val="494949"/>
                </a:solidFill>
                <a:latin typeface="+mn-ea"/>
              </a:rPr>
              <a:t>), verbose=1)</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学習状況が出力される</a:t>
            </a:r>
            <a:r>
              <a:rPr lang="en-US" altLang="ja-JP" sz="1400" dirty="0">
                <a:solidFill>
                  <a:srgbClr val="00879E"/>
                </a:solidFill>
                <a:latin typeface="+mn-ea"/>
              </a:rPr>
              <a:t>  --#</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誤差関数の可視化</a:t>
            </a:r>
          </a:p>
          <a:p>
            <a:r>
              <a:rPr lang="en-US" altLang="ja-JP" sz="1400" dirty="0" err="1">
                <a:solidFill>
                  <a:srgbClr val="494949"/>
                </a:solidFill>
                <a:latin typeface="+mn-ea"/>
              </a:rPr>
              <a:t>df_history</a:t>
            </a:r>
            <a:r>
              <a:rPr lang="en-US" altLang="ja-JP" sz="1400" dirty="0">
                <a:solidFill>
                  <a:srgbClr val="494949"/>
                </a:solidFill>
                <a:latin typeface="+mn-ea"/>
              </a:rPr>
              <a:t> = </a:t>
            </a:r>
            <a:r>
              <a:rPr lang="en-US" altLang="ja-JP" sz="1400" dirty="0" err="1">
                <a:solidFill>
                  <a:srgbClr val="494949"/>
                </a:solidFill>
                <a:latin typeface="+mn-ea"/>
              </a:rPr>
              <a:t>pd.DataFrame</a:t>
            </a:r>
            <a:r>
              <a:rPr lang="en-US" altLang="ja-JP" sz="1400" dirty="0">
                <a:solidFill>
                  <a:srgbClr val="494949"/>
                </a:solidFill>
                <a:latin typeface="+mn-ea"/>
              </a:rPr>
              <a:t>(</a:t>
            </a:r>
            <a:r>
              <a:rPr lang="en-US" altLang="ja-JP" sz="1400" dirty="0" err="1">
                <a:solidFill>
                  <a:srgbClr val="494949"/>
                </a:solidFill>
                <a:latin typeface="+mn-ea"/>
              </a:rPr>
              <a:t>history.history</a:t>
            </a:r>
            <a:r>
              <a:rPr lang="en-US" altLang="ja-JP" sz="1400" dirty="0">
                <a:solidFill>
                  <a:srgbClr val="494949"/>
                </a:solidFill>
                <a:latin typeface="+mn-ea"/>
              </a:rPr>
              <a:t>)</a:t>
            </a:r>
          </a:p>
          <a:p>
            <a:r>
              <a:rPr lang="en-US" altLang="ja-JP" sz="1400" dirty="0" err="1">
                <a:solidFill>
                  <a:srgbClr val="494949"/>
                </a:solidFill>
                <a:latin typeface="+mn-ea"/>
              </a:rPr>
              <a:t>df_history.plot</a:t>
            </a:r>
            <a:r>
              <a:rPr lang="en-US" altLang="ja-JP" sz="1400" dirty="0">
                <a:solidFill>
                  <a:srgbClr val="494949"/>
                </a:solidFill>
                <a:latin typeface="+mn-ea"/>
              </a:rPr>
              <a:t>(</a:t>
            </a:r>
            <a:r>
              <a:rPr lang="en-US" altLang="ja-JP" sz="1400" dirty="0" err="1">
                <a:solidFill>
                  <a:srgbClr val="494949"/>
                </a:solidFill>
                <a:latin typeface="+mn-ea"/>
              </a:rPr>
              <a:t>figsize</a:t>
            </a:r>
            <a:r>
              <a:rPr lang="en-US" altLang="ja-JP" sz="1400" dirty="0">
                <a:solidFill>
                  <a:srgbClr val="494949"/>
                </a:solidFill>
                <a:latin typeface="+mn-ea"/>
              </a:rPr>
              <a:t>=(10, 6))</a:t>
            </a:r>
          </a:p>
          <a:p>
            <a:endParaRPr lang="en-US" altLang="ja-JP" sz="1400" dirty="0">
              <a:solidFill>
                <a:srgbClr val="494949"/>
              </a:solidFill>
              <a:latin typeface="+mn-ea"/>
            </a:endParaRP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予測</a:t>
            </a:r>
            <a:endParaRPr lang="en-US" altLang="ja-JP" sz="1400" dirty="0">
              <a:solidFill>
                <a:srgbClr val="00879E"/>
              </a:solidFill>
              <a:latin typeface="+mn-ea"/>
            </a:endParaRPr>
          </a:p>
          <a:p>
            <a:r>
              <a:rPr lang="en-US" altLang="ja-JP" sz="1400" b="0" dirty="0" err="1">
                <a:solidFill>
                  <a:srgbClr val="000000"/>
                </a:solidFill>
                <a:effectLst/>
                <a:latin typeface="+mn-ea"/>
              </a:rPr>
              <a:t>model.predict</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494949"/>
                </a:solidFill>
                <a:effectLst/>
                <a:latin typeface="+mn-ea"/>
              </a:rPr>
              <a:t>)</a:t>
            </a:r>
            <a:endParaRPr lang="en-US" altLang="ja-JP" sz="1400" b="0" dirty="0">
              <a:solidFill>
                <a:srgbClr val="000000"/>
              </a:solidFill>
              <a:effectLst/>
              <a:latin typeface="+mn-ea"/>
            </a:endParaRPr>
          </a:p>
        </p:txBody>
      </p:sp>
      <p:sp>
        <p:nvSpPr>
          <p:cNvPr id="8" name="吹き出し: 線 7">
            <a:extLst>
              <a:ext uri="{FF2B5EF4-FFF2-40B4-BE49-F238E27FC236}">
                <a16:creationId xmlns:a16="http://schemas.microsoft.com/office/drawing/2014/main" id="{96C6C9AE-7FD2-4A58-B42C-4EC41151EFD1}"/>
              </a:ext>
            </a:extLst>
          </p:cNvPr>
          <p:cNvSpPr/>
          <p:nvPr/>
        </p:nvSpPr>
        <p:spPr>
          <a:xfrm>
            <a:off x="3021429" y="3983962"/>
            <a:ext cx="3197964" cy="2292461"/>
          </a:xfrm>
          <a:prstGeom prst="borderCallout1">
            <a:avLst>
              <a:gd name="adj1" fmla="val -7"/>
              <a:gd name="adj2" fmla="val 47342"/>
              <a:gd name="adj3" fmla="val -38449"/>
              <a:gd name="adj4" fmla="val 1518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4511" y="1807809"/>
            <a:ext cx="4949275" cy="2921850"/>
          </a:xfrm>
          <a:prstGeom prst="borderCallout1">
            <a:avLst>
              <a:gd name="adj1" fmla="val 15502"/>
              <a:gd name="adj2" fmla="val -735"/>
              <a:gd name="adj3" fmla="val -3063"/>
              <a:gd name="adj4" fmla="val -1056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fit</a:t>
            </a:r>
            <a:r>
              <a:rPr kumimoji="1" lang="ja-JP" altLang="en-US" sz="1400" dirty="0">
                <a:solidFill>
                  <a:srgbClr val="494949"/>
                </a:solidFill>
                <a:latin typeface="+mn-ea"/>
              </a:rPr>
              <a:t>メソッドで学習開始。</a:t>
            </a:r>
            <a:endParaRPr kumimoji="1" lang="en-US" altLang="ja-JP" sz="1400" dirty="0">
              <a:solidFill>
                <a:srgbClr val="494949"/>
              </a:solidFill>
              <a:latin typeface="+mn-ea"/>
            </a:endParaRPr>
          </a:p>
          <a:p>
            <a:r>
              <a:rPr kumimoji="1" lang="ja-JP" altLang="en-US" sz="1400" dirty="0">
                <a:solidFill>
                  <a:srgbClr val="494949"/>
                </a:solidFill>
                <a:latin typeface="+mn-ea"/>
              </a:rPr>
              <a:t>学習用データの説明変数、目的変数の他、主に以下のようなものを引数で指定できる。</a:t>
            </a:r>
            <a:endParaRPr kumimoji="1" lang="en-US" altLang="ja-JP" sz="1400" dirty="0">
              <a:solidFill>
                <a:srgbClr val="494949"/>
              </a:solidFill>
              <a:latin typeface="+mn-ea"/>
            </a:endParaRPr>
          </a:p>
          <a:p>
            <a:r>
              <a:rPr kumimoji="1" lang="en-US" altLang="ja-JP" sz="1400" dirty="0">
                <a:solidFill>
                  <a:srgbClr val="494949"/>
                </a:solidFill>
                <a:latin typeface="+mn-ea"/>
              </a:rPr>
              <a:t>batch_size</a:t>
            </a:r>
            <a:r>
              <a:rPr kumimoji="1" lang="ja-JP" altLang="en-US" sz="1400" dirty="0">
                <a:solidFill>
                  <a:srgbClr val="494949"/>
                </a:solidFill>
                <a:latin typeface="+mn-ea"/>
              </a:rPr>
              <a:t>：ミニバッチのサイズ</a:t>
            </a:r>
            <a:endParaRPr kumimoji="1" lang="en-US" altLang="ja-JP" sz="1400" dirty="0">
              <a:solidFill>
                <a:srgbClr val="494949"/>
              </a:solidFill>
              <a:latin typeface="+mn-ea"/>
            </a:endParaRPr>
          </a:p>
          <a:p>
            <a:r>
              <a:rPr kumimoji="1" lang="en-US" altLang="ja-JP" sz="1400" dirty="0">
                <a:solidFill>
                  <a:srgbClr val="494949"/>
                </a:solidFill>
                <a:latin typeface="+mn-ea"/>
              </a:rPr>
              <a:t>epochs	</a:t>
            </a:r>
            <a:r>
              <a:rPr kumimoji="1" lang="ja-JP" altLang="en-US" sz="1400" dirty="0">
                <a:solidFill>
                  <a:srgbClr val="494949"/>
                </a:solidFill>
                <a:latin typeface="+mn-ea"/>
              </a:rPr>
              <a:t>：学習を行うエポック数</a:t>
            </a:r>
            <a:endParaRPr kumimoji="1" lang="en-US" altLang="ja-JP" sz="1400" dirty="0">
              <a:solidFill>
                <a:srgbClr val="494949"/>
              </a:solidFill>
              <a:latin typeface="+mn-ea"/>
            </a:endParaRPr>
          </a:p>
          <a:p>
            <a:r>
              <a:rPr kumimoji="1" lang="en-US" altLang="ja-JP" sz="1400" dirty="0" err="1">
                <a:solidFill>
                  <a:srgbClr val="494949"/>
                </a:solidFill>
                <a:latin typeface="+mn-ea"/>
              </a:rPr>
              <a:t>validation_data</a:t>
            </a:r>
            <a:r>
              <a:rPr kumimoji="1" lang="en-US" altLang="ja-JP" sz="1400" dirty="0">
                <a:solidFill>
                  <a:srgbClr val="494949"/>
                </a:solidFill>
                <a:latin typeface="+mn-ea"/>
              </a:rPr>
              <a:t>	</a:t>
            </a:r>
            <a:r>
              <a:rPr kumimoji="1" lang="ja-JP" altLang="en-US" sz="1400" dirty="0">
                <a:solidFill>
                  <a:srgbClr val="494949"/>
                </a:solidFill>
                <a:latin typeface="+mn-ea"/>
              </a:rPr>
              <a:t>：指定したデータを検証用データとして使用する</a:t>
            </a:r>
            <a:endParaRPr kumimoji="1" lang="en-US" altLang="ja-JP" sz="1400" dirty="0">
              <a:solidFill>
                <a:srgbClr val="494949"/>
              </a:solidFill>
              <a:latin typeface="+mn-ea"/>
            </a:endParaRPr>
          </a:p>
          <a:p>
            <a:r>
              <a:rPr kumimoji="1" lang="en-US" altLang="ja-JP" sz="1400" dirty="0">
                <a:solidFill>
                  <a:srgbClr val="494949"/>
                </a:solidFill>
                <a:latin typeface="+mn-ea"/>
              </a:rPr>
              <a:t>v</a:t>
            </a:r>
            <a:r>
              <a:rPr kumimoji="1" lang="en-US" altLang="ja-JP" sz="1400" b="0" dirty="0">
                <a:solidFill>
                  <a:srgbClr val="494949"/>
                </a:solidFill>
                <a:effectLst/>
                <a:latin typeface="+mn-ea"/>
              </a:rPr>
              <a:t>erbose	</a:t>
            </a:r>
            <a:r>
              <a:rPr kumimoji="1" lang="ja-JP" altLang="en-US" sz="1400" b="0" dirty="0">
                <a:solidFill>
                  <a:srgbClr val="494949"/>
                </a:solidFill>
                <a:effectLst/>
                <a:latin typeface="+mn-ea"/>
              </a:rPr>
              <a:t>：途中経過の出力設定。</a:t>
            </a:r>
            <a:r>
              <a:rPr kumimoji="1" lang="en-US" altLang="ja-JP" sz="1400" b="0" dirty="0">
                <a:solidFill>
                  <a:srgbClr val="494949"/>
                </a:solidFill>
                <a:effectLst/>
                <a:latin typeface="+mn-ea"/>
              </a:rPr>
              <a:t>1</a:t>
            </a:r>
            <a:r>
              <a:rPr kumimoji="1" lang="ja-JP" altLang="en-US" sz="1400" b="0" dirty="0">
                <a:solidFill>
                  <a:srgbClr val="494949"/>
                </a:solidFill>
                <a:effectLst/>
                <a:latin typeface="+mn-ea"/>
              </a:rPr>
              <a:t>にすると各エポックの状況が出力される。</a:t>
            </a:r>
            <a:endParaRPr kumimoji="1" lang="en-US" altLang="ja-JP" sz="1400" b="0" dirty="0">
              <a:solidFill>
                <a:srgbClr val="494949"/>
              </a:solidFill>
              <a:effectLst/>
              <a:latin typeface="+mn-ea"/>
            </a:endParaRPr>
          </a:p>
          <a:p>
            <a:endParaRPr kumimoji="1" lang="en-US" altLang="ja-JP" sz="1400" dirty="0">
              <a:solidFill>
                <a:srgbClr val="494949"/>
              </a:solidFill>
              <a:latin typeface="+mn-ea"/>
            </a:endParaRPr>
          </a:p>
          <a:p>
            <a:r>
              <a:rPr kumimoji="1" lang="ja-JP" altLang="en-US" sz="1400" b="0" dirty="0">
                <a:solidFill>
                  <a:srgbClr val="494949"/>
                </a:solidFill>
                <a:effectLst/>
                <a:latin typeface="+mn-ea"/>
              </a:rPr>
              <a:t>戻り値には学習結果が格納されるので、取得して</a:t>
            </a:r>
            <a:r>
              <a:rPr kumimoji="1" lang="ja-JP" altLang="en-US" sz="1400" dirty="0">
                <a:solidFill>
                  <a:srgbClr val="494949"/>
                </a:solidFill>
                <a:latin typeface="+mn-ea"/>
              </a:rPr>
              <a:t>グラフ化して確認する方法がわかりやすく一般的</a:t>
            </a:r>
            <a:endParaRPr lang="en-US" altLang="ja-JP" sz="14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3283824" y="421607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3148706" y="596631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3387518" y="445881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3387517" y="426320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4948588" y="597719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3021429" y="397345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Tree>
    <p:extLst>
      <p:ext uri="{BB962C8B-B14F-4D97-AF65-F5344CB8AC3E}">
        <p14:creationId xmlns:p14="http://schemas.microsoft.com/office/powerpoint/2010/main" val="38637169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300322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94874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6-4-1.</a:t>
            </a:r>
            <a:r>
              <a:rPr lang="ja-JP" altLang="en-US" dirty="0"/>
              <a:t>ディープラーニングモデルの改良</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640568"/>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ディープラーニングでは、層数・ノード数を増やすことで複雑なモデルになり、</a:t>
            </a:r>
            <a:br>
              <a:rPr lang="en-US" altLang="ja-JP" sz="2000" b="1" dirty="0">
                <a:solidFill>
                  <a:srgbClr val="F36C37"/>
                </a:solidFill>
              </a:rPr>
            </a:br>
            <a:r>
              <a:rPr lang="ja-JP" altLang="en-US" sz="2000" b="1" dirty="0">
                <a:solidFill>
                  <a:srgbClr val="F36C37"/>
                </a:solidFill>
              </a:rPr>
              <a:t>複雑な特徴をもつデータも学習することができます。</a:t>
            </a:r>
            <a:br>
              <a:rPr lang="en-US" altLang="ja-JP" sz="2000" b="1" dirty="0">
                <a:solidFill>
                  <a:srgbClr val="F36C37"/>
                </a:solidFill>
              </a:rPr>
            </a:br>
            <a:r>
              <a:rPr lang="ja-JP" altLang="en-US" sz="2000" b="1" dirty="0">
                <a:solidFill>
                  <a:srgbClr val="F36C37"/>
                </a:solidFill>
              </a:rPr>
              <a:t>　しかし、複雑にするほど過学習が起きやすくなります。エポック数も適度にしないと過学習を起こします。</a:t>
            </a:r>
            <a:br>
              <a:rPr lang="en-US" altLang="ja-JP" sz="2000" b="1" dirty="0">
                <a:solidFill>
                  <a:srgbClr val="F36C37"/>
                </a:solidFill>
              </a:rPr>
            </a:br>
            <a:r>
              <a:rPr lang="ja-JP" altLang="en-US" sz="2000" b="1" dirty="0">
                <a:solidFill>
                  <a:srgbClr val="F36C37"/>
                </a:solidFill>
              </a:rPr>
              <a:t>　ディープラーニングはデータ量が多い場合に、学習に非常に時間がかかるため、試行錯誤を繰り返すことを考えて効率的に学習を進める工夫も必要です。そこで、エポック数を自動で最適にする</a:t>
            </a:r>
            <a:r>
              <a:rPr lang="en-US" altLang="ja-JP" sz="2000" b="1" dirty="0">
                <a:solidFill>
                  <a:srgbClr val="F36C37"/>
                </a:solidFill>
              </a:rPr>
              <a:t>Early-Stopping</a:t>
            </a:r>
            <a:r>
              <a:rPr lang="ja-JP" altLang="en-US" sz="2000" b="1" dirty="0">
                <a:solidFill>
                  <a:srgbClr val="F36C37"/>
                </a:solidFill>
              </a:rPr>
              <a:t>と過学習を緩和するドロップアウトを試します。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316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4113876"/>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4214263"/>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4166289"/>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97511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en-US" altLang="ja-JP" sz="2000" b="1" dirty="0"/>
              <a:t>Early-Stopping</a:t>
            </a:r>
            <a:r>
              <a:rPr lang="ja-JP" altLang="en-US" sz="2000" b="1" dirty="0"/>
              <a:t>でエポック数を最適化する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ドロップアウトで過学習を緩和する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ディープラーニングもやはり</a:t>
            </a:r>
            <a:br>
              <a:rPr kumimoji="1" lang="en-US" altLang="ja-JP" sz="1400" b="1" dirty="0">
                <a:solidFill>
                  <a:srgbClr val="494949"/>
                </a:solidFill>
                <a:latin typeface="+mn-ea"/>
              </a:rPr>
            </a:br>
            <a:r>
              <a:rPr kumimoji="1" lang="ja-JP" altLang="en-US" sz="1400" b="1" dirty="0">
                <a:solidFill>
                  <a:srgbClr val="494949"/>
                </a:solidFill>
                <a:latin typeface="+mn-ea"/>
              </a:rPr>
              <a:t>過学習を起こすのか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pic>
        <p:nvPicPr>
          <p:cNvPr id="15" name="図 14">
            <a:extLst>
              <a:ext uri="{FF2B5EF4-FFF2-40B4-BE49-F238E27FC236}">
                <a16:creationId xmlns:a16="http://schemas.microsoft.com/office/drawing/2014/main" id="{EECBC2E1-3263-4E18-A4F0-A200BA5ED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7272" y="4817320"/>
            <a:ext cx="1323214" cy="1654707"/>
          </a:xfrm>
          <a:prstGeom prst="rect">
            <a:avLst/>
          </a:prstGeom>
        </p:spPr>
      </p:pic>
    </p:spTree>
    <p:extLst>
      <p:ext uri="{BB962C8B-B14F-4D97-AF65-F5344CB8AC3E}">
        <p14:creationId xmlns:p14="http://schemas.microsoft.com/office/powerpoint/2010/main" val="189916869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80A366-B1DB-449A-87AF-2B4F6C49DAC7}"/>
              </a:ext>
            </a:extLst>
          </p:cNvPr>
          <p:cNvSpPr>
            <a:spLocks noGrp="1"/>
          </p:cNvSpPr>
          <p:nvPr>
            <p:ph type="title"/>
          </p:nvPr>
        </p:nvSpPr>
        <p:spPr/>
        <p:txBody>
          <a:bodyPr/>
          <a:lstStyle/>
          <a:p>
            <a:r>
              <a:rPr lang="en-US" altLang="ja-JP" dirty="0"/>
              <a:t>6</a:t>
            </a:r>
            <a:r>
              <a:rPr kumimoji="1" lang="en-US" altLang="ja-JP" dirty="0"/>
              <a:t>-4-2.Early-Stopping</a:t>
            </a:r>
            <a:endParaRPr kumimoji="1" lang="ja-JP" altLang="en-US" dirty="0"/>
          </a:p>
        </p:txBody>
      </p:sp>
      <p:sp>
        <p:nvSpPr>
          <p:cNvPr id="3" name="スライド番号プレースホルダー 2">
            <a:extLst>
              <a:ext uri="{FF2B5EF4-FFF2-40B4-BE49-F238E27FC236}">
                <a16:creationId xmlns:a16="http://schemas.microsoft.com/office/drawing/2014/main" id="{106D0B14-966D-47A3-BECC-585849D8A0F8}"/>
              </a:ext>
            </a:extLst>
          </p:cNvPr>
          <p:cNvSpPr>
            <a:spLocks noGrp="1"/>
          </p:cNvSpPr>
          <p:nvPr>
            <p:ph type="sldNum" sz="quarter" idx="10"/>
          </p:nvPr>
        </p:nvSpPr>
        <p:spPr/>
        <p:txBody>
          <a:bodyPr/>
          <a:lstStyle/>
          <a:p>
            <a:fld id="{5D750650-B10A-47BF-93C2-E1678438B37A}" type="slidenum">
              <a:rPr lang="en-US" altLang="ja-JP" smtClean="0"/>
              <a:pPr/>
              <a:t>317</a:t>
            </a:fld>
            <a:endParaRPr lang="en-US" altLang="ja-JP" dirty="0"/>
          </a:p>
        </p:txBody>
      </p:sp>
      <p:sp>
        <p:nvSpPr>
          <p:cNvPr id="8" name="正方形/長方形 7">
            <a:extLst>
              <a:ext uri="{FF2B5EF4-FFF2-40B4-BE49-F238E27FC236}">
                <a16:creationId xmlns:a16="http://schemas.microsoft.com/office/drawing/2014/main" id="{508D98B6-FEA7-4743-99D8-8368DE0AAEAF}"/>
              </a:ext>
            </a:extLst>
          </p:cNvPr>
          <p:cNvSpPr/>
          <p:nvPr/>
        </p:nvSpPr>
        <p:spPr>
          <a:xfrm>
            <a:off x="5036052" y="6060688"/>
            <a:ext cx="1620957" cy="307777"/>
          </a:xfrm>
          <a:prstGeom prst="rect">
            <a:avLst/>
          </a:prstGeom>
        </p:spPr>
        <p:txBody>
          <a:bodyPr wrap="none">
            <a:spAutoFit/>
          </a:bodyPr>
          <a:lstStyle/>
          <a:p>
            <a:r>
              <a:rPr lang="ja-JP" altLang="en-US" sz="1400" b="1" dirty="0">
                <a:solidFill>
                  <a:schemeClr val="accent3">
                    <a:lumMod val="60000"/>
                    <a:lumOff val="40000"/>
                  </a:schemeClr>
                </a:solidFill>
              </a:rPr>
              <a:t>学習データの損失</a:t>
            </a:r>
          </a:p>
        </p:txBody>
      </p:sp>
      <p:sp>
        <p:nvSpPr>
          <p:cNvPr id="10" name="正方形/長方形 9">
            <a:extLst>
              <a:ext uri="{FF2B5EF4-FFF2-40B4-BE49-F238E27FC236}">
                <a16:creationId xmlns:a16="http://schemas.microsoft.com/office/drawing/2014/main" id="{56B065CC-5A07-4E11-B16D-232B14E2A37C}"/>
              </a:ext>
            </a:extLst>
          </p:cNvPr>
          <p:cNvSpPr/>
          <p:nvPr/>
        </p:nvSpPr>
        <p:spPr>
          <a:xfrm>
            <a:off x="7123933" y="6384556"/>
            <a:ext cx="902811" cy="307777"/>
          </a:xfrm>
          <a:prstGeom prst="rect">
            <a:avLst/>
          </a:prstGeom>
        </p:spPr>
        <p:txBody>
          <a:bodyPr wrap="none">
            <a:spAutoFit/>
          </a:bodyPr>
          <a:lstStyle/>
          <a:p>
            <a:r>
              <a:rPr lang="ja-JP" altLang="en-US" sz="1400" dirty="0"/>
              <a:t>エポック</a:t>
            </a:r>
          </a:p>
        </p:txBody>
      </p:sp>
      <p:sp>
        <p:nvSpPr>
          <p:cNvPr id="11" name="正方形/長方形 10">
            <a:extLst>
              <a:ext uri="{FF2B5EF4-FFF2-40B4-BE49-F238E27FC236}">
                <a16:creationId xmlns:a16="http://schemas.microsoft.com/office/drawing/2014/main" id="{87DECD5F-58B8-4417-9367-A88BCA90E479}"/>
              </a:ext>
            </a:extLst>
          </p:cNvPr>
          <p:cNvSpPr/>
          <p:nvPr/>
        </p:nvSpPr>
        <p:spPr>
          <a:xfrm>
            <a:off x="3932711" y="3979029"/>
            <a:ext cx="373822" cy="523220"/>
          </a:xfrm>
          <a:prstGeom prst="rect">
            <a:avLst/>
          </a:prstGeom>
        </p:spPr>
        <p:txBody>
          <a:bodyPr wrap="square">
            <a:spAutoFit/>
          </a:bodyPr>
          <a:lstStyle/>
          <a:p>
            <a:r>
              <a:rPr lang="ja-JP" altLang="en-US" sz="1400" dirty="0"/>
              <a:t>損失</a:t>
            </a:r>
          </a:p>
        </p:txBody>
      </p:sp>
      <p:sp>
        <p:nvSpPr>
          <p:cNvPr id="12" name="吹き出し: 四角形 11">
            <a:extLst>
              <a:ext uri="{FF2B5EF4-FFF2-40B4-BE49-F238E27FC236}">
                <a16:creationId xmlns:a16="http://schemas.microsoft.com/office/drawing/2014/main" id="{B8A1651D-6DB3-4E7A-B8FA-BB1E8A886619}"/>
              </a:ext>
            </a:extLst>
          </p:cNvPr>
          <p:cNvSpPr/>
          <p:nvPr/>
        </p:nvSpPr>
        <p:spPr>
          <a:xfrm>
            <a:off x="7092816" y="4592681"/>
            <a:ext cx="1653275" cy="730259"/>
          </a:xfrm>
          <a:prstGeom prst="wedgeRectCallout">
            <a:avLst>
              <a:gd name="adj1" fmla="val -68145"/>
              <a:gd name="adj2" fmla="val 93188"/>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solidFill>
                  <a:schemeClr val="tx1"/>
                </a:solidFill>
              </a:rPr>
              <a:t>過学習が起きる前に学習を停止</a:t>
            </a:r>
          </a:p>
        </p:txBody>
      </p:sp>
      <p:cxnSp>
        <p:nvCxnSpPr>
          <p:cNvPr id="15" name="直線矢印コネクタ 14">
            <a:extLst>
              <a:ext uri="{FF2B5EF4-FFF2-40B4-BE49-F238E27FC236}">
                <a16:creationId xmlns:a16="http://schemas.microsoft.com/office/drawing/2014/main" id="{21C02E31-0FFE-49E0-9138-A02764DF9789}"/>
              </a:ext>
            </a:extLst>
          </p:cNvPr>
          <p:cNvCxnSpPr/>
          <p:nvPr/>
        </p:nvCxnSpPr>
        <p:spPr>
          <a:xfrm flipV="1">
            <a:off x="4305693" y="3915924"/>
            <a:ext cx="0" cy="259237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3625204-3C69-4B37-B1DA-DDD07D555DB0}"/>
              </a:ext>
            </a:extLst>
          </p:cNvPr>
          <p:cNvCxnSpPr>
            <a:cxnSpLocks/>
          </p:cNvCxnSpPr>
          <p:nvPr/>
        </p:nvCxnSpPr>
        <p:spPr>
          <a:xfrm flipV="1">
            <a:off x="4203569" y="6368465"/>
            <a:ext cx="3853991" cy="1"/>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フリーフォーム: 図形 19">
            <a:extLst>
              <a:ext uri="{FF2B5EF4-FFF2-40B4-BE49-F238E27FC236}">
                <a16:creationId xmlns:a16="http://schemas.microsoft.com/office/drawing/2014/main" id="{FD061391-DD2A-4A6B-9FD4-11F6842C89DB}"/>
              </a:ext>
            </a:extLst>
          </p:cNvPr>
          <p:cNvSpPr/>
          <p:nvPr/>
        </p:nvSpPr>
        <p:spPr>
          <a:xfrm>
            <a:off x="4407818" y="4016736"/>
            <a:ext cx="3318235" cy="2158738"/>
          </a:xfrm>
          <a:custGeom>
            <a:avLst/>
            <a:gdLst>
              <a:gd name="connsiteX0" fmla="*/ 0 w 3318235"/>
              <a:gd name="connsiteY0" fmla="*/ 0 h 2158738"/>
              <a:gd name="connsiteX1" fmla="*/ 631596 w 3318235"/>
              <a:gd name="connsiteY1" fmla="*/ 1640264 h 2158738"/>
              <a:gd name="connsiteX2" fmla="*/ 3318235 w 3318235"/>
              <a:gd name="connsiteY2" fmla="*/ 2158738 h 2158738"/>
            </a:gdLst>
            <a:ahLst/>
            <a:cxnLst>
              <a:cxn ang="0">
                <a:pos x="connsiteX0" y="connsiteY0"/>
              </a:cxn>
              <a:cxn ang="0">
                <a:pos x="connsiteX1" y="connsiteY1"/>
              </a:cxn>
              <a:cxn ang="0">
                <a:pos x="connsiteX2" y="connsiteY2"/>
              </a:cxn>
            </a:cxnLst>
            <a:rect l="l" t="t" r="r" b="b"/>
            <a:pathLst>
              <a:path w="3318235" h="2158738">
                <a:moveTo>
                  <a:pt x="0" y="0"/>
                </a:moveTo>
                <a:cubicBezTo>
                  <a:pt x="39278" y="640237"/>
                  <a:pt x="78557" y="1280474"/>
                  <a:pt x="631596" y="1640264"/>
                </a:cubicBezTo>
                <a:cubicBezTo>
                  <a:pt x="1184635" y="2000054"/>
                  <a:pt x="2251435" y="2079396"/>
                  <a:pt x="3318235" y="2158738"/>
                </a:cubicBez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4EDA824B-AD2E-4802-94F4-9E98D8A46DB1}"/>
              </a:ext>
            </a:extLst>
          </p:cNvPr>
          <p:cNvSpPr/>
          <p:nvPr/>
        </p:nvSpPr>
        <p:spPr>
          <a:xfrm>
            <a:off x="4465947" y="4029046"/>
            <a:ext cx="3260105" cy="1857531"/>
          </a:xfrm>
          <a:custGeom>
            <a:avLst/>
            <a:gdLst>
              <a:gd name="connsiteX0" fmla="*/ 0 w 3120272"/>
              <a:gd name="connsiteY0" fmla="*/ 0 h 1857531"/>
              <a:gd name="connsiteX1" fmla="*/ 631596 w 3120272"/>
              <a:gd name="connsiteY1" fmla="*/ 1545996 h 1857531"/>
              <a:gd name="connsiteX2" fmla="*/ 2092751 w 3120272"/>
              <a:gd name="connsiteY2" fmla="*/ 1857080 h 1857531"/>
              <a:gd name="connsiteX3" fmla="*/ 3120272 w 3120272"/>
              <a:gd name="connsiteY3" fmla="*/ 1527142 h 1857531"/>
            </a:gdLst>
            <a:ahLst/>
            <a:cxnLst>
              <a:cxn ang="0">
                <a:pos x="connsiteX0" y="connsiteY0"/>
              </a:cxn>
              <a:cxn ang="0">
                <a:pos x="connsiteX1" y="connsiteY1"/>
              </a:cxn>
              <a:cxn ang="0">
                <a:pos x="connsiteX2" y="connsiteY2"/>
              </a:cxn>
              <a:cxn ang="0">
                <a:pos x="connsiteX3" y="connsiteY3"/>
              </a:cxn>
            </a:cxnLst>
            <a:rect l="l" t="t" r="r" b="b"/>
            <a:pathLst>
              <a:path w="3120272" h="1857531">
                <a:moveTo>
                  <a:pt x="0" y="0"/>
                </a:moveTo>
                <a:cubicBezTo>
                  <a:pt x="141402" y="618241"/>
                  <a:pt x="282804" y="1236483"/>
                  <a:pt x="631596" y="1545996"/>
                </a:cubicBezTo>
                <a:cubicBezTo>
                  <a:pt x="980388" y="1855509"/>
                  <a:pt x="1677972" y="1860222"/>
                  <a:pt x="2092751" y="1857080"/>
                </a:cubicBezTo>
                <a:cubicBezTo>
                  <a:pt x="2507530" y="1853938"/>
                  <a:pt x="2813901" y="1690540"/>
                  <a:pt x="3120272" y="1527142"/>
                </a:cubicBezTo>
              </a:path>
            </a:pathLst>
          </a:cu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D8B1603-7D30-421D-A371-3BCE36C635A0}"/>
              </a:ext>
            </a:extLst>
          </p:cNvPr>
          <p:cNvSpPr/>
          <p:nvPr/>
        </p:nvSpPr>
        <p:spPr>
          <a:xfrm>
            <a:off x="5116172" y="5372720"/>
            <a:ext cx="1620957" cy="307777"/>
          </a:xfrm>
          <a:prstGeom prst="rect">
            <a:avLst/>
          </a:prstGeom>
        </p:spPr>
        <p:txBody>
          <a:bodyPr wrap="none">
            <a:spAutoFit/>
          </a:bodyPr>
          <a:lstStyle/>
          <a:p>
            <a:r>
              <a:rPr lang="ja-JP" altLang="en-US" sz="1400" b="1" dirty="0">
                <a:solidFill>
                  <a:srgbClr val="F36C37"/>
                </a:solidFill>
              </a:rPr>
              <a:t>検証データの損失</a:t>
            </a:r>
          </a:p>
        </p:txBody>
      </p:sp>
      <p:cxnSp>
        <p:nvCxnSpPr>
          <p:cNvPr id="23" name="直線コネクタ 22">
            <a:extLst>
              <a:ext uri="{FF2B5EF4-FFF2-40B4-BE49-F238E27FC236}">
                <a16:creationId xmlns:a16="http://schemas.microsoft.com/office/drawing/2014/main" id="{0B92BFE3-764E-4B47-95B5-CC24A8DB5D2C}"/>
              </a:ext>
            </a:extLst>
          </p:cNvPr>
          <p:cNvCxnSpPr/>
          <p:nvPr/>
        </p:nvCxnSpPr>
        <p:spPr>
          <a:xfrm>
            <a:off x="6737129" y="5163785"/>
            <a:ext cx="0" cy="1273215"/>
          </a:xfrm>
          <a:prstGeom prst="line">
            <a:avLst/>
          </a:prstGeom>
          <a:ln w="28575">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四角形: 角を丸くする 23">
            <a:extLst>
              <a:ext uri="{FF2B5EF4-FFF2-40B4-BE49-F238E27FC236}">
                <a16:creationId xmlns:a16="http://schemas.microsoft.com/office/drawing/2014/main" id="{87A71520-EAD8-40E0-A609-3207D51628D0}"/>
              </a:ext>
            </a:extLst>
          </p:cNvPr>
          <p:cNvSpPr/>
          <p:nvPr/>
        </p:nvSpPr>
        <p:spPr bwMode="auto">
          <a:xfrm>
            <a:off x="795577" y="1231461"/>
            <a:ext cx="10658475" cy="259481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25" name="グループ化 24">
            <a:extLst>
              <a:ext uri="{FF2B5EF4-FFF2-40B4-BE49-F238E27FC236}">
                <a16:creationId xmlns:a16="http://schemas.microsoft.com/office/drawing/2014/main" id="{12FE6D8F-AD6B-4167-830C-8FEC3395BDCB}"/>
              </a:ext>
            </a:extLst>
          </p:cNvPr>
          <p:cNvGrpSpPr/>
          <p:nvPr/>
        </p:nvGrpSpPr>
        <p:grpSpPr>
          <a:xfrm>
            <a:off x="2712063" y="1000079"/>
            <a:ext cx="6825504" cy="468736"/>
            <a:chOff x="2154608" y="3539394"/>
            <a:chExt cx="6825505" cy="426124"/>
          </a:xfrm>
        </p:grpSpPr>
        <p:sp>
          <p:nvSpPr>
            <p:cNvPr id="26" name="四角形: 角を丸くする 25">
              <a:extLst>
                <a:ext uri="{FF2B5EF4-FFF2-40B4-BE49-F238E27FC236}">
                  <a16:creationId xmlns:a16="http://schemas.microsoft.com/office/drawing/2014/main" id="{9B542EB6-09FE-4995-98B2-4056F4C7880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7" name="正方形/長方形 26">
              <a:extLst>
                <a:ext uri="{FF2B5EF4-FFF2-40B4-BE49-F238E27FC236}">
                  <a16:creationId xmlns:a16="http://schemas.microsoft.com/office/drawing/2014/main" id="{E79176DE-D6C2-498E-827B-5648529BA22D}"/>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Early-Stopping</a:t>
              </a:r>
              <a:r>
                <a:rPr lang="ja-JP" altLang="en-US" sz="2400" b="1" spc="150" dirty="0">
                  <a:solidFill>
                    <a:schemeClr val="bg1"/>
                  </a:solidFill>
                  <a:latin typeface="+mn-ea"/>
                </a:rPr>
                <a:t>（早期終了）</a:t>
              </a:r>
              <a:endParaRPr lang="en-US" altLang="ja-JP" sz="2400" b="1" spc="150" dirty="0">
                <a:solidFill>
                  <a:schemeClr val="bg1"/>
                </a:solidFill>
                <a:latin typeface="+mn-ea"/>
              </a:endParaRPr>
            </a:p>
          </p:txBody>
        </p:sp>
      </p:grpSp>
      <p:sp>
        <p:nvSpPr>
          <p:cNvPr id="28" name="テキスト ボックス 27">
            <a:extLst>
              <a:ext uri="{FF2B5EF4-FFF2-40B4-BE49-F238E27FC236}">
                <a16:creationId xmlns:a16="http://schemas.microsoft.com/office/drawing/2014/main" id="{9C9D2995-DE23-47D9-BD55-D55A9F6D268F}"/>
              </a:ext>
            </a:extLst>
          </p:cNvPr>
          <p:cNvSpPr txBox="1"/>
          <p:nvPr/>
        </p:nvSpPr>
        <p:spPr>
          <a:xfrm>
            <a:off x="1045945" y="1399845"/>
            <a:ext cx="10096107" cy="2292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chemeClr val="tx1">
                    <a:lumMod val="75000"/>
                    <a:lumOff val="25000"/>
                  </a:schemeClr>
                </a:solidFill>
              </a:rPr>
              <a:t>　</a:t>
            </a:r>
            <a:r>
              <a:rPr lang="ja-JP" altLang="en-US" sz="2000" spc="0">
                <a:solidFill>
                  <a:srgbClr val="F36C37"/>
                </a:solidFill>
              </a:rPr>
              <a:t>学習</a:t>
            </a:r>
            <a:r>
              <a:rPr lang="ja-JP" altLang="en-US" sz="2000" spc="0" dirty="0">
                <a:solidFill>
                  <a:srgbClr val="F36C37"/>
                </a:solidFill>
              </a:rPr>
              <a:t>を早期に終了させる手法</a:t>
            </a:r>
            <a:r>
              <a:rPr lang="ja-JP" altLang="en-US" sz="2000" spc="0" dirty="0">
                <a:solidFill>
                  <a:schemeClr val="tx1">
                    <a:lumMod val="75000"/>
                    <a:lumOff val="25000"/>
                  </a:schemeClr>
                </a:solidFill>
              </a:rPr>
              <a:t>です。あらかじめ決めておいたエポック数に達する前に検証データの損失や精度が、指定した回数向上しなかった場合に学習を打ち切ります。</a:t>
            </a:r>
            <a:r>
              <a:rPr lang="ja-JP" altLang="en-US" sz="2000" spc="0" dirty="0">
                <a:solidFill>
                  <a:srgbClr val="F36C37"/>
                </a:solidFill>
              </a:rPr>
              <a:t>過学習の防止だけではなく、学習にかかる時間も短縮されます</a:t>
            </a:r>
            <a:r>
              <a:rPr lang="ja-JP" altLang="en-US" sz="2000" spc="0" dirty="0">
                <a:solidFill>
                  <a:schemeClr val="tx1">
                    <a:lumMod val="75000"/>
                    <a:lumOff val="25000"/>
                  </a:schemeClr>
                </a:solidFill>
              </a:rPr>
              <a:t>。</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機械学習の精度向上手法は、いかなる場合でも通用するものはあまりないとされていますが、</a:t>
            </a:r>
            <a:r>
              <a:rPr lang="en-US" altLang="ja-JP" sz="2000" spc="0" dirty="0">
                <a:solidFill>
                  <a:schemeClr val="tx1">
                    <a:lumMod val="75000"/>
                    <a:lumOff val="25000"/>
                  </a:schemeClr>
                </a:solidFill>
              </a:rPr>
              <a:t>Early-Stopping</a:t>
            </a:r>
            <a:r>
              <a:rPr lang="ja-JP" altLang="en-US" sz="2000" spc="0" dirty="0">
                <a:solidFill>
                  <a:schemeClr val="tx1">
                    <a:lumMod val="75000"/>
                    <a:lumOff val="25000"/>
                  </a:schemeClr>
                </a:solidFill>
              </a:rPr>
              <a:t>は様々なケースにおいて有用である場合が多いです（有用でなくても悪影響になりにくい）。</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4554109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D490C-51D4-430F-8D76-1BA5D8C7B852}"/>
              </a:ext>
            </a:extLst>
          </p:cNvPr>
          <p:cNvSpPr>
            <a:spLocks noGrp="1"/>
          </p:cNvSpPr>
          <p:nvPr>
            <p:ph type="title"/>
          </p:nvPr>
        </p:nvSpPr>
        <p:spPr/>
        <p:txBody>
          <a:bodyPr/>
          <a:lstStyle/>
          <a:p>
            <a:r>
              <a:rPr lang="en-US" altLang="ja-JP" dirty="0"/>
              <a:t>6</a:t>
            </a:r>
            <a:r>
              <a:rPr kumimoji="1" lang="en-US" altLang="ja-JP" dirty="0"/>
              <a:t>-4-3.</a:t>
            </a:r>
            <a:r>
              <a:rPr kumimoji="1" lang="ja-JP" altLang="en-US" dirty="0"/>
              <a:t>ドロップアウト</a:t>
            </a:r>
          </a:p>
        </p:txBody>
      </p:sp>
      <p:sp>
        <p:nvSpPr>
          <p:cNvPr id="3" name="スライド番号プレースホルダー 2">
            <a:extLst>
              <a:ext uri="{FF2B5EF4-FFF2-40B4-BE49-F238E27FC236}">
                <a16:creationId xmlns:a16="http://schemas.microsoft.com/office/drawing/2014/main" id="{F2132D63-E65E-4D78-AE69-271B079131E7}"/>
              </a:ext>
            </a:extLst>
          </p:cNvPr>
          <p:cNvSpPr>
            <a:spLocks noGrp="1"/>
          </p:cNvSpPr>
          <p:nvPr>
            <p:ph type="sldNum" sz="quarter" idx="10"/>
          </p:nvPr>
        </p:nvSpPr>
        <p:spPr/>
        <p:txBody>
          <a:bodyPr/>
          <a:lstStyle/>
          <a:p>
            <a:fld id="{5D750650-B10A-47BF-93C2-E1678438B37A}" type="slidenum">
              <a:rPr lang="en-US" altLang="ja-JP" smtClean="0"/>
              <a:pPr/>
              <a:t>318</a:t>
            </a:fld>
            <a:endParaRPr lang="en-US" altLang="ja-JP" dirty="0"/>
          </a:p>
        </p:txBody>
      </p:sp>
      <p:grpSp>
        <p:nvGrpSpPr>
          <p:cNvPr id="4" name="グループ化 3">
            <a:extLst>
              <a:ext uri="{FF2B5EF4-FFF2-40B4-BE49-F238E27FC236}">
                <a16:creationId xmlns:a16="http://schemas.microsoft.com/office/drawing/2014/main" id="{EE70198D-6D25-4F00-90FD-AA46448DF390}"/>
              </a:ext>
            </a:extLst>
          </p:cNvPr>
          <p:cNvGrpSpPr/>
          <p:nvPr/>
        </p:nvGrpSpPr>
        <p:grpSpPr>
          <a:xfrm>
            <a:off x="3528807" y="3489959"/>
            <a:ext cx="5109090" cy="3031122"/>
            <a:chOff x="1508173" y="1792663"/>
            <a:chExt cx="4872282" cy="2890626"/>
          </a:xfrm>
        </p:grpSpPr>
        <p:sp>
          <p:nvSpPr>
            <p:cNvPr id="5" name="四角形: 角を丸くする 4">
              <a:extLst>
                <a:ext uri="{FF2B5EF4-FFF2-40B4-BE49-F238E27FC236}">
                  <a16:creationId xmlns:a16="http://schemas.microsoft.com/office/drawing/2014/main" id="{B2CDBDAB-DABE-46C8-BDC9-FABEE5FB3C33}"/>
                </a:ext>
              </a:extLst>
            </p:cNvPr>
            <p:cNvSpPr/>
            <p:nvPr/>
          </p:nvSpPr>
          <p:spPr>
            <a:xfrm>
              <a:off x="3944843"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6" name="四角形: 角を丸くする 5">
              <a:extLst>
                <a:ext uri="{FF2B5EF4-FFF2-40B4-BE49-F238E27FC236}">
                  <a16:creationId xmlns:a16="http://schemas.microsoft.com/office/drawing/2014/main" id="{EFC0AB7B-F42F-49F0-9767-8B342D4A4605}"/>
                </a:ext>
              </a:extLst>
            </p:cNvPr>
            <p:cNvSpPr/>
            <p:nvPr/>
          </p:nvSpPr>
          <p:spPr>
            <a:xfrm>
              <a:off x="4973138"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7" name="四角形: 角を丸くする 6">
              <a:extLst>
                <a:ext uri="{FF2B5EF4-FFF2-40B4-BE49-F238E27FC236}">
                  <a16:creationId xmlns:a16="http://schemas.microsoft.com/office/drawing/2014/main" id="{D9D75BD5-A30D-4D6C-BD0E-027A47AC31C0}"/>
                </a:ext>
              </a:extLst>
            </p:cNvPr>
            <p:cNvSpPr/>
            <p:nvPr/>
          </p:nvSpPr>
          <p:spPr>
            <a:xfrm>
              <a:off x="1884767"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cxnSp>
          <p:nvCxnSpPr>
            <p:cNvPr id="8" name="直線コネクタ 7">
              <a:extLst>
                <a:ext uri="{FF2B5EF4-FFF2-40B4-BE49-F238E27FC236}">
                  <a16:creationId xmlns:a16="http://schemas.microsoft.com/office/drawing/2014/main" id="{B1F90791-3D17-44C5-8A69-D1A2E08746CF}"/>
                </a:ext>
              </a:extLst>
            </p:cNvPr>
            <p:cNvCxnSpPr>
              <a:cxnSpLocks/>
              <a:stCxn id="60" idx="6"/>
              <a:endCxn id="56" idx="2"/>
            </p:cNvCxnSpPr>
            <p:nvPr/>
          </p:nvCxnSpPr>
          <p:spPr>
            <a:xfrm flipV="1">
              <a:off x="4323865" y="2563159"/>
              <a:ext cx="747849"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直線コネクタ 8">
              <a:extLst>
                <a:ext uri="{FF2B5EF4-FFF2-40B4-BE49-F238E27FC236}">
                  <a16:creationId xmlns:a16="http://schemas.microsoft.com/office/drawing/2014/main" id="{CD58DF16-1518-434A-A8A1-C873C0DDA682}"/>
                </a:ext>
              </a:extLst>
            </p:cNvPr>
            <p:cNvCxnSpPr>
              <a:cxnSpLocks/>
              <a:stCxn id="60" idx="6"/>
              <a:endCxn id="57" idx="2"/>
            </p:cNvCxnSpPr>
            <p:nvPr/>
          </p:nvCxnSpPr>
          <p:spPr>
            <a:xfrm>
              <a:off x="4323865" y="2771175"/>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直線コネクタ 9">
              <a:extLst>
                <a:ext uri="{FF2B5EF4-FFF2-40B4-BE49-F238E27FC236}">
                  <a16:creationId xmlns:a16="http://schemas.microsoft.com/office/drawing/2014/main" id="{3549D775-2065-4C72-AF16-C23B2431C5BA}"/>
                </a:ext>
              </a:extLst>
            </p:cNvPr>
            <p:cNvCxnSpPr>
              <a:cxnSpLocks/>
              <a:stCxn id="62" idx="6"/>
              <a:endCxn id="61" idx="2"/>
            </p:cNvCxnSpPr>
            <p:nvPr/>
          </p:nvCxnSpPr>
          <p:spPr>
            <a:xfrm>
              <a:off x="3295570" y="2563158"/>
              <a:ext cx="747849" cy="624050"/>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 name="直線コネクタ 10">
              <a:extLst>
                <a:ext uri="{FF2B5EF4-FFF2-40B4-BE49-F238E27FC236}">
                  <a16:creationId xmlns:a16="http://schemas.microsoft.com/office/drawing/2014/main" id="{92CB5867-2014-4DB3-98A5-D9ECE3C0B435}"/>
                </a:ext>
              </a:extLst>
            </p:cNvPr>
            <p:cNvCxnSpPr>
              <a:cxnSpLocks/>
              <a:stCxn id="63" idx="6"/>
              <a:endCxn id="61" idx="2"/>
            </p:cNvCxnSpPr>
            <p:nvPr/>
          </p:nvCxnSpPr>
          <p:spPr>
            <a:xfrm>
              <a:off x="3295570" y="2979191"/>
              <a:ext cx="747849" cy="208017"/>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直線コネクタ 11">
              <a:extLst>
                <a:ext uri="{FF2B5EF4-FFF2-40B4-BE49-F238E27FC236}">
                  <a16:creationId xmlns:a16="http://schemas.microsoft.com/office/drawing/2014/main" id="{FC732473-D503-4220-958D-CEA3A2E4FD6A}"/>
                </a:ext>
              </a:extLst>
            </p:cNvPr>
            <p:cNvCxnSpPr>
              <a:cxnSpLocks/>
              <a:stCxn id="59" idx="6"/>
              <a:endCxn id="57" idx="2"/>
            </p:cNvCxnSpPr>
            <p:nvPr/>
          </p:nvCxnSpPr>
          <p:spPr>
            <a:xfrm>
              <a:off x="4323865" y="2355141"/>
              <a:ext cx="747849" cy="62405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 name="直線コネクタ 12">
              <a:extLst>
                <a:ext uri="{FF2B5EF4-FFF2-40B4-BE49-F238E27FC236}">
                  <a16:creationId xmlns:a16="http://schemas.microsoft.com/office/drawing/2014/main" id="{E2D2006D-CD4F-4137-9428-991E5ED2F98B}"/>
                </a:ext>
              </a:extLst>
            </p:cNvPr>
            <p:cNvCxnSpPr>
              <a:cxnSpLocks/>
              <a:stCxn id="59" idx="6"/>
              <a:endCxn id="56" idx="2"/>
            </p:cNvCxnSpPr>
            <p:nvPr/>
          </p:nvCxnSpPr>
          <p:spPr>
            <a:xfrm>
              <a:off x="4323865" y="2355141"/>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7D7DE263-A0D9-46EE-950E-1F1CD911690B}"/>
                </a:ext>
              </a:extLst>
            </p:cNvPr>
            <p:cNvCxnSpPr>
              <a:cxnSpLocks/>
              <a:stCxn id="56" idx="6"/>
              <a:endCxn id="54" idx="2"/>
            </p:cNvCxnSpPr>
            <p:nvPr/>
          </p:nvCxnSpPr>
          <p:spPr>
            <a:xfrm>
              <a:off x="5352160" y="2563159"/>
              <a:ext cx="747848"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4FD5E54-D006-49D2-8D1C-C3F9965EA413}"/>
                </a:ext>
              </a:extLst>
            </p:cNvPr>
            <p:cNvCxnSpPr>
              <a:cxnSpLocks/>
              <a:stCxn id="56" idx="6"/>
              <a:endCxn id="53" idx="2"/>
            </p:cNvCxnSpPr>
            <p:nvPr/>
          </p:nvCxnSpPr>
          <p:spPr>
            <a:xfrm>
              <a:off x="5352160" y="2563159"/>
              <a:ext cx="747848"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819488AD-96CE-40EA-A659-202584D7D3EB}"/>
                </a:ext>
              </a:extLst>
            </p:cNvPr>
            <p:cNvCxnSpPr>
              <a:cxnSpLocks/>
              <a:stCxn id="57" idx="6"/>
              <a:endCxn id="53" idx="2"/>
            </p:cNvCxnSpPr>
            <p:nvPr/>
          </p:nvCxnSpPr>
          <p:spPr>
            <a:xfrm flipV="1">
              <a:off x="5352160" y="2771175"/>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BEEF895A-D3EC-4A77-B6EF-41B153AB7814}"/>
                </a:ext>
              </a:extLst>
            </p:cNvPr>
            <p:cNvCxnSpPr>
              <a:cxnSpLocks/>
              <a:stCxn id="61" idx="6"/>
              <a:endCxn id="57" idx="2"/>
            </p:cNvCxnSpPr>
            <p:nvPr/>
          </p:nvCxnSpPr>
          <p:spPr>
            <a:xfrm flipV="1">
              <a:off x="4323865" y="2979193"/>
              <a:ext cx="747849"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94819E83-ACF6-4152-BE96-921BC506BB81}"/>
                </a:ext>
              </a:extLst>
            </p:cNvPr>
            <p:cNvCxnSpPr>
              <a:cxnSpLocks/>
              <a:stCxn id="65" idx="6"/>
              <a:endCxn id="62" idx="2"/>
            </p:cNvCxnSpPr>
            <p:nvPr/>
          </p:nvCxnSpPr>
          <p:spPr>
            <a:xfrm flipV="1">
              <a:off x="2267275" y="2563158"/>
              <a:ext cx="747849" cy="1"/>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a:extLst>
                <a:ext uri="{FF2B5EF4-FFF2-40B4-BE49-F238E27FC236}">
                  <a16:creationId xmlns:a16="http://schemas.microsoft.com/office/drawing/2014/main" id="{4119BF73-15B6-4D53-B845-22E37D840748}"/>
                </a:ext>
              </a:extLst>
            </p:cNvPr>
            <p:cNvCxnSpPr>
              <a:cxnSpLocks/>
              <a:stCxn id="67" idx="6"/>
              <a:endCxn id="63" idx="2"/>
            </p:cNvCxnSpPr>
            <p:nvPr/>
          </p:nvCxnSpPr>
          <p:spPr>
            <a:xfrm flipV="1">
              <a:off x="2267275" y="2979191"/>
              <a:ext cx="747849" cy="41603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CA0AEA66-AC95-4FBC-A350-EFE84B31C680}"/>
                </a:ext>
              </a:extLst>
            </p:cNvPr>
            <p:cNvCxnSpPr>
              <a:cxnSpLocks/>
              <a:stCxn id="67" idx="6"/>
              <a:endCxn id="62" idx="2"/>
            </p:cNvCxnSpPr>
            <p:nvPr/>
          </p:nvCxnSpPr>
          <p:spPr>
            <a:xfrm flipV="1">
              <a:off x="2267275" y="2563158"/>
              <a:ext cx="747849" cy="83206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B703DCAF-56AC-49F6-961E-7C230938399C}"/>
                </a:ext>
              </a:extLst>
            </p:cNvPr>
            <p:cNvCxnSpPr>
              <a:cxnSpLocks/>
              <a:stCxn id="65" idx="6"/>
              <a:endCxn id="63" idx="2"/>
            </p:cNvCxnSpPr>
            <p:nvPr/>
          </p:nvCxnSpPr>
          <p:spPr>
            <a:xfrm>
              <a:off x="2267275" y="2563159"/>
              <a:ext cx="747849" cy="41603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直線コネクタ 21">
              <a:extLst>
                <a:ext uri="{FF2B5EF4-FFF2-40B4-BE49-F238E27FC236}">
                  <a16:creationId xmlns:a16="http://schemas.microsoft.com/office/drawing/2014/main" id="{50C4E077-031C-47EF-9A17-A06F379F4F76}"/>
                </a:ext>
              </a:extLst>
            </p:cNvPr>
            <p:cNvCxnSpPr>
              <a:cxnSpLocks/>
              <a:stCxn id="56" idx="6"/>
              <a:endCxn id="52" idx="2"/>
            </p:cNvCxnSpPr>
            <p:nvPr/>
          </p:nvCxnSpPr>
          <p:spPr>
            <a:xfrm flipV="1">
              <a:off x="5352160" y="2355141"/>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C503501B-D9BB-4BD5-BC35-135C691975C8}"/>
                </a:ext>
              </a:extLst>
            </p:cNvPr>
            <p:cNvCxnSpPr>
              <a:cxnSpLocks/>
              <a:stCxn id="57" idx="6"/>
              <a:endCxn id="54" idx="2"/>
            </p:cNvCxnSpPr>
            <p:nvPr/>
          </p:nvCxnSpPr>
          <p:spPr>
            <a:xfrm>
              <a:off x="5352160" y="2979193"/>
              <a:ext cx="747848"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742210C2-549E-4779-BF70-C8C976177E6E}"/>
                </a:ext>
              </a:extLst>
            </p:cNvPr>
            <p:cNvCxnSpPr>
              <a:cxnSpLocks/>
              <a:stCxn id="61" idx="6"/>
              <a:endCxn id="55" idx="2"/>
            </p:cNvCxnSpPr>
            <p:nvPr/>
          </p:nvCxnSpPr>
          <p:spPr>
            <a:xfrm flipV="1">
              <a:off x="4323865" y="2147124"/>
              <a:ext cx="747849" cy="1040084"/>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B87A4632-5556-498B-A03B-3BFEBC9D0978}"/>
                </a:ext>
              </a:extLst>
            </p:cNvPr>
            <p:cNvCxnSpPr>
              <a:cxnSpLocks/>
              <a:stCxn id="61" idx="6"/>
              <a:endCxn id="58" idx="2"/>
            </p:cNvCxnSpPr>
            <p:nvPr/>
          </p:nvCxnSpPr>
          <p:spPr>
            <a:xfrm>
              <a:off x="4323865" y="3187208"/>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DCBAE9DC-2B8E-4B77-89A0-E88F32E493D7}"/>
                </a:ext>
              </a:extLst>
            </p:cNvPr>
            <p:cNvCxnSpPr>
              <a:cxnSpLocks/>
              <a:stCxn id="61" idx="6"/>
              <a:endCxn id="56" idx="2"/>
            </p:cNvCxnSpPr>
            <p:nvPr/>
          </p:nvCxnSpPr>
          <p:spPr>
            <a:xfrm flipV="1">
              <a:off x="4323865" y="2563159"/>
              <a:ext cx="747849"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27" name="グループ化 26">
              <a:extLst>
                <a:ext uri="{FF2B5EF4-FFF2-40B4-BE49-F238E27FC236}">
                  <a16:creationId xmlns:a16="http://schemas.microsoft.com/office/drawing/2014/main" id="{C72B45EA-480A-4FE8-980B-AEBE66C59864}"/>
                </a:ext>
              </a:extLst>
            </p:cNvPr>
            <p:cNvGrpSpPr/>
            <p:nvPr/>
          </p:nvGrpSpPr>
          <p:grpSpPr>
            <a:xfrm>
              <a:off x="1986829" y="2006901"/>
              <a:ext cx="280446" cy="1528547"/>
              <a:chOff x="1986829" y="2006901"/>
              <a:chExt cx="280446" cy="1528547"/>
            </a:xfrm>
          </p:grpSpPr>
          <p:sp>
            <p:nvSpPr>
              <p:cNvPr id="64" name="楕円 63">
                <a:extLst>
                  <a:ext uri="{FF2B5EF4-FFF2-40B4-BE49-F238E27FC236}">
                    <a16:creationId xmlns:a16="http://schemas.microsoft.com/office/drawing/2014/main" id="{DAB98AC8-162C-4040-B222-046A67FDE379}"/>
                  </a:ext>
                </a:extLst>
              </p:cNvPr>
              <p:cNvSpPr/>
              <p:nvPr/>
            </p:nvSpPr>
            <p:spPr>
              <a:xfrm>
                <a:off x="1986829"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5" name="楕円 64">
                <a:extLst>
                  <a:ext uri="{FF2B5EF4-FFF2-40B4-BE49-F238E27FC236}">
                    <a16:creationId xmlns:a16="http://schemas.microsoft.com/office/drawing/2014/main" id="{606620BA-0EBE-4330-BB77-66D4EC02B89B}"/>
                  </a:ext>
                </a:extLst>
              </p:cNvPr>
              <p:cNvSpPr/>
              <p:nvPr/>
            </p:nvSpPr>
            <p:spPr>
              <a:xfrm>
                <a:off x="1986829"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6" name="楕円 65">
                <a:extLst>
                  <a:ext uri="{FF2B5EF4-FFF2-40B4-BE49-F238E27FC236}">
                    <a16:creationId xmlns:a16="http://schemas.microsoft.com/office/drawing/2014/main" id="{8BD0ABEA-1568-4D76-B872-8167673CA3BE}"/>
                  </a:ext>
                </a:extLst>
              </p:cNvPr>
              <p:cNvSpPr/>
              <p:nvPr/>
            </p:nvSpPr>
            <p:spPr>
              <a:xfrm>
                <a:off x="1986829" y="2838970"/>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7" name="楕円 66">
                <a:extLst>
                  <a:ext uri="{FF2B5EF4-FFF2-40B4-BE49-F238E27FC236}">
                    <a16:creationId xmlns:a16="http://schemas.microsoft.com/office/drawing/2014/main" id="{2C0753C9-ECC0-49E6-84B9-15AB7F773855}"/>
                  </a:ext>
                </a:extLst>
              </p:cNvPr>
              <p:cNvSpPr/>
              <p:nvPr/>
            </p:nvSpPr>
            <p:spPr>
              <a:xfrm>
                <a:off x="1986829" y="3255003"/>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8" name="グループ化 27">
              <a:extLst>
                <a:ext uri="{FF2B5EF4-FFF2-40B4-BE49-F238E27FC236}">
                  <a16:creationId xmlns:a16="http://schemas.microsoft.com/office/drawing/2014/main" id="{2FB38B40-3D99-4724-9543-937A039A8616}"/>
                </a:ext>
              </a:extLst>
            </p:cNvPr>
            <p:cNvGrpSpPr/>
            <p:nvPr/>
          </p:nvGrpSpPr>
          <p:grpSpPr>
            <a:xfrm>
              <a:off x="3015124" y="2422935"/>
              <a:ext cx="280446" cy="696479"/>
              <a:chOff x="7254299" y="4664044"/>
              <a:chExt cx="238734" cy="592889"/>
            </a:xfrm>
          </p:grpSpPr>
          <p:sp>
            <p:nvSpPr>
              <p:cNvPr id="62" name="楕円 61">
                <a:extLst>
                  <a:ext uri="{FF2B5EF4-FFF2-40B4-BE49-F238E27FC236}">
                    <a16:creationId xmlns:a16="http://schemas.microsoft.com/office/drawing/2014/main" id="{79A29FEB-FCBF-4EF1-A5AA-580ED31B77CF}"/>
                  </a:ext>
                </a:extLst>
              </p:cNvPr>
              <p:cNvSpPr/>
              <p:nvPr/>
            </p:nvSpPr>
            <p:spPr>
              <a:xfrm>
                <a:off x="7254299" y="466404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3" name="楕円 62">
                <a:extLst>
                  <a:ext uri="{FF2B5EF4-FFF2-40B4-BE49-F238E27FC236}">
                    <a16:creationId xmlns:a16="http://schemas.microsoft.com/office/drawing/2014/main" id="{62B8BB6D-3157-42B1-AFF1-0C350C4DEBBE}"/>
                  </a:ext>
                </a:extLst>
              </p:cNvPr>
              <p:cNvSpPr/>
              <p:nvPr/>
            </p:nvSpPr>
            <p:spPr>
              <a:xfrm>
                <a:off x="7254299" y="5018199"/>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9" name="グループ化 28">
              <a:extLst>
                <a:ext uri="{FF2B5EF4-FFF2-40B4-BE49-F238E27FC236}">
                  <a16:creationId xmlns:a16="http://schemas.microsoft.com/office/drawing/2014/main" id="{5BD82E13-889E-4BB1-9005-F4864C3855F4}"/>
                </a:ext>
              </a:extLst>
            </p:cNvPr>
            <p:cNvGrpSpPr/>
            <p:nvPr/>
          </p:nvGrpSpPr>
          <p:grpSpPr>
            <a:xfrm>
              <a:off x="4043419" y="2214918"/>
              <a:ext cx="280446" cy="1112512"/>
              <a:chOff x="3305767" y="2214919"/>
              <a:chExt cx="280446" cy="1112512"/>
            </a:xfrm>
          </p:grpSpPr>
          <p:sp>
            <p:nvSpPr>
              <p:cNvPr id="59" name="楕円 58">
                <a:extLst>
                  <a:ext uri="{FF2B5EF4-FFF2-40B4-BE49-F238E27FC236}">
                    <a16:creationId xmlns:a16="http://schemas.microsoft.com/office/drawing/2014/main" id="{5A46388B-629E-4571-A3A4-50D3E57FBCDA}"/>
                  </a:ext>
                </a:extLst>
              </p:cNvPr>
              <p:cNvSpPr/>
              <p:nvPr/>
            </p:nvSpPr>
            <p:spPr>
              <a:xfrm>
                <a:off x="3305767" y="2214919"/>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0" name="楕円 59">
                <a:extLst>
                  <a:ext uri="{FF2B5EF4-FFF2-40B4-BE49-F238E27FC236}">
                    <a16:creationId xmlns:a16="http://schemas.microsoft.com/office/drawing/2014/main" id="{FA989FF9-5CC1-4460-8F63-6DA7FEAE4775}"/>
                  </a:ext>
                </a:extLst>
              </p:cNvPr>
              <p:cNvSpPr/>
              <p:nvPr/>
            </p:nvSpPr>
            <p:spPr>
              <a:xfrm>
                <a:off x="3305767" y="263095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1" name="楕円 60">
                <a:extLst>
                  <a:ext uri="{FF2B5EF4-FFF2-40B4-BE49-F238E27FC236}">
                    <a16:creationId xmlns:a16="http://schemas.microsoft.com/office/drawing/2014/main" id="{C6C0219F-D016-4A38-85F2-B0CE7584D145}"/>
                  </a:ext>
                </a:extLst>
              </p:cNvPr>
              <p:cNvSpPr/>
              <p:nvPr/>
            </p:nvSpPr>
            <p:spPr>
              <a:xfrm>
                <a:off x="3305767" y="304698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0" name="グループ化 29">
              <a:extLst>
                <a:ext uri="{FF2B5EF4-FFF2-40B4-BE49-F238E27FC236}">
                  <a16:creationId xmlns:a16="http://schemas.microsoft.com/office/drawing/2014/main" id="{2416AA09-89C9-40F1-BD17-F6EF08C42B85}"/>
                </a:ext>
              </a:extLst>
            </p:cNvPr>
            <p:cNvGrpSpPr/>
            <p:nvPr/>
          </p:nvGrpSpPr>
          <p:grpSpPr>
            <a:xfrm>
              <a:off x="5071714" y="2006901"/>
              <a:ext cx="280446" cy="1528547"/>
              <a:chOff x="3965236" y="2006901"/>
              <a:chExt cx="280446" cy="1528547"/>
            </a:xfrm>
          </p:grpSpPr>
          <p:sp>
            <p:nvSpPr>
              <p:cNvPr id="55" name="楕円 54">
                <a:extLst>
                  <a:ext uri="{FF2B5EF4-FFF2-40B4-BE49-F238E27FC236}">
                    <a16:creationId xmlns:a16="http://schemas.microsoft.com/office/drawing/2014/main" id="{6E978D42-E073-453A-BF6C-F0F60E3024A3}"/>
                  </a:ext>
                </a:extLst>
              </p:cNvPr>
              <p:cNvSpPr/>
              <p:nvPr/>
            </p:nvSpPr>
            <p:spPr>
              <a:xfrm>
                <a:off x="3965236"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6" name="楕円 55">
                <a:extLst>
                  <a:ext uri="{FF2B5EF4-FFF2-40B4-BE49-F238E27FC236}">
                    <a16:creationId xmlns:a16="http://schemas.microsoft.com/office/drawing/2014/main" id="{E121C003-8361-4C73-AEFE-BAA4FCF13A26}"/>
                  </a:ext>
                </a:extLst>
              </p:cNvPr>
              <p:cNvSpPr/>
              <p:nvPr/>
            </p:nvSpPr>
            <p:spPr>
              <a:xfrm>
                <a:off x="3965236"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7" name="楕円 56">
                <a:extLst>
                  <a:ext uri="{FF2B5EF4-FFF2-40B4-BE49-F238E27FC236}">
                    <a16:creationId xmlns:a16="http://schemas.microsoft.com/office/drawing/2014/main" id="{491CC2AF-72C9-4601-9652-7FCD97C1ADDE}"/>
                  </a:ext>
                </a:extLst>
              </p:cNvPr>
              <p:cNvSpPr/>
              <p:nvPr/>
            </p:nvSpPr>
            <p:spPr>
              <a:xfrm>
                <a:off x="3965236" y="2838970"/>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8" name="楕円 57">
                <a:extLst>
                  <a:ext uri="{FF2B5EF4-FFF2-40B4-BE49-F238E27FC236}">
                    <a16:creationId xmlns:a16="http://schemas.microsoft.com/office/drawing/2014/main" id="{B45B3E2F-9421-4F24-92D6-AFF31589BED4}"/>
                  </a:ext>
                </a:extLst>
              </p:cNvPr>
              <p:cNvSpPr/>
              <p:nvPr/>
            </p:nvSpPr>
            <p:spPr>
              <a:xfrm>
                <a:off x="3965236" y="325500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1" name="グループ化 30">
              <a:extLst>
                <a:ext uri="{FF2B5EF4-FFF2-40B4-BE49-F238E27FC236}">
                  <a16:creationId xmlns:a16="http://schemas.microsoft.com/office/drawing/2014/main" id="{D52CEA56-4066-4BCA-947D-B3172A62F1B3}"/>
                </a:ext>
              </a:extLst>
            </p:cNvPr>
            <p:cNvGrpSpPr/>
            <p:nvPr/>
          </p:nvGrpSpPr>
          <p:grpSpPr>
            <a:xfrm>
              <a:off x="6100008" y="2214918"/>
              <a:ext cx="280446" cy="1112513"/>
              <a:chOff x="8630395" y="4462174"/>
              <a:chExt cx="238734" cy="947045"/>
            </a:xfrm>
          </p:grpSpPr>
          <p:sp>
            <p:nvSpPr>
              <p:cNvPr id="52" name="楕円 51">
                <a:extLst>
                  <a:ext uri="{FF2B5EF4-FFF2-40B4-BE49-F238E27FC236}">
                    <a16:creationId xmlns:a16="http://schemas.microsoft.com/office/drawing/2014/main" id="{441D893A-023D-4DCD-835A-925A3E56F892}"/>
                  </a:ext>
                </a:extLst>
              </p:cNvPr>
              <p:cNvSpPr/>
              <p:nvPr/>
            </p:nvSpPr>
            <p:spPr>
              <a:xfrm>
                <a:off x="8630395" y="446217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3" name="楕円 52">
                <a:extLst>
                  <a:ext uri="{FF2B5EF4-FFF2-40B4-BE49-F238E27FC236}">
                    <a16:creationId xmlns:a16="http://schemas.microsoft.com/office/drawing/2014/main" id="{E4DC812A-163F-4506-AA72-0F647D3896A1}"/>
                  </a:ext>
                </a:extLst>
              </p:cNvPr>
              <p:cNvSpPr/>
              <p:nvPr/>
            </p:nvSpPr>
            <p:spPr>
              <a:xfrm>
                <a:off x="8630395" y="4816330"/>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4" name="楕円 53">
                <a:extLst>
                  <a:ext uri="{FF2B5EF4-FFF2-40B4-BE49-F238E27FC236}">
                    <a16:creationId xmlns:a16="http://schemas.microsoft.com/office/drawing/2014/main" id="{8B7EF91E-83AB-45AE-AA25-8ECA0E6E7078}"/>
                  </a:ext>
                </a:extLst>
              </p:cNvPr>
              <p:cNvSpPr/>
              <p:nvPr/>
            </p:nvSpPr>
            <p:spPr>
              <a:xfrm>
                <a:off x="8630395" y="5170485"/>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32" name="直線コネクタ 31">
              <a:extLst>
                <a:ext uri="{FF2B5EF4-FFF2-40B4-BE49-F238E27FC236}">
                  <a16:creationId xmlns:a16="http://schemas.microsoft.com/office/drawing/2014/main" id="{A457E784-04CD-4860-8728-9FEF7E786A3B}"/>
                </a:ext>
              </a:extLst>
            </p:cNvPr>
            <p:cNvCxnSpPr>
              <a:cxnSpLocks/>
              <a:stCxn id="55" idx="6"/>
              <a:endCxn id="52" idx="2"/>
            </p:cNvCxnSpPr>
            <p:nvPr/>
          </p:nvCxnSpPr>
          <p:spPr>
            <a:xfrm>
              <a:off x="5352160" y="2147124"/>
              <a:ext cx="747848"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B6705988-C205-479A-9A43-E029ABEE4259}"/>
                </a:ext>
              </a:extLst>
            </p:cNvPr>
            <p:cNvCxnSpPr>
              <a:cxnSpLocks/>
              <a:stCxn id="55" idx="6"/>
              <a:endCxn id="53" idx="2"/>
            </p:cNvCxnSpPr>
            <p:nvPr/>
          </p:nvCxnSpPr>
          <p:spPr>
            <a:xfrm>
              <a:off x="5352160" y="2147124"/>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0B738E60-F417-404F-8AB6-5D0ACA658F65}"/>
                </a:ext>
              </a:extLst>
            </p:cNvPr>
            <p:cNvCxnSpPr>
              <a:cxnSpLocks/>
              <a:stCxn id="55" idx="6"/>
              <a:endCxn id="54" idx="2"/>
            </p:cNvCxnSpPr>
            <p:nvPr/>
          </p:nvCxnSpPr>
          <p:spPr>
            <a:xfrm>
              <a:off x="5352160" y="2147124"/>
              <a:ext cx="747848" cy="104008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3B6DC46F-D4F1-4449-B181-520F86F6D4CE}"/>
                </a:ext>
              </a:extLst>
            </p:cNvPr>
            <p:cNvCxnSpPr>
              <a:cxnSpLocks/>
              <a:stCxn id="58" idx="6"/>
              <a:endCxn id="53" idx="2"/>
            </p:cNvCxnSpPr>
            <p:nvPr/>
          </p:nvCxnSpPr>
          <p:spPr>
            <a:xfrm flipV="1">
              <a:off x="5352160" y="2771175"/>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50A57763-E128-498B-BC24-F7841ACF6688}"/>
                </a:ext>
              </a:extLst>
            </p:cNvPr>
            <p:cNvCxnSpPr>
              <a:cxnSpLocks/>
              <a:stCxn id="59" idx="6"/>
              <a:endCxn id="58" idx="2"/>
            </p:cNvCxnSpPr>
            <p:nvPr/>
          </p:nvCxnSpPr>
          <p:spPr>
            <a:xfrm>
              <a:off x="4323865" y="2355141"/>
              <a:ext cx="747849"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3E0DC0A7-669C-48B7-A241-F9DD77E21336}"/>
                </a:ext>
              </a:extLst>
            </p:cNvPr>
            <p:cNvCxnSpPr>
              <a:cxnSpLocks/>
              <a:stCxn id="62" idx="6"/>
              <a:endCxn id="59" idx="2"/>
            </p:cNvCxnSpPr>
            <p:nvPr/>
          </p:nvCxnSpPr>
          <p:spPr>
            <a:xfrm flipV="1">
              <a:off x="3295570" y="2355141"/>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462D5146-BBF6-4374-A11B-499DCF7B1192}"/>
                </a:ext>
              </a:extLst>
            </p:cNvPr>
            <p:cNvCxnSpPr>
              <a:cxnSpLocks/>
              <a:stCxn id="62" idx="6"/>
              <a:endCxn id="60" idx="2"/>
            </p:cNvCxnSpPr>
            <p:nvPr/>
          </p:nvCxnSpPr>
          <p:spPr>
            <a:xfrm>
              <a:off x="3295570" y="2563158"/>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CAA6384D-340E-4D64-BBF8-460D868D5707}"/>
                </a:ext>
              </a:extLst>
            </p:cNvPr>
            <p:cNvCxnSpPr>
              <a:cxnSpLocks/>
              <a:stCxn id="63" idx="6"/>
              <a:endCxn id="60" idx="2"/>
            </p:cNvCxnSpPr>
            <p:nvPr/>
          </p:nvCxnSpPr>
          <p:spPr>
            <a:xfrm flipV="1">
              <a:off x="3295570" y="2771175"/>
              <a:ext cx="747849" cy="208016"/>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D14A8DA1-2876-41AE-A4CF-9D598AA598F9}"/>
                </a:ext>
              </a:extLst>
            </p:cNvPr>
            <p:cNvCxnSpPr>
              <a:cxnSpLocks/>
              <a:stCxn id="59" idx="6"/>
              <a:endCxn id="55" idx="2"/>
            </p:cNvCxnSpPr>
            <p:nvPr/>
          </p:nvCxnSpPr>
          <p:spPr>
            <a:xfrm flipV="1">
              <a:off x="4323865" y="2147124"/>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C34AF92C-73E1-4573-887A-9C57AB53F932}"/>
                </a:ext>
              </a:extLst>
            </p:cNvPr>
            <p:cNvCxnSpPr>
              <a:cxnSpLocks/>
              <a:stCxn id="64" idx="6"/>
              <a:endCxn id="62" idx="2"/>
            </p:cNvCxnSpPr>
            <p:nvPr/>
          </p:nvCxnSpPr>
          <p:spPr>
            <a:xfrm>
              <a:off x="2267275" y="2147124"/>
              <a:ext cx="747849" cy="41603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80C5A7DF-A2E8-4A50-9166-9DB3F2B3FDC5}"/>
                </a:ext>
              </a:extLst>
            </p:cNvPr>
            <p:cNvCxnSpPr>
              <a:cxnSpLocks/>
              <a:stCxn id="66" idx="6"/>
              <a:endCxn id="63" idx="2"/>
            </p:cNvCxnSpPr>
            <p:nvPr/>
          </p:nvCxnSpPr>
          <p:spPr>
            <a:xfrm flipV="1">
              <a:off x="2267275" y="2979191"/>
              <a:ext cx="747849" cy="2"/>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F61FED2-6818-4E65-948F-47D901E9F62E}"/>
                </a:ext>
              </a:extLst>
            </p:cNvPr>
            <p:cNvCxnSpPr>
              <a:cxnSpLocks/>
              <a:stCxn id="66" idx="6"/>
              <a:endCxn id="62" idx="2"/>
            </p:cNvCxnSpPr>
            <p:nvPr/>
          </p:nvCxnSpPr>
          <p:spPr>
            <a:xfrm flipV="1">
              <a:off x="2267275" y="2563158"/>
              <a:ext cx="747849" cy="41603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D06705F0-DBFC-4A8C-9804-670691D0D1D6}"/>
                </a:ext>
              </a:extLst>
            </p:cNvPr>
            <p:cNvCxnSpPr>
              <a:cxnSpLocks/>
              <a:stCxn id="64" idx="6"/>
              <a:endCxn id="63" idx="2"/>
            </p:cNvCxnSpPr>
            <p:nvPr/>
          </p:nvCxnSpPr>
          <p:spPr>
            <a:xfrm>
              <a:off x="2267275" y="2147124"/>
              <a:ext cx="747849" cy="83206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0A276D2F-838E-4B16-B1C9-FC2445E81FC5}"/>
                </a:ext>
              </a:extLst>
            </p:cNvPr>
            <p:cNvCxnSpPr>
              <a:cxnSpLocks/>
              <a:stCxn id="58" idx="6"/>
              <a:endCxn id="54" idx="2"/>
            </p:cNvCxnSpPr>
            <p:nvPr/>
          </p:nvCxnSpPr>
          <p:spPr>
            <a:xfrm flipV="1">
              <a:off x="5352160" y="3187208"/>
              <a:ext cx="747848" cy="208018"/>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D224B6E3-0C4A-49A6-AC89-6F7440C46205}"/>
                </a:ext>
              </a:extLst>
            </p:cNvPr>
            <p:cNvCxnSpPr>
              <a:cxnSpLocks/>
              <a:stCxn id="60" idx="6"/>
              <a:endCxn id="55" idx="2"/>
            </p:cNvCxnSpPr>
            <p:nvPr/>
          </p:nvCxnSpPr>
          <p:spPr>
            <a:xfrm flipV="1">
              <a:off x="4323865" y="2147124"/>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1AFC7C8A-120E-4E00-8482-1ACEFA60FD1E}"/>
                </a:ext>
              </a:extLst>
            </p:cNvPr>
            <p:cNvCxnSpPr>
              <a:cxnSpLocks/>
              <a:stCxn id="60" idx="6"/>
              <a:endCxn id="58" idx="2"/>
            </p:cNvCxnSpPr>
            <p:nvPr/>
          </p:nvCxnSpPr>
          <p:spPr>
            <a:xfrm>
              <a:off x="4323865" y="2771175"/>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 name="直線コネクタ 47">
              <a:extLst>
                <a:ext uri="{FF2B5EF4-FFF2-40B4-BE49-F238E27FC236}">
                  <a16:creationId xmlns:a16="http://schemas.microsoft.com/office/drawing/2014/main" id="{95A78E18-5309-4BF0-B2DC-426438E780DF}"/>
                </a:ext>
              </a:extLst>
            </p:cNvPr>
            <p:cNvCxnSpPr>
              <a:cxnSpLocks/>
              <a:stCxn id="63" idx="6"/>
              <a:endCxn id="59" idx="2"/>
            </p:cNvCxnSpPr>
            <p:nvPr/>
          </p:nvCxnSpPr>
          <p:spPr>
            <a:xfrm flipV="1">
              <a:off x="3295570" y="2355141"/>
              <a:ext cx="747849" cy="624050"/>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9" name="左中かっこ 48">
              <a:extLst>
                <a:ext uri="{FF2B5EF4-FFF2-40B4-BE49-F238E27FC236}">
                  <a16:creationId xmlns:a16="http://schemas.microsoft.com/office/drawing/2014/main" id="{FBEB7C0F-570C-4183-82AB-C1814C476513}"/>
                </a:ext>
              </a:extLst>
            </p:cNvPr>
            <p:cNvSpPr/>
            <p:nvPr/>
          </p:nvSpPr>
          <p:spPr>
            <a:xfrm rot="16200000">
              <a:off x="3585986" y="2169968"/>
              <a:ext cx="163534" cy="3565971"/>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703E9B7-12EF-4B44-815F-61E485DA86AE}"/>
                </a:ext>
              </a:extLst>
            </p:cNvPr>
            <p:cNvSpPr/>
            <p:nvPr/>
          </p:nvSpPr>
          <p:spPr>
            <a:xfrm>
              <a:off x="1508173" y="4125619"/>
              <a:ext cx="4872282" cy="557670"/>
            </a:xfrm>
            <a:prstGeom prst="rect">
              <a:avLst/>
            </a:prstGeom>
          </p:spPr>
          <p:txBody>
            <a:bodyPr wrap="none">
              <a:spAutoFit/>
            </a:bodyPr>
            <a:lstStyle/>
            <a:p>
              <a:r>
                <a:rPr lang="ja-JP" altLang="en-US" sz="1600" b="1" dirty="0"/>
                <a:t>ドロップアウトが構成された階層</a:t>
              </a:r>
              <a:endParaRPr lang="en-US" altLang="ja-JP" sz="1600" b="1" dirty="0"/>
            </a:p>
            <a:p>
              <a:r>
                <a:rPr lang="ja-JP" altLang="en-US" sz="1600" b="1" dirty="0"/>
                <a:t>ランダムで一定数のノードを非活性化して学習を行う</a:t>
              </a:r>
            </a:p>
          </p:txBody>
        </p:sp>
        <p:cxnSp>
          <p:nvCxnSpPr>
            <p:cNvPr id="51" name="直線コネクタ 50">
              <a:extLst>
                <a:ext uri="{FF2B5EF4-FFF2-40B4-BE49-F238E27FC236}">
                  <a16:creationId xmlns:a16="http://schemas.microsoft.com/office/drawing/2014/main" id="{76E873CF-F307-489E-AF5C-8CCF651A3192}"/>
                </a:ext>
              </a:extLst>
            </p:cNvPr>
            <p:cNvCxnSpPr>
              <a:cxnSpLocks/>
              <a:stCxn id="58" idx="6"/>
              <a:endCxn id="52" idx="2"/>
            </p:cNvCxnSpPr>
            <p:nvPr/>
          </p:nvCxnSpPr>
          <p:spPr>
            <a:xfrm flipV="1">
              <a:off x="5352160" y="2355141"/>
              <a:ext cx="747848"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68" name="四角形: 角を丸くする 67">
            <a:extLst>
              <a:ext uri="{FF2B5EF4-FFF2-40B4-BE49-F238E27FC236}">
                <a16:creationId xmlns:a16="http://schemas.microsoft.com/office/drawing/2014/main" id="{9689D133-26C5-42A2-938C-EE769D66CB81}"/>
              </a:ext>
            </a:extLst>
          </p:cNvPr>
          <p:cNvSpPr/>
          <p:nvPr/>
        </p:nvSpPr>
        <p:spPr bwMode="auto">
          <a:xfrm>
            <a:off x="795577" y="1231461"/>
            <a:ext cx="10658475" cy="200414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9" name="グループ化 68">
            <a:extLst>
              <a:ext uri="{FF2B5EF4-FFF2-40B4-BE49-F238E27FC236}">
                <a16:creationId xmlns:a16="http://schemas.microsoft.com/office/drawing/2014/main" id="{F77094AB-A632-42AF-85F3-957C1280E0C2}"/>
              </a:ext>
            </a:extLst>
          </p:cNvPr>
          <p:cNvGrpSpPr/>
          <p:nvPr/>
        </p:nvGrpSpPr>
        <p:grpSpPr>
          <a:xfrm>
            <a:off x="2712063" y="1000079"/>
            <a:ext cx="6825504" cy="468736"/>
            <a:chOff x="2154608" y="3539394"/>
            <a:chExt cx="6825505" cy="426124"/>
          </a:xfrm>
        </p:grpSpPr>
        <p:sp>
          <p:nvSpPr>
            <p:cNvPr id="70" name="四角形: 角を丸くする 69">
              <a:extLst>
                <a:ext uri="{FF2B5EF4-FFF2-40B4-BE49-F238E27FC236}">
                  <a16:creationId xmlns:a16="http://schemas.microsoft.com/office/drawing/2014/main" id="{098BF241-AB7D-4D08-BFEE-206EF4BF326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71" name="正方形/長方形 70">
              <a:extLst>
                <a:ext uri="{FF2B5EF4-FFF2-40B4-BE49-F238E27FC236}">
                  <a16:creationId xmlns:a16="http://schemas.microsoft.com/office/drawing/2014/main" id="{DEEC1CBE-8A96-4594-9AC0-5A2413EC9D3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ドロップアウト</a:t>
              </a:r>
              <a:endParaRPr lang="en-US" altLang="ja-JP" sz="2400" b="1" spc="150" dirty="0">
                <a:solidFill>
                  <a:schemeClr val="bg1"/>
                </a:solidFill>
                <a:latin typeface="+mn-ea"/>
              </a:endParaRPr>
            </a:p>
          </p:txBody>
        </p:sp>
      </p:grpSp>
      <p:sp>
        <p:nvSpPr>
          <p:cNvPr id="72" name="テキスト ボックス 71">
            <a:extLst>
              <a:ext uri="{FF2B5EF4-FFF2-40B4-BE49-F238E27FC236}">
                <a16:creationId xmlns:a16="http://schemas.microsoft.com/office/drawing/2014/main" id="{2082A5F8-1647-46AE-9FB7-B96EE06A5C95}"/>
              </a:ext>
            </a:extLst>
          </p:cNvPr>
          <p:cNvSpPr txBox="1"/>
          <p:nvPr/>
        </p:nvSpPr>
        <p:spPr>
          <a:xfrm>
            <a:off x="1045945" y="1580636"/>
            <a:ext cx="10096107"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のたびにランダムに一定数のノードを非活性化させ、残りのノードだけ予測とパラメータ更新を行う手法です。学習後のモデルではすべてのノードを使用して予測を行うので、ランダムフォレストのような複数のモデルを組み合わせて予測する「アンサンブル学習」の効果が生まれ、過学習を緩和する効果が期待できます。</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57406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47906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 字 53">
            <a:extLst>
              <a:ext uri="{FF2B5EF4-FFF2-40B4-BE49-F238E27FC236}">
                <a16:creationId xmlns:a16="http://schemas.microsoft.com/office/drawing/2014/main" id="{9CF5EF1B-FA65-4945-A76D-0D703DFEB706}"/>
              </a:ext>
            </a:extLst>
          </p:cNvPr>
          <p:cNvSpPr/>
          <p:nvPr/>
        </p:nvSpPr>
        <p:spPr>
          <a:xfrm rot="5400000">
            <a:off x="8141707" y="4929056"/>
            <a:ext cx="1154547" cy="1830883"/>
          </a:xfrm>
          <a:prstGeom prst="corner">
            <a:avLst>
              <a:gd name="adj1" fmla="val 101406"/>
              <a:gd name="adj2" fmla="val 47636"/>
            </a:avLst>
          </a:prstGeom>
          <a:solidFill>
            <a:srgbClr val="ECF6F8"/>
          </a:solidFill>
          <a:ln>
            <a:solidFill>
              <a:srgbClr val="00879E"/>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12F5BCFB-DA20-4DAD-8707-AC135368CC68}"/>
              </a:ext>
            </a:extLst>
          </p:cNvPr>
          <p:cNvSpPr>
            <a:spLocks noGrp="1"/>
          </p:cNvSpPr>
          <p:nvPr>
            <p:ph type="title"/>
          </p:nvPr>
        </p:nvSpPr>
        <p:spPr/>
        <p:txBody>
          <a:bodyPr/>
          <a:lstStyle/>
          <a:p>
            <a:r>
              <a:rPr lang="ja-JP" altLang="en-US">
                <a:latin typeface="メイリオ"/>
                <a:ea typeface="メイリオ"/>
              </a:rPr>
              <a:t>教師なし学習で対応できる課題</a:t>
            </a:r>
            <a:endParaRPr kumimoji="1" lang="ja-JP" altLang="en-US" b="1">
              <a:latin typeface="メイリオ"/>
              <a:ea typeface="メイリオ"/>
            </a:endParaRPr>
          </a:p>
        </p:txBody>
      </p:sp>
      <p:sp>
        <p:nvSpPr>
          <p:cNvPr id="4" name="スライド番号プレースホルダー 3">
            <a:extLst>
              <a:ext uri="{FF2B5EF4-FFF2-40B4-BE49-F238E27FC236}">
                <a16:creationId xmlns:a16="http://schemas.microsoft.com/office/drawing/2014/main" id="{8498EA67-73AD-47DA-A51D-DBD144B4D0B8}"/>
              </a:ext>
            </a:extLst>
          </p:cNvPr>
          <p:cNvSpPr>
            <a:spLocks noGrp="1"/>
          </p:cNvSpPr>
          <p:nvPr>
            <p:ph type="sldNum" sz="quarter" idx="10"/>
          </p:nvPr>
        </p:nvSpPr>
        <p:spPr/>
        <p:txBody>
          <a:bodyPr/>
          <a:lstStyle/>
          <a:p>
            <a:fld id="{46BB8D49-91AB-4BE8-B7F4-8EAFE2BF815D}" type="slidenum">
              <a:rPr kumimoji="1" lang="ja-JP" altLang="en-US" smtClean="0"/>
              <a:pPr/>
              <a:t>32</a:t>
            </a:fld>
            <a:endParaRPr kumimoji="1" lang="ja-JP" altLang="en-US"/>
          </a:p>
        </p:txBody>
      </p:sp>
      <p:sp>
        <p:nvSpPr>
          <p:cNvPr id="55" name="L 字 54">
            <a:extLst>
              <a:ext uri="{FF2B5EF4-FFF2-40B4-BE49-F238E27FC236}">
                <a16:creationId xmlns:a16="http://schemas.microsoft.com/office/drawing/2014/main" id="{CF2780C1-C6EB-43E2-949F-AA84B1A723D2}"/>
              </a:ext>
            </a:extLst>
          </p:cNvPr>
          <p:cNvSpPr/>
          <p:nvPr/>
        </p:nvSpPr>
        <p:spPr>
          <a:xfrm rot="16200000">
            <a:off x="9428052" y="4861736"/>
            <a:ext cx="1154546" cy="1965513"/>
          </a:xfrm>
          <a:prstGeom prst="corner">
            <a:avLst>
              <a:gd name="adj1" fmla="val 112301"/>
              <a:gd name="adj2" fmla="val 47636"/>
            </a:avLst>
          </a:prstGeom>
          <a:solidFill>
            <a:srgbClr val="FFF4E1"/>
          </a:solidFill>
          <a:ln>
            <a:solidFill>
              <a:srgbClr val="F36C3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8" name="グラフィックス 17" descr="牛">
            <a:extLst>
              <a:ext uri="{FF2B5EF4-FFF2-40B4-BE49-F238E27FC236}">
                <a16:creationId xmlns:a16="http://schemas.microsoft.com/office/drawing/2014/main" id="{7A16F07B-B366-4A59-814E-E227E4ACB9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4643" y="5373061"/>
            <a:ext cx="453848" cy="453848"/>
          </a:xfrm>
          <a:prstGeom prst="rect">
            <a:avLst/>
          </a:prstGeom>
        </p:spPr>
      </p:pic>
      <p:pic>
        <p:nvPicPr>
          <p:cNvPr id="20" name="グラフィックス 19" descr="犬">
            <a:extLst>
              <a:ext uri="{FF2B5EF4-FFF2-40B4-BE49-F238E27FC236}">
                <a16:creationId xmlns:a16="http://schemas.microsoft.com/office/drawing/2014/main" id="{EE11FDEC-6AA5-4F68-9FD4-5B84885F97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5807" y="5883923"/>
            <a:ext cx="453848" cy="453848"/>
          </a:xfrm>
          <a:prstGeom prst="rect">
            <a:avLst/>
          </a:prstGeom>
        </p:spPr>
      </p:pic>
      <p:pic>
        <p:nvPicPr>
          <p:cNvPr id="22" name="グラフィックス 21" descr="猫">
            <a:extLst>
              <a:ext uri="{FF2B5EF4-FFF2-40B4-BE49-F238E27FC236}">
                <a16:creationId xmlns:a16="http://schemas.microsoft.com/office/drawing/2014/main" id="{EA1B9FA1-31CC-400E-9F16-56379A9F0C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4892" y="5373061"/>
            <a:ext cx="453848" cy="453848"/>
          </a:xfrm>
          <a:prstGeom prst="rect">
            <a:avLst/>
          </a:prstGeom>
        </p:spPr>
      </p:pic>
      <p:pic>
        <p:nvPicPr>
          <p:cNvPr id="26" name="グラフィックス 25" descr="豚">
            <a:extLst>
              <a:ext uri="{FF2B5EF4-FFF2-40B4-BE49-F238E27FC236}">
                <a16:creationId xmlns:a16="http://schemas.microsoft.com/office/drawing/2014/main" id="{7990B019-7258-44CF-B000-AD8198BFB0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14892" y="5883923"/>
            <a:ext cx="453848" cy="453848"/>
          </a:xfrm>
          <a:prstGeom prst="rect">
            <a:avLst/>
          </a:prstGeom>
        </p:spPr>
      </p:pic>
      <p:pic>
        <p:nvPicPr>
          <p:cNvPr id="28" name="グラフィックス 27" descr="バス">
            <a:extLst>
              <a:ext uri="{FF2B5EF4-FFF2-40B4-BE49-F238E27FC236}">
                <a16:creationId xmlns:a16="http://schemas.microsoft.com/office/drawing/2014/main" id="{42150530-50AD-4E6F-8F5A-F691120639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84911" y="5373061"/>
            <a:ext cx="453848" cy="453848"/>
          </a:xfrm>
          <a:prstGeom prst="rect">
            <a:avLst/>
          </a:prstGeom>
        </p:spPr>
      </p:pic>
      <p:pic>
        <p:nvPicPr>
          <p:cNvPr id="30" name="グラフィックス 29" descr="トラック">
            <a:extLst>
              <a:ext uri="{FF2B5EF4-FFF2-40B4-BE49-F238E27FC236}">
                <a16:creationId xmlns:a16="http://schemas.microsoft.com/office/drawing/2014/main" id="{52B1358D-727B-413B-8761-D6883A8E8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66228" y="5883923"/>
            <a:ext cx="453848" cy="453848"/>
          </a:xfrm>
          <a:prstGeom prst="rect">
            <a:avLst/>
          </a:prstGeom>
        </p:spPr>
      </p:pic>
      <p:pic>
        <p:nvPicPr>
          <p:cNvPr id="32" name="グラフィックス 31" descr="車">
            <a:extLst>
              <a:ext uri="{FF2B5EF4-FFF2-40B4-BE49-F238E27FC236}">
                <a16:creationId xmlns:a16="http://schemas.microsoft.com/office/drawing/2014/main" id="{0549CEE1-D0E4-4934-822A-28337FF8D90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69155" y="5373061"/>
            <a:ext cx="453848" cy="453848"/>
          </a:xfrm>
          <a:prstGeom prst="rect">
            <a:avLst/>
          </a:prstGeom>
        </p:spPr>
      </p:pic>
      <p:pic>
        <p:nvPicPr>
          <p:cNvPr id="34" name="グラフィックス 33" descr="セメント車">
            <a:extLst>
              <a:ext uri="{FF2B5EF4-FFF2-40B4-BE49-F238E27FC236}">
                <a16:creationId xmlns:a16="http://schemas.microsoft.com/office/drawing/2014/main" id="{B9B094BA-C33B-4768-B24C-49ECE5F87B2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84911" y="5883923"/>
            <a:ext cx="453848" cy="453848"/>
          </a:xfrm>
          <a:prstGeom prst="rect">
            <a:avLst/>
          </a:prstGeom>
        </p:spPr>
      </p:pic>
      <p:pic>
        <p:nvPicPr>
          <p:cNvPr id="36" name="グラフィックス 35" descr="トラクター">
            <a:extLst>
              <a:ext uri="{FF2B5EF4-FFF2-40B4-BE49-F238E27FC236}">
                <a16:creationId xmlns:a16="http://schemas.microsoft.com/office/drawing/2014/main" id="{D46DECF7-BE91-4C36-B883-366A9CC80E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34906" y="5849674"/>
            <a:ext cx="544217" cy="544217"/>
          </a:xfrm>
          <a:prstGeom prst="rect">
            <a:avLst/>
          </a:prstGeom>
        </p:spPr>
      </p:pic>
      <p:pic>
        <p:nvPicPr>
          <p:cNvPr id="50" name="グラフィックス 49" descr="羊">
            <a:extLst>
              <a:ext uri="{FF2B5EF4-FFF2-40B4-BE49-F238E27FC236}">
                <a16:creationId xmlns:a16="http://schemas.microsoft.com/office/drawing/2014/main" id="{E1FB5561-382B-4EC5-A8CD-BEA9B0CCE16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911558" y="5338812"/>
            <a:ext cx="544217" cy="544217"/>
          </a:xfrm>
          <a:prstGeom prst="rect">
            <a:avLst/>
          </a:prstGeom>
        </p:spPr>
      </p:pic>
      <p:grpSp>
        <p:nvGrpSpPr>
          <p:cNvPr id="79" name="グループ化 78">
            <a:extLst>
              <a:ext uri="{FF2B5EF4-FFF2-40B4-BE49-F238E27FC236}">
                <a16:creationId xmlns:a16="http://schemas.microsoft.com/office/drawing/2014/main" id="{484EBE3B-6ECD-4C3A-8CC7-586F61E07849}"/>
              </a:ext>
            </a:extLst>
          </p:cNvPr>
          <p:cNvGrpSpPr/>
          <p:nvPr/>
        </p:nvGrpSpPr>
        <p:grpSpPr>
          <a:xfrm>
            <a:off x="1356009" y="5338812"/>
            <a:ext cx="2967565" cy="1055079"/>
            <a:chOff x="655450" y="5286798"/>
            <a:chExt cx="2967565" cy="1055079"/>
          </a:xfrm>
        </p:grpSpPr>
        <p:pic>
          <p:nvPicPr>
            <p:cNvPr id="68" name="グラフィックス 67" descr="牛">
              <a:extLst>
                <a:ext uri="{FF2B5EF4-FFF2-40B4-BE49-F238E27FC236}">
                  <a16:creationId xmlns:a16="http://schemas.microsoft.com/office/drawing/2014/main" id="{559CBB22-A0CD-4488-ACEB-43F8C1BC0D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98535" y="5321047"/>
              <a:ext cx="453848" cy="453848"/>
            </a:xfrm>
            <a:prstGeom prst="rect">
              <a:avLst/>
            </a:prstGeom>
          </p:spPr>
        </p:pic>
        <p:pic>
          <p:nvPicPr>
            <p:cNvPr id="69" name="グラフィックス 68" descr="犬">
              <a:extLst>
                <a:ext uri="{FF2B5EF4-FFF2-40B4-BE49-F238E27FC236}">
                  <a16:creationId xmlns:a16="http://schemas.microsoft.com/office/drawing/2014/main" id="{B12A94CA-5DB3-4902-911E-009C5E7CA4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9699" y="5831909"/>
              <a:ext cx="453848" cy="453848"/>
            </a:xfrm>
            <a:prstGeom prst="rect">
              <a:avLst/>
            </a:prstGeom>
          </p:spPr>
        </p:pic>
        <p:pic>
          <p:nvPicPr>
            <p:cNvPr id="70" name="グラフィックス 69" descr="猫">
              <a:extLst>
                <a:ext uri="{FF2B5EF4-FFF2-40B4-BE49-F238E27FC236}">
                  <a16:creationId xmlns:a16="http://schemas.microsoft.com/office/drawing/2014/main" id="{7643482F-0117-4E41-89BD-C93964355BA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258784" y="5321047"/>
              <a:ext cx="453848" cy="453848"/>
            </a:xfrm>
            <a:prstGeom prst="rect">
              <a:avLst/>
            </a:prstGeom>
          </p:spPr>
        </p:pic>
        <p:pic>
          <p:nvPicPr>
            <p:cNvPr id="71" name="グラフィックス 70" descr="豚">
              <a:extLst>
                <a:ext uri="{FF2B5EF4-FFF2-40B4-BE49-F238E27FC236}">
                  <a16:creationId xmlns:a16="http://schemas.microsoft.com/office/drawing/2014/main" id="{7506DA45-0FBE-4E73-B4A9-EAE6BDA5EFF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58784" y="5831909"/>
              <a:ext cx="453848" cy="453848"/>
            </a:xfrm>
            <a:prstGeom prst="rect">
              <a:avLst/>
            </a:prstGeom>
          </p:spPr>
        </p:pic>
        <p:pic>
          <p:nvPicPr>
            <p:cNvPr id="72" name="グラフィックス 71" descr="バス">
              <a:extLst>
                <a:ext uri="{FF2B5EF4-FFF2-40B4-BE49-F238E27FC236}">
                  <a16:creationId xmlns:a16="http://schemas.microsoft.com/office/drawing/2014/main" id="{1FA461C2-46AA-43A4-9160-3C6BE0FE488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528803" y="5321047"/>
              <a:ext cx="453848" cy="453848"/>
            </a:xfrm>
            <a:prstGeom prst="rect">
              <a:avLst/>
            </a:prstGeom>
          </p:spPr>
        </p:pic>
        <p:pic>
          <p:nvPicPr>
            <p:cNvPr id="73" name="グラフィックス 72" descr="トラック">
              <a:extLst>
                <a:ext uri="{FF2B5EF4-FFF2-40B4-BE49-F238E27FC236}">
                  <a16:creationId xmlns:a16="http://schemas.microsoft.com/office/drawing/2014/main" id="{AD5AE8A4-C8BF-402F-AA71-0BEEE9578C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10120" y="5831909"/>
              <a:ext cx="453848" cy="453848"/>
            </a:xfrm>
            <a:prstGeom prst="rect">
              <a:avLst/>
            </a:prstGeom>
          </p:spPr>
        </p:pic>
        <p:pic>
          <p:nvPicPr>
            <p:cNvPr id="74" name="グラフィックス 73" descr="車">
              <a:extLst>
                <a:ext uri="{FF2B5EF4-FFF2-40B4-BE49-F238E27FC236}">
                  <a16:creationId xmlns:a16="http://schemas.microsoft.com/office/drawing/2014/main" id="{6B223785-6E9D-4B40-ADA3-52499EC3E9A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3047" y="5321047"/>
              <a:ext cx="453848" cy="453848"/>
            </a:xfrm>
            <a:prstGeom prst="rect">
              <a:avLst/>
            </a:prstGeom>
          </p:spPr>
        </p:pic>
        <p:pic>
          <p:nvPicPr>
            <p:cNvPr id="75" name="グラフィックス 74" descr="セメント車">
              <a:extLst>
                <a:ext uri="{FF2B5EF4-FFF2-40B4-BE49-F238E27FC236}">
                  <a16:creationId xmlns:a16="http://schemas.microsoft.com/office/drawing/2014/main" id="{CFA2F78C-3C35-4CBE-8149-FBB74F17357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528803" y="5831909"/>
              <a:ext cx="453848" cy="453848"/>
            </a:xfrm>
            <a:prstGeom prst="rect">
              <a:avLst/>
            </a:prstGeom>
          </p:spPr>
        </p:pic>
        <p:pic>
          <p:nvPicPr>
            <p:cNvPr id="76" name="グラフィックス 75" descr="トラクター">
              <a:extLst>
                <a:ext uri="{FF2B5EF4-FFF2-40B4-BE49-F238E27FC236}">
                  <a16:creationId xmlns:a16="http://schemas.microsoft.com/office/drawing/2014/main" id="{E3628FBB-E5ED-4DB0-8915-380D6D0093B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78798" y="5797660"/>
              <a:ext cx="544217" cy="544217"/>
            </a:xfrm>
            <a:prstGeom prst="rect">
              <a:avLst/>
            </a:prstGeom>
          </p:spPr>
        </p:pic>
        <p:pic>
          <p:nvPicPr>
            <p:cNvPr id="77" name="グラフィックス 76" descr="羊">
              <a:extLst>
                <a:ext uri="{FF2B5EF4-FFF2-40B4-BE49-F238E27FC236}">
                  <a16:creationId xmlns:a16="http://schemas.microsoft.com/office/drawing/2014/main" id="{C4F31E81-8736-438E-A3DC-67795C45F87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55450" y="5286798"/>
              <a:ext cx="544217" cy="544217"/>
            </a:xfrm>
            <a:prstGeom prst="rect">
              <a:avLst/>
            </a:prstGeom>
          </p:spPr>
        </p:pic>
      </p:grpSp>
      <p:grpSp>
        <p:nvGrpSpPr>
          <p:cNvPr id="41" name="グループ化 40">
            <a:extLst>
              <a:ext uri="{FF2B5EF4-FFF2-40B4-BE49-F238E27FC236}">
                <a16:creationId xmlns:a16="http://schemas.microsoft.com/office/drawing/2014/main" id="{5895106B-9DFA-4001-932C-237B3A7A14AE}"/>
              </a:ext>
            </a:extLst>
          </p:cNvPr>
          <p:cNvGrpSpPr/>
          <p:nvPr/>
        </p:nvGrpSpPr>
        <p:grpSpPr>
          <a:xfrm>
            <a:off x="7961242" y="2623151"/>
            <a:ext cx="1683951" cy="1169962"/>
            <a:chOff x="4407195" y="2243286"/>
            <a:chExt cx="1683951" cy="1169962"/>
          </a:xfrm>
        </p:grpSpPr>
        <p:cxnSp>
          <p:nvCxnSpPr>
            <p:cNvPr id="21" name="直線矢印コネクタ 20">
              <a:extLst>
                <a:ext uri="{FF2B5EF4-FFF2-40B4-BE49-F238E27FC236}">
                  <a16:creationId xmlns:a16="http://schemas.microsoft.com/office/drawing/2014/main" id="{B47A281A-D386-439F-86C2-AB443D543810}"/>
                </a:ext>
              </a:extLst>
            </p:cNvPr>
            <p:cNvCxnSpPr/>
            <p:nvPr/>
          </p:nvCxnSpPr>
          <p:spPr>
            <a:xfrm flipV="1">
              <a:off x="4407195" y="2243286"/>
              <a:ext cx="1683951" cy="116996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56B28EE5-B7C9-43CF-9A1F-786119FE4042}"/>
                </a:ext>
              </a:extLst>
            </p:cNvPr>
            <p:cNvCxnSpPr>
              <a:cxnSpLocks/>
              <a:stCxn id="88" idx="5"/>
            </p:cNvCxnSpPr>
            <p:nvPr/>
          </p:nvCxnSpPr>
          <p:spPr>
            <a:xfrm flipH="1" flipV="1">
              <a:off x="4850022" y="2305996"/>
              <a:ext cx="746176" cy="103849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6" name="楕円 65">
              <a:extLst>
                <a:ext uri="{FF2B5EF4-FFF2-40B4-BE49-F238E27FC236}">
                  <a16:creationId xmlns:a16="http://schemas.microsoft.com/office/drawing/2014/main" id="{C1A0F6D4-C3ED-4D70-B995-43B411DDE11D}"/>
                </a:ext>
              </a:extLst>
            </p:cNvPr>
            <p:cNvSpPr/>
            <p:nvPr/>
          </p:nvSpPr>
          <p:spPr>
            <a:xfrm>
              <a:off x="5805959" y="232806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67" name="楕円 66">
              <a:extLst>
                <a:ext uri="{FF2B5EF4-FFF2-40B4-BE49-F238E27FC236}">
                  <a16:creationId xmlns:a16="http://schemas.microsoft.com/office/drawing/2014/main" id="{3BAB2F28-429D-4B01-8C31-BEA5519120AB}"/>
                </a:ext>
              </a:extLst>
            </p:cNvPr>
            <p:cNvSpPr/>
            <p:nvPr/>
          </p:nvSpPr>
          <p:spPr>
            <a:xfrm>
              <a:off x="4903699" y="2545565"/>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1" name="楕円 80">
              <a:extLst>
                <a:ext uri="{FF2B5EF4-FFF2-40B4-BE49-F238E27FC236}">
                  <a16:creationId xmlns:a16="http://schemas.microsoft.com/office/drawing/2014/main" id="{F6AD859C-5C3D-4043-A33B-26455686A88C}"/>
                </a:ext>
              </a:extLst>
            </p:cNvPr>
            <p:cNvSpPr/>
            <p:nvPr/>
          </p:nvSpPr>
          <p:spPr>
            <a:xfrm>
              <a:off x="5028481" y="259074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3" name="楕円 82">
              <a:extLst>
                <a:ext uri="{FF2B5EF4-FFF2-40B4-BE49-F238E27FC236}">
                  <a16:creationId xmlns:a16="http://schemas.microsoft.com/office/drawing/2014/main" id="{DAF86142-2C53-4CA5-83ED-A3D3CB3C122D}"/>
                </a:ext>
              </a:extLst>
            </p:cNvPr>
            <p:cNvSpPr/>
            <p:nvPr/>
          </p:nvSpPr>
          <p:spPr>
            <a:xfrm>
              <a:off x="5481036" y="244178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4" name="楕円 83">
              <a:extLst>
                <a:ext uri="{FF2B5EF4-FFF2-40B4-BE49-F238E27FC236}">
                  <a16:creationId xmlns:a16="http://schemas.microsoft.com/office/drawing/2014/main" id="{BECB1797-6099-41BD-9B05-A0E90EC1B84A}"/>
                </a:ext>
              </a:extLst>
            </p:cNvPr>
            <p:cNvSpPr/>
            <p:nvPr/>
          </p:nvSpPr>
          <p:spPr>
            <a:xfrm>
              <a:off x="5404014" y="262804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5" name="楕円 84">
              <a:extLst>
                <a:ext uri="{FF2B5EF4-FFF2-40B4-BE49-F238E27FC236}">
                  <a16:creationId xmlns:a16="http://schemas.microsoft.com/office/drawing/2014/main" id="{B1F4BFB8-AE36-4219-971F-4B7130F58BDB}"/>
                </a:ext>
              </a:extLst>
            </p:cNvPr>
            <p:cNvSpPr/>
            <p:nvPr/>
          </p:nvSpPr>
          <p:spPr>
            <a:xfrm>
              <a:off x="5604789" y="2627674"/>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6" name="楕円 85">
              <a:extLst>
                <a:ext uri="{FF2B5EF4-FFF2-40B4-BE49-F238E27FC236}">
                  <a16:creationId xmlns:a16="http://schemas.microsoft.com/office/drawing/2014/main" id="{0CC39763-7608-4751-BAD2-4D0F62A28690}"/>
                </a:ext>
              </a:extLst>
            </p:cNvPr>
            <p:cNvSpPr/>
            <p:nvPr/>
          </p:nvSpPr>
          <p:spPr>
            <a:xfrm>
              <a:off x="4978258" y="2848596"/>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8" name="楕円 87">
              <a:extLst>
                <a:ext uri="{FF2B5EF4-FFF2-40B4-BE49-F238E27FC236}">
                  <a16:creationId xmlns:a16="http://schemas.microsoft.com/office/drawing/2014/main" id="{73CD58F4-02D2-43EB-97DF-59CA0B1C0CC2}"/>
                </a:ext>
              </a:extLst>
            </p:cNvPr>
            <p:cNvSpPr/>
            <p:nvPr/>
          </p:nvSpPr>
          <p:spPr>
            <a:xfrm>
              <a:off x="5500020" y="3248310"/>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9" name="楕円 88">
              <a:extLst>
                <a:ext uri="{FF2B5EF4-FFF2-40B4-BE49-F238E27FC236}">
                  <a16:creationId xmlns:a16="http://schemas.microsoft.com/office/drawing/2014/main" id="{CA7435FB-2CBD-4730-B2F8-C7F1B50D0597}"/>
                </a:ext>
              </a:extLst>
            </p:cNvPr>
            <p:cNvSpPr/>
            <p:nvPr/>
          </p:nvSpPr>
          <p:spPr>
            <a:xfrm>
              <a:off x="5424696" y="297406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0" name="楕円 89">
              <a:extLst>
                <a:ext uri="{FF2B5EF4-FFF2-40B4-BE49-F238E27FC236}">
                  <a16:creationId xmlns:a16="http://schemas.microsoft.com/office/drawing/2014/main" id="{63DB2D7E-3242-403F-9697-B293ABD1F758}"/>
                </a:ext>
              </a:extLst>
            </p:cNvPr>
            <p:cNvSpPr/>
            <p:nvPr/>
          </p:nvSpPr>
          <p:spPr>
            <a:xfrm>
              <a:off x="5243062" y="28964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1" name="楕円 90">
              <a:extLst>
                <a:ext uri="{FF2B5EF4-FFF2-40B4-BE49-F238E27FC236}">
                  <a16:creationId xmlns:a16="http://schemas.microsoft.com/office/drawing/2014/main" id="{A8049B13-369B-4868-9313-4DCD76D18373}"/>
                </a:ext>
              </a:extLst>
            </p:cNvPr>
            <p:cNvSpPr/>
            <p:nvPr/>
          </p:nvSpPr>
          <p:spPr>
            <a:xfrm>
              <a:off x="5101909" y="300242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2" name="楕円 91">
              <a:extLst>
                <a:ext uri="{FF2B5EF4-FFF2-40B4-BE49-F238E27FC236}">
                  <a16:creationId xmlns:a16="http://schemas.microsoft.com/office/drawing/2014/main" id="{C667601C-1C71-40FE-B1E4-9B8BA190423B}"/>
                </a:ext>
              </a:extLst>
            </p:cNvPr>
            <p:cNvSpPr/>
            <p:nvPr/>
          </p:nvSpPr>
          <p:spPr>
            <a:xfrm>
              <a:off x="4750808" y="2927051"/>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3" name="楕円 92">
              <a:extLst>
                <a:ext uri="{FF2B5EF4-FFF2-40B4-BE49-F238E27FC236}">
                  <a16:creationId xmlns:a16="http://schemas.microsoft.com/office/drawing/2014/main" id="{210D103C-267C-4BD2-A4D9-EC87FC263E1B}"/>
                </a:ext>
              </a:extLst>
            </p:cNvPr>
            <p:cNvSpPr/>
            <p:nvPr/>
          </p:nvSpPr>
          <p:spPr>
            <a:xfrm>
              <a:off x="4631024" y="3151627"/>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4" name="楕円 93">
              <a:extLst>
                <a:ext uri="{FF2B5EF4-FFF2-40B4-BE49-F238E27FC236}">
                  <a16:creationId xmlns:a16="http://schemas.microsoft.com/office/drawing/2014/main" id="{529CC29A-162E-418B-A21C-8DAC5404C95C}"/>
                </a:ext>
              </a:extLst>
            </p:cNvPr>
            <p:cNvSpPr/>
            <p:nvPr/>
          </p:nvSpPr>
          <p:spPr>
            <a:xfrm>
              <a:off x="5257920" y="2723593"/>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5" name="楕円 94">
              <a:extLst>
                <a:ext uri="{FF2B5EF4-FFF2-40B4-BE49-F238E27FC236}">
                  <a16:creationId xmlns:a16="http://schemas.microsoft.com/office/drawing/2014/main" id="{B10CB211-6492-4DAE-9335-619A8EB6CBFB}"/>
                </a:ext>
              </a:extLst>
            </p:cNvPr>
            <p:cNvSpPr/>
            <p:nvPr/>
          </p:nvSpPr>
          <p:spPr>
            <a:xfrm>
              <a:off x="4983643" y="239203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78" name="四角形: 角を丸くする 77">
            <a:extLst>
              <a:ext uri="{FF2B5EF4-FFF2-40B4-BE49-F238E27FC236}">
                <a16:creationId xmlns:a16="http://schemas.microsoft.com/office/drawing/2014/main" id="{5C1C9D2F-C573-4A71-AA68-E5EBDF40C3DD}"/>
              </a:ext>
            </a:extLst>
          </p:cNvPr>
          <p:cNvSpPr/>
          <p:nvPr/>
        </p:nvSpPr>
        <p:spPr bwMode="auto">
          <a:xfrm>
            <a:off x="746465" y="126339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特徴抽出</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(Feature extraction)</a:t>
            </a:r>
            <a:endParaRPr kumimoji="1" lang="en-US" altLang="ja-JP" sz="2000" b="1" dirty="0">
              <a:solidFill>
                <a:srgbClr val="F36C37"/>
              </a:solidFill>
              <a:latin typeface="+mj-ea"/>
              <a:ea typeface="+mj-ea"/>
            </a:endParaRPr>
          </a:p>
        </p:txBody>
      </p:sp>
      <p:sp>
        <p:nvSpPr>
          <p:cNvPr id="99" name="テキスト ボックス 98">
            <a:extLst>
              <a:ext uri="{FF2B5EF4-FFF2-40B4-BE49-F238E27FC236}">
                <a16:creationId xmlns:a16="http://schemas.microsoft.com/office/drawing/2014/main" id="{A2544443-2949-41C2-8A72-403FD1E53DBA}"/>
              </a:ext>
            </a:extLst>
          </p:cNvPr>
          <p:cNvSpPr txBox="1"/>
          <p:nvPr/>
        </p:nvSpPr>
        <p:spPr>
          <a:xfrm>
            <a:off x="1038991" y="1809869"/>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分析や推定に有意と思われる情報を取り出す</a:t>
            </a:r>
            <a:endParaRPr lang="en-US" altLang="ja-JP" sz="1800" dirty="0"/>
          </a:p>
          <a:p>
            <a:pPr>
              <a:buClr>
                <a:srgbClr val="F36C37"/>
              </a:buClr>
              <a:buFont typeface="Wingdings" panose="05000000000000000000" pitchFamily="2" charset="2"/>
              <a:buChar char="l"/>
            </a:pPr>
            <a:r>
              <a:rPr lang="ja-JP" altLang="en-US" sz="1800" dirty="0"/>
              <a:t>応用的な利用として異常検知や画像の生成などにも使われる</a:t>
            </a:r>
            <a:endParaRPr lang="en-US" altLang="ja-JP" sz="1800" dirty="0"/>
          </a:p>
        </p:txBody>
      </p:sp>
      <p:sp>
        <p:nvSpPr>
          <p:cNvPr id="100" name="四角形: 角を丸くする 99">
            <a:extLst>
              <a:ext uri="{FF2B5EF4-FFF2-40B4-BE49-F238E27FC236}">
                <a16:creationId xmlns:a16="http://schemas.microsoft.com/office/drawing/2014/main" id="{C105AA4D-0F1B-4B0D-8E7F-06772C7CE3F2}"/>
              </a:ext>
            </a:extLst>
          </p:cNvPr>
          <p:cNvSpPr/>
          <p:nvPr/>
        </p:nvSpPr>
        <p:spPr bwMode="auto">
          <a:xfrm>
            <a:off x="746465" y="39354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クラスタリング</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(Clustering)</a:t>
            </a:r>
            <a:endParaRPr kumimoji="1" lang="en-US" altLang="ja-JP" sz="2000" b="1" dirty="0">
              <a:solidFill>
                <a:srgbClr val="F36C37"/>
              </a:solidFill>
              <a:latin typeface="+mj-ea"/>
              <a:ea typeface="+mj-ea"/>
            </a:endParaRPr>
          </a:p>
        </p:txBody>
      </p:sp>
      <p:sp>
        <p:nvSpPr>
          <p:cNvPr id="101" name="テキスト ボックス 100">
            <a:extLst>
              <a:ext uri="{FF2B5EF4-FFF2-40B4-BE49-F238E27FC236}">
                <a16:creationId xmlns:a16="http://schemas.microsoft.com/office/drawing/2014/main" id="{00E2476B-30C8-482A-99B8-7276D736094D}"/>
              </a:ext>
            </a:extLst>
          </p:cNvPr>
          <p:cNvSpPr txBox="1"/>
          <p:nvPr/>
        </p:nvSpPr>
        <p:spPr>
          <a:xfrm>
            <a:off x="1038992" y="4471643"/>
            <a:ext cx="10386246" cy="72653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dirty="0"/>
              <a:t>ある基準に従ってデータの集合をグループ分けすること</a:t>
            </a:r>
            <a:endParaRPr lang="en-US" altLang="ja-JP" dirty="0"/>
          </a:p>
          <a:p>
            <a:pPr>
              <a:lnSpc>
                <a:spcPct val="110000"/>
              </a:lnSpc>
              <a:buClr>
                <a:srgbClr val="F36C37"/>
              </a:buClr>
            </a:pPr>
            <a:r>
              <a:rPr lang="ja-JP" altLang="en-US" dirty="0"/>
              <a:t>潜在的な顧客グループの分類や商品のレコメンデーションにも応用される</a:t>
            </a:r>
            <a:endParaRPr lang="en-US" altLang="ja-JP" dirty="0"/>
          </a:p>
        </p:txBody>
      </p:sp>
      <p:cxnSp>
        <p:nvCxnSpPr>
          <p:cNvPr id="102" name="直線コネクタ 101">
            <a:extLst>
              <a:ext uri="{FF2B5EF4-FFF2-40B4-BE49-F238E27FC236}">
                <a16:creationId xmlns:a16="http://schemas.microsoft.com/office/drawing/2014/main" id="{F3DEDA8A-3C8D-42D0-88EC-4A6FC9904A08}"/>
              </a:ext>
            </a:extLst>
          </p:cNvPr>
          <p:cNvCxnSpPr>
            <a:cxnSpLocks/>
          </p:cNvCxnSpPr>
          <p:nvPr/>
        </p:nvCxnSpPr>
        <p:spPr>
          <a:xfrm>
            <a:off x="4475796" y="3127887"/>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3" name="四角形: 角を丸くする 102">
            <a:extLst>
              <a:ext uri="{FF2B5EF4-FFF2-40B4-BE49-F238E27FC236}">
                <a16:creationId xmlns:a16="http://schemas.microsoft.com/office/drawing/2014/main" id="{4C808DED-7662-4877-8926-48539A65BEF1}"/>
              </a:ext>
            </a:extLst>
          </p:cNvPr>
          <p:cNvSpPr/>
          <p:nvPr/>
        </p:nvSpPr>
        <p:spPr>
          <a:xfrm>
            <a:off x="4888165" y="2889710"/>
            <a:ext cx="2102002" cy="437355"/>
          </a:xfrm>
          <a:prstGeom prst="roundRect">
            <a:avLst>
              <a:gd name="adj" fmla="val 50000"/>
            </a:avLst>
          </a:prstGeom>
          <a:solidFill>
            <a:srgbClr val="EB0046"/>
          </a:solidFill>
        </p:spPr>
        <p:txBody>
          <a:bodyPr wrap="none" bIns="0" anchor="ctr">
            <a:noAutofit/>
          </a:bodyPr>
          <a:lstStyle/>
          <a:p>
            <a:pPr algn="ctr"/>
            <a:r>
              <a:rPr lang="ja-JP" altLang="en-US" sz="1700" b="1" dirty="0">
                <a:solidFill>
                  <a:schemeClr val="bg1"/>
                </a:solidFill>
                <a:latin typeface="メイリオ" panose="020B0604030504040204" pitchFamily="50" charset="-128"/>
                <a:ea typeface="メイリオ" panose="020B0604030504040204" pitchFamily="50" charset="-128"/>
              </a:rPr>
              <a:t>有意な情報を抽出</a:t>
            </a:r>
          </a:p>
        </p:txBody>
      </p:sp>
      <p:cxnSp>
        <p:nvCxnSpPr>
          <p:cNvPr id="104" name="直線コネクタ 103">
            <a:extLst>
              <a:ext uri="{FF2B5EF4-FFF2-40B4-BE49-F238E27FC236}">
                <a16:creationId xmlns:a16="http://schemas.microsoft.com/office/drawing/2014/main" id="{ED941525-88DA-42EB-A755-AB2A31B4191D}"/>
              </a:ext>
            </a:extLst>
          </p:cNvPr>
          <p:cNvCxnSpPr>
            <a:cxnSpLocks/>
          </p:cNvCxnSpPr>
          <p:nvPr/>
        </p:nvCxnSpPr>
        <p:spPr>
          <a:xfrm>
            <a:off x="4475797" y="5849674"/>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5" name="四角形: 角を丸くする 104">
            <a:extLst>
              <a:ext uri="{FF2B5EF4-FFF2-40B4-BE49-F238E27FC236}">
                <a16:creationId xmlns:a16="http://schemas.microsoft.com/office/drawing/2014/main" id="{B8E9D339-52DC-4F26-A3D8-61F6C9852CF8}"/>
              </a:ext>
            </a:extLst>
          </p:cNvPr>
          <p:cNvSpPr/>
          <p:nvPr/>
        </p:nvSpPr>
        <p:spPr>
          <a:xfrm>
            <a:off x="4888166" y="5528727"/>
            <a:ext cx="2102002" cy="582120"/>
          </a:xfrm>
          <a:prstGeom prst="roundRect">
            <a:avLst>
              <a:gd name="adj" fmla="val 50000"/>
            </a:avLst>
          </a:prstGeom>
          <a:solidFill>
            <a:srgbClr val="EB0046"/>
          </a:solidFill>
        </p:spPr>
        <p:txBody>
          <a:bodyPr wrap="none" bIns="0" anchor="ctr">
            <a:no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データの特徴をもとに</a:t>
            </a:r>
            <a:endParaRPr lang="en-US" altLang="ja-JP" sz="1400" b="1" dirty="0">
              <a:solidFill>
                <a:schemeClr val="bg1"/>
              </a:solidFill>
              <a:latin typeface="メイリオ" panose="020B0604030504040204" pitchFamily="50" charset="-128"/>
              <a:ea typeface="メイリオ" panose="020B0604030504040204" pitchFamily="50" charset="-128"/>
            </a:endParaRPr>
          </a:p>
          <a:p>
            <a:pPr algn="ctr"/>
            <a:r>
              <a:rPr lang="ja-JP" altLang="en-US" sz="1400" b="1" dirty="0">
                <a:solidFill>
                  <a:schemeClr val="bg1"/>
                </a:solidFill>
                <a:latin typeface="メイリオ" panose="020B0604030504040204" pitchFamily="50" charset="-128"/>
                <a:ea typeface="メイリオ" panose="020B0604030504040204" pitchFamily="50" charset="-128"/>
              </a:rPr>
              <a:t>グループ分け</a:t>
            </a:r>
          </a:p>
        </p:txBody>
      </p:sp>
      <p:sp>
        <p:nvSpPr>
          <p:cNvPr id="80" name="テキスト ボックス 79">
            <a:extLst>
              <a:ext uri="{FF2B5EF4-FFF2-40B4-BE49-F238E27FC236}">
                <a16:creationId xmlns:a16="http://schemas.microsoft.com/office/drawing/2014/main" id="{D925556D-FF4D-4E66-BF91-70B0A52CBE56}"/>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教師なし学習は非常に多様ですが、主に以下のようなタスクに対応します。</a:t>
            </a:r>
            <a:endParaRPr lang="en-US" altLang="ja-JP" sz="2200" dirty="0"/>
          </a:p>
        </p:txBody>
      </p:sp>
      <p:cxnSp>
        <p:nvCxnSpPr>
          <p:cNvPr id="3" name="直線コネクタ 2">
            <a:extLst>
              <a:ext uri="{FF2B5EF4-FFF2-40B4-BE49-F238E27FC236}">
                <a16:creationId xmlns:a16="http://schemas.microsoft.com/office/drawing/2014/main" id="{67910AC2-DC11-F262-C836-6930CD33DE39}"/>
              </a:ext>
            </a:extLst>
          </p:cNvPr>
          <p:cNvCxnSpPr>
            <a:cxnSpLocks/>
            <a:endCxn id="7" idx="1"/>
          </p:cNvCxnSpPr>
          <p:nvPr/>
        </p:nvCxnSpPr>
        <p:spPr>
          <a:xfrm flipV="1">
            <a:off x="3194187" y="2522151"/>
            <a:ext cx="5448" cy="897444"/>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5" name="直線コネクタ 4">
            <a:extLst>
              <a:ext uri="{FF2B5EF4-FFF2-40B4-BE49-F238E27FC236}">
                <a16:creationId xmlns:a16="http://schemas.microsoft.com/office/drawing/2014/main" id="{A22C1AD8-8ED4-F633-FA0A-489CFA139370}"/>
              </a:ext>
            </a:extLst>
          </p:cNvPr>
          <p:cNvCxnSpPr>
            <a:cxnSpLocks/>
            <a:endCxn id="7" idx="3"/>
          </p:cNvCxnSpPr>
          <p:nvPr/>
        </p:nvCxnSpPr>
        <p:spPr>
          <a:xfrm>
            <a:off x="3179064" y="3404459"/>
            <a:ext cx="949529" cy="34729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351F882C-7213-B432-6A37-7ADB5BE73287}"/>
              </a:ext>
            </a:extLst>
          </p:cNvPr>
          <p:cNvCxnSpPr>
            <a:cxnSpLocks/>
            <a:stCxn id="7" idx="5"/>
          </p:cNvCxnSpPr>
          <p:nvPr/>
        </p:nvCxnSpPr>
        <p:spPr>
          <a:xfrm flipV="1">
            <a:off x="1963683" y="3411547"/>
            <a:ext cx="1215381" cy="26824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BBE5C5E4-5818-EC18-CAD5-FC714A2C4AB8}"/>
              </a:ext>
            </a:extLst>
          </p:cNvPr>
          <p:cNvSpPr/>
          <p:nvPr/>
        </p:nvSpPr>
        <p:spPr>
          <a:xfrm>
            <a:off x="1959343" y="2522151"/>
            <a:ext cx="2177224" cy="1335976"/>
          </a:xfrm>
          <a:custGeom>
            <a:avLst/>
            <a:gdLst>
              <a:gd name="connsiteX0" fmla="*/ 450 w 2774130"/>
              <a:gd name="connsiteY0" fmla="*/ 60960 h 2169160"/>
              <a:gd name="connsiteX1" fmla="*/ 1580330 w 2774130"/>
              <a:gd name="connsiteY1" fmla="*/ 0 h 2169160"/>
              <a:gd name="connsiteX2" fmla="*/ 2774130 w 2774130"/>
              <a:gd name="connsiteY2" fmla="*/ 81280 h 2169160"/>
              <a:gd name="connsiteX3" fmla="*/ 2763970 w 2774130"/>
              <a:gd name="connsiteY3" fmla="*/ 1996440 h 2169160"/>
              <a:gd name="connsiteX4" fmla="*/ 1062170 w 2774130"/>
              <a:gd name="connsiteY4" fmla="*/ 2169160 h 2169160"/>
              <a:gd name="connsiteX5" fmla="*/ 5530 w 2774130"/>
              <a:gd name="connsiteY5" fmla="*/ 1879600 h 2169160"/>
              <a:gd name="connsiteX6" fmla="*/ 450 w 2774130"/>
              <a:gd name="connsiteY6" fmla="*/ 60960 h 216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130" h="2169160">
                <a:moveTo>
                  <a:pt x="450" y="60960"/>
                </a:moveTo>
                <a:lnTo>
                  <a:pt x="1580330" y="0"/>
                </a:lnTo>
                <a:lnTo>
                  <a:pt x="2774130" y="81280"/>
                </a:lnTo>
                <a:cubicBezTo>
                  <a:pt x="2770743" y="719667"/>
                  <a:pt x="2767357" y="1358053"/>
                  <a:pt x="2763970" y="1996440"/>
                </a:cubicBezTo>
                <a:lnTo>
                  <a:pt x="1062170" y="2169160"/>
                </a:lnTo>
                <a:lnTo>
                  <a:pt x="5530" y="1879600"/>
                </a:lnTo>
                <a:cubicBezTo>
                  <a:pt x="2143" y="1276773"/>
                  <a:pt x="-1243" y="673947"/>
                  <a:pt x="450" y="60960"/>
                </a:cubicBezTo>
                <a:close/>
              </a:path>
            </a:pathLst>
          </a:custGeom>
          <a:solidFill>
            <a:schemeClr val="bg1">
              <a:lumMod val="95000"/>
              <a:alpha val="54000"/>
            </a:schemeClr>
          </a:solidFill>
          <a:ln w="9525"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dirty="0"/>
          </a:p>
        </p:txBody>
      </p:sp>
      <p:grpSp>
        <p:nvGrpSpPr>
          <p:cNvPr id="8" name="グループ化 7">
            <a:extLst>
              <a:ext uri="{FF2B5EF4-FFF2-40B4-BE49-F238E27FC236}">
                <a16:creationId xmlns:a16="http://schemas.microsoft.com/office/drawing/2014/main" id="{073FB543-7670-1C9E-0E4F-93ADB432BB01}"/>
              </a:ext>
            </a:extLst>
          </p:cNvPr>
          <p:cNvGrpSpPr/>
          <p:nvPr/>
        </p:nvGrpSpPr>
        <p:grpSpPr>
          <a:xfrm>
            <a:off x="2150143" y="2585451"/>
            <a:ext cx="1699118" cy="1061192"/>
            <a:chOff x="707621" y="2212922"/>
            <a:chExt cx="1699118" cy="1061192"/>
          </a:xfrm>
        </p:grpSpPr>
        <p:sp>
          <p:nvSpPr>
            <p:cNvPr id="9" name="楕円 8">
              <a:extLst>
                <a:ext uri="{FF2B5EF4-FFF2-40B4-BE49-F238E27FC236}">
                  <a16:creationId xmlns:a16="http://schemas.microsoft.com/office/drawing/2014/main" id="{C4088CB2-E8F2-61B6-8D60-5BAFDF5B8020}"/>
                </a:ext>
              </a:extLst>
            </p:cNvPr>
            <p:cNvSpPr/>
            <p:nvPr/>
          </p:nvSpPr>
          <p:spPr>
            <a:xfrm>
              <a:off x="1575756" y="25105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0" name="楕円 9">
              <a:extLst>
                <a:ext uri="{FF2B5EF4-FFF2-40B4-BE49-F238E27FC236}">
                  <a16:creationId xmlns:a16="http://schemas.microsoft.com/office/drawing/2014/main" id="{648E7652-B403-331D-12B0-8CC42575043B}"/>
                </a:ext>
              </a:extLst>
            </p:cNvPr>
            <p:cNvSpPr/>
            <p:nvPr/>
          </p:nvSpPr>
          <p:spPr>
            <a:xfrm>
              <a:off x="1561149" y="2755358"/>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1" name="楕円 10">
              <a:extLst>
                <a:ext uri="{FF2B5EF4-FFF2-40B4-BE49-F238E27FC236}">
                  <a16:creationId xmlns:a16="http://schemas.microsoft.com/office/drawing/2014/main" id="{9FABA67F-5DA5-C719-5DDE-02991AFA6D2F}"/>
                </a:ext>
              </a:extLst>
            </p:cNvPr>
            <p:cNvSpPr/>
            <p:nvPr/>
          </p:nvSpPr>
          <p:spPr>
            <a:xfrm>
              <a:off x="1880556" y="28153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F28FA9EC-F05C-24E0-4AAF-6D42996794F8}"/>
                </a:ext>
              </a:extLst>
            </p:cNvPr>
            <p:cNvSpPr/>
            <p:nvPr/>
          </p:nvSpPr>
          <p:spPr>
            <a:xfrm>
              <a:off x="2042429" y="23854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3" name="楕円 12">
              <a:extLst>
                <a:ext uri="{FF2B5EF4-FFF2-40B4-BE49-F238E27FC236}">
                  <a16:creationId xmlns:a16="http://schemas.microsoft.com/office/drawing/2014/main" id="{D5F9B390-A1E7-6D95-D6BB-83B5E269FC0C}"/>
                </a:ext>
              </a:extLst>
            </p:cNvPr>
            <p:cNvSpPr/>
            <p:nvPr/>
          </p:nvSpPr>
          <p:spPr>
            <a:xfrm>
              <a:off x="1263083" y="254947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4" name="楕円 13">
              <a:extLst>
                <a:ext uri="{FF2B5EF4-FFF2-40B4-BE49-F238E27FC236}">
                  <a16:creationId xmlns:a16="http://schemas.microsoft.com/office/drawing/2014/main" id="{4A23FBF7-0165-A300-3BC5-426441C826FB}"/>
                </a:ext>
              </a:extLst>
            </p:cNvPr>
            <p:cNvSpPr/>
            <p:nvPr/>
          </p:nvSpPr>
          <p:spPr>
            <a:xfrm>
              <a:off x="1577474" y="3002420"/>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8CD3E7A8-027C-040D-236E-6AFD3C8D5074}"/>
                </a:ext>
              </a:extLst>
            </p:cNvPr>
            <p:cNvSpPr/>
            <p:nvPr/>
          </p:nvSpPr>
          <p:spPr>
            <a:xfrm>
              <a:off x="707621" y="239227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6" name="楕円 15">
              <a:extLst>
                <a:ext uri="{FF2B5EF4-FFF2-40B4-BE49-F238E27FC236}">
                  <a16:creationId xmlns:a16="http://schemas.microsoft.com/office/drawing/2014/main" id="{5906C94D-D24B-B686-2B45-AF559A087454}"/>
                </a:ext>
              </a:extLst>
            </p:cNvPr>
            <p:cNvSpPr/>
            <p:nvPr/>
          </p:nvSpPr>
          <p:spPr>
            <a:xfrm>
              <a:off x="1001915" y="306068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7" name="楕円 16">
              <a:extLst>
                <a:ext uri="{FF2B5EF4-FFF2-40B4-BE49-F238E27FC236}">
                  <a16:creationId xmlns:a16="http://schemas.microsoft.com/office/drawing/2014/main" id="{14001C92-2A35-DE6C-54C6-11A214D5DF6C}"/>
                </a:ext>
              </a:extLst>
            </p:cNvPr>
            <p:cNvSpPr/>
            <p:nvPr/>
          </p:nvSpPr>
          <p:spPr>
            <a:xfrm>
              <a:off x="1312385" y="316143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楕円 18">
              <a:extLst>
                <a:ext uri="{FF2B5EF4-FFF2-40B4-BE49-F238E27FC236}">
                  <a16:creationId xmlns:a16="http://schemas.microsoft.com/office/drawing/2014/main" id="{839C3B79-0191-5EEC-E390-077B305D4F22}"/>
                </a:ext>
              </a:extLst>
            </p:cNvPr>
            <p:cNvSpPr/>
            <p:nvPr/>
          </p:nvSpPr>
          <p:spPr>
            <a:xfrm>
              <a:off x="1018028" y="267351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3" name="楕円 22">
              <a:extLst>
                <a:ext uri="{FF2B5EF4-FFF2-40B4-BE49-F238E27FC236}">
                  <a16:creationId xmlns:a16="http://schemas.microsoft.com/office/drawing/2014/main" id="{BD57541C-CCF1-E6E0-493C-EEB2616D07D1}"/>
                </a:ext>
              </a:extLst>
            </p:cNvPr>
            <p:cNvSpPr/>
            <p:nvPr/>
          </p:nvSpPr>
          <p:spPr>
            <a:xfrm>
              <a:off x="1725663" y="2212922"/>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4" name="楕円 23">
              <a:extLst>
                <a:ext uri="{FF2B5EF4-FFF2-40B4-BE49-F238E27FC236}">
                  <a16:creationId xmlns:a16="http://schemas.microsoft.com/office/drawing/2014/main" id="{0904CFA8-64AD-B8B3-1691-6113D6641731}"/>
                </a:ext>
              </a:extLst>
            </p:cNvPr>
            <p:cNvSpPr/>
            <p:nvPr/>
          </p:nvSpPr>
          <p:spPr>
            <a:xfrm>
              <a:off x="2206703" y="270130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5" name="楕円 24">
              <a:extLst>
                <a:ext uri="{FF2B5EF4-FFF2-40B4-BE49-F238E27FC236}">
                  <a16:creationId xmlns:a16="http://schemas.microsoft.com/office/drawing/2014/main" id="{5B0657BC-0F2A-3BBD-8C73-455316124892}"/>
                </a:ext>
              </a:extLst>
            </p:cNvPr>
            <p:cNvSpPr/>
            <p:nvPr/>
          </p:nvSpPr>
          <p:spPr>
            <a:xfrm>
              <a:off x="1878836" y="310091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E61AE60-EF2F-18DD-2640-0A611C6303C7}"/>
                </a:ext>
              </a:extLst>
            </p:cNvPr>
            <p:cNvSpPr/>
            <p:nvPr/>
          </p:nvSpPr>
          <p:spPr>
            <a:xfrm>
              <a:off x="2294060" y="31307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29" name="正方形/長方形 28">
            <a:extLst>
              <a:ext uri="{FF2B5EF4-FFF2-40B4-BE49-F238E27FC236}">
                <a16:creationId xmlns:a16="http://schemas.microsoft.com/office/drawing/2014/main" id="{AC452DF2-A366-2260-1FFE-D5E8C6CDEACD}"/>
              </a:ext>
            </a:extLst>
          </p:cNvPr>
          <p:cNvSpPr/>
          <p:nvPr/>
        </p:nvSpPr>
        <p:spPr>
          <a:xfrm>
            <a:off x="4132089" y="2556697"/>
            <a:ext cx="110362"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1" name="正方形/長方形 30">
            <a:extLst>
              <a:ext uri="{FF2B5EF4-FFF2-40B4-BE49-F238E27FC236}">
                <a16:creationId xmlns:a16="http://schemas.microsoft.com/office/drawing/2014/main" id="{97135D6C-00BF-E70D-8E9D-AF53DD8A144D}"/>
              </a:ext>
            </a:extLst>
          </p:cNvPr>
          <p:cNvSpPr/>
          <p:nvPr/>
        </p:nvSpPr>
        <p:spPr>
          <a:xfrm rot="16459778">
            <a:off x="3761362" y="1950796"/>
            <a:ext cx="66719"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3" name="正方形/長方形 32">
            <a:extLst>
              <a:ext uri="{FF2B5EF4-FFF2-40B4-BE49-F238E27FC236}">
                <a16:creationId xmlns:a16="http://schemas.microsoft.com/office/drawing/2014/main" id="{E928E636-70B1-6241-6B90-CA7CB684A974}"/>
              </a:ext>
            </a:extLst>
          </p:cNvPr>
          <p:cNvSpPr/>
          <p:nvPr/>
        </p:nvSpPr>
        <p:spPr>
          <a:xfrm rot="15937396">
            <a:off x="2438713" y="1805736"/>
            <a:ext cx="121934" cy="1447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Tree>
    <p:extLst>
      <p:ext uri="{BB962C8B-B14F-4D97-AF65-F5344CB8AC3E}">
        <p14:creationId xmlns:p14="http://schemas.microsoft.com/office/powerpoint/2010/main" val="1765083480"/>
      </p:ext>
    </p:extLst>
  </p:cSld>
  <p:clrMapOvr>
    <a:masterClrMapping/>
  </p:clrMapOvr>
  <p:extLst>
    <p:ext uri="{6950BFC3-D8DA-4A85-94F7-54DA5524770B}">
      <p188:commentRel xmlns:p188="http://schemas.microsoft.com/office/powerpoint/2018/8/main" r:id="rId3"/>
    </p:ext>
  </p:extLst>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6-5-1.TensorFlow / </a:t>
            </a:r>
            <a:r>
              <a:rPr kumimoji="1" lang="en-US" altLang="ja-JP" dirty="0" err="1"/>
              <a:t>Keras</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320</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TensorFlow/Keras</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
        <p:nvSpPr>
          <p:cNvPr id="9" name="テキスト ボックス 8">
            <a:extLst>
              <a:ext uri="{FF2B5EF4-FFF2-40B4-BE49-F238E27FC236}">
                <a16:creationId xmlns:a16="http://schemas.microsoft.com/office/drawing/2014/main" id="{948E812E-D078-471E-BD3C-0DE11911A212}"/>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668454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6-5-2.</a:t>
            </a:r>
            <a:r>
              <a:rPr lang="en-US" altLang="ja-JP" dirty="0"/>
              <a:t>Keras</a:t>
            </a:r>
            <a:r>
              <a:rPr lang="ja-JP" altLang="en-US" dirty="0"/>
              <a:t>のディープラーニングモデルを改良する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2424141"/>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tensorflow.keras.layers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Dropout</a:t>
            </a:r>
            <a:endParaRPr lang="en-US" altLang="ja-JP" sz="1400" b="0" dirty="0">
              <a:solidFill>
                <a:srgbClr val="000000"/>
              </a:solidFill>
              <a:effectLst/>
              <a:latin typeface="+mn-ea"/>
            </a:endParaRPr>
          </a:p>
          <a:p>
            <a:r>
              <a:rPr lang="en-US" altLang="ja-JP" sz="1400" b="0" dirty="0">
                <a:solidFill>
                  <a:srgbClr val="000000"/>
                </a:solidFill>
                <a:effectLst/>
                <a:latin typeface="+mn-ea"/>
              </a:rPr>
              <a:t>model = Sequential()</a:t>
            </a: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4862475"/>
            <a:ext cx="10658473" cy="154202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tensorflow.keras.callbacks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EarlyStopping</a:t>
            </a:r>
          </a:p>
          <a:p>
            <a:r>
              <a:rPr lang="en-US" altLang="ja-JP" sz="1400" b="0" dirty="0">
                <a:solidFill>
                  <a:srgbClr val="000000"/>
                </a:solidFill>
                <a:effectLst/>
                <a:latin typeface="+mn-ea"/>
              </a:rPr>
              <a:t>es = EarlyStopping(monitor=</a:t>
            </a:r>
            <a:r>
              <a:rPr lang="en-US" altLang="ja-JP" sz="1400" b="0" dirty="0">
                <a:solidFill>
                  <a:srgbClr val="A31515"/>
                </a:solidFill>
                <a:effectLst/>
                <a:latin typeface="+mn-ea"/>
              </a:rPr>
              <a:t>‘val_loss‘</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を発動させる指標を設定</a:t>
            </a:r>
            <a:endParaRPr lang="en-US" altLang="ja-JP" sz="1400" b="0" dirty="0">
              <a:solidFill>
                <a:srgbClr val="008000"/>
              </a:solidFill>
              <a:effectLst/>
              <a:latin typeface="+mn-ea"/>
            </a:endParaRPr>
          </a:p>
          <a:p>
            <a:r>
              <a:rPr lang="en-US" altLang="ja-JP" sz="1400" b="0" dirty="0">
                <a:solidFill>
                  <a:srgbClr val="000000"/>
                </a:solidFill>
                <a:effectLst/>
                <a:latin typeface="+mn-ea"/>
              </a:rPr>
              <a:t>                       patience=</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dirty="0">
                <a:solidFill>
                  <a:srgbClr val="008000"/>
                </a:solidFill>
                <a:latin typeface="+mn-ea"/>
              </a:rPr>
              <a:t> 何回向上しなければ止めるか</a:t>
            </a:r>
            <a:endParaRPr lang="en-US" altLang="ja-JP" sz="1400" b="0" dirty="0">
              <a:solidFill>
                <a:srgbClr val="008000"/>
              </a:solidFill>
              <a:effectLst/>
              <a:latin typeface="+mn-ea"/>
            </a:endParaRP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で停止したことを出力する場合は</a:t>
            </a:r>
            <a:r>
              <a:rPr lang="en-US" altLang="ja-JP" sz="1400" b="0" dirty="0">
                <a:solidFill>
                  <a:srgbClr val="008000"/>
                </a:solidFill>
                <a:effectLst/>
                <a:latin typeface="+mn-ea"/>
              </a:rPr>
              <a:t>1</a:t>
            </a:r>
          </a:p>
          <a:p>
            <a:r>
              <a:rPr lang="en-US" altLang="ja-JP" sz="1400" b="0" dirty="0">
                <a:solidFill>
                  <a:srgbClr val="000000"/>
                </a:solidFill>
                <a:effectLst/>
                <a:latin typeface="+mn-ea"/>
              </a:rPr>
              <a:t>history = model.fit(train_x_scaled, train_y_scaled, batch_size=</a:t>
            </a:r>
            <a:r>
              <a:rPr lang="en-US" altLang="ja-JP" sz="1400" b="0" dirty="0">
                <a:solidFill>
                  <a:srgbClr val="09885A"/>
                </a:solidFill>
                <a:effectLst/>
                <a:latin typeface="+mn-ea"/>
              </a:rPr>
              <a:t>128</a:t>
            </a:r>
            <a:r>
              <a:rPr lang="en-US" altLang="ja-JP" sz="1400" b="0" dirty="0">
                <a:solidFill>
                  <a:srgbClr val="000000"/>
                </a:solidFill>
                <a:effectLst/>
                <a:latin typeface="+mn-ea"/>
              </a:rPr>
              <a:t>, epochs=</a:t>
            </a:r>
            <a:r>
              <a:rPr lang="en-US" altLang="ja-JP" sz="1400" b="0" dirty="0">
                <a:solidFill>
                  <a:srgbClr val="09885A"/>
                </a:solidFill>
                <a:effectLst/>
                <a:latin typeface="+mn-ea"/>
              </a:rPr>
              <a:t>700</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validation_data</a:t>
            </a:r>
            <a:r>
              <a:rPr lang="en-US" altLang="ja-JP" sz="1400" b="0" dirty="0">
                <a:solidFill>
                  <a:srgbClr val="000000"/>
                </a:solidFill>
                <a:effectLst/>
                <a:latin typeface="+mn-ea"/>
              </a:rPr>
              <a:t> = (</a:t>
            </a:r>
            <a:r>
              <a:rPr lang="en-US" altLang="ja-JP" sz="1400" b="0" dirty="0" err="1">
                <a:solidFill>
                  <a:srgbClr val="000000"/>
                </a:solidFill>
                <a:effectLst/>
                <a:latin typeface="+mn-ea"/>
              </a:rPr>
              <a:t>val_x_scaled</a:t>
            </a:r>
            <a:r>
              <a:rPr lang="en-US" altLang="ja-JP" sz="1400" b="0" dirty="0">
                <a:solidFill>
                  <a:srgbClr val="000000"/>
                </a:solidFill>
                <a:effectLst/>
                <a:latin typeface="+mn-ea"/>
              </a:rPr>
              <a:t>, </a:t>
            </a:r>
            <a:r>
              <a:rPr lang="en-US" altLang="ja-JP" sz="1400" b="0" dirty="0" err="1">
                <a:solidFill>
                  <a:srgbClr val="000000"/>
                </a:solidFill>
                <a:effectLst/>
                <a:latin typeface="+mn-ea"/>
              </a:rPr>
              <a:t>val_y_scaled</a:t>
            </a:r>
            <a:r>
              <a:rPr lang="en-US" altLang="ja-JP" sz="1400" b="0" dirty="0">
                <a:solidFill>
                  <a:srgbClr val="000000"/>
                </a:solidFill>
                <a:effectLst/>
                <a:latin typeface="+mn-ea"/>
              </a:rPr>
              <a:t>),</a:t>
            </a: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callbacks=[es]) </a:t>
            </a:r>
            <a:r>
              <a:rPr lang="en-US" altLang="ja-JP" sz="1400" b="0" dirty="0">
                <a:solidFill>
                  <a:srgbClr val="008000"/>
                </a:solidFill>
                <a:effectLst/>
                <a:latin typeface="+mn-ea"/>
              </a:rPr>
              <a:t># </a:t>
            </a:r>
            <a:r>
              <a:rPr lang="en-US" altLang="ja-JP" sz="1400" b="0" dirty="0" err="1">
                <a:solidFill>
                  <a:srgbClr val="008000"/>
                </a:solidFill>
                <a:effectLst/>
                <a:latin typeface="+mn-ea"/>
              </a:rPr>
              <a:t>EarlyStopping</a:t>
            </a:r>
            <a:r>
              <a:rPr lang="ja-JP" altLang="en-US" sz="1400" b="0" dirty="0">
                <a:solidFill>
                  <a:srgbClr val="008000"/>
                </a:solidFill>
                <a:effectLst/>
                <a:latin typeface="+mn-ea"/>
              </a:rPr>
              <a:t>を設定</a:t>
            </a:r>
            <a:endParaRPr lang="ja-JP" altLang="en-US" sz="1400" b="0" dirty="0">
              <a:solidFill>
                <a:srgbClr val="000000"/>
              </a:solidFill>
              <a:effectLst/>
              <a:latin typeface="+mn-ea"/>
            </a:endParaRP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31837" y="423447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3767054" y="2929358"/>
            <a:ext cx="3630374" cy="394948"/>
          </a:xfrm>
          <a:prstGeom prst="borderCallout1">
            <a:avLst>
              <a:gd name="adj1" fmla="val 44905"/>
              <a:gd name="adj2" fmla="val -1651"/>
              <a:gd name="adj3" fmla="val -11838"/>
              <a:gd name="adj4" fmla="val -2632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
        <p:nvSpPr>
          <p:cNvPr id="19" name="吹き出し: 線 18">
            <a:extLst>
              <a:ext uri="{FF2B5EF4-FFF2-40B4-BE49-F238E27FC236}">
                <a16:creationId xmlns:a16="http://schemas.microsoft.com/office/drawing/2014/main" id="{6DBB4CBC-00C8-47D6-9220-108BBBECC858}"/>
              </a:ext>
            </a:extLst>
          </p:cNvPr>
          <p:cNvSpPr/>
          <p:nvPr/>
        </p:nvSpPr>
        <p:spPr>
          <a:xfrm>
            <a:off x="5050463" y="4112133"/>
            <a:ext cx="6349996" cy="660076"/>
          </a:xfrm>
          <a:prstGeom prst="borderCallout1">
            <a:avLst>
              <a:gd name="adj1" fmla="val 76324"/>
              <a:gd name="adj2" fmla="val -612"/>
              <a:gd name="adj3" fmla="val 115987"/>
              <a:gd name="adj4" fmla="val -5239"/>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には</a:t>
            </a:r>
            <a:r>
              <a:rPr kumimoji="1" lang="en-US" altLang="ja-JP" sz="1400" dirty="0">
                <a:solidFill>
                  <a:srgbClr val="494949"/>
                </a:solidFill>
                <a:latin typeface="+mn-ea"/>
              </a:rPr>
              <a:t>Early-Stopping</a:t>
            </a:r>
            <a:r>
              <a:rPr kumimoji="1" lang="ja-JP" altLang="en-US" sz="1400" dirty="0">
                <a:solidFill>
                  <a:srgbClr val="494949"/>
                </a:solidFill>
                <a:latin typeface="+mn-ea"/>
              </a:rPr>
              <a:t>を実現するクラスが用意されており、</a:t>
            </a:r>
            <a:br>
              <a:rPr kumimoji="1" lang="en-US" altLang="ja-JP" sz="1400" dirty="0">
                <a:solidFill>
                  <a:srgbClr val="494949"/>
                </a:solidFill>
                <a:latin typeface="+mn-ea"/>
              </a:rPr>
            </a:br>
            <a:r>
              <a:rPr kumimoji="1" lang="en-US" altLang="ja-JP" sz="1400" dirty="0">
                <a:solidFill>
                  <a:srgbClr val="494949"/>
                </a:solidFill>
                <a:latin typeface="+mn-ea"/>
              </a:rPr>
              <a:t>Early-Stopping</a:t>
            </a:r>
            <a:r>
              <a:rPr kumimoji="1" lang="ja-JP" altLang="en-US" sz="1400" dirty="0">
                <a:solidFill>
                  <a:srgbClr val="494949"/>
                </a:solidFill>
                <a:latin typeface="+mn-ea"/>
              </a:rPr>
              <a:t>の詳細を設定したインスタンスを作成し、各エポック後に</a:t>
            </a:r>
            <a:br>
              <a:rPr kumimoji="1" lang="en-US" altLang="ja-JP" sz="1400" dirty="0">
                <a:solidFill>
                  <a:srgbClr val="494949"/>
                </a:solidFill>
                <a:latin typeface="+mn-ea"/>
              </a:rPr>
            </a:br>
            <a:r>
              <a:rPr kumimoji="1" lang="ja-JP" altLang="en-US" sz="1400" dirty="0">
                <a:solidFill>
                  <a:srgbClr val="494949"/>
                </a:solidFill>
                <a:latin typeface="+mn-ea"/>
              </a:rPr>
              <a:t>呼び出される「コールバック関数」に指定するだけで実現できる</a:t>
            </a:r>
          </a:p>
        </p:txBody>
      </p:sp>
      <p:cxnSp>
        <p:nvCxnSpPr>
          <p:cNvPr id="4" name="直線コネクタ 3">
            <a:extLst>
              <a:ext uri="{FF2B5EF4-FFF2-40B4-BE49-F238E27FC236}">
                <a16:creationId xmlns:a16="http://schemas.microsoft.com/office/drawing/2014/main" id="{18B705E4-3C5D-4945-B191-B227EAFCE3BF}"/>
              </a:ext>
            </a:extLst>
          </p:cNvPr>
          <p:cNvCxnSpPr>
            <a:cxnSpLocks/>
          </p:cNvCxnSpPr>
          <p:nvPr/>
        </p:nvCxnSpPr>
        <p:spPr>
          <a:xfrm flipV="1">
            <a:off x="7146524" y="4772209"/>
            <a:ext cx="3755255" cy="1380016"/>
          </a:xfrm>
          <a:prstGeom prst="line">
            <a:avLst/>
          </a:prstGeom>
          <a:ln w="19050">
            <a:solidFill>
              <a:srgbClr val="669CFF"/>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4914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322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8519015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6-6-1.</a:t>
            </a:r>
            <a:r>
              <a:rPr lang="ja-JP" altLang="en-US" dirty="0"/>
              <a:t>演習</a:t>
            </a:r>
            <a:r>
              <a:rPr lang="en-US" altLang="ja-JP" dirty="0"/>
              <a:t>6</a:t>
            </a:r>
            <a:r>
              <a:rPr lang="ja-JP" altLang="en-US" dirty="0"/>
              <a:t>：</a:t>
            </a:r>
            <a:r>
              <a:rPr lang="en-US" altLang="ja-JP" dirty="0"/>
              <a:t>TensorFlow /</a:t>
            </a:r>
            <a:r>
              <a:rPr lang="en-US" altLang="ja-JP" dirty="0" err="1"/>
              <a:t>Keras</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6-3_</a:t>
            </a:r>
            <a:r>
              <a:rPr lang="ja-JP" altLang="en-US" sz="1800" dirty="0"/>
              <a:t>（演習）</a:t>
            </a:r>
            <a:r>
              <a:rPr lang="en-US" altLang="ja-JP" sz="1800" dirty="0"/>
              <a:t>TensorFlow/Keras</a:t>
            </a:r>
            <a:r>
              <a:rPr lang="ja-JP" altLang="en-US" sz="1800" dirty="0"/>
              <a:t>によるワインの品種分類</a:t>
            </a:r>
            <a:r>
              <a:rPr lang="en-US" altLang="ja-JP" sz="1800" dirty="0"/>
              <a:t>.</a:t>
            </a:r>
            <a:r>
              <a:rPr lang="en-US" altLang="ja-JP" sz="1800" dirty="0" err="1"/>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0"/>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を用いて、ワインの品種分類問題に挑戦します。</a:t>
            </a:r>
            <a:br>
              <a:rPr lang="en-US" altLang="ja-JP" sz="2000" b="1" dirty="0">
                <a:solidFill>
                  <a:srgbClr val="F36C37"/>
                </a:solidFill>
              </a:rPr>
            </a:br>
            <a:r>
              <a:rPr lang="ja-JP" altLang="en-US" sz="2000" b="1" dirty="0">
                <a:solidFill>
                  <a:srgbClr val="F36C37"/>
                </a:solidFill>
              </a:rPr>
              <a:t>この課題ではワインの成分データが与えられ、その原料となるブドウが</a:t>
            </a:r>
            <a:r>
              <a:rPr lang="en-US" altLang="ja-JP" sz="2000" b="1" dirty="0">
                <a:solidFill>
                  <a:srgbClr val="F36C37"/>
                </a:solidFill>
              </a:rPr>
              <a:t>0</a:t>
            </a:r>
            <a:r>
              <a:rPr lang="ja-JP" altLang="en-US" sz="2000" b="1" dirty="0">
                <a:solidFill>
                  <a:srgbClr val="F36C37"/>
                </a:solidFill>
              </a:rPr>
              <a:t>番</a:t>
            </a:r>
            <a:r>
              <a:rPr lang="en-US" altLang="ja-JP" sz="2000" b="1" dirty="0">
                <a:solidFill>
                  <a:srgbClr val="F36C37"/>
                </a:solidFill>
              </a:rPr>
              <a:t>,1</a:t>
            </a:r>
            <a:r>
              <a:rPr lang="ja-JP" altLang="en-US" sz="2000" b="1" dirty="0">
                <a:solidFill>
                  <a:srgbClr val="F36C37"/>
                </a:solidFill>
              </a:rPr>
              <a:t>番</a:t>
            </a:r>
            <a:r>
              <a:rPr lang="en-US" altLang="ja-JP" sz="2000" b="1" dirty="0">
                <a:solidFill>
                  <a:srgbClr val="F36C37"/>
                </a:solidFill>
              </a:rPr>
              <a:t>,2</a:t>
            </a:r>
            <a:r>
              <a:rPr lang="ja-JP" altLang="en-US" sz="2000" b="1" dirty="0">
                <a:solidFill>
                  <a:srgbClr val="F36C37"/>
                </a:solidFill>
              </a:rPr>
              <a:t>番のいずれの品種であるかを予測するものです。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6" name="図 5">
            <a:extLst>
              <a:ext uri="{FF2B5EF4-FFF2-40B4-BE49-F238E27FC236}">
                <a16:creationId xmlns:a16="http://schemas.microsoft.com/office/drawing/2014/main" id="{9B22A124-AC7E-4B8D-81DF-0EB1CDA54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665" y="4355595"/>
            <a:ext cx="2519606" cy="1912178"/>
          </a:xfrm>
          <a:prstGeom prst="rect">
            <a:avLst/>
          </a:prstGeom>
        </p:spPr>
      </p:pic>
      <p:sp>
        <p:nvSpPr>
          <p:cNvPr id="9" name="テキスト ボックス 8">
            <a:extLst>
              <a:ext uri="{FF2B5EF4-FFF2-40B4-BE49-F238E27FC236}">
                <a16:creationId xmlns:a16="http://schemas.microsoft.com/office/drawing/2014/main" id="{0DCF4FB6-B67A-4D90-82B6-BAB3843EEF66}"/>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en-US" altLang="ja-JP" sz="1400" dirty="0">
                <a:solidFill>
                  <a:srgbClr val="F36C37"/>
                </a:solidFill>
              </a:rPr>
              <a:t> </a:t>
            </a:r>
            <a:r>
              <a:rPr lang="ja-JP" altLang="en-US" sz="1400" dirty="0">
                <a:solidFill>
                  <a:srgbClr val="F36C37"/>
                </a:solidFill>
              </a:rPr>
              <a:t>　ノートブック内に記載しています。</a:t>
            </a:r>
          </a:p>
        </p:txBody>
      </p:sp>
    </p:spTree>
    <p:extLst>
      <p:ext uri="{BB962C8B-B14F-4D97-AF65-F5344CB8AC3E}">
        <p14:creationId xmlns:p14="http://schemas.microsoft.com/office/powerpoint/2010/main" val="10119911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324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5224326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801931" y="1679954"/>
            <a:ext cx="10599737" cy="147477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a:xfrm>
            <a:off x="368287" y="357390"/>
            <a:ext cx="11455423" cy="482600"/>
          </a:xfrm>
        </p:spPr>
        <p:txBody>
          <a:bodyPr/>
          <a:lstStyle/>
          <a:p>
            <a:r>
              <a:rPr lang="en-US" altLang="ja-JP" dirty="0"/>
              <a:t>6-7-1.</a:t>
            </a:r>
            <a:r>
              <a:rPr lang="ja-JP" altLang="en-US" dirty="0"/>
              <a:t>ワーク：課題の説明①</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6" y="1754915"/>
            <a:ext cx="9964088" cy="1321430"/>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あなたはとある金融機関のデータ活用を実践する立場にあります。融資業務では様々な個人や法人に対して融資を行い、返済額に利子を上乗せすることで利益を得ています。しかし、何か課題があるようで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325</a:t>
            </a:fld>
            <a:endParaRPr kumimoji="1" lang="ja-JP" altLang="en-US"/>
          </a:p>
        </p:txBody>
      </p:sp>
      <p:sp>
        <p:nvSpPr>
          <p:cNvPr id="14" name="テキスト ボックス 13">
            <a:extLst>
              <a:ext uri="{FF2B5EF4-FFF2-40B4-BE49-F238E27FC236}">
                <a16:creationId xmlns:a16="http://schemas.microsoft.com/office/drawing/2014/main" id="{6B10D55E-C474-448E-8D25-A7F09580F0A4}"/>
              </a:ext>
            </a:extLst>
          </p:cNvPr>
          <p:cNvSpPr txBox="1"/>
          <p:nvPr/>
        </p:nvSpPr>
        <p:spPr>
          <a:xfrm>
            <a:off x="708027" y="9189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ここまでで学んできた構造化データ（テーブルデータ）に対しての機械学習について</a:t>
            </a:r>
            <a:br>
              <a:rPr lang="ja-JP" altLang="en-US" sz="1800" dirty="0"/>
            </a:br>
            <a:r>
              <a:rPr lang="ja-JP" altLang="en-US" sz="1800" dirty="0"/>
              <a:t>机上演習を通して振り返りながら理解を深めましょう。</a:t>
            </a:r>
          </a:p>
        </p:txBody>
      </p:sp>
      <p:pic>
        <p:nvPicPr>
          <p:cNvPr id="20" name="図 19">
            <a:extLst>
              <a:ext uri="{FF2B5EF4-FFF2-40B4-BE49-F238E27FC236}">
                <a16:creationId xmlns:a16="http://schemas.microsoft.com/office/drawing/2014/main" id="{73E7B3B8-BD6A-4FF7-A37B-561E3F15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760" y="4392734"/>
            <a:ext cx="842148" cy="1144079"/>
          </a:xfrm>
          <a:prstGeom prst="rect">
            <a:avLst/>
          </a:prstGeom>
        </p:spPr>
      </p:pic>
      <p:pic>
        <p:nvPicPr>
          <p:cNvPr id="28" name="図 27">
            <a:extLst>
              <a:ext uri="{FF2B5EF4-FFF2-40B4-BE49-F238E27FC236}">
                <a16:creationId xmlns:a16="http://schemas.microsoft.com/office/drawing/2014/main" id="{55FC1176-A044-4E87-81D9-819DC609A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638" y="4409807"/>
            <a:ext cx="844618" cy="1147434"/>
          </a:xfrm>
          <a:prstGeom prst="rect">
            <a:avLst/>
          </a:prstGeom>
        </p:spPr>
      </p:pic>
      <p:sp>
        <p:nvSpPr>
          <p:cNvPr id="33" name="テキスト ボックス 32">
            <a:extLst>
              <a:ext uri="{FF2B5EF4-FFF2-40B4-BE49-F238E27FC236}">
                <a16:creationId xmlns:a16="http://schemas.microsoft.com/office/drawing/2014/main" id="{7B46AF96-0B5E-492A-A847-3B0C803E1670}"/>
              </a:ext>
            </a:extLst>
          </p:cNvPr>
          <p:cNvSpPr txBox="1"/>
          <p:nvPr/>
        </p:nvSpPr>
        <p:spPr>
          <a:xfrm>
            <a:off x="4868303" y="5600453"/>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34" name="吹き出し: 角を丸めた四角形 33">
            <a:extLst>
              <a:ext uri="{FF2B5EF4-FFF2-40B4-BE49-F238E27FC236}">
                <a16:creationId xmlns:a16="http://schemas.microsoft.com/office/drawing/2014/main" id="{0C954DD1-97EC-4481-830D-72FF169B66B5}"/>
              </a:ext>
            </a:extLst>
          </p:cNvPr>
          <p:cNvSpPr/>
          <p:nvPr/>
        </p:nvSpPr>
        <p:spPr>
          <a:xfrm>
            <a:off x="2210379" y="3832725"/>
            <a:ext cx="2568381" cy="577082"/>
          </a:xfrm>
          <a:prstGeom prst="wedgeRoundRectCallout">
            <a:avLst>
              <a:gd name="adj1" fmla="val 52792"/>
              <a:gd name="adj2" fmla="val 938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rgbClr val="494949"/>
                </a:solidFill>
                <a:latin typeface="+mn-ea"/>
              </a:rPr>
              <a:t>ムムム困ったな</a:t>
            </a:r>
            <a:r>
              <a:rPr kumimoji="1" lang="en-US" altLang="ja-JP" b="1" dirty="0">
                <a:solidFill>
                  <a:srgbClr val="494949"/>
                </a:solidFill>
                <a:latin typeface="+mn-ea"/>
              </a:rPr>
              <a:t>...</a:t>
            </a:r>
            <a:endParaRPr kumimoji="1" lang="ja-JP" altLang="en-US" b="1" dirty="0">
              <a:solidFill>
                <a:srgbClr val="494949"/>
              </a:solidFill>
              <a:latin typeface="+mn-ea"/>
            </a:endParaRPr>
          </a:p>
        </p:txBody>
      </p:sp>
      <p:sp>
        <p:nvSpPr>
          <p:cNvPr id="35" name="思考の吹き出し: 雲形 34">
            <a:extLst>
              <a:ext uri="{FF2B5EF4-FFF2-40B4-BE49-F238E27FC236}">
                <a16:creationId xmlns:a16="http://schemas.microsoft.com/office/drawing/2014/main" id="{A5BD4F92-2CAC-40A1-8B55-212FB10D52CC}"/>
              </a:ext>
            </a:extLst>
          </p:cNvPr>
          <p:cNvSpPr/>
          <p:nvPr/>
        </p:nvSpPr>
        <p:spPr>
          <a:xfrm>
            <a:off x="7082944" y="3776323"/>
            <a:ext cx="3344704" cy="799242"/>
          </a:xfrm>
          <a:prstGeom prst="cloudCallout">
            <a:avLst>
              <a:gd name="adj1" fmla="val -36744"/>
              <a:gd name="adj2" fmla="val 74763"/>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何か困っていそう</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36" name="テキスト ボックス 35">
            <a:extLst>
              <a:ext uri="{FF2B5EF4-FFF2-40B4-BE49-F238E27FC236}">
                <a16:creationId xmlns:a16="http://schemas.microsoft.com/office/drawing/2014/main" id="{3B694BF3-FA3F-43E6-BC8B-37A8A4859B2F}"/>
              </a:ext>
            </a:extLst>
          </p:cNvPr>
          <p:cNvSpPr txBox="1"/>
          <p:nvPr/>
        </p:nvSpPr>
        <p:spPr>
          <a:xfrm>
            <a:off x="6751413" y="5600453"/>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Tree>
    <p:extLst>
      <p:ext uri="{BB962C8B-B14F-4D97-AF65-F5344CB8AC3E}">
        <p14:creationId xmlns:p14="http://schemas.microsoft.com/office/powerpoint/2010/main" val="31555245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E82E1-AB20-47E5-B93A-B18E58DCEB7D}"/>
              </a:ext>
            </a:extLst>
          </p:cNvPr>
          <p:cNvSpPr>
            <a:spLocks noGrp="1"/>
          </p:cNvSpPr>
          <p:nvPr>
            <p:ph type="title"/>
          </p:nvPr>
        </p:nvSpPr>
        <p:spPr/>
        <p:txBody>
          <a:bodyPr/>
          <a:lstStyle/>
          <a:p>
            <a:r>
              <a:rPr lang="en-US" altLang="ja-JP" dirty="0"/>
              <a:t>6-7-2.</a:t>
            </a:r>
            <a:r>
              <a:rPr lang="ja-JP" altLang="en-US" dirty="0"/>
              <a:t>ワーク：課題の説明②</a:t>
            </a:r>
            <a:endParaRPr kumimoji="1" lang="ja-JP" altLang="en-US" dirty="0"/>
          </a:p>
        </p:txBody>
      </p:sp>
      <p:sp>
        <p:nvSpPr>
          <p:cNvPr id="3" name="スライド番号プレースホルダー 2">
            <a:extLst>
              <a:ext uri="{FF2B5EF4-FFF2-40B4-BE49-F238E27FC236}">
                <a16:creationId xmlns:a16="http://schemas.microsoft.com/office/drawing/2014/main" id="{05A0C974-03B9-497D-820F-140BFBB4D6E7}"/>
              </a:ext>
            </a:extLst>
          </p:cNvPr>
          <p:cNvSpPr>
            <a:spLocks noGrp="1"/>
          </p:cNvSpPr>
          <p:nvPr>
            <p:ph type="sldNum" sz="quarter" idx="10"/>
          </p:nvPr>
        </p:nvSpPr>
        <p:spPr/>
        <p:txBody>
          <a:bodyPr/>
          <a:lstStyle/>
          <a:p>
            <a:fld id="{5D750650-B10A-47BF-93C2-E1678438B37A}" type="slidenum">
              <a:rPr lang="en-US" altLang="ja-JP" smtClean="0"/>
              <a:pPr/>
              <a:t>326</a:t>
            </a:fld>
            <a:endParaRPr lang="en-US" altLang="ja-JP" dirty="0"/>
          </a:p>
        </p:txBody>
      </p:sp>
      <p:sp>
        <p:nvSpPr>
          <p:cNvPr id="13" name="吹き出し: 角を丸めた四角形 12">
            <a:extLst>
              <a:ext uri="{FF2B5EF4-FFF2-40B4-BE49-F238E27FC236}">
                <a16:creationId xmlns:a16="http://schemas.microsoft.com/office/drawing/2014/main" id="{64CA3791-2037-49A4-9542-22E3991859B5}"/>
              </a:ext>
            </a:extLst>
          </p:cNvPr>
          <p:cNvSpPr/>
          <p:nvPr/>
        </p:nvSpPr>
        <p:spPr>
          <a:xfrm>
            <a:off x="7036526" y="5627020"/>
            <a:ext cx="3527267"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494949"/>
                </a:solidFill>
                <a:latin typeface="+mn-ea"/>
              </a:rPr>
              <a:t>承知しました。心配ご無用！</a:t>
            </a:r>
          </a:p>
        </p:txBody>
      </p:sp>
      <p:pic>
        <p:nvPicPr>
          <p:cNvPr id="14" name="図 13">
            <a:extLst>
              <a:ext uri="{FF2B5EF4-FFF2-40B4-BE49-F238E27FC236}">
                <a16:creationId xmlns:a16="http://schemas.microsoft.com/office/drawing/2014/main" id="{A22A6CFF-A53B-429C-A45D-D69737CDB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1" y="1021993"/>
            <a:ext cx="709271" cy="963562"/>
          </a:xfrm>
          <a:prstGeom prst="rect">
            <a:avLst/>
          </a:prstGeom>
        </p:spPr>
      </p:pic>
      <p:sp>
        <p:nvSpPr>
          <p:cNvPr id="16" name="テキスト ボックス 15">
            <a:extLst>
              <a:ext uri="{FF2B5EF4-FFF2-40B4-BE49-F238E27FC236}">
                <a16:creationId xmlns:a16="http://schemas.microsoft.com/office/drawing/2014/main" id="{5E8E63B8-431B-4A2A-A847-1C5B3722D61D}"/>
              </a:ext>
            </a:extLst>
          </p:cNvPr>
          <p:cNvSpPr txBox="1"/>
          <p:nvPr/>
        </p:nvSpPr>
        <p:spPr>
          <a:xfrm>
            <a:off x="805189" y="2007721"/>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17" name="吹き出し: 角を丸めた四角形 16">
            <a:extLst>
              <a:ext uri="{FF2B5EF4-FFF2-40B4-BE49-F238E27FC236}">
                <a16:creationId xmlns:a16="http://schemas.microsoft.com/office/drawing/2014/main" id="{C8BF09C2-99E0-4055-A1BA-848258192E73}"/>
              </a:ext>
            </a:extLst>
          </p:cNvPr>
          <p:cNvSpPr/>
          <p:nvPr/>
        </p:nvSpPr>
        <p:spPr>
          <a:xfrm>
            <a:off x="1659249" y="1141038"/>
            <a:ext cx="6248134" cy="697241"/>
          </a:xfrm>
          <a:prstGeom prst="wedgeRoundRectCallout">
            <a:avLst>
              <a:gd name="adj1" fmla="val -53588"/>
              <a:gd name="adj2" fmla="val 1148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ちょっとよいかな。実は困っていることがあって。</a:t>
            </a:r>
            <a:br>
              <a:rPr kumimoji="1" lang="en-US" altLang="ja-JP" sz="1400" b="1" dirty="0">
                <a:solidFill>
                  <a:srgbClr val="494949"/>
                </a:solidFill>
                <a:latin typeface="+mn-ea"/>
              </a:rPr>
            </a:br>
            <a:r>
              <a:rPr kumimoji="1" lang="ja-JP" altLang="en-US" sz="1400" b="1" dirty="0">
                <a:solidFill>
                  <a:srgbClr val="494949"/>
                </a:solidFill>
                <a:latin typeface="+mn-ea"/>
              </a:rPr>
              <a:t>最近、融資が貸し倒れてしまうケースが増えているんだ。</a:t>
            </a:r>
          </a:p>
        </p:txBody>
      </p:sp>
      <p:sp>
        <p:nvSpPr>
          <p:cNvPr id="19" name="テキスト ボックス 18">
            <a:extLst>
              <a:ext uri="{FF2B5EF4-FFF2-40B4-BE49-F238E27FC236}">
                <a16:creationId xmlns:a16="http://schemas.microsoft.com/office/drawing/2014/main" id="{5720935C-5A8E-4D60-9554-8878FC256F38}"/>
              </a:ext>
            </a:extLst>
          </p:cNvPr>
          <p:cNvSpPr txBox="1"/>
          <p:nvPr/>
        </p:nvSpPr>
        <p:spPr>
          <a:xfrm>
            <a:off x="10742734" y="2794880"/>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
        <p:nvSpPr>
          <p:cNvPr id="20" name="吹き出し: 角を丸めた四角形 19">
            <a:extLst>
              <a:ext uri="{FF2B5EF4-FFF2-40B4-BE49-F238E27FC236}">
                <a16:creationId xmlns:a16="http://schemas.microsoft.com/office/drawing/2014/main" id="{7143270A-F5F6-4B1B-B4BE-B86EB341462F}"/>
              </a:ext>
            </a:extLst>
          </p:cNvPr>
          <p:cNvSpPr/>
          <p:nvPr/>
        </p:nvSpPr>
        <p:spPr>
          <a:xfrm>
            <a:off x="6158599" y="2004388"/>
            <a:ext cx="4258692" cy="697241"/>
          </a:xfrm>
          <a:prstGeom prst="wedgeRoundRectCallout">
            <a:avLst>
              <a:gd name="adj1" fmla="val 54224"/>
              <a:gd name="adj2" fmla="val -1974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融資に対して、債務を返せなくなってしまう</a:t>
            </a:r>
            <a:endParaRPr kumimoji="1" lang="en-US" altLang="ja-JP" sz="1400" b="1" dirty="0">
              <a:solidFill>
                <a:srgbClr val="494949"/>
              </a:solidFill>
              <a:latin typeface="+mn-ea"/>
            </a:endParaRPr>
          </a:p>
          <a:p>
            <a:r>
              <a:rPr kumimoji="1" lang="ja-JP" altLang="en-US" sz="1400" b="1" dirty="0">
                <a:solidFill>
                  <a:srgbClr val="494949"/>
                </a:solidFill>
                <a:latin typeface="+mn-ea"/>
              </a:rPr>
              <a:t>顧客のことですね。</a:t>
            </a:r>
          </a:p>
        </p:txBody>
      </p:sp>
      <p:sp>
        <p:nvSpPr>
          <p:cNvPr id="22" name="テキスト ボックス 21">
            <a:extLst>
              <a:ext uri="{FF2B5EF4-FFF2-40B4-BE49-F238E27FC236}">
                <a16:creationId xmlns:a16="http://schemas.microsoft.com/office/drawing/2014/main" id="{72771202-011A-4709-95DF-3995F1FD9B74}"/>
              </a:ext>
            </a:extLst>
          </p:cNvPr>
          <p:cNvSpPr txBox="1"/>
          <p:nvPr/>
        </p:nvSpPr>
        <p:spPr>
          <a:xfrm>
            <a:off x="808414" y="3731688"/>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23" name="吹き出し: 角を丸めた四角形 22">
            <a:extLst>
              <a:ext uri="{FF2B5EF4-FFF2-40B4-BE49-F238E27FC236}">
                <a16:creationId xmlns:a16="http://schemas.microsoft.com/office/drawing/2014/main" id="{E4B14105-F2A7-4217-9250-4D62A9475ECB}"/>
              </a:ext>
            </a:extLst>
          </p:cNvPr>
          <p:cNvSpPr/>
          <p:nvPr/>
        </p:nvSpPr>
        <p:spPr>
          <a:xfrm>
            <a:off x="1774707" y="2867738"/>
            <a:ext cx="6132675" cy="781858"/>
          </a:xfrm>
          <a:prstGeom prst="wedgeRoundRectCallout">
            <a:avLst>
              <a:gd name="adj1" fmla="val -55706"/>
              <a:gd name="adj2" fmla="val -6544"/>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人手が足りなくて、融資を行う際に十分な審査ができていないんだ。</a:t>
            </a:r>
            <a:br>
              <a:rPr kumimoji="1" lang="en-US" altLang="ja-JP" sz="1400" b="1" dirty="0">
                <a:solidFill>
                  <a:srgbClr val="494949"/>
                </a:solidFill>
                <a:latin typeface="+mn-ea"/>
              </a:rPr>
            </a:br>
            <a:r>
              <a:rPr kumimoji="1" lang="ja-JP" altLang="en-US" sz="1400" b="1" dirty="0">
                <a:solidFill>
                  <a:srgbClr val="494949"/>
                </a:solidFill>
                <a:latin typeface="+mn-ea"/>
              </a:rPr>
              <a:t>最近</a:t>
            </a:r>
            <a:r>
              <a:rPr kumimoji="1" lang="en-US" altLang="ja-JP" sz="1400" b="1" dirty="0">
                <a:solidFill>
                  <a:srgbClr val="494949"/>
                </a:solidFill>
                <a:latin typeface="+mn-ea"/>
              </a:rPr>
              <a:t>AI</a:t>
            </a:r>
            <a:r>
              <a:rPr kumimoji="1" lang="ja-JP" altLang="en-US" sz="1400" b="1" dirty="0">
                <a:solidFill>
                  <a:srgbClr val="494949"/>
                </a:solidFill>
                <a:latin typeface="+mn-ea"/>
              </a:rPr>
              <a:t>の活用を始めたと聞いたんだけど、どうにか</a:t>
            </a:r>
            <a:r>
              <a:rPr kumimoji="1" lang="en-US" altLang="ja-JP" sz="1400" b="1" dirty="0">
                <a:solidFill>
                  <a:srgbClr val="494949"/>
                </a:solidFill>
                <a:latin typeface="+mn-ea"/>
              </a:rPr>
              <a:t>AI</a:t>
            </a:r>
            <a:r>
              <a:rPr kumimoji="1" lang="ja-JP" altLang="en-US" sz="1400" b="1" dirty="0">
                <a:solidFill>
                  <a:srgbClr val="494949"/>
                </a:solidFill>
                <a:latin typeface="+mn-ea"/>
              </a:rPr>
              <a:t>で貸し倒れを防ぐ</a:t>
            </a:r>
            <a:endParaRPr kumimoji="1" lang="en-US" altLang="ja-JP" sz="1400" b="1" dirty="0">
              <a:solidFill>
                <a:srgbClr val="494949"/>
              </a:solidFill>
              <a:latin typeface="+mn-ea"/>
            </a:endParaRPr>
          </a:p>
          <a:p>
            <a:r>
              <a:rPr kumimoji="1" lang="ja-JP" altLang="en-US" sz="1400" b="1" dirty="0">
                <a:solidFill>
                  <a:srgbClr val="494949"/>
                </a:solidFill>
                <a:latin typeface="+mn-ea"/>
              </a:rPr>
              <a:t>ことができないかな？</a:t>
            </a:r>
          </a:p>
        </p:txBody>
      </p:sp>
      <p:pic>
        <p:nvPicPr>
          <p:cNvPr id="24" name="図 23">
            <a:extLst>
              <a:ext uri="{FF2B5EF4-FFF2-40B4-BE49-F238E27FC236}">
                <a16:creationId xmlns:a16="http://schemas.microsoft.com/office/drawing/2014/main" id="{34D9D9D9-C759-4706-A711-88B6995D0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817" y="1831318"/>
            <a:ext cx="709272" cy="963562"/>
          </a:xfrm>
          <a:prstGeom prst="rect">
            <a:avLst/>
          </a:prstGeom>
        </p:spPr>
      </p:pic>
      <p:sp>
        <p:nvSpPr>
          <p:cNvPr id="25" name="テキスト ボックス 24">
            <a:extLst>
              <a:ext uri="{FF2B5EF4-FFF2-40B4-BE49-F238E27FC236}">
                <a16:creationId xmlns:a16="http://schemas.microsoft.com/office/drawing/2014/main" id="{3D607F53-F475-4A5A-ABA5-C803C9DF009F}"/>
              </a:ext>
            </a:extLst>
          </p:cNvPr>
          <p:cNvSpPr txBox="1"/>
          <p:nvPr/>
        </p:nvSpPr>
        <p:spPr>
          <a:xfrm>
            <a:off x="10767132" y="6034825"/>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pic>
        <p:nvPicPr>
          <p:cNvPr id="27" name="図 26">
            <a:extLst>
              <a:ext uri="{FF2B5EF4-FFF2-40B4-BE49-F238E27FC236}">
                <a16:creationId xmlns:a16="http://schemas.microsoft.com/office/drawing/2014/main" id="{EAAEEECA-85E7-4804-8963-9EA29E2A9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110" y="3625040"/>
            <a:ext cx="706685" cy="960048"/>
          </a:xfrm>
          <a:prstGeom prst="rect">
            <a:avLst/>
          </a:prstGeom>
        </p:spPr>
      </p:pic>
      <p:pic>
        <p:nvPicPr>
          <p:cNvPr id="28" name="図 27">
            <a:extLst>
              <a:ext uri="{FF2B5EF4-FFF2-40B4-BE49-F238E27FC236}">
                <a16:creationId xmlns:a16="http://schemas.microsoft.com/office/drawing/2014/main" id="{AFC98E3E-AB44-40A3-92B7-17913EC42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189" y="2777278"/>
            <a:ext cx="709272" cy="963562"/>
          </a:xfrm>
          <a:prstGeom prst="rect">
            <a:avLst/>
          </a:prstGeom>
        </p:spPr>
      </p:pic>
      <p:sp>
        <p:nvSpPr>
          <p:cNvPr id="29" name="テキスト ボックス 28">
            <a:extLst>
              <a:ext uri="{FF2B5EF4-FFF2-40B4-BE49-F238E27FC236}">
                <a16:creationId xmlns:a16="http://schemas.microsoft.com/office/drawing/2014/main" id="{247FDA58-3454-40A6-82C2-6D78C36D859A}"/>
              </a:ext>
            </a:extLst>
          </p:cNvPr>
          <p:cNvSpPr txBox="1"/>
          <p:nvPr/>
        </p:nvSpPr>
        <p:spPr>
          <a:xfrm>
            <a:off x="10744028" y="4560398"/>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
        <p:nvSpPr>
          <p:cNvPr id="30" name="吹き出し: 角を丸めた四角形 29">
            <a:extLst>
              <a:ext uri="{FF2B5EF4-FFF2-40B4-BE49-F238E27FC236}">
                <a16:creationId xmlns:a16="http://schemas.microsoft.com/office/drawing/2014/main" id="{94ED5913-BE08-44A1-A8C5-0EC3217812FD}"/>
              </a:ext>
            </a:extLst>
          </p:cNvPr>
          <p:cNvSpPr/>
          <p:nvPr/>
        </p:nvSpPr>
        <p:spPr>
          <a:xfrm>
            <a:off x="5221580" y="3815705"/>
            <a:ext cx="5277417" cy="697241"/>
          </a:xfrm>
          <a:prstGeom prst="wedgeRoundRectCallout">
            <a:avLst>
              <a:gd name="adj1" fmla="val 54224"/>
              <a:gd name="adj2" fmla="val -1974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a:t>
            </a:r>
            <a:r>
              <a:rPr kumimoji="1" lang="en-US" altLang="ja-JP" sz="1400" b="1" dirty="0">
                <a:solidFill>
                  <a:srgbClr val="494949"/>
                </a:solidFill>
                <a:latin typeface="+mn-ea"/>
              </a:rPr>
              <a:t>AI</a:t>
            </a:r>
            <a:r>
              <a:rPr kumimoji="1" lang="ja-JP" altLang="en-US" sz="1400" b="1" dirty="0">
                <a:solidFill>
                  <a:srgbClr val="494949"/>
                </a:solidFill>
                <a:latin typeface="+mn-ea"/>
              </a:rPr>
              <a:t>活用について注目してくれているのかな）</a:t>
            </a:r>
            <a:endParaRPr kumimoji="1" lang="en-US" altLang="ja-JP" sz="1400" b="1" dirty="0">
              <a:solidFill>
                <a:srgbClr val="494949"/>
              </a:solidFill>
              <a:latin typeface="+mn-ea"/>
            </a:endParaRPr>
          </a:p>
          <a:p>
            <a:r>
              <a:rPr kumimoji="1" lang="ja-JP" altLang="en-US" sz="1400" b="1" dirty="0">
                <a:solidFill>
                  <a:srgbClr val="494949"/>
                </a:solidFill>
                <a:latin typeface="+mn-ea"/>
              </a:rPr>
              <a:t>データがあればある程度役に立つ予測ができるかもしれません。</a:t>
            </a:r>
            <a:endParaRPr kumimoji="1" lang="en-US" altLang="ja-JP" sz="1400" b="1" dirty="0">
              <a:solidFill>
                <a:srgbClr val="494949"/>
              </a:solidFill>
              <a:latin typeface="+mn-ea"/>
            </a:endParaRPr>
          </a:p>
        </p:txBody>
      </p:sp>
      <p:pic>
        <p:nvPicPr>
          <p:cNvPr id="31" name="図 30">
            <a:extLst>
              <a:ext uri="{FF2B5EF4-FFF2-40B4-BE49-F238E27FC236}">
                <a16:creationId xmlns:a16="http://schemas.microsoft.com/office/drawing/2014/main" id="{4BA5BF72-726B-495A-B14F-D18B8E15B4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02" y="4526536"/>
            <a:ext cx="715060" cy="971426"/>
          </a:xfrm>
          <a:prstGeom prst="rect">
            <a:avLst/>
          </a:prstGeom>
        </p:spPr>
      </p:pic>
      <p:sp>
        <p:nvSpPr>
          <p:cNvPr id="32" name="テキスト ボックス 31">
            <a:extLst>
              <a:ext uri="{FF2B5EF4-FFF2-40B4-BE49-F238E27FC236}">
                <a16:creationId xmlns:a16="http://schemas.microsoft.com/office/drawing/2014/main" id="{9543B46D-4061-4DD2-8682-BB8144CC76E0}"/>
              </a:ext>
            </a:extLst>
          </p:cNvPr>
          <p:cNvSpPr txBox="1"/>
          <p:nvPr/>
        </p:nvSpPr>
        <p:spPr>
          <a:xfrm>
            <a:off x="795096" y="5461509"/>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pic>
        <p:nvPicPr>
          <p:cNvPr id="33" name="図 32">
            <a:extLst>
              <a:ext uri="{FF2B5EF4-FFF2-40B4-BE49-F238E27FC236}">
                <a16:creationId xmlns:a16="http://schemas.microsoft.com/office/drawing/2014/main" id="{B3721C80-A1A9-493E-B88C-26598BD230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4028" y="5079528"/>
            <a:ext cx="709271" cy="963562"/>
          </a:xfrm>
          <a:prstGeom prst="rect">
            <a:avLst/>
          </a:prstGeom>
        </p:spPr>
      </p:pic>
      <p:sp>
        <p:nvSpPr>
          <p:cNvPr id="34" name="吹き出し: 角を丸めた四角形 33">
            <a:extLst>
              <a:ext uri="{FF2B5EF4-FFF2-40B4-BE49-F238E27FC236}">
                <a16:creationId xmlns:a16="http://schemas.microsoft.com/office/drawing/2014/main" id="{F2096A23-36AD-4A34-8755-3074FE48EF0A}"/>
              </a:ext>
            </a:extLst>
          </p:cNvPr>
          <p:cNvSpPr/>
          <p:nvPr/>
        </p:nvSpPr>
        <p:spPr>
          <a:xfrm>
            <a:off x="1840378" y="4679055"/>
            <a:ext cx="6132675" cy="781858"/>
          </a:xfrm>
          <a:prstGeom prst="wedgeRoundRectCallout">
            <a:avLst>
              <a:gd name="adj1" fmla="val -55706"/>
              <a:gd name="adj2" fmla="val -6544"/>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数年分ならすぐにデータを出せそうだよ。</a:t>
            </a:r>
            <a:endParaRPr kumimoji="1" lang="en-US" altLang="ja-JP" sz="1400" b="1" dirty="0">
              <a:solidFill>
                <a:srgbClr val="494949"/>
              </a:solidFill>
              <a:latin typeface="+mn-ea"/>
            </a:endParaRPr>
          </a:p>
          <a:p>
            <a:r>
              <a:rPr kumimoji="1" lang="ja-JP" altLang="en-US" sz="1400" b="1" dirty="0">
                <a:solidFill>
                  <a:srgbClr val="494949"/>
                </a:solidFill>
                <a:latin typeface="+mn-ea"/>
              </a:rPr>
              <a:t>是非やってみてください。期待してます！</a:t>
            </a:r>
          </a:p>
        </p:txBody>
      </p:sp>
    </p:spTree>
    <p:extLst>
      <p:ext uri="{BB962C8B-B14F-4D97-AF65-F5344CB8AC3E}">
        <p14:creationId xmlns:p14="http://schemas.microsoft.com/office/powerpoint/2010/main" val="256791698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950720"/>
            <a:ext cx="10599737" cy="381435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6-7-3.</a:t>
            </a:r>
            <a:r>
              <a:rPr lang="ja-JP" altLang="en-US" dirty="0"/>
              <a:t>ワーク：ワークの進め方</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6" y="2341628"/>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ja-JP" altLang="en-US" sz="2000" b="1" dirty="0"/>
              <a:t>データを確認する</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ワークシートを記入する</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（オプション）グループで考えた内容についてディスカッションを行う</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発表もしくは解説</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327</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
        <p:nvSpPr>
          <p:cNvPr id="9" name="テキスト ボックス 8">
            <a:extLst>
              <a:ext uri="{FF2B5EF4-FFF2-40B4-BE49-F238E27FC236}">
                <a16:creationId xmlns:a16="http://schemas.microsoft.com/office/drawing/2014/main" id="{D05D19E9-742D-42A9-B0F9-37BA20DB5A6F}"/>
              </a:ext>
            </a:extLst>
          </p:cNvPr>
          <p:cNvSpPr txBox="1"/>
          <p:nvPr/>
        </p:nvSpPr>
        <p:spPr>
          <a:xfrm>
            <a:off x="708027" y="9189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債務不履行の問題を解決するためにどのように機械学習を利用できるか、データを見て</a:t>
            </a:r>
            <a:endParaRPr lang="en-US" altLang="ja-JP" sz="1800" dirty="0"/>
          </a:p>
          <a:p>
            <a:pPr>
              <a:lnSpc>
                <a:spcPct val="130000"/>
              </a:lnSpc>
            </a:pPr>
            <a:r>
              <a:rPr lang="ja-JP" altLang="en-US" sz="1800" dirty="0"/>
              <a:t>考えます。そして、自分ならどのように機械学習の開発を進めていくかを考えるワークです。</a:t>
            </a:r>
            <a:endParaRPr lang="en-US" altLang="ja-JP" sz="1800" dirty="0"/>
          </a:p>
        </p:txBody>
      </p:sp>
      <p:sp>
        <p:nvSpPr>
          <p:cNvPr id="7" name="テキスト ボックス 6">
            <a:extLst>
              <a:ext uri="{FF2B5EF4-FFF2-40B4-BE49-F238E27FC236}">
                <a16:creationId xmlns:a16="http://schemas.microsoft.com/office/drawing/2014/main" id="{FDE5035E-F76C-482B-AC91-92F85681F50D}"/>
              </a:ext>
            </a:extLst>
          </p:cNvPr>
          <p:cNvSpPr txBox="1"/>
          <p:nvPr/>
        </p:nvSpPr>
        <p:spPr>
          <a:xfrm>
            <a:off x="7556813" y="2080018"/>
            <a:ext cx="3665459" cy="523220"/>
          </a:xfrm>
          <a:prstGeom prst="rect">
            <a:avLst/>
          </a:prstGeom>
          <a:noFill/>
        </p:spPr>
        <p:txBody>
          <a:bodyPr wrap="square" lIns="91440" tIns="45720" rIns="91440" bIns="45720" rtlCol="0" anchor="t">
            <a:spAutoFit/>
          </a:bodyPr>
          <a:lstStyle/>
          <a:p>
            <a:pPr defTabSz="914400" fontAlgn="base">
              <a:spcBef>
                <a:spcPct val="0"/>
              </a:spcBef>
              <a:spcAft>
                <a:spcPct val="0"/>
              </a:spcAft>
            </a:pPr>
            <a:r>
              <a:rPr kumimoji="1" lang="en-US" altLang="ja-JP" sz="1400" b="1" dirty="0">
                <a:solidFill>
                  <a:srgbClr val="494949"/>
                </a:solidFill>
                <a:latin typeface="+mn-ea"/>
              </a:rPr>
              <a:t>※ </a:t>
            </a:r>
            <a:r>
              <a:rPr kumimoji="1" lang="en-US" altLang="ja-JP" sz="1400" b="1" dirty="0" err="1">
                <a:solidFill>
                  <a:srgbClr val="494949"/>
                </a:solidFill>
                <a:latin typeface="+mn-ea"/>
              </a:rPr>
              <a:t>時間・人数・研修形態などに応じて</a:t>
            </a:r>
            <a:r>
              <a:rPr kumimoji="1" lang="en-US" altLang="ja-JP" sz="1400" b="1" dirty="0">
                <a:solidFill>
                  <a:srgbClr val="494949"/>
                </a:solidFill>
                <a:latin typeface="+mn-ea"/>
              </a:rPr>
              <a:t>、</a:t>
            </a:r>
            <a:endParaRPr kumimoji="1" lang="ja-JP" altLang="en-US" dirty="0">
              <a:solidFill>
                <a:srgbClr val="0C0C0C"/>
              </a:solidFill>
              <a:latin typeface="Arial"/>
              <a:cs typeface="Arial"/>
            </a:endParaRPr>
          </a:p>
          <a:p>
            <a:pPr defTabSz="914400">
              <a:spcBef>
                <a:spcPct val="0"/>
              </a:spcBef>
              <a:spcAft>
                <a:spcPct val="0"/>
              </a:spcAft>
            </a:pPr>
            <a:r>
              <a:rPr kumimoji="1" lang="en-US" altLang="ja-JP" sz="1400" b="1" dirty="0">
                <a:solidFill>
                  <a:srgbClr val="494949"/>
                </a:solidFill>
                <a:latin typeface="+mn-ea"/>
              </a:rPr>
              <a:t>　 </a:t>
            </a:r>
            <a:r>
              <a:rPr kumimoji="1" lang="en-US" altLang="ja-JP" sz="1400" b="1" dirty="0" err="1">
                <a:solidFill>
                  <a:srgbClr val="494949"/>
                </a:solidFill>
                <a:latin typeface="+mn-ea"/>
              </a:rPr>
              <a:t>実施方法は講師が調整を行います</a:t>
            </a:r>
            <a:r>
              <a:rPr kumimoji="1" lang="ja-JP" altLang="en-US" sz="1400" b="1" dirty="0">
                <a:solidFill>
                  <a:srgbClr val="494949"/>
                </a:solidFill>
                <a:latin typeface="+mn-ea"/>
              </a:rPr>
              <a:t>。</a:t>
            </a:r>
            <a:endParaRPr lang="ja-JP" dirty="0">
              <a:cs typeface="Arial"/>
            </a:endParaRPr>
          </a:p>
        </p:txBody>
      </p:sp>
    </p:spTree>
    <p:extLst>
      <p:ext uri="{BB962C8B-B14F-4D97-AF65-F5344CB8AC3E}">
        <p14:creationId xmlns:p14="http://schemas.microsoft.com/office/powerpoint/2010/main" val="29320327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lang="en-US" altLang="ja-JP" dirty="0"/>
              <a:t>6-7-4.</a:t>
            </a:r>
            <a:r>
              <a:rPr kumimoji="1" lang="ja-JP" altLang="en-US" dirty="0"/>
              <a:t>データを確認する</a:t>
            </a:r>
          </a:p>
        </p:txBody>
      </p:sp>
      <p:sp>
        <p:nvSpPr>
          <p:cNvPr id="4" name="スライド番号プレースホルダー 3">
            <a:extLst>
              <a:ext uri="{FF2B5EF4-FFF2-40B4-BE49-F238E27FC236}">
                <a16:creationId xmlns:a16="http://schemas.microsoft.com/office/drawing/2014/main" id="{5788F33C-01B3-481C-ADD1-C29BF27FD6E7}"/>
              </a:ext>
            </a:extLst>
          </p:cNvPr>
          <p:cNvSpPr>
            <a:spLocks noGrp="1"/>
          </p:cNvSpPr>
          <p:nvPr>
            <p:ph type="sldNum" sz="quarter" idx="10"/>
          </p:nvPr>
        </p:nvSpPr>
        <p:spPr/>
        <p:txBody>
          <a:bodyPr/>
          <a:lstStyle/>
          <a:p>
            <a:fld id="{5D750650-B10A-47BF-93C2-E1678438B37A}" type="slidenum">
              <a:rPr kumimoji="1" lang="ja-JP" altLang="en-US" smtClean="0"/>
              <a:pPr/>
              <a:t>328</a:t>
            </a:fld>
            <a:endParaRPr kumimoji="1" lang="ja-JP" altLang="en-US"/>
          </a:p>
        </p:txBody>
      </p:sp>
      <p:sp>
        <p:nvSpPr>
          <p:cNvPr id="30" name="テキスト ボックス 29">
            <a:extLst>
              <a:ext uri="{FF2B5EF4-FFF2-40B4-BE49-F238E27FC236}">
                <a16:creationId xmlns:a16="http://schemas.microsoft.com/office/drawing/2014/main" id="{40FD2800-9F50-466C-A9E7-4D4557760296}"/>
              </a:ext>
            </a:extLst>
          </p:cNvPr>
          <p:cNvSpPr txBox="1"/>
          <p:nvPr/>
        </p:nvSpPr>
        <p:spPr>
          <a:xfrm>
            <a:off x="835766" y="92518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データを確認してみましょう</a:t>
            </a:r>
          </a:p>
          <a:p>
            <a:pPr lvl="1">
              <a:buClr>
                <a:srgbClr val="F36C37"/>
              </a:buClr>
            </a:pPr>
            <a:r>
              <a:rPr lang="ja-JP" altLang="en-US" sz="1400" b="1" dirty="0"/>
              <a:t>受け取ったデータを</a:t>
            </a:r>
            <a:r>
              <a:rPr lang="en-US" altLang="ja-JP" sz="1400" b="1" dirty="0"/>
              <a:t>pandas</a:t>
            </a:r>
            <a:r>
              <a:rPr lang="ja-JP" altLang="en-US" sz="1400" b="1" dirty="0"/>
              <a:t>の</a:t>
            </a:r>
            <a:r>
              <a:rPr lang="en-US" altLang="ja-JP" sz="1400" b="1" dirty="0"/>
              <a:t>DataFrame</a:t>
            </a:r>
            <a:r>
              <a:rPr lang="ja-JP" altLang="en-US" sz="1400" b="1" dirty="0"/>
              <a:t>にして確認すると、</a:t>
            </a:r>
            <a:r>
              <a:rPr lang="en-US" altLang="ja-JP" sz="1400" b="1" dirty="0"/>
              <a:t>12</a:t>
            </a:r>
            <a:r>
              <a:rPr lang="ja-JP" altLang="en-US" sz="1400" b="1" dirty="0"/>
              <a:t>の列を持つ顧客データが</a:t>
            </a:r>
            <a:r>
              <a:rPr lang="en-US" altLang="ja-JP" sz="1400" b="1" dirty="0"/>
              <a:t>2</a:t>
            </a:r>
            <a:r>
              <a:rPr lang="ja-JP" altLang="en-US" sz="1400" b="1" dirty="0"/>
              <a:t>万件入っていた。</a:t>
            </a:r>
            <a:endParaRPr lang="en-US" altLang="ja-JP" sz="1400" b="1" dirty="0"/>
          </a:p>
          <a:p>
            <a:pPr lvl="1">
              <a:buClr>
                <a:srgbClr val="F36C37"/>
              </a:buClr>
            </a:pPr>
            <a:r>
              <a:rPr lang="ja-JP" altLang="en-US" sz="1400" b="1" dirty="0"/>
              <a:t>借り入れの目的列には、借入の整理、住宅購入、医療、ビジネスなど</a:t>
            </a:r>
            <a:r>
              <a:rPr lang="en-US" altLang="ja-JP" sz="1400" b="1" dirty="0"/>
              <a:t>8</a:t>
            </a:r>
            <a:r>
              <a:rPr lang="ja-JP" altLang="en-US" sz="1400" b="1" dirty="0"/>
              <a:t>つの理由いずれかが入っている。</a:t>
            </a:r>
            <a:endParaRPr lang="en-US" altLang="ja-JP" sz="1400" b="1" dirty="0"/>
          </a:p>
          <a:p>
            <a:pPr lvl="1">
              <a:buClr>
                <a:srgbClr val="F36C37"/>
              </a:buClr>
            </a:pPr>
            <a:r>
              <a:rPr lang="ja-JP" altLang="en-US" sz="1400" b="1" dirty="0"/>
              <a:t>種別は個人か法人。</a:t>
            </a:r>
            <a:endParaRPr lang="en-US" altLang="ja-JP" sz="1400" b="1" dirty="0"/>
          </a:p>
          <a:p>
            <a:pPr lvl="1">
              <a:buClr>
                <a:srgbClr val="F36C37"/>
              </a:buClr>
            </a:pPr>
            <a:r>
              <a:rPr lang="ja-JP" altLang="en-US" sz="1400" b="1" dirty="0"/>
              <a:t>等級は</a:t>
            </a:r>
            <a:r>
              <a:rPr lang="en-US" altLang="ja-JP" sz="1400" b="1" dirty="0"/>
              <a:t>A1</a:t>
            </a:r>
            <a:r>
              <a:rPr lang="ja-JP" altLang="en-US" sz="1400" b="1" dirty="0"/>
              <a:t>～</a:t>
            </a:r>
            <a:r>
              <a:rPr lang="en-US" altLang="ja-JP" sz="1400" b="1" dirty="0"/>
              <a:t>F5</a:t>
            </a:r>
            <a:r>
              <a:rPr lang="ja-JP" altLang="en-US" sz="1400" b="1" dirty="0"/>
              <a:t>まで</a:t>
            </a:r>
            <a:r>
              <a:rPr lang="en-US" altLang="ja-JP" sz="1400" b="1" dirty="0"/>
              <a:t>30</a:t>
            </a:r>
            <a:r>
              <a:rPr lang="ja-JP" altLang="en-US" sz="1400" b="1" dirty="0"/>
              <a:t>段階ある。</a:t>
            </a:r>
            <a:endParaRPr lang="en-US" altLang="ja-JP" sz="1400" b="1" dirty="0"/>
          </a:p>
          <a:p>
            <a:pPr lvl="1">
              <a:buClr>
                <a:srgbClr val="F36C37"/>
              </a:buClr>
            </a:pPr>
            <a:r>
              <a:rPr lang="ja-JP" altLang="en-US" sz="1400" b="1" dirty="0"/>
              <a:t>貸し倒れは</a:t>
            </a:r>
            <a:r>
              <a:rPr lang="en-US" altLang="ja-JP" sz="1400" b="1" dirty="0"/>
              <a:t>0</a:t>
            </a:r>
            <a:r>
              <a:rPr lang="ja-JP" altLang="en-US" sz="1400" b="1" dirty="0"/>
              <a:t>が完済、</a:t>
            </a:r>
            <a:r>
              <a:rPr lang="en-US" altLang="ja-JP" sz="1400" b="1" dirty="0"/>
              <a:t>1</a:t>
            </a:r>
            <a:r>
              <a:rPr lang="ja-JP" altLang="en-US" sz="1400" b="1" dirty="0"/>
              <a:t>が貸し倒れ</a:t>
            </a:r>
            <a:endParaRPr lang="en-US" altLang="ja-JP" sz="1400" b="1" dirty="0"/>
          </a:p>
          <a:p>
            <a:pPr lvl="1">
              <a:buClr>
                <a:srgbClr val="F36C37"/>
              </a:buClr>
            </a:pPr>
            <a:r>
              <a:rPr lang="ja-JP" altLang="en-US" sz="1400" b="1" dirty="0"/>
              <a:t>いずれの列にも欠損値（値が入っていない行）はない。</a:t>
            </a:r>
            <a:endParaRPr lang="ja-JP" altLang="en-US" sz="1800" dirty="0"/>
          </a:p>
        </p:txBody>
      </p:sp>
      <p:graphicFrame>
        <p:nvGraphicFramePr>
          <p:cNvPr id="31" name="表 7">
            <a:extLst>
              <a:ext uri="{FF2B5EF4-FFF2-40B4-BE49-F238E27FC236}">
                <a16:creationId xmlns:a16="http://schemas.microsoft.com/office/drawing/2014/main" id="{29DDDC96-E743-4785-A045-5639A8997ECE}"/>
              </a:ext>
            </a:extLst>
          </p:cNvPr>
          <p:cNvGraphicFramePr>
            <a:graphicFrameLocks noGrp="1"/>
          </p:cNvGraphicFramePr>
          <p:nvPr>
            <p:extLst>
              <p:ext uri="{D42A27DB-BD31-4B8C-83A1-F6EECF244321}">
                <p14:modId xmlns:p14="http://schemas.microsoft.com/office/powerpoint/2010/main" val="3290670375"/>
              </p:ext>
            </p:extLst>
          </p:nvPr>
        </p:nvGraphicFramePr>
        <p:xfrm>
          <a:off x="766757" y="2903810"/>
          <a:ext cx="10658482" cy="1315567"/>
        </p:xfrm>
        <a:graphic>
          <a:graphicData uri="http://schemas.openxmlformats.org/drawingml/2006/table">
            <a:tbl>
              <a:tblPr firstRow="1" bandRow="1">
                <a:tableStyleId>{21E4AEA4-8DFA-4A89-87EB-49C32662AFE0}</a:tableStyleId>
              </a:tblPr>
              <a:tblGrid>
                <a:gridCol w="622627">
                  <a:extLst>
                    <a:ext uri="{9D8B030D-6E8A-4147-A177-3AD203B41FA5}">
                      <a16:colId xmlns:a16="http://schemas.microsoft.com/office/drawing/2014/main" val="3651834403"/>
                    </a:ext>
                  </a:extLst>
                </a:gridCol>
                <a:gridCol w="1623780">
                  <a:extLst>
                    <a:ext uri="{9D8B030D-6E8A-4147-A177-3AD203B41FA5}">
                      <a16:colId xmlns:a16="http://schemas.microsoft.com/office/drawing/2014/main" val="3565889333"/>
                    </a:ext>
                  </a:extLst>
                </a:gridCol>
                <a:gridCol w="1593668">
                  <a:extLst>
                    <a:ext uri="{9D8B030D-6E8A-4147-A177-3AD203B41FA5}">
                      <a16:colId xmlns:a16="http://schemas.microsoft.com/office/drawing/2014/main" val="3869457875"/>
                    </a:ext>
                  </a:extLst>
                </a:gridCol>
                <a:gridCol w="1105989">
                  <a:extLst>
                    <a:ext uri="{9D8B030D-6E8A-4147-A177-3AD203B41FA5}">
                      <a16:colId xmlns:a16="http://schemas.microsoft.com/office/drawing/2014/main" val="1593349839"/>
                    </a:ext>
                  </a:extLst>
                </a:gridCol>
                <a:gridCol w="818606">
                  <a:extLst>
                    <a:ext uri="{9D8B030D-6E8A-4147-A177-3AD203B41FA5}">
                      <a16:colId xmlns:a16="http://schemas.microsoft.com/office/drawing/2014/main" val="3909416032"/>
                    </a:ext>
                  </a:extLst>
                </a:gridCol>
                <a:gridCol w="844731">
                  <a:extLst>
                    <a:ext uri="{9D8B030D-6E8A-4147-A177-3AD203B41FA5}">
                      <a16:colId xmlns:a16="http://schemas.microsoft.com/office/drawing/2014/main" val="1848831541"/>
                    </a:ext>
                  </a:extLst>
                </a:gridCol>
                <a:gridCol w="913021">
                  <a:extLst>
                    <a:ext uri="{9D8B030D-6E8A-4147-A177-3AD203B41FA5}">
                      <a16:colId xmlns:a16="http://schemas.microsoft.com/office/drawing/2014/main" val="261494273"/>
                    </a:ext>
                  </a:extLst>
                </a:gridCol>
                <a:gridCol w="531222">
                  <a:extLst>
                    <a:ext uri="{9D8B030D-6E8A-4147-A177-3AD203B41FA5}">
                      <a16:colId xmlns:a16="http://schemas.microsoft.com/office/drawing/2014/main" val="1121815090"/>
                    </a:ext>
                  </a:extLst>
                </a:gridCol>
                <a:gridCol w="862149">
                  <a:extLst>
                    <a:ext uri="{9D8B030D-6E8A-4147-A177-3AD203B41FA5}">
                      <a16:colId xmlns:a16="http://schemas.microsoft.com/office/drawing/2014/main" val="1399393087"/>
                    </a:ext>
                  </a:extLst>
                </a:gridCol>
                <a:gridCol w="522514">
                  <a:extLst>
                    <a:ext uri="{9D8B030D-6E8A-4147-A177-3AD203B41FA5}">
                      <a16:colId xmlns:a16="http://schemas.microsoft.com/office/drawing/2014/main" val="2255579861"/>
                    </a:ext>
                  </a:extLst>
                </a:gridCol>
                <a:gridCol w="400595">
                  <a:extLst>
                    <a:ext uri="{9D8B030D-6E8A-4147-A177-3AD203B41FA5}">
                      <a16:colId xmlns:a16="http://schemas.microsoft.com/office/drawing/2014/main" val="3101072901"/>
                    </a:ext>
                  </a:extLst>
                </a:gridCol>
                <a:gridCol w="819580">
                  <a:extLst>
                    <a:ext uri="{9D8B030D-6E8A-4147-A177-3AD203B41FA5}">
                      <a16:colId xmlns:a16="http://schemas.microsoft.com/office/drawing/2014/main" val="1906868719"/>
                    </a:ext>
                  </a:extLst>
                </a:gridCol>
              </a:tblGrid>
              <a:tr h="451567">
                <a:tc>
                  <a:txBody>
                    <a:bodyPr/>
                    <a:lstStyle/>
                    <a:p>
                      <a:pPr algn="ctr"/>
                      <a:r>
                        <a:rPr lang="ja-JP" altLang="en-US" sz="1100" b="1" dirty="0">
                          <a:effectLst/>
                          <a:latin typeface="+mn-ea"/>
                          <a:ea typeface="+mn-ea"/>
                        </a:rPr>
                        <a:t>顧客</a:t>
                      </a:r>
                      <a:r>
                        <a:rPr lang="en-US" altLang="ja-JP" sz="1100" b="1" dirty="0">
                          <a:effectLst/>
                          <a:latin typeface="+mn-ea"/>
                          <a:ea typeface="+mn-ea"/>
                        </a:rPr>
                        <a:t>ID</a:t>
                      </a:r>
                      <a:endParaRPr lang="ja-JP" altLang="en-US" sz="1100" b="1" dirty="0">
                        <a:effectLst/>
                        <a:latin typeface="+mn-ea"/>
                        <a:ea typeface="+mn-ea"/>
                      </a:endParaRPr>
                    </a:p>
                  </a:txBody>
                  <a:tcPr anchor="ctr"/>
                </a:tc>
                <a:tc>
                  <a:txBody>
                    <a:bodyPr/>
                    <a:lstStyle/>
                    <a:p>
                      <a:pPr algn="ctr"/>
                      <a:r>
                        <a:rPr lang="ja-JP" altLang="en-US" sz="1100" b="1" dirty="0">
                          <a:effectLst/>
                          <a:latin typeface="+mn-ea"/>
                          <a:ea typeface="+mn-ea"/>
                        </a:rPr>
                        <a:t>顧客名</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電話番号</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融資額</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返済期間</a:t>
                      </a:r>
                      <a:r>
                        <a:rPr lang="en-US" altLang="ja-JP" sz="1100" b="1" dirty="0">
                          <a:effectLst/>
                          <a:latin typeface="+mn-ea"/>
                          <a:ea typeface="+mn-ea"/>
                        </a:rPr>
                        <a:t>(</a:t>
                      </a:r>
                      <a:r>
                        <a:rPr lang="ja-JP" altLang="en-US" sz="1100" b="1" dirty="0">
                          <a:effectLst/>
                          <a:latin typeface="+mn-ea"/>
                          <a:ea typeface="+mn-ea"/>
                        </a:rPr>
                        <a:t>年</a:t>
                      </a:r>
                      <a:r>
                        <a:rPr lang="en-US" altLang="ja-JP" sz="1100" b="1" dirty="0">
                          <a:effectLst/>
                          <a:latin typeface="+mn-ea"/>
                          <a:ea typeface="+mn-ea"/>
                        </a:rPr>
                        <a:t>)</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利率</a:t>
                      </a:r>
                      <a:r>
                        <a:rPr lang="en-US" altLang="ja-JP" sz="1100" b="1" dirty="0">
                          <a:effectLst/>
                          <a:latin typeface="+mn-ea"/>
                          <a:ea typeface="+mn-ea"/>
                        </a:rPr>
                        <a:t>(%)</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借入の目的</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勤続年数</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信用</a:t>
                      </a:r>
                      <a:endParaRPr lang="en-US" altLang="ja-JP" sz="1100" b="1" dirty="0">
                        <a:effectLst/>
                        <a:latin typeface="+mn-ea"/>
                        <a:ea typeface="+mn-ea"/>
                      </a:endParaRPr>
                    </a:p>
                    <a:p>
                      <a:pPr algn="ctr"/>
                      <a:r>
                        <a:rPr lang="ja-JP" altLang="en-US" sz="1100" b="1" dirty="0">
                          <a:effectLst/>
                          <a:latin typeface="+mn-ea"/>
                          <a:ea typeface="+mn-ea"/>
                        </a:rPr>
                        <a:t>スコア</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種別</a:t>
                      </a:r>
                    </a:p>
                  </a:txBody>
                  <a:tcPr anchor="ctr"/>
                </a:tc>
                <a:tc>
                  <a:txBody>
                    <a:bodyPr/>
                    <a:lstStyle/>
                    <a:p>
                      <a:pPr algn="ctr"/>
                      <a:r>
                        <a:rPr lang="ja-JP" altLang="en-US" sz="1100" b="1" dirty="0">
                          <a:effectLst/>
                          <a:latin typeface="+mn-ea"/>
                          <a:ea typeface="+mn-ea"/>
                        </a:rPr>
                        <a:t>等級</a:t>
                      </a:r>
                    </a:p>
                  </a:txBody>
                  <a:tcPr anchor="ctr"/>
                </a:tc>
                <a:tc>
                  <a:txBody>
                    <a:bodyPr/>
                    <a:lstStyle/>
                    <a:p>
                      <a:pPr algn="ctr"/>
                      <a:r>
                        <a:rPr lang="ja-JP" altLang="en-US" sz="1100" b="1" dirty="0">
                          <a:effectLst/>
                          <a:latin typeface="+mn-ea"/>
                          <a:ea typeface="+mn-ea"/>
                        </a:rPr>
                        <a:t>貸し倒れ</a:t>
                      </a:r>
                      <a:endParaRPr lang="en-US" sz="1100" b="1" dirty="0">
                        <a:effectLst/>
                        <a:latin typeface="+mn-ea"/>
                        <a:ea typeface="+mn-ea"/>
                      </a:endParaRPr>
                    </a:p>
                  </a:txBody>
                  <a:tcPr anchor="ctr"/>
                </a:tc>
                <a:extLst>
                  <a:ext uri="{0D108BD9-81ED-4DB2-BD59-A6C34878D82A}">
                    <a16:rowId xmlns:a16="http://schemas.microsoft.com/office/drawing/2014/main" val="2006228544"/>
                  </a:ext>
                </a:extLst>
              </a:tr>
              <a:tr h="288000">
                <a:tc>
                  <a:txBody>
                    <a:bodyPr/>
                    <a:lstStyle/>
                    <a:p>
                      <a:pPr algn="l"/>
                      <a:r>
                        <a:rPr lang="en-US" altLang="ja-JP" sz="1100" b="1" dirty="0">
                          <a:effectLst/>
                          <a:latin typeface="+mn-ea"/>
                          <a:ea typeface="+mn-ea"/>
                        </a:rPr>
                        <a:t>1254</a:t>
                      </a:r>
                    </a:p>
                  </a:txBody>
                  <a:tcPr anchor="ctr"/>
                </a:tc>
                <a:tc>
                  <a:txBody>
                    <a:bodyPr/>
                    <a:lstStyle/>
                    <a:p>
                      <a:pPr algn="l"/>
                      <a:r>
                        <a:rPr lang="en-US" altLang="ja-JP" sz="1100" b="1" dirty="0">
                          <a:effectLst/>
                          <a:latin typeface="+mn-ea"/>
                          <a:ea typeface="+mn-ea"/>
                        </a:rPr>
                        <a:t>Suzuki Taro</a:t>
                      </a:r>
                    </a:p>
                  </a:txBody>
                  <a:tcPr anchor="ctr"/>
                </a:tc>
                <a:tc>
                  <a:txBody>
                    <a:bodyPr/>
                    <a:lstStyle/>
                    <a:p>
                      <a:pPr algn="l"/>
                      <a:r>
                        <a:rPr lang="en-US" altLang="ja-JP" sz="1100" b="1" dirty="0">
                          <a:effectLst/>
                          <a:latin typeface="+mn-ea"/>
                          <a:ea typeface="+mn-ea"/>
                        </a:rPr>
                        <a:t>03-4321-xxxx</a:t>
                      </a:r>
                    </a:p>
                  </a:txBody>
                  <a:tcPr anchor="ctr"/>
                </a:tc>
                <a:tc>
                  <a:txBody>
                    <a:bodyPr/>
                    <a:lstStyle/>
                    <a:p>
                      <a:pPr algn="l"/>
                      <a:r>
                        <a:rPr kumimoji="1" lang="en-US" altLang="ja-JP" sz="1100" b="1" i="0" kern="1200" dirty="0">
                          <a:solidFill>
                            <a:schemeClr val="dk1"/>
                          </a:solidFill>
                          <a:effectLst/>
                          <a:latin typeface="+mn-ea"/>
                          <a:ea typeface="+mn-ea"/>
                          <a:cs typeface="+mn-cs"/>
                        </a:rPr>
                        <a:t>12,000,000</a:t>
                      </a:r>
                      <a:endParaRPr lang="en-US" altLang="ja-JP" sz="800" b="1" dirty="0">
                        <a:effectLst/>
                        <a:latin typeface="+mn-ea"/>
                        <a:ea typeface="+mn-ea"/>
                      </a:endParaRPr>
                    </a:p>
                  </a:txBody>
                  <a:tcPr anchor="ctr"/>
                </a:tc>
                <a:tc>
                  <a:txBody>
                    <a:bodyPr/>
                    <a:lstStyle/>
                    <a:p>
                      <a:pPr algn="l"/>
                      <a:r>
                        <a:rPr lang="en-US" altLang="ja-JP" sz="1100" b="1" dirty="0">
                          <a:effectLst/>
                          <a:latin typeface="+mn-ea"/>
                          <a:ea typeface="+mn-ea"/>
                        </a:rPr>
                        <a:t>5y</a:t>
                      </a:r>
                    </a:p>
                  </a:txBody>
                  <a:tcPr anchor="ctr"/>
                </a:tc>
                <a:tc>
                  <a:txBody>
                    <a:bodyPr/>
                    <a:lstStyle/>
                    <a:p>
                      <a:pPr algn="l"/>
                      <a:r>
                        <a:rPr lang="en-US" altLang="ja-JP" sz="1100" b="1" dirty="0">
                          <a:effectLst/>
                          <a:latin typeface="+mn-ea"/>
                          <a:ea typeface="+mn-ea"/>
                        </a:rPr>
                        <a:t>10.3</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借入の整理</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5y</a:t>
                      </a:r>
                    </a:p>
                  </a:txBody>
                  <a:tcPr anchor="ctr"/>
                </a:tc>
                <a:tc>
                  <a:txBody>
                    <a:bodyPr/>
                    <a:lstStyle/>
                    <a:p>
                      <a:pPr algn="l"/>
                      <a:r>
                        <a:rPr lang="en-US" altLang="ja-JP" sz="1100" b="1" dirty="0">
                          <a:effectLst/>
                          <a:latin typeface="+mn-ea"/>
                          <a:ea typeface="+mn-ea"/>
                        </a:rPr>
                        <a:t>672</a:t>
                      </a:r>
                    </a:p>
                  </a:txBody>
                  <a:tcPr anchor="ctr"/>
                </a:tc>
                <a:tc>
                  <a:txBody>
                    <a:bodyPr/>
                    <a:lstStyle/>
                    <a:p>
                      <a:pPr algn="l"/>
                      <a:r>
                        <a:rPr lang="ja-JP" altLang="en-US" sz="1100" b="1" dirty="0">
                          <a:effectLst/>
                          <a:latin typeface="+mn-ea"/>
                          <a:ea typeface="+mn-ea"/>
                        </a:rPr>
                        <a:t>法人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B2</a:t>
                      </a:r>
                    </a:p>
                  </a:txBody>
                  <a:tcPr anchor="ctr"/>
                </a:tc>
                <a:tc>
                  <a:txBody>
                    <a:bodyPr/>
                    <a:lstStyle/>
                    <a:p>
                      <a:pPr algn="l"/>
                      <a:r>
                        <a:rPr lang="en-US" altLang="ja-JP" sz="1100" b="1" dirty="0">
                          <a:effectLst/>
                          <a:latin typeface="+mn-ea"/>
                          <a:ea typeface="+mn-ea"/>
                        </a:rPr>
                        <a:t>0</a:t>
                      </a:r>
                    </a:p>
                  </a:txBody>
                  <a:tcPr anchor="ctr"/>
                </a:tc>
                <a:extLst>
                  <a:ext uri="{0D108BD9-81ED-4DB2-BD59-A6C34878D82A}">
                    <a16:rowId xmlns:a16="http://schemas.microsoft.com/office/drawing/2014/main" val="1421906561"/>
                  </a:ext>
                </a:extLst>
              </a:tr>
              <a:tr h="288000">
                <a:tc>
                  <a:txBody>
                    <a:bodyPr/>
                    <a:lstStyle/>
                    <a:p>
                      <a:pPr algn="l"/>
                      <a:r>
                        <a:rPr lang="en-US" altLang="ja-JP" sz="1100" b="1" dirty="0">
                          <a:effectLst/>
                          <a:latin typeface="+mn-ea"/>
                          <a:ea typeface="+mn-ea"/>
                        </a:rPr>
                        <a:t>1255</a:t>
                      </a:r>
                    </a:p>
                  </a:txBody>
                  <a:tcPr anchor="ctr"/>
                </a:tc>
                <a:tc>
                  <a:txBody>
                    <a:bodyPr/>
                    <a:lstStyle/>
                    <a:p>
                      <a:pPr algn="l"/>
                      <a:r>
                        <a:rPr lang="en-US" altLang="ja-JP" sz="1100" b="1" dirty="0">
                          <a:effectLst/>
                          <a:latin typeface="+mn-ea"/>
                          <a:ea typeface="+mn-ea"/>
                        </a:rPr>
                        <a:t>Sato Takeo</a:t>
                      </a:r>
                    </a:p>
                  </a:txBody>
                  <a:tcPr anchor="ctr"/>
                </a:tc>
                <a:tc>
                  <a:txBody>
                    <a:bodyPr/>
                    <a:lstStyle/>
                    <a:p>
                      <a:pPr algn="l"/>
                      <a:r>
                        <a:rPr lang="en-US" altLang="ja-JP" sz="1100" b="1" dirty="0">
                          <a:effectLst/>
                          <a:latin typeface="+mn-ea"/>
                          <a:ea typeface="+mn-ea"/>
                        </a:rPr>
                        <a:t>045-9024-xxxx</a:t>
                      </a:r>
                    </a:p>
                  </a:txBody>
                  <a:tcPr anchor="ctr"/>
                </a:tc>
                <a:tc>
                  <a:txBody>
                    <a:bodyPr/>
                    <a:lstStyle/>
                    <a:p>
                      <a:pPr algn="l"/>
                      <a:r>
                        <a:rPr lang="en-US" altLang="ja-JP" sz="1100" b="1" dirty="0">
                          <a:effectLst/>
                          <a:latin typeface="+mn-ea"/>
                          <a:ea typeface="+mn-ea"/>
                        </a:rPr>
                        <a:t>5,000,000</a:t>
                      </a:r>
                    </a:p>
                  </a:txBody>
                  <a:tcPr anchor="ctr"/>
                </a:tc>
                <a:tc>
                  <a:txBody>
                    <a:bodyPr/>
                    <a:lstStyle/>
                    <a:p>
                      <a:pPr algn="l"/>
                      <a:r>
                        <a:rPr lang="en-US" altLang="ja-JP" sz="1100" b="1" dirty="0">
                          <a:effectLst/>
                          <a:latin typeface="+mn-ea"/>
                          <a:ea typeface="+mn-ea"/>
                        </a:rPr>
                        <a:t>3y</a:t>
                      </a:r>
                    </a:p>
                  </a:txBody>
                  <a:tcPr anchor="ctr"/>
                </a:tc>
                <a:tc>
                  <a:txBody>
                    <a:bodyPr/>
                    <a:lstStyle/>
                    <a:p>
                      <a:pPr algn="l"/>
                      <a:r>
                        <a:rPr lang="en-US" altLang="ja-JP" sz="1100" b="1" dirty="0">
                          <a:effectLst/>
                          <a:latin typeface="+mn-ea"/>
                          <a:ea typeface="+mn-ea"/>
                        </a:rPr>
                        <a:t>17.1</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住宅購入</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2y</a:t>
                      </a:r>
                    </a:p>
                  </a:txBody>
                  <a:tcPr anchor="ctr"/>
                </a:tc>
                <a:tc>
                  <a:txBody>
                    <a:bodyPr/>
                    <a:lstStyle/>
                    <a:p>
                      <a:pPr algn="l"/>
                      <a:r>
                        <a:rPr lang="en-US" altLang="ja-JP" sz="1100" b="1" dirty="0">
                          <a:effectLst/>
                          <a:latin typeface="+mn-ea"/>
                          <a:ea typeface="+mn-ea"/>
                        </a:rPr>
                        <a:t>701</a:t>
                      </a:r>
                    </a:p>
                  </a:txBody>
                  <a:tcPr anchor="ctr"/>
                </a:tc>
                <a:tc>
                  <a:txBody>
                    <a:bodyPr/>
                    <a:lstStyle/>
                    <a:p>
                      <a:pPr algn="l"/>
                      <a:r>
                        <a:rPr lang="ja-JP" altLang="en-US" sz="1100" b="1" dirty="0">
                          <a:effectLst/>
                          <a:latin typeface="+mn-ea"/>
                          <a:ea typeface="+mn-ea"/>
                        </a:rPr>
                        <a:t>個人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C4</a:t>
                      </a:r>
                    </a:p>
                  </a:txBody>
                  <a:tcPr anchor="ctr"/>
                </a:tc>
                <a:tc>
                  <a:txBody>
                    <a:bodyPr/>
                    <a:lstStyle/>
                    <a:p>
                      <a:pPr algn="l"/>
                      <a:r>
                        <a:rPr lang="en-US" altLang="ja-JP" sz="1100" b="1" dirty="0">
                          <a:effectLst/>
                          <a:latin typeface="+mn-ea"/>
                          <a:ea typeface="+mn-ea"/>
                        </a:rPr>
                        <a:t>0</a:t>
                      </a:r>
                    </a:p>
                  </a:txBody>
                  <a:tcPr anchor="ctr"/>
                </a:tc>
                <a:extLst>
                  <a:ext uri="{0D108BD9-81ED-4DB2-BD59-A6C34878D82A}">
                    <a16:rowId xmlns:a16="http://schemas.microsoft.com/office/drawing/2014/main" val="3133906787"/>
                  </a:ext>
                </a:extLst>
              </a:tr>
              <a:tr h="288000">
                <a:tc>
                  <a:txBody>
                    <a:bodyPr/>
                    <a:lstStyle/>
                    <a:p>
                      <a:pPr algn="l"/>
                      <a:r>
                        <a:rPr kumimoji="1" lang="en-US" altLang="ja-JP" sz="1100" b="1" dirty="0">
                          <a:latin typeface="+mn-ea"/>
                          <a:ea typeface="+mn-ea"/>
                        </a:rPr>
                        <a:t>1256</a:t>
                      </a:r>
                      <a:endParaRPr kumimoji="1" lang="ja-JP" altLang="en-US" sz="1100" b="1" dirty="0">
                        <a:latin typeface="+mn-ea"/>
                        <a:ea typeface="+mn-ea"/>
                      </a:endParaRPr>
                    </a:p>
                  </a:txBody>
                  <a:tcPr anchor="ctr"/>
                </a:tc>
                <a:tc>
                  <a:txBody>
                    <a:bodyPr/>
                    <a:lstStyle/>
                    <a:p>
                      <a:pPr algn="l"/>
                      <a:r>
                        <a:rPr lang="en-US" altLang="ja-JP" sz="1100" b="1" dirty="0">
                          <a:effectLst/>
                          <a:latin typeface="+mn-ea"/>
                          <a:ea typeface="+mn-ea"/>
                        </a:rPr>
                        <a:t>Tanaka Kouichi</a:t>
                      </a:r>
                    </a:p>
                  </a:txBody>
                  <a:tcPr anchor="ctr"/>
                </a:tc>
                <a:tc>
                  <a:txBody>
                    <a:bodyPr/>
                    <a:lstStyle/>
                    <a:p>
                      <a:pPr algn="l"/>
                      <a:r>
                        <a:rPr lang="en-US" altLang="ja-JP" sz="1100" b="1" dirty="0">
                          <a:effectLst/>
                          <a:latin typeface="+mn-ea"/>
                          <a:ea typeface="+mn-ea"/>
                        </a:rPr>
                        <a:t>03-2431-xxxx</a:t>
                      </a:r>
                    </a:p>
                  </a:txBody>
                  <a:tcPr anchor="ctr"/>
                </a:tc>
                <a:tc>
                  <a:txBody>
                    <a:bodyPr/>
                    <a:lstStyle/>
                    <a:p>
                      <a:pPr algn="l"/>
                      <a:r>
                        <a:rPr lang="en-US" altLang="ja-JP" sz="1100" b="1" dirty="0">
                          <a:effectLst/>
                          <a:latin typeface="+mn-ea"/>
                          <a:ea typeface="+mn-ea"/>
                        </a:rPr>
                        <a:t>11,000,000</a:t>
                      </a:r>
                    </a:p>
                  </a:txBody>
                  <a:tcPr anchor="ctr"/>
                </a:tc>
                <a:tc>
                  <a:txBody>
                    <a:bodyPr/>
                    <a:lstStyle/>
                    <a:p>
                      <a:pPr algn="l"/>
                      <a:r>
                        <a:rPr lang="en-US" altLang="ja-JP" sz="1100" b="1" dirty="0">
                          <a:effectLst/>
                          <a:latin typeface="+mn-ea"/>
                          <a:ea typeface="+mn-ea"/>
                        </a:rPr>
                        <a:t>3y</a:t>
                      </a:r>
                    </a:p>
                  </a:txBody>
                  <a:tcPr anchor="ctr"/>
                </a:tc>
                <a:tc>
                  <a:txBody>
                    <a:bodyPr/>
                    <a:lstStyle/>
                    <a:p>
                      <a:pPr algn="l"/>
                      <a:r>
                        <a:rPr lang="en-US" altLang="ja-JP" sz="1100" b="1" dirty="0">
                          <a:effectLst/>
                          <a:latin typeface="+mn-ea"/>
                          <a:ea typeface="+mn-ea"/>
                        </a:rPr>
                        <a:t>13.8</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借入の整理</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1y</a:t>
                      </a:r>
                    </a:p>
                  </a:txBody>
                  <a:tcPr anchor="ctr"/>
                </a:tc>
                <a:tc>
                  <a:txBody>
                    <a:bodyPr/>
                    <a:lstStyle/>
                    <a:p>
                      <a:pPr algn="l"/>
                      <a:r>
                        <a:rPr lang="en-US" altLang="ja-JP" sz="1100" b="1" dirty="0">
                          <a:effectLst/>
                          <a:latin typeface="+mn-ea"/>
                          <a:ea typeface="+mn-ea"/>
                        </a:rPr>
                        <a:t>655</a:t>
                      </a:r>
                    </a:p>
                  </a:txBody>
                  <a:tcPr anchor="ctr"/>
                </a:tc>
                <a:tc>
                  <a:txBody>
                    <a:bodyPr/>
                    <a:lstStyle/>
                    <a:p>
                      <a:pPr algn="l"/>
                      <a:r>
                        <a:rPr lang="ja-JP" altLang="en-US" sz="1100" b="1" dirty="0">
                          <a:effectLst/>
                          <a:latin typeface="+mn-ea"/>
                          <a:ea typeface="+mn-ea"/>
                        </a:rPr>
                        <a:t>個人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C3</a:t>
                      </a:r>
                    </a:p>
                  </a:txBody>
                  <a:tcPr anchor="ctr"/>
                </a:tc>
                <a:tc>
                  <a:txBody>
                    <a:bodyPr/>
                    <a:lstStyle/>
                    <a:p>
                      <a:pPr algn="l"/>
                      <a:r>
                        <a:rPr lang="en-US" altLang="ja-JP" sz="1100" b="1" dirty="0">
                          <a:effectLst/>
                          <a:latin typeface="+mn-ea"/>
                          <a:ea typeface="+mn-ea"/>
                        </a:rPr>
                        <a:t>1</a:t>
                      </a:r>
                    </a:p>
                  </a:txBody>
                  <a:tcPr anchor="ctr"/>
                </a:tc>
                <a:extLst>
                  <a:ext uri="{0D108BD9-81ED-4DB2-BD59-A6C34878D82A}">
                    <a16:rowId xmlns:a16="http://schemas.microsoft.com/office/drawing/2014/main" val="1332891417"/>
                  </a:ext>
                </a:extLst>
              </a:tr>
            </a:tbl>
          </a:graphicData>
        </a:graphic>
      </p:graphicFrame>
      <p:sp>
        <p:nvSpPr>
          <p:cNvPr id="36" name="テキスト ボックス 35">
            <a:extLst>
              <a:ext uri="{FF2B5EF4-FFF2-40B4-BE49-F238E27FC236}">
                <a16:creationId xmlns:a16="http://schemas.microsoft.com/office/drawing/2014/main" id="{63420A7A-805D-4282-AD46-5EDCD8E0D031}"/>
              </a:ext>
            </a:extLst>
          </p:cNvPr>
          <p:cNvSpPr txBox="1"/>
          <p:nvPr/>
        </p:nvSpPr>
        <p:spPr>
          <a:xfrm>
            <a:off x="7989651" y="2574598"/>
            <a:ext cx="350702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lnSpc>
                <a:spcPct val="130000"/>
              </a:lnSpc>
            </a:pPr>
            <a:r>
              <a:rPr lang="en-US" altLang="ja-JP" sz="1200" dirty="0"/>
              <a:t>※ </a:t>
            </a:r>
            <a:r>
              <a:rPr lang="ja-JP" altLang="en-US" sz="1200" dirty="0"/>
              <a:t>このデータは架空のデータです</a:t>
            </a:r>
          </a:p>
        </p:txBody>
      </p:sp>
      <p:graphicFrame>
        <p:nvGraphicFramePr>
          <p:cNvPr id="37" name="表 7">
            <a:extLst>
              <a:ext uri="{FF2B5EF4-FFF2-40B4-BE49-F238E27FC236}">
                <a16:creationId xmlns:a16="http://schemas.microsoft.com/office/drawing/2014/main" id="{1ECA41CF-A15E-46EB-A138-4823B8951541}"/>
              </a:ext>
            </a:extLst>
          </p:cNvPr>
          <p:cNvGraphicFramePr>
            <a:graphicFrameLocks noGrp="1"/>
          </p:cNvGraphicFramePr>
          <p:nvPr>
            <p:extLst>
              <p:ext uri="{D42A27DB-BD31-4B8C-83A1-F6EECF244321}">
                <p14:modId xmlns:p14="http://schemas.microsoft.com/office/powerpoint/2010/main" val="4273138783"/>
              </p:ext>
            </p:extLst>
          </p:nvPr>
        </p:nvGraphicFramePr>
        <p:xfrm>
          <a:off x="2133383" y="4337897"/>
          <a:ext cx="6609401" cy="2331720"/>
        </p:xfrm>
        <a:graphic>
          <a:graphicData uri="http://schemas.openxmlformats.org/drawingml/2006/table">
            <a:tbl>
              <a:tblPr firstRow="1" bandRow="1">
                <a:tableStyleId>{21E4AEA4-8DFA-4A89-87EB-49C32662AFE0}</a:tableStyleId>
              </a:tblPr>
              <a:tblGrid>
                <a:gridCol w="622627">
                  <a:extLst>
                    <a:ext uri="{9D8B030D-6E8A-4147-A177-3AD203B41FA5}">
                      <a16:colId xmlns:a16="http://schemas.microsoft.com/office/drawing/2014/main" val="3651834403"/>
                    </a:ext>
                  </a:extLst>
                </a:gridCol>
                <a:gridCol w="1318980">
                  <a:extLst>
                    <a:ext uri="{9D8B030D-6E8A-4147-A177-3AD203B41FA5}">
                      <a16:colId xmlns:a16="http://schemas.microsoft.com/office/drawing/2014/main" val="3565889333"/>
                    </a:ext>
                  </a:extLst>
                </a:gridCol>
                <a:gridCol w="1454331">
                  <a:extLst>
                    <a:ext uri="{9D8B030D-6E8A-4147-A177-3AD203B41FA5}">
                      <a16:colId xmlns:a16="http://schemas.microsoft.com/office/drawing/2014/main" val="3869457875"/>
                    </a:ext>
                  </a:extLst>
                </a:gridCol>
                <a:gridCol w="1245326">
                  <a:extLst>
                    <a:ext uri="{9D8B030D-6E8A-4147-A177-3AD203B41FA5}">
                      <a16:colId xmlns:a16="http://schemas.microsoft.com/office/drawing/2014/main" val="1593349839"/>
                    </a:ext>
                  </a:extLst>
                </a:gridCol>
                <a:gridCol w="1123406">
                  <a:extLst>
                    <a:ext uri="{9D8B030D-6E8A-4147-A177-3AD203B41FA5}">
                      <a16:colId xmlns:a16="http://schemas.microsoft.com/office/drawing/2014/main" val="3909416032"/>
                    </a:ext>
                  </a:extLst>
                </a:gridCol>
                <a:gridCol w="844731">
                  <a:extLst>
                    <a:ext uri="{9D8B030D-6E8A-4147-A177-3AD203B41FA5}">
                      <a16:colId xmlns:a16="http://schemas.microsoft.com/office/drawing/2014/main" val="1848831541"/>
                    </a:ext>
                  </a:extLst>
                </a:gridCol>
              </a:tblGrid>
              <a:tr h="0">
                <a:tc>
                  <a:txBody>
                    <a:bodyPr/>
                    <a:lstStyle/>
                    <a:p>
                      <a:pPr algn="r"/>
                      <a:endParaRPr lang="en-US" sz="1100" b="1" dirty="0">
                        <a:effectLst/>
                      </a:endParaRPr>
                    </a:p>
                  </a:txBody>
                  <a:tcPr anchor="ctr"/>
                </a:tc>
                <a:tc>
                  <a:txBody>
                    <a:bodyPr/>
                    <a:lstStyle/>
                    <a:p>
                      <a:pPr algn="r"/>
                      <a:r>
                        <a:rPr lang="ja-JP" altLang="en-US" sz="1100" b="1" dirty="0">
                          <a:effectLst/>
                        </a:rPr>
                        <a:t>顧客</a:t>
                      </a:r>
                      <a:r>
                        <a:rPr lang="en-US" altLang="ja-JP" sz="1100" b="1" dirty="0">
                          <a:effectLst/>
                        </a:rPr>
                        <a:t>ID</a:t>
                      </a:r>
                      <a:endParaRPr lang="en-US" sz="1100" b="1" dirty="0">
                        <a:effectLst/>
                      </a:endParaRPr>
                    </a:p>
                  </a:txBody>
                  <a:tcPr anchor="ctr"/>
                </a:tc>
                <a:tc>
                  <a:txBody>
                    <a:bodyPr/>
                    <a:lstStyle/>
                    <a:p>
                      <a:pPr algn="r"/>
                      <a:r>
                        <a:rPr lang="ja-JP" altLang="en-US" sz="1100" b="1" dirty="0">
                          <a:effectLst/>
                        </a:rPr>
                        <a:t>融資額</a:t>
                      </a:r>
                      <a:endParaRPr lang="en-US" sz="1100" b="1" dirty="0">
                        <a:effectLst/>
                      </a:endParaRPr>
                    </a:p>
                  </a:txBody>
                  <a:tcPr anchor="ctr"/>
                </a:tc>
                <a:tc>
                  <a:txBody>
                    <a:bodyPr/>
                    <a:lstStyle/>
                    <a:p>
                      <a:pPr algn="r"/>
                      <a:r>
                        <a:rPr lang="ja-JP" altLang="en-US" sz="1100" b="1" dirty="0">
                          <a:effectLst/>
                        </a:rPr>
                        <a:t>利率（</a:t>
                      </a:r>
                      <a:r>
                        <a:rPr lang="en-US" altLang="ja-JP" sz="1100" b="1" dirty="0">
                          <a:effectLst/>
                        </a:rPr>
                        <a:t>%</a:t>
                      </a:r>
                      <a:r>
                        <a:rPr lang="ja-JP" altLang="en-US" sz="1100" b="1" dirty="0">
                          <a:effectLst/>
                        </a:rPr>
                        <a:t>）</a:t>
                      </a:r>
                      <a:endParaRPr lang="en-US" sz="1100" b="1" dirty="0">
                        <a:effectLst/>
                      </a:endParaRPr>
                    </a:p>
                  </a:txBody>
                  <a:tcPr anchor="ctr"/>
                </a:tc>
                <a:tc>
                  <a:txBody>
                    <a:bodyPr/>
                    <a:lstStyle/>
                    <a:p>
                      <a:pPr algn="r"/>
                      <a:r>
                        <a:rPr lang="ja-JP" altLang="en-US" sz="1100" b="1" dirty="0">
                          <a:effectLst/>
                        </a:rPr>
                        <a:t>信用スコア</a:t>
                      </a:r>
                      <a:endParaRPr lang="en-US" sz="1100" b="1" dirty="0">
                        <a:effectLst/>
                      </a:endParaRPr>
                    </a:p>
                  </a:txBody>
                  <a:tcPr anchor="ctr"/>
                </a:tc>
                <a:tc>
                  <a:txBody>
                    <a:bodyPr/>
                    <a:lstStyle/>
                    <a:p>
                      <a:pPr algn="r"/>
                      <a:r>
                        <a:rPr lang="ja-JP" altLang="en-US" sz="1100" b="1" dirty="0">
                          <a:effectLst/>
                        </a:rPr>
                        <a:t>貸し倒れ</a:t>
                      </a:r>
                      <a:endParaRPr lang="en-US" sz="1100" b="1" dirty="0">
                        <a:effectLst/>
                      </a:endParaRPr>
                    </a:p>
                  </a:txBody>
                  <a:tcPr anchor="ctr"/>
                </a:tc>
                <a:extLst>
                  <a:ext uri="{0D108BD9-81ED-4DB2-BD59-A6C34878D82A}">
                    <a16:rowId xmlns:a16="http://schemas.microsoft.com/office/drawing/2014/main" val="2006228544"/>
                  </a:ext>
                </a:extLst>
              </a:tr>
              <a:tr h="0">
                <a:tc>
                  <a:txBody>
                    <a:bodyPr/>
                    <a:lstStyle/>
                    <a:p>
                      <a:pPr fontAlgn="ctr"/>
                      <a:r>
                        <a:rPr lang="en-US" sz="1100" b="1" dirty="0">
                          <a:effectLst/>
                        </a:rPr>
                        <a:t>count</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extLst>
                  <a:ext uri="{0D108BD9-81ED-4DB2-BD59-A6C34878D82A}">
                    <a16:rowId xmlns:a16="http://schemas.microsoft.com/office/drawing/2014/main" val="4033135601"/>
                  </a:ext>
                </a:extLst>
              </a:tr>
              <a:tr h="0">
                <a:tc>
                  <a:txBody>
                    <a:bodyPr/>
                    <a:lstStyle/>
                    <a:p>
                      <a:pPr fontAlgn="ctr"/>
                      <a:r>
                        <a:rPr lang="en-US" sz="1100" b="1" dirty="0">
                          <a:effectLst/>
                        </a:rPr>
                        <a:t>mean</a:t>
                      </a:r>
                    </a:p>
                  </a:txBody>
                  <a:tcPr anchor="ctr"/>
                </a:tc>
                <a:tc>
                  <a:txBody>
                    <a:bodyPr/>
                    <a:lstStyle/>
                    <a:p>
                      <a:pPr algn="r"/>
                      <a:r>
                        <a:rPr lang="en-US" altLang="ja-JP" sz="1100" b="1" dirty="0">
                          <a:effectLst/>
                        </a:rPr>
                        <a:t>10,000</a:t>
                      </a:r>
                    </a:p>
                  </a:txBody>
                  <a:tcPr anchor="ctr"/>
                </a:tc>
                <a:tc>
                  <a:txBody>
                    <a:bodyPr/>
                    <a:lstStyle/>
                    <a:p>
                      <a:pPr algn="r"/>
                      <a:r>
                        <a:rPr lang="en-US" altLang="ja-JP" sz="1100" b="1" dirty="0">
                          <a:effectLst/>
                        </a:rPr>
                        <a:t>1,622.44</a:t>
                      </a:r>
                    </a:p>
                  </a:txBody>
                  <a:tcPr anchor="ctr"/>
                </a:tc>
                <a:tc>
                  <a:txBody>
                    <a:bodyPr/>
                    <a:lstStyle/>
                    <a:p>
                      <a:pPr algn="r"/>
                      <a:r>
                        <a:rPr lang="en-US" altLang="ja-JP" sz="1100" b="1" dirty="0">
                          <a:effectLst/>
                        </a:rPr>
                        <a:t>13.24</a:t>
                      </a:r>
                    </a:p>
                  </a:txBody>
                  <a:tcPr anchor="ctr"/>
                </a:tc>
                <a:tc>
                  <a:txBody>
                    <a:bodyPr/>
                    <a:lstStyle/>
                    <a:p>
                      <a:pPr algn="r"/>
                      <a:r>
                        <a:rPr lang="en-US" altLang="ja-JP" sz="1100" b="1" dirty="0">
                          <a:effectLst/>
                        </a:rPr>
                        <a:t>682.81</a:t>
                      </a:r>
                    </a:p>
                  </a:txBody>
                  <a:tcPr anchor="ctr"/>
                </a:tc>
                <a:tc>
                  <a:txBody>
                    <a:bodyPr/>
                    <a:lstStyle/>
                    <a:p>
                      <a:pPr algn="r"/>
                      <a:r>
                        <a:rPr lang="en-US" altLang="ja-JP" sz="1100" b="1" dirty="0">
                          <a:effectLst/>
                        </a:rPr>
                        <a:t>0.23</a:t>
                      </a:r>
                    </a:p>
                  </a:txBody>
                  <a:tcPr anchor="ctr"/>
                </a:tc>
                <a:extLst>
                  <a:ext uri="{0D108BD9-81ED-4DB2-BD59-A6C34878D82A}">
                    <a16:rowId xmlns:a16="http://schemas.microsoft.com/office/drawing/2014/main" val="715990455"/>
                  </a:ext>
                </a:extLst>
              </a:tr>
              <a:tr h="0">
                <a:tc>
                  <a:txBody>
                    <a:bodyPr/>
                    <a:lstStyle/>
                    <a:p>
                      <a:pPr fontAlgn="ctr"/>
                      <a:r>
                        <a:rPr lang="en-US" sz="1100" b="1" dirty="0">
                          <a:effectLst/>
                        </a:rPr>
                        <a:t>std</a:t>
                      </a:r>
                    </a:p>
                  </a:txBody>
                  <a:tcPr anchor="ctr"/>
                </a:tc>
                <a:tc>
                  <a:txBody>
                    <a:bodyPr/>
                    <a:lstStyle/>
                    <a:p>
                      <a:pPr algn="r"/>
                      <a:r>
                        <a:rPr lang="en-US" altLang="ja-JP" sz="1100" b="1" dirty="0">
                          <a:effectLst/>
                        </a:rPr>
                        <a:t>5,211.95</a:t>
                      </a:r>
                    </a:p>
                  </a:txBody>
                  <a:tcPr anchor="ctr"/>
                </a:tc>
                <a:tc>
                  <a:txBody>
                    <a:bodyPr/>
                    <a:lstStyle/>
                    <a:p>
                      <a:pPr algn="r"/>
                      <a:r>
                        <a:rPr lang="en-US" altLang="ja-JP" sz="1100" b="1" dirty="0">
                          <a:effectLst/>
                        </a:rPr>
                        <a:t>730.29</a:t>
                      </a:r>
                    </a:p>
                  </a:txBody>
                  <a:tcPr anchor="ctr"/>
                </a:tc>
                <a:tc>
                  <a:txBody>
                    <a:bodyPr/>
                    <a:lstStyle/>
                    <a:p>
                      <a:pPr algn="r"/>
                      <a:r>
                        <a:rPr lang="en-US" altLang="ja-JP" sz="1100" b="1" dirty="0">
                          <a:effectLst/>
                        </a:rPr>
                        <a:t>4.87</a:t>
                      </a:r>
                    </a:p>
                  </a:txBody>
                  <a:tcPr anchor="ctr"/>
                </a:tc>
                <a:tc>
                  <a:txBody>
                    <a:bodyPr/>
                    <a:lstStyle/>
                    <a:p>
                      <a:pPr algn="r"/>
                      <a:r>
                        <a:rPr lang="en-US" altLang="ja-JP" sz="1100" b="1" dirty="0">
                          <a:effectLst/>
                        </a:rPr>
                        <a:t>28.66</a:t>
                      </a:r>
                    </a:p>
                  </a:txBody>
                  <a:tcPr anchor="ctr"/>
                </a:tc>
                <a:tc>
                  <a:txBody>
                    <a:bodyPr/>
                    <a:lstStyle/>
                    <a:p>
                      <a:pPr algn="r"/>
                      <a:r>
                        <a:rPr lang="en-US" altLang="ja-JP" sz="1100" b="1" dirty="0">
                          <a:effectLst/>
                        </a:rPr>
                        <a:t>0.42</a:t>
                      </a:r>
                    </a:p>
                  </a:txBody>
                  <a:tcPr anchor="ctr"/>
                </a:tc>
                <a:extLst>
                  <a:ext uri="{0D108BD9-81ED-4DB2-BD59-A6C34878D82A}">
                    <a16:rowId xmlns:a16="http://schemas.microsoft.com/office/drawing/2014/main" val="2874956715"/>
                  </a:ext>
                </a:extLst>
              </a:tr>
              <a:tr h="0">
                <a:tc>
                  <a:txBody>
                    <a:bodyPr/>
                    <a:lstStyle/>
                    <a:p>
                      <a:pPr fontAlgn="ctr"/>
                      <a:r>
                        <a:rPr lang="en-US" sz="1100" b="1" dirty="0">
                          <a:effectLst/>
                        </a:rPr>
                        <a:t>min</a:t>
                      </a:r>
                    </a:p>
                  </a:txBody>
                  <a:tcPr anchor="ctr"/>
                </a:tc>
                <a:tc>
                  <a:txBody>
                    <a:bodyPr/>
                    <a:lstStyle/>
                    <a:p>
                      <a:pPr algn="r"/>
                      <a:r>
                        <a:rPr lang="en-US" altLang="ja-JP" sz="1100" b="1" dirty="0">
                          <a:effectLst/>
                        </a:rPr>
                        <a:t>0.00</a:t>
                      </a:r>
                    </a:p>
                  </a:txBody>
                  <a:tcPr anchor="ctr"/>
                </a:tc>
                <a:tc>
                  <a:txBody>
                    <a:bodyPr/>
                    <a:lstStyle/>
                    <a:p>
                      <a:pPr algn="r"/>
                      <a:r>
                        <a:rPr lang="en-US" altLang="ja-JP" sz="1100" b="1" dirty="0">
                          <a:effectLst/>
                        </a:rPr>
                        <a:t>400.97</a:t>
                      </a:r>
                    </a:p>
                  </a:txBody>
                  <a:tcPr anchor="ctr"/>
                </a:tc>
                <a:tc>
                  <a:txBody>
                    <a:bodyPr/>
                    <a:lstStyle/>
                    <a:p>
                      <a:pPr algn="r"/>
                      <a:r>
                        <a:rPr lang="en-US" altLang="ja-JP" sz="1100" b="1" dirty="0">
                          <a:effectLst/>
                        </a:rPr>
                        <a:t>5.31</a:t>
                      </a:r>
                    </a:p>
                  </a:txBody>
                  <a:tcPr anchor="ctr"/>
                </a:tc>
                <a:tc>
                  <a:txBody>
                    <a:bodyPr/>
                    <a:lstStyle/>
                    <a:p>
                      <a:pPr algn="r"/>
                      <a:r>
                        <a:rPr lang="en-US" altLang="ja-JP" sz="1100" b="1" dirty="0">
                          <a:effectLst/>
                        </a:rPr>
                        <a:t>649.31</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1176193099"/>
                  </a:ext>
                </a:extLst>
              </a:tr>
              <a:tr h="0">
                <a:tc>
                  <a:txBody>
                    <a:bodyPr/>
                    <a:lstStyle/>
                    <a:p>
                      <a:pPr fontAlgn="ctr"/>
                      <a:r>
                        <a:rPr lang="en-US" altLang="ja-JP" sz="1100" b="1" dirty="0">
                          <a:effectLst/>
                        </a:rPr>
                        <a:t>25%</a:t>
                      </a:r>
                    </a:p>
                  </a:txBody>
                  <a:tcPr anchor="ctr"/>
                </a:tc>
                <a:tc>
                  <a:txBody>
                    <a:bodyPr/>
                    <a:lstStyle/>
                    <a:p>
                      <a:pPr algn="r"/>
                      <a:r>
                        <a:rPr lang="en-US" altLang="ja-JP" sz="1100" b="1" dirty="0">
                          <a:effectLst/>
                        </a:rPr>
                        <a:t>5,000.00</a:t>
                      </a:r>
                    </a:p>
                  </a:txBody>
                  <a:tcPr anchor="ctr"/>
                </a:tc>
                <a:tc>
                  <a:txBody>
                    <a:bodyPr/>
                    <a:lstStyle/>
                    <a:p>
                      <a:pPr algn="r"/>
                      <a:r>
                        <a:rPr lang="en-US" altLang="ja-JP" sz="1100" b="1" dirty="0">
                          <a:effectLst/>
                        </a:rPr>
                        <a:t>1,067.69</a:t>
                      </a:r>
                    </a:p>
                  </a:txBody>
                  <a:tcPr anchor="ctr"/>
                </a:tc>
                <a:tc>
                  <a:txBody>
                    <a:bodyPr/>
                    <a:lstStyle/>
                    <a:p>
                      <a:pPr algn="r"/>
                      <a:r>
                        <a:rPr lang="en-US" altLang="ja-JP" sz="1100" b="1" dirty="0">
                          <a:effectLst/>
                        </a:rPr>
                        <a:t>10.90</a:t>
                      </a:r>
                    </a:p>
                  </a:txBody>
                  <a:tcPr anchor="ctr"/>
                </a:tc>
                <a:tc>
                  <a:txBody>
                    <a:bodyPr/>
                    <a:lstStyle/>
                    <a:p>
                      <a:pPr algn="r"/>
                      <a:r>
                        <a:rPr lang="en-US" altLang="ja-JP" sz="1100" b="1" dirty="0">
                          <a:effectLst/>
                        </a:rPr>
                        <a:t>659.02</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240506891"/>
                  </a:ext>
                </a:extLst>
              </a:tr>
              <a:tr h="0">
                <a:tc>
                  <a:txBody>
                    <a:bodyPr/>
                    <a:lstStyle/>
                    <a:p>
                      <a:pPr fontAlgn="ctr"/>
                      <a:r>
                        <a:rPr lang="en-US" altLang="ja-JP" sz="1100" b="1" dirty="0">
                          <a:effectLst/>
                        </a:rPr>
                        <a:t>50%</a:t>
                      </a:r>
                    </a:p>
                  </a:txBody>
                  <a:tcPr anchor="ctr"/>
                </a:tc>
                <a:tc>
                  <a:txBody>
                    <a:bodyPr/>
                    <a:lstStyle/>
                    <a:p>
                      <a:pPr algn="r"/>
                      <a:r>
                        <a:rPr lang="en-US" altLang="ja-JP" sz="1100" b="1" dirty="0">
                          <a:effectLst/>
                        </a:rPr>
                        <a:t>10,000.00</a:t>
                      </a:r>
                    </a:p>
                  </a:txBody>
                  <a:tcPr anchor="ctr"/>
                </a:tc>
                <a:tc>
                  <a:txBody>
                    <a:bodyPr/>
                    <a:lstStyle/>
                    <a:p>
                      <a:pPr algn="r"/>
                      <a:r>
                        <a:rPr lang="en-US" altLang="ja-JP" sz="1100" b="1" dirty="0">
                          <a:effectLst/>
                        </a:rPr>
                        <a:t>1,189.12</a:t>
                      </a:r>
                    </a:p>
                  </a:txBody>
                  <a:tcPr anchor="ctr"/>
                </a:tc>
                <a:tc>
                  <a:txBody>
                    <a:bodyPr/>
                    <a:lstStyle/>
                    <a:p>
                      <a:pPr algn="r"/>
                      <a:r>
                        <a:rPr lang="en-US" altLang="ja-JP" sz="1100" b="1" dirty="0">
                          <a:effectLst/>
                        </a:rPr>
                        <a:t>13.81</a:t>
                      </a:r>
                    </a:p>
                  </a:txBody>
                  <a:tcPr anchor="ctr"/>
                </a:tc>
                <a:tc>
                  <a:txBody>
                    <a:bodyPr/>
                    <a:lstStyle/>
                    <a:p>
                      <a:pPr algn="r"/>
                      <a:r>
                        <a:rPr lang="en-US" altLang="ja-JP" sz="1100" b="1" dirty="0">
                          <a:effectLst/>
                        </a:rPr>
                        <a:t>678.06</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1421906561"/>
                  </a:ext>
                </a:extLst>
              </a:tr>
              <a:tr h="0">
                <a:tc>
                  <a:txBody>
                    <a:bodyPr/>
                    <a:lstStyle/>
                    <a:p>
                      <a:pPr fontAlgn="ctr"/>
                      <a:r>
                        <a:rPr lang="en-US" altLang="ja-JP" sz="1100" b="1" dirty="0">
                          <a:effectLst/>
                        </a:rPr>
                        <a:t>75%</a:t>
                      </a:r>
                    </a:p>
                  </a:txBody>
                  <a:tcPr anchor="ctr"/>
                </a:tc>
                <a:tc>
                  <a:txBody>
                    <a:bodyPr/>
                    <a:lstStyle/>
                    <a:p>
                      <a:pPr algn="r"/>
                      <a:r>
                        <a:rPr lang="en-US" altLang="ja-JP" sz="1100" b="1" dirty="0">
                          <a:effectLst/>
                        </a:rPr>
                        <a:t>15,000.00</a:t>
                      </a:r>
                    </a:p>
                  </a:txBody>
                  <a:tcPr anchor="ctr"/>
                </a:tc>
                <a:tc>
                  <a:txBody>
                    <a:bodyPr/>
                    <a:lstStyle/>
                    <a:p>
                      <a:pPr algn="r"/>
                      <a:r>
                        <a:rPr lang="en-US" altLang="ja-JP" sz="1100" b="1" dirty="0">
                          <a:effectLst/>
                        </a:rPr>
                        <a:t>2,249.82</a:t>
                      </a:r>
                    </a:p>
                  </a:txBody>
                  <a:tcPr anchor="ctr"/>
                </a:tc>
                <a:tc>
                  <a:txBody>
                    <a:bodyPr/>
                    <a:lstStyle/>
                    <a:p>
                      <a:pPr algn="r"/>
                      <a:r>
                        <a:rPr lang="en-US" altLang="ja-JP" sz="1100" b="1" dirty="0">
                          <a:effectLst/>
                        </a:rPr>
                        <a:t>18.05</a:t>
                      </a:r>
                    </a:p>
                  </a:txBody>
                  <a:tcPr anchor="ctr"/>
                </a:tc>
                <a:tc>
                  <a:txBody>
                    <a:bodyPr/>
                    <a:lstStyle/>
                    <a:p>
                      <a:pPr algn="r"/>
                      <a:r>
                        <a:rPr lang="en-US" altLang="ja-JP" sz="1100" b="1" dirty="0">
                          <a:effectLst/>
                        </a:rPr>
                        <a:t>699.44</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3133906787"/>
                  </a:ext>
                </a:extLst>
              </a:tr>
              <a:tr h="0">
                <a:tc>
                  <a:txBody>
                    <a:bodyPr/>
                    <a:lstStyle/>
                    <a:p>
                      <a:pPr fontAlgn="ctr"/>
                      <a:r>
                        <a:rPr lang="en-US" sz="1100" b="1" dirty="0">
                          <a:effectLst/>
                        </a:rPr>
                        <a:t>max</a:t>
                      </a:r>
                    </a:p>
                  </a:txBody>
                  <a:tcPr anchor="ctr"/>
                </a:tc>
                <a:tc>
                  <a:txBody>
                    <a:bodyPr/>
                    <a:lstStyle/>
                    <a:p>
                      <a:pPr algn="r"/>
                      <a:r>
                        <a:rPr lang="en-US" altLang="ja-JP" sz="1100" b="1" dirty="0">
                          <a:effectLst/>
                        </a:rPr>
                        <a:t>20,000.00</a:t>
                      </a:r>
                    </a:p>
                  </a:txBody>
                  <a:tcPr anchor="ctr"/>
                </a:tc>
                <a:tc>
                  <a:txBody>
                    <a:bodyPr/>
                    <a:lstStyle/>
                    <a:p>
                      <a:pPr algn="r"/>
                      <a:r>
                        <a:rPr lang="en-US" altLang="ja-JP" sz="1100" b="1" dirty="0">
                          <a:effectLst/>
                        </a:rPr>
                        <a:t>3,815.25</a:t>
                      </a:r>
                    </a:p>
                  </a:txBody>
                  <a:tcPr anchor="ctr"/>
                </a:tc>
                <a:tc>
                  <a:txBody>
                    <a:bodyPr/>
                    <a:lstStyle/>
                    <a:p>
                      <a:pPr algn="r"/>
                      <a:r>
                        <a:rPr lang="en-US" altLang="ja-JP" sz="1100" b="1" dirty="0">
                          <a:effectLst/>
                        </a:rPr>
                        <a:t>27.97</a:t>
                      </a:r>
                    </a:p>
                  </a:txBody>
                  <a:tcPr anchor="ctr"/>
                </a:tc>
                <a:tc>
                  <a:txBody>
                    <a:bodyPr/>
                    <a:lstStyle/>
                    <a:p>
                      <a:pPr algn="r"/>
                      <a:r>
                        <a:rPr lang="en-US" altLang="ja-JP" sz="1100" b="1" dirty="0">
                          <a:effectLst/>
                        </a:rPr>
                        <a:t>802.76</a:t>
                      </a:r>
                    </a:p>
                  </a:txBody>
                  <a:tcPr anchor="ctr"/>
                </a:tc>
                <a:tc>
                  <a:txBody>
                    <a:bodyPr/>
                    <a:lstStyle/>
                    <a:p>
                      <a:pPr algn="r"/>
                      <a:r>
                        <a:rPr lang="en-US" altLang="ja-JP" sz="1100" b="1" dirty="0">
                          <a:effectLst/>
                        </a:rPr>
                        <a:t>1.00</a:t>
                      </a:r>
                    </a:p>
                  </a:txBody>
                  <a:tcPr anchor="ctr"/>
                </a:tc>
                <a:extLst>
                  <a:ext uri="{0D108BD9-81ED-4DB2-BD59-A6C34878D82A}">
                    <a16:rowId xmlns:a16="http://schemas.microsoft.com/office/drawing/2014/main" val="1332891417"/>
                  </a:ext>
                </a:extLst>
              </a:tr>
            </a:tbl>
          </a:graphicData>
        </a:graphic>
      </p:graphicFrame>
      <p:sp>
        <p:nvSpPr>
          <p:cNvPr id="38" name="テキスト ボックス 37">
            <a:extLst>
              <a:ext uri="{FF2B5EF4-FFF2-40B4-BE49-F238E27FC236}">
                <a16:creationId xmlns:a16="http://schemas.microsoft.com/office/drawing/2014/main" id="{34269BEF-EC51-498A-A360-EFAFE7F73FB6}"/>
              </a:ext>
            </a:extLst>
          </p:cNvPr>
          <p:cNvSpPr txBox="1"/>
          <p:nvPr/>
        </p:nvSpPr>
        <p:spPr>
          <a:xfrm>
            <a:off x="8940188" y="5232828"/>
            <a:ext cx="230443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200" dirty="0"/>
              <a:t>describe</a:t>
            </a:r>
            <a:r>
              <a:rPr lang="ja-JP" altLang="en-US" sz="1200" dirty="0"/>
              <a:t>メソッドの結果</a:t>
            </a:r>
          </a:p>
        </p:txBody>
      </p:sp>
      <p:sp>
        <p:nvSpPr>
          <p:cNvPr id="3" name="吹き出し: 角を丸めた四角形 2">
            <a:extLst>
              <a:ext uri="{FF2B5EF4-FFF2-40B4-BE49-F238E27FC236}">
                <a16:creationId xmlns:a16="http://schemas.microsoft.com/office/drawing/2014/main" id="{87D1E74A-C96D-4310-93E2-142C56A5CAC6}"/>
              </a:ext>
            </a:extLst>
          </p:cNvPr>
          <p:cNvSpPr/>
          <p:nvPr/>
        </p:nvSpPr>
        <p:spPr>
          <a:xfrm>
            <a:off x="8917577" y="5183020"/>
            <a:ext cx="2304434" cy="418167"/>
          </a:xfrm>
          <a:prstGeom prst="wedgeRoundRectCallout">
            <a:avLst>
              <a:gd name="adj1" fmla="val -54937"/>
              <a:gd name="adj2" fmla="val 77610"/>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F9929689-3B48-4C59-97BF-15EC74F32DF8}"/>
              </a:ext>
            </a:extLst>
          </p:cNvPr>
          <p:cNvSpPr txBox="1"/>
          <p:nvPr/>
        </p:nvSpPr>
        <p:spPr>
          <a:xfrm>
            <a:off x="8962799" y="4603770"/>
            <a:ext cx="230443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200" dirty="0"/>
              <a:t>head</a:t>
            </a:r>
            <a:r>
              <a:rPr lang="ja-JP" altLang="en-US" sz="1200" dirty="0"/>
              <a:t>メソッドの結果</a:t>
            </a:r>
          </a:p>
        </p:txBody>
      </p:sp>
      <p:sp>
        <p:nvSpPr>
          <p:cNvPr id="40" name="吹き出し: 角を丸めた四角形 39">
            <a:extLst>
              <a:ext uri="{FF2B5EF4-FFF2-40B4-BE49-F238E27FC236}">
                <a16:creationId xmlns:a16="http://schemas.microsoft.com/office/drawing/2014/main" id="{5499BCCF-F543-4D10-8655-10B4D3FA095E}"/>
              </a:ext>
            </a:extLst>
          </p:cNvPr>
          <p:cNvSpPr/>
          <p:nvPr/>
        </p:nvSpPr>
        <p:spPr>
          <a:xfrm>
            <a:off x="8940188" y="4553962"/>
            <a:ext cx="2304434" cy="418167"/>
          </a:xfrm>
          <a:prstGeom prst="wedgeRoundRectCallout">
            <a:avLst>
              <a:gd name="adj1" fmla="val -47001"/>
              <a:gd name="adj2" fmla="val -111903"/>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834999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ワークシート</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329</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94A68AF-2A67-4E5E-9FA7-B5098CB71F2F}"/>
              </a:ext>
            </a:extLst>
          </p:cNvPr>
          <p:cNvSpPr txBox="1"/>
          <p:nvPr/>
        </p:nvSpPr>
        <p:spPr>
          <a:xfrm>
            <a:off x="1127512" y="1639203"/>
            <a:ext cx="779665" cy="238764"/>
          </a:xfrm>
          <a:prstGeom prst="roundRect">
            <a:avLst/>
          </a:prstGeom>
          <a:solidFill>
            <a:srgbClr val="494949"/>
          </a:solidFill>
        </p:spPr>
        <p:txBody>
          <a:bodyPr wrap="square" tIns="72000" anchor="ctr">
            <a:noAutofit/>
          </a:bodyPr>
          <a:lstStyle/>
          <a:p>
            <a:pPr algn="ctr"/>
            <a:r>
              <a:rPr kumimoji="1" lang="ja-JP" altLang="en-US" sz="1200" b="1" spc="300" dirty="0">
                <a:solidFill>
                  <a:schemeClr val="bg1"/>
                </a:solidFill>
                <a:latin typeface="メイリオ" panose="020B0604030504040204" pitchFamily="50" charset="-128"/>
                <a:ea typeface="メイリオ" panose="020B0604030504040204" pitchFamily="50" charset="-128"/>
              </a:rPr>
              <a:t>記入欄</a:t>
            </a:r>
          </a:p>
        </p:txBody>
      </p: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63279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画像処理</a:t>
            </a:r>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画像処理</a:t>
              </a:r>
              <a:endParaRPr lang="en-US" altLang="ja-JP" sz="2400" b="1" spc="150" dirty="0">
                <a:solidFill>
                  <a:schemeClr val="bg1"/>
                </a:solidFill>
                <a:latin typeface="+mn-ea"/>
              </a:endParaRP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rgbClr val="494949"/>
                </a:solidFill>
              </a:rPr>
              <a:t>　</a:t>
            </a:r>
            <a:r>
              <a:rPr lang="ja-JP" altLang="en-US" sz="2000" dirty="0">
                <a:solidFill>
                  <a:srgbClr val="494949"/>
                </a:solidFill>
              </a:rPr>
              <a:t>画像認識技術は、応用範囲が広く様々な分野で活用されています。</a:t>
            </a:r>
            <a:endParaRPr lang="en-US" altLang="ja-JP" sz="2000" dirty="0">
              <a:solidFill>
                <a:srgbClr val="494949"/>
              </a:solidFill>
            </a:endParaRPr>
          </a:p>
          <a:p>
            <a:r>
              <a:rPr lang="ja-JP" altLang="en-US" sz="2000" spc="0">
                <a:solidFill>
                  <a:srgbClr val="494949"/>
                </a:solidFill>
              </a:rPr>
              <a:t>　人間の視覚情報を処理した技術です。画像分類や物体検出、セマンティックセグメンテーション、光学文字認識（</a:t>
            </a:r>
            <a:r>
              <a:rPr lang="en-US" altLang="ja-JP" sz="2000" spc="0" dirty="0">
                <a:solidFill>
                  <a:srgbClr val="494949"/>
                </a:solidFill>
              </a:rPr>
              <a:t>OCR)</a:t>
            </a:r>
            <a:r>
              <a:rPr lang="ja-JP" altLang="en-US" sz="2000" spc="0">
                <a:solidFill>
                  <a:srgbClr val="494949"/>
                </a:solidFill>
              </a:rPr>
              <a:t>など様々なタスクがあります。</a:t>
            </a:r>
            <a:endParaRPr lang="ja-JP" altLang="en-US" sz="2000" spc="0" dirty="0">
              <a:solidFill>
                <a:srgbClr val="494949"/>
              </a:solidFill>
            </a:endParaRPr>
          </a:p>
        </p:txBody>
      </p:sp>
      <p:pic>
        <p:nvPicPr>
          <p:cNvPr id="9" name="Picture 24" descr="A group of people walking on a sidewalk with bounding boxes to identify people and items of clothing">
            <a:extLst>
              <a:ext uri="{FF2B5EF4-FFF2-40B4-BE49-F238E27FC236}">
                <a16:creationId xmlns:a16="http://schemas.microsoft.com/office/drawing/2014/main" id="{5ACC7D66-1DDB-DFBE-4C28-811F2B9A2CD0}"/>
              </a:ext>
            </a:extLst>
          </p:cNvPr>
          <p:cNvPicPr>
            <a:picLocks noChangeAspect="1"/>
          </p:cNvPicPr>
          <p:nvPr/>
        </p:nvPicPr>
        <p:blipFill>
          <a:blip r:embed="rId2"/>
          <a:stretch>
            <a:fillRect/>
          </a:stretch>
        </p:blipFill>
        <p:spPr>
          <a:xfrm>
            <a:off x="5151010" y="3970604"/>
            <a:ext cx="2248196" cy="1497333"/>
          </a:xfrm>
          <a:prstGeom prst="rect">
            <a:avLst/>
          </a:prstGeom>
        </p:spPr>
      </p:pic>
      <p:grpSp>
        <p:nvGrpSpPr>
          <p:cNvPr id="10" name="Group 25">
            <a:extLst>
              <a:ext uri="{FF2B5EF4-FFF2-40B4-BE49-F238E27FC236}">
                <a16:creationId xmlns:a16="http://schemas.microsoft.com/office/drawing/2014/main" id="{ED54D93D-3F57-4C9C-30AB-7F11A80E4F66}"/>
              </a:ext>
              <a:ext uri="{C183D7F6-B498-43B3-948B-1728B52AA6E4}">
                <adec:decorative xmlns:adec="http://schemas.microsoft.com/office/drawing/2017/decorative" val="1"/>
              </a:ext>
            </a:extLst>
          </p:cNvPr>
          <p:cNvGrpSpPr/>
          <p:nvPr/>
        </p:nvGrpSpPr>
        <p:grpSpPr>
          <a:xfrm>
            <a:off x="4258357" y="4082011"/>
            <a:ext cx="3781484" cy="2109050"/>
            <a:chOff x="6628656" y="1862897"/>
            <a:chExt cx="4517495" cy="3997897"/>
          </a:xfrm>
        </p:grpSpPr>
        <p:sp>
          <p:nvSpPr>
            <p:cNvPr id="11" name="TextBox 26">
              <a:extLst>
                <a:ext uri="{FF2B5EF4-FFF2-40B4-BE49-F238E27FC236}">
                  <a16:creationId xmlns:a16="http://schemas.microsoft.com/office/drawing/2014/main" id="{4451D030-B441-336D-6134-BC9D1F31F796}"/>
                </a:ext>
              </a:extLst>
            </p:cNvPr>
            <p:cNvSpPr txBox="1"/>
            <p:nvPr/>
          </p:nvSpPr>
          <p:spPr>
            <a:xfrm>
              <a:off x="6628656" y="4927323"/>
              <a:ext cx="4517495" cy="933471"/>
            </a:xfrm>
            <a:prstGeom prst="rect">
              <a:avLst/>
            </a:prstGeom>
            <a:noFill/>
          </p:spPr>
          <p:txBody>
            <a:bodyPr wrap="none" lIns="0" tIns="0" rIns="0" bIns="0" rtlCol="0">
              <a:spAutoFit/>
            </a:bodyPr>
            <a:lstStyle/>
            <a:p>
              <a:pPr algn="l"/>
              <a:r>
                <a:rPr lang="ja-JP" sz="1600" b="1" i="0" strike="noStrike" cap="none" spc="0" dirty="0">
                  <a:solidFill>
                    <a:srgbClr val="000000"/>
                  </a:solidFill>
                  <a:effectLst/>
                  <a:latin typeface="+mn-ea"/>
                  <a:cs typeface="MS UI Gothic"/>
                </a:rPr>
                <a:t>キャプション</a:t>
              </a:r>
              <a:r>
                <a:rPr lang="ja-JP" sz="1600" b="0" i="0" strike="noStrike" cap="none" spc="0" dirty="0">
                  <a:solidFill>
                    <a:srgbClr val="000000"/>
                  </a:solidFill>
                  <a:effectLst/>
                  <a:latin typeface="+mn-ea"/>
                  <a:cs typeface="MS UI Gothic"/>
                </a:rPr>
                <a:t>:歩道を歩く人々のグループ</a:t>
              </a:r>
            </a:p>
            <a:p>
              <a:pPr algn="l"/>
              <a:r>
                <a:rPr lang="ja-JP" sz="1600" b="1" i="0" strike="noStrike" cap="none" spc="0" dirty="0">
                  <a:solidFill>
                    <a:srgbClr val="000000"/>
                  </a:solidFill>
                  <a:effectLst/>
                  <a:latin typeface="+mn-ea"/>
                  <a:cs typeface="MS UI Gothic"/>
                </a:rPr>
                <a:t>タグ</a:t>
              </a:r>
              <a:r>
                <a:rPr lang="ja-JP" sz="1600" b="0" i="0" strike="noStrike" cap="none" spc="0" dirty="0">
                  <a:solidFill>
                    <a:srgbClr val="000000"/>
                  </a:solidFill>
                  <a:effectLst/>
                  <a:latin typeface="+mn-ea"/>
                  <a:cs typeface="MS UI Gothic"/>
                </a:rPr>
                <a:t>:建物、ジーンズ、路上</a:t>
              </a:r>
              <a:r>
                <a:rPr lang="ja-JP" sz="1600" b="0" i="0" strike="noStrike" cap="none" spc="0">
                  <a:solidFill>
                    <a:srgbClr val="000000"/>
                  </a:solidFill>
                  <a:effectLst/>
                  <a:latin typeface="+mn-ea"/>
                  <a:cs typeface="MS UI Gothic"/>
                </a:rPr>
                <a:t>、屋外、</a:t>
              </a:r>
              <a:r>
                <a:rPr lang="ja-JP" sz="1600" b="0" i="0" strike="noStrike" cap="none" spc="0" dirty="0">
                  <a:solidFill>
                    <a:srgbClr val="000000"/>
                  </a:solidFill>
                  <a:effectLst/>
                  <a:latin typeface="+mn-ea"/>
                  <a:cs typeface="MS UI Gothic"/>
                </a:rPr>
                <a:t>人</a:t>
              </a:r>
            </a:p>
          </p:txBody>
        </p:sp>
        <p:sp>
          <p:nvSpPr>
            <p:cNvPr id="12" name="Rectangle 27">
              <a:extLst>
                <a:ext uri="{FF2B5EF4-FFF2-40B4-BE49-F238E27FC236}">
                  <a16:creationId xmlns:a16="http://schemas.microsoft.com/office/drawing/2014/main" id="{794EFFFF-4090-A5AD-51AB-9E52B138701D}"/>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3" name="Rectangle 28">
              <a:extLst>
                <a:ext uri="{FF2B5EF4-FFF2-40B4-BE49-F238E27FC236}">
                  <a16:creationId xmlns:a16="http://schemas.microsoft.com/office/drawing/2014/main" id="{06CFCDC7-2A4C-948E-0B10-10EA96567E79}"/>
                </a:ext>
              </a:extLst>
            </p:cNvPr>
            <p:cNvSpPr/>
            <p:nvPr/>
          </p:nvSpPr>
          <p:spPr bwMode="auto">
            <a:xfrm>
              <a:off x="8572793"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4" name="Rectangle 29">
              <a:extLst>
                <a:ext uri="{FF2B5EF4-FFF2-40B4-BE49-F238E27FC236}">
                  <a16:creationId xmlns:a16="http://schemas.microsoft.com/office/drawing/2014/main" id="{B55333FB-F2BA-3FA8-FFB1-BFF51457783A}"/>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5" name="Rectangle 30">
              <a:extLst>
                <a:ext uri="{FF2B5EF4-FFF2-40B4-BE49-F238E27FC236}">
                  <a16:creationId xmlns:a16="http://schemas.microsoft.com/office/drawing/2014/main" id="{68DA0D3F-DBFB-8DD4-AA8C-B92F4D02237A}"/>
                </a:ext>
              </a:extLst>
            </p:cNvPr>
            <p:cNvSpPr/>
            <p:nvPr/>
          </p:nvSpPr>
          <p:spPr bwMode="auto">
            <a:xfrm>
              <a:off x="9588667" y="3835479"/>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6" name="TextBox 31">
              <a:extLst>
                <a:ext uri="{FF2B5EF4-FFF2-40B4-BE49-F238E27FC236}">
                  <a16:creationId xmlns:a16="http://schemas.microsoft.com/office/drawing/2014/main" id="{036E02CD-CFD7-F22F-EEC9-AF9D61598867}"/>
                </a:ext>
              </a:extLst>
            </p:cNvPr>
            <p:cNvSpPr txBox="1"/>
            <p:nvPr/>
          </p:nvSpPr>
          <p:spPr>
            <a:xfrm>
              <a:off x="8545547" y="2298172"/>
              <a:ext cx="728085" cy="291709"/>
            </a:xfrm>
            <a:prstGeom prst="rect">
              <a:avLst/>
            </a:prstGeom>
            <a:solidFill>
              <a:srgbClr val="40CDF5"/>
            </a:solidFill>
          </p:spPr>
          <p:txBody>
            <a:bodyPr wrap="none" lIns="91440" tIns="0" rIns="91440" bIns="0" rtlCol="0">
              <a:spAutoFit/>
            </a:bodyPr>
            <a:lstStyle/>
            <a:p>
              <a:pPr algn="l"/>
              <a:r>
                <a:rPr lang="ja-JP" sz="1000" b="0" i="0" strike="noStrike" cap="none" spc="0">
                  <a:solidFill>
                    <a:srgbClr val="000000"/>
                  </a:solidFill>
                  <a:effectLst/>
                  <a:latin typeface="+mn-ea"/>
                  <a:cs typeface="MS UI Gothic"/>
                </a:rPr>
                <a:t>person</a:t>
              </a:r>
            </a:p>
          </p:txBody>
        </p:sp>
        <p:sp>
          <p:nvSpPr>
            <p:cNvPr id="17" name="TextBox 32">
              <a:extLst>
                <a:ext uri="{FF2B5EF4-FFF2-40B4-BE49-F238E27FC236}">
                  <a16:creationId xmlns:a16="http://schemas.microsoft.com/office/drawing/2014/main" id="{43B7C640-5E94-0E50-06AF-761FEBC87A9B}"/>
                </a:ext>
              </a:extLst>
            </p:cNvPr>
            <p:cNvSpPr txBox="1"/>
            <p:nvPr/>
          </p:nvSpPr>
          <p:spPr>
            <a:xfrm>
              <a:off x="9542810" y="1862897"/>
              <a:ext cx="726170" cy="291709"/>
            </a:xfrm>
            <a:prstGeom prst="rect">
              <a:avLst/>
            </a:prstGeom>
            <a:solidFill>
              <a:srgbClr val="40CDF5"/>
            </a:solidFill>
          </p:spPr>
          <p:txBody>
            <a:bodyPr wrap="none" lIns="91440" tIns="0" rIns="91440" bIns="0" rtlCol="0">
              <a:spAutoFit/>
            </a:bodyPr>
            <a:lstStyle/>
            <a:p>
              <a:pPr algn="l"/>
              <a:r>
                <a:rPr lang="en-US" altLang="ja-JP" sz="1000" b="0" i="0" strike="noStrike" cap="none" spc="0" dirty="0">
                  <a:solidFill>
                    <a:srgbClr val="000000"/>
                  </a:solidFill>
                  <a:effectLst/>
                  <a:latin typeface="+mn-ea"/>
                  <a:cs typeface="MS UI Gothic"/>
                </a:rPr>
                <a:t>Person</a:t>
              </a:r>
              <a:endParaRPr lang="ja-JP" sz="1000" b="0" i="0" strike="noStrike" cap="none" spc="0">
                <a:solidFill>
                  <a:srgbClr val="000000"/>
                </a:solidFill>
                <a:effectLst/>
                <a:latin typeface="+mn-ea"/>
                <a:cs typeface="MS UI Gothic"/>
              </a:endParaRPr>
            </a:p>
          </p:txBody>
        </p:sp>
        <p:sp>
          <p:nvSpPr>
            <p:cNvPr id="18" name="TextBox 33">
              <a:extLst>
                <a:ext uri="{FF2B5EF4-FFF2-40B4-BE49-F238E27FC236}">
                  <a16:creationId xmlns:a16="http://schemas.microsoft.com/office/drawing/2014/main" id="{7F0C961F-7C83-5810-E8A2-32A334970BD1}"/>
                </a:ext>
              </a:extLst>
            </p:cNvPr>
            <p:cNvSpPr txBox="1"/>
            <p:nvPr/>
          </p:nvSpPr>
          <p:spPr>
            <a:xfrm>
              <a:off x="9669738" y="3209665"/>
              <a:ext cx="833410" cy="291709"/>
            </a:xfrm>
            <a:prstGeom prst="rect">
              <a:avLst/>
            </a:prstGeom>
            <a:solidFill>
              <a:srgbClr val="40CDF5"/>
            </a:solidFill>
          </p:spPr>
          <p:txBody>
            <a:bodyPr wrap="none" lIns="91440" tIns="0" rIns="91440" bIns="0" rtlCol="0">
              <a:spAutoFit/>
            </a:bodyPr>
            <a:lstStyle/>
            <a:p>
              <a:pPr algn="l"/>
              <a:r>
                <a:rPr lang="ja-JP" sz="1000" b="0" i="0" strike="noStrike" cap="none" spc="0">
                  <a:solidFill>
                    <a:srgbClr val="000000"/>
                  </a:solidFill>
                  <a:effectLst/>
                  <a:latin typeface="+mn-ea"/>
                  <a:cs typeface="MS UI Gothic"/>
                </a:rPr>
                <a:t>ジーンズ</a:t>
              </a:r>
            </a:p>
          </p:txBody>
        </p:sp>
        <p:sp>
          <p:nvSpPr>
            <p:cNvPr id="19" name="TextBox 34">
              <a:extLst>
                <a:ext uri="{FF2B5EF4-FFF2-40B4-BE49-F238E27FC236}">
                  <a16:creationId xmlns:a16="http://schemas.microsoft.com/office/drawing/2014/main" id="{7D9A8C13-28CA-9583-0AA9-B887FDBE31EC}"/>
                </a:ext>
              </a:extLst>
            </p:cNvPr>
            <p:cNvSpPr txBox="1"/>
            <p:nvPr/>
          </p:nvSpPr>
          <p:spPr>
            <a:xfrm>
              <a:off x="9781462" y="3759085"/>
              <a:ext cx="559600" cy="153888"/>
            </a:xfrm>
            <a:prstGeom prst="rect">
              <a:avLst/>
            </a:prstGeom>
            <a:solidFill>
              <a:srgbClr val="40CDF5"/>
            </a:solidFill>
          </p:spPr>
          <p:txBody>
            <a:bodyPr wrap="none" lIns="91440" tIns="0" rIns="91440" bIns="0" rtlCol="0">
              <a:noAutofit/>
            </a:bodyPr>
            <a:lstStyle/>
            <a:p>
              <a:pPr algn="ctr"/>
              <a:r>
                <a:rPr lang="ja-JP" sz="1000" b="0" i="0" strike="noStrike" cap="none" spc="0">
                  <a:solidFill>
                    <a:srgbClr val="000000"/>
                  </a:solidFill>
                  <a:effectLst/>
                  <a:latin typeface="+mn-ea"/>
                  <a:cs typeface="MS UI Gothic"/>
                </a:rPr>
                <a:t>靴</a:t>
              </a:r>
            </a:p>
          </p:txBody>
        </p:sp>
        <p:sp>
          <p:nvSpPr>
            <p:cNvPr id="20" name="Rectangle 35">
              <a:extLst>
                <a:ext uri="{FF2B5EF4-FFF2-40B4-BE49-F238E27FC236}">
                  <a16:creationId xmlns:a16="http://schemas.microsoft.com/office/drawing/2014/main" id="{7B0CE736-E340-BDD3-F461-5C73B1C3BBC1}"/>
                </a:ext>
              </a:extLst>
            </p:cNvPr>
            <p:cNvSpPr/>
            <p:nvPr/>
          </p:nvSpPr>
          <p:spPr bwMode="auto">
            <a:xfrm>
              <a:off x="9713784" y="2211229"/>
              <a:ext cx="347476" cy="434839"/>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gr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5259445" y="3425520"/>
            <a:ext cx="203132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物体検出と文章生成</a:t>
            </a:r>
            <a:endParaRPr kumimoji="1" lang="ja-JP" altLang="en-US" sz="1600" dirty="0">
              <a:solidFill>
                <a:srgbClr val="000000"/>
              </a:solidFill>
              <a:latin typeface="+mn-ea"/>
            </a:endParaRPr>
          </a:p>
        </p:txBody>
      </p:sp>
      <p:pic>
        <p:nvPicPr>
          <p:cNvPr id="23" name="図 22">
            <a:extLst>
              <a:ext uri="{FF2B5EF4-FFF2-40B4-BE49-F238E27FC236}">
                <a16:creationId xmlns:a16="http://schemas.microsoft.com/office/drawing/2014/main" id="{10813720-7F04-6521-D467-288B83393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711" y="4121908"/>
            <a:ext cx="823262" cy="1029506"/>
          </a:xfrm>
          <a:prstGeom prst="rect">
            <a:avLst/>
          </a:prstGeom>
        </p:spPr>
      </p:pic>
      <p:sp>
        <p:nvSpPr>
          <p:cNvPr id="24" name="テキスト ボックス 23">
            <a:extLst>
              <a:ext uri="{FF2B5EF4-FFF2-40B4-BE49-F238E27FC236}">
                <a16:creationId xmlns:a16="http://schemas.microsoft.com/office/drawing/2014/main" id="{8C3E9069-B95C-8DC6-559F-653816062E91}"/>
              </a:ext>
            </a:extLst>
          </p:cNvPr>
          <p:cNvSpPr txBox="1"/>
          <p:nvPr/>
        </p:nvSpPr>
        <p:spPr>
          <a:xfrm>
            <a:off x="2606711" y="5151414"/>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25" name="図 24">
            <a:extLst>
              <a:ext uri="{FF2B5EF4-FFF2-40B4-BE49-F238E27FC236}">
                <a16:creationId xmlns:a16="http://schemas.microsoft.com/office/drawing/2014/main" id="{1357FFA2-E7AB-5774-208F-49540F05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38" y="4144302"/>
            <a:ext cx="1019206" cy="1019206"/>
          </a:xfrm>
          <a:prstGeom prst="rect">
            <a:avLst/>
          </a:prstGeom>
          <a:effectLst>
            <a:outerShdw blurRad="63500" sx="102000" sy="102000" algn="ctr" rotWithShape="0">
              <a:prstClr val="black">
                <a:alpha val="40000"/>
              </a:prstClr>
            </a:outerShdw>
          </a:effectLst>
        </p:spPr>
      </p:pic>
      <p:sp>
        <p:nvSpPr>
          <p:cNvPr id="26" name="矢印: 右 27">
            <a:extLst>
              <a:ext uri="{FF2B5EF4-FFF2-40B4-BE49-F238E27FC236}">
                <a16:creationId xmlns:a16="http://schemas.microsoft.com/office/drawing/2014/main" id="{9ECFED2C-582D-4F80-8E97-8E0F65A64040}"/>
              </a:ext>
            </a:extLst>
          </p:cNvPr>
          <p:cNvSpPr/>
          <p:nvPr/>
        </p:nvSpPr>
        <p:spPr>
          <a:xfrm>
            <a:off x="2027133" y="442513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27" name="吹き出し: 角を丸めた四角形 28">
            <a:extLst>
              <a:ext uri="{FF2B5EF4-FFF2-40B4-BE49-F238E27FC236}">
                <a16:creationId xmlns:a16="http://schemas.microsoft.com/office/drawing/2014/main" id="{FCADBAED-C5AD-08C7-CC0B-79E27A94A4C8}"/>
              </a:ext>
            </a:extLst>
          </p:cNvPr>
          <p:cNvSpPr/>
          <p:nvPr/>
        </p:nvSpPr>
        <p:spPr>
          <a:xfrm>
            <a:off x="3465700" y="3869313"/>
            <a:ext cx="553386"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ネコ</a:t>
            </a:r>
          </a:p>
        </p:txBody>
      </p:sp>
      <p:sp>
        <p:nvSpPr>
          <p:cNvPr id="28" name="テキスト ボックス 27">
            <a:extLst>
              <a:ext uri="{FF2B5EF4-FFF2-40B4-BE49-F238E27FC236}">
                <a16:creationId xmlns:a16="http://schemas.microsoft.com/office/drawing/2014/main" id="{AEAF58A6-C7D2-576A-BECD-3BDD4F1C9F30}"/>
              </a:ext>
            </a:extLst>
          </p:cNvPr>
          <p:cNvSpPr txBox="1"/>
          <p:nvPr/>
        </p:nvSpPr>
        <p:spPr>
          <a:xfrm>
            <a:off x="1038313" y="5529341"/>
            <a:ext cx="23391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分類結果：ネコ</a:t>
            </a:r>
            <a:r>
              <a:rPr kumimoji="1" lang="en-US" altLang="ja-JP" sz="1600" dirty="0">
                <a:solidFill>
                  <a:srgbClr val="000000"/>
                </a:solidFill>
                <a:latin typeface="+mn-ea"/>
              </a:rPr>
              <a:t> (99%)</a:t>
            </a:r>
            <a:endParaRPr kumimoji="1" lang="ja-JP" altLang="en-US" sz="1600" dirty="0">
              <a:solidFill>
                <a:srgbClr val="000000"/>
              </a:solidFill>
              <a:latin typeface="+mn-ea"/>
            </a:endParaRPr>
          </a:p>
        </p:txBody>
      </p:sp>
      <p:sp>
        <p:nvSpPr>
          <p:cNvPr id="29" name="テキスト ボックス 28">
            <a:extLst>
              <a:ext uri="{FF2B5EF4-FFF2-40B4-BE49-F238E27FC236}">
                <a16:creationId xmlns:a16="http://schemas.microsoft.com/office/drawing/2014/main" id="{1B2D775B-7A57-8403-DE06-4E887A299654}"/>
              </a:ext>
            </a:extLst>
          </p:cNvPr>
          <p:cNvSpPr txBox="1"/>
          <p:nvPr/>
        </p:nvSpPr>
        <p:spPr>
          <a:xfrm>
            <a:off x="1524431" y="3425520"/>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画像分類</a:t>
            </a:r>
            <a:endParaRPr kumimoji="1" lang="ja-JP" altLang="en-US" sz="1600" dirty="0">
              <a:solidFill>
                <a:srgbClr val="000000"/>
              </a:solidFill>
              <a:latin typeface="+mn-ea"/>
            </a:endParaRPr>
          </a:p>
        </p:txBody>
      </p:sp>
      <p:sp>
        <p:nvSpPr>
          <p:cNvPr id="30" name="Rectangle 22" descr="Hand written shopping list of non-fat milk, bread, and eggs">
            <a:extLst>
              <a:ext uri="{FF2B5EF4-FFF2-40B4-BE49-F238E27FC236}">
                <a16:creationId xmlns:a16="http://schemas.microsoft.com/office/drawing/2014/main" id="{51360BD9-E3BC-81E8-646F-0C5196DE1FB2}"/>
              </a:ext>
            </a:extLst>
          </p:cNvPr>
          <p:cNvSpPr/>
          <p:nvPr/>
        </p:nvSpPr>
        <p:spPr bwMode="auto">
          <a:xfrm>
            <a:off x="9126039" y="4265770"/>
            <a:ext cx="1605441" cy="1432848"/>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mn-ea"/>
              <a:cs typeface="Segoe UI" pitchFamily="34" charset="0"/>
            </a:endParaRPr>
          </a:p>
        </p:txBody>
      </p:sp>
      <p:cxnSp>
        <p:nvCxnSpPr>
          <p:cNvPr id="31" name="Straight Connector 26">
            <a:extLst>
              <a:ext uri="{FF2B5EF4-FFF2-40B4-BE49-F238E27FC236}">
                <a16:creationId xmlns:a16="http://schemas.microsoft.com/office/drawing/2014/main" id="{CD028E5F-24DF-E314-DE4A-6ED63DEEAF3A}"/>
              </a:ext>
              <a:ext uri="{C183D7F6-B498-43B3-948B-1728B52AA6E4}">
                <adec:decorative xmlns:adec="http://schemas.microsoft.com/office/drawing/2017/decorative" val="1"/>
              </a:ext>
            </a:extLst>
          </p:cNvPr>
          <p:cNvCxnSpPr>
            <a:cxnSpLocks/>
            <a:stCxn id="34" idx="0"/>
          </p:cNvCxnSpPr>
          <p:nvPr/>
        </p:nvCxnSpPr>
        <p:spPr>
          <a:xfrm flipH="1" flipV="1">
            <a:off x="9980565" y="4601101"/>
            <a:ext cx="1253774" cy="36945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FB0871EB-51A6-2157-5949-C47A62C4A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5920" y="3964733"/>
            <a:ext cx="2473822" cy="1830760"/>
          </a:xfrm>
          <a:prstGeom prst="rect">
            <a:avLst/>
          </a:prstGeom>
        </p:spPr>
      </p:pic>
      <p:sp>
        <p:nvSpPr>
          <p:cNvPr id="34" name="TextBox 27">
            <a:extLst>
              <a:ext uri="{FF2B5EF4-FFF2-40B4-BE49-F238E27FC236}">
                <a16:creationId xmlns:a16="http://schemas.microsoft.com/office/drawing/2014/main" id="{0BBF534E-5CE4-77E1-D1C2-1C9DC08A3FD1}"/>
              </a:ext>
            </a:extLst>
          </p:cNvPr>
          <p:cNvSpPr txBox="1"/>
          <p:nvPr/>
        </p:nvSpPr>
        <p:spPr>
          <a:xfrm>
            <a:off x="10431619" y="4970552"/>
            <a:ext cx="1605440" cy="1200329"/>
          </a:xfrm>
          <a:prstGeom prst="rect">
            <a:avLst/>
          </a:prstGeom>
          <a:solidFill>
            <a:srgbClr val="1A1A1A">
              <a:alpha val="40000"/>
            </a:srgbClr>
          </a:solidFill>
          <a:ln>
            <a:solidFill>
              <a:schemeClr val="bg1"/>
            </a:solidFill>
          </a:ln>
        </p:spPr>
        <p:txBody>
          <a:bodyPr wrap="square" lIns="91440" tIns="45720" rIns="91440" bIns="45720" rtlCol="0">
            <a:spAutoFit/>
          </a:bodyPr>
          <a:lstStyle/>
          <a:p>
            <a:pPr algn="l"/>
            <a:r>
              <a:rPr lang="ja-JP" sz="1800" b="0" i="0" strike="noStrike" cap="none" spc="0" dirty="0">
                <a:solidFill>
                  <a:srgbClr val="FFFFFF"/>
                </a:solidFill>
                <a:effectLst/>
                <a:latin typeface="+mn-ea"/>
                <a:cs typeface="MS UI Gothic"/>
              </a:rPr>
              <a:t>買い物リスト</a:t>
            </a:r>
          </a:p>
          <a:p>
            <a:pPr algn="l"/>
            <a:r>
              <a:rPr lang="ja-JP" sz="1800" b="0" i="0" strike="noStrike" cap="none" spc="0" dirty="0">
                <a:solidFill>
                  <a:srgbClr val="FFFFFF"/>
                </a:solidFill>
                <a:effectLst/>
                <a:latin typeface="+mn-ea"/>
                <a:cs typeface="MS UI Gothic"/>
              </a:rPr>
              <a:t>脱脂乳</a:t>
            </a:r>
          </a:p>
          <a:p>
            <a:pPr algn="l"/>
            <a:r>
              <a:rPr lang="ja-JP" sz="1800" b="0" i="0" strike="noStrike" cap="none" spc="0" dirty="0">
                <a:solidFill>
                  <a:srgbClr val="FFFFFF"/>
                </a:solidFill>
                <a:effectLst/>
                <a:latin typeface="+mn-ea"/>
                <a:cs typeface="MS UI Gothic"/>
              </a:rPr>
              <a:t>パン</a:t>
            </a:r>
          </a:p>
          <a:p>
            <a:pPr algn="l"/>
            <a:r>
              <a:rPr lang="ja-JP" sz="1800" b="0" i="0" strike="noStrike" cap="none" spc="0" dirty="0">
                <a:solidFill>
                  <a:srgbClr val="FFFFFF"/>
                </a:solidFill>
                <a:effectLst/>
                <a:latin typeface="+mn-ea"/>
                <a:cs typeface="MS UI Gothic"/>
              </a:rPr>
              <a:t>卵</a:t>
            </a:r>
          </a:p>
        </p:txBody>
      </p:sp>
      <p:sp>
        <p:nvSpPr>
          <p:cNvPr id="36" name="テキスト ボックス 35">
            <a:extLst>
              <a:ext uri="{FF2B5EF4-FFF2-40B4-BE49-F238E27FC236}">
                <a16:creationId xmlns:a16="http://schemas.microsoft.com/office/drawing/2014/main" id="{5D5D2C38-C5FE-A663-A273-B35257C3BBC4}"/>
              </a:ext>
            </a:extLst>
          </p:cNvPr>
          <p:cNvSpPr txBox="1"/>
          <p:nvPr/>
        </p:nvSpPr>
        <p:spPr>
          <a:xfrm>
            <a:off x="9110261" y="3425520"/>
            <a:ext cx="214513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光学文字認識（</a:t>
            </a:r>
            <a:r>
              <a:rPr kumimoji="1" lang="en-US" altLang="ja-JP" sz="1600" dirty="0">
                <a:solidFill>
                  <a:srgbClr val="000000"/>
                </a:solidFill>
                <a:latin typeface="+mn-ea"/>
              </a:rPr>
              <a:t>OCR)</a:t>
            </a:r>
            <a:endParaRPr kumimoji="1" lang="ja-JP" altLang="en-US" sz="1600" dirty="0">
              <a:solidFill>
                <a:srgbClr val="000000"/>
              </a:solidFill>
              <a:latin typeface="+mn-ea"/>
            </a:endParaRPr>
          </a:p>
        </p:txBody>
      </p:sp>
      <p:sp>
        <p:nvSpPr>
          <p:cNvPr id="8" name="スライド番号プレースホルダー 2">
            <a:extLst>
              <a:ext uri="{FF2B5EF4-FFF2-40B4-BE49-F238E27FC236}">
                <a16:creationId xmlns:a16="http://schemas.microsoft.com/office/drawing/2014/main" id="{363B330E-B891-8F33-9121-34714937D17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33</a:t>
            </a:fld>
            <a:endParaRPr lang="en-US" altLang="ja-JP" dirty="0"/>
          </a:p>
        </p:txBody>
      </p:sp>
    </p:spTree>
    <p:extLst>
      <p:ext uri="{BB962C8B-B14F-4D97-AF65-F5344CB8AC3E}">
        <p14:creationId xmlns:p14="http://schemas.microsoft.com/office/powerpoint/2010/main" val="374117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330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4479756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54690"/>
            <a:ext cx="10599737" cy="5056868"/>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31837" y="1420086"/>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クレジットスコアリング</a:t>
            </a:r>
            <a:br>
              <a:rPr lang="en-US" altLang="ja-JP" sz="1800" dirty="0"/>
            </a:br>
            <a:br>
              <a:rPr lang="en-US" altLang="ja-JP" sz="800" dirty="0"/>
            </a:br>
            <a:r>
              <a:rPr lang="ja-JP" altLang="en-US" sz="1600" dirty="0"/>
              <a:t>　金融業界での代表的な事例として、債務不履行などを予測する、クレジットスコアリングがあります。融資部門、審査部門はもちろんのこと、個人向けのスコアリングサービスを</a:t>
            </a:r>
            <a:r>
              <a:rPr lang="en-US" altLang="ja-JP" sz="1600" dirty="0"/>
              <a:t>FinTech</a:t>
            </a:r>
            <a:r>
              <a:rPr lang="ja-JP" altLang="en-US" sz="1600" dirty="0"/>
              <a:t>企業が活用している事例もあります。</a:t>
            </a:r>
            <a:r>
              <a:rPr lang="en-US" altLang="ja-JP" sz="1600" dirty="0"/>
              <a:t>Kaggle</a:t>
            </a:r>
            <a:r>
              <a:rPr lang="ja-JP" altLang="en-US" sz="1600" dirty="0"/>
              <a:t>などのデータコンペでもおなじみのお題です。</a:t>
            </a:r>
            <a:br>
              <a:rPr lang="en-US" altLang="ja-JP" sz="1600" dirty="0"/>
            </a:br>
            <a:endParaRPr lang="en-US" altLang="ja-JP" sz="800" dirty="0"/>
          </a:p>
          <a:p>
            <a:pPr>
              <a:buClr>
                <a:srgbClr val="F36C37"/>
              </a:buClr>
              <a:buFont typeface="Wingdings" panose="05000000000000000000" pitchFamily="2" charset="2"/>
              <a:buChar char="l"/>
            </a:pPr>
            <a:r>
              <a:rPr lang="en-US" altLang="ja-JP" sz="1800" dirty="0"/>
              <a:t>LTV(Life</a:t>
            </a:r>
            <a:r>
              <a:rPr lang="ja-JP" altLang="en-US" sz="1800" dirty="0"/>
              <a:t> </a:t>
            </a:r>
            <a:r>
              <a:rPr lang="en-US" altLang="ja-JP" sz="1800" dirty="0"/>
              <a:t>Time</a:t>
            </a:r>
            <a:r>
              <a:rPr lang="ja-JP" altLang="en-US" sz="1800" dirty="0"/>
              <a:t> </a:t>
            </a:r>
            <a:r>
              <a:rPr lang="en-US" altLang="ja-JP" sz="1800" dirty="0"/>
              <a:t>Value</a:t>
            </a:r>
            <a:r>
              <a:rPr lang="ja-JP" altLang="en-US" sz="1800" dirty="0"/>
              <a:t>：顧客生涯価値</a:t>
            </a:r>
            <a:r>
              <a:rPr lang="en-US" altLang="ja-JP" sz="1800" dirty="0"/>
              <a:t>)</a:t>
            </a:r>
            <a:r>
              <a:rPr lang="ja-JP" altLang="en-US" sz="1800" dirty="0"/>
              <a:t>の予測</a:t>
            </a:r>
            <a:br>
              <a:rPr lang="en-US" altLang="ja-JP" sz="1800" dirty="0"/>
            </a:br>
            <a:br>
              <a:rPr lang="en-US" altLang="ja-JP" sz="900" dirty="0"/>
            </a:br>
            <a:r>
              <a:rPr lang="ja-JP" altLang="en-US" sz="1600" dirty="0"/>
              <a:t>　</a:t>
            </a:r>
            <a:r>
              <a:rPr lang="en-US" altLang="ja-JP" sz="1600" dirty="0"/>
              <a:t>E</a:t>
            </a:r>
            <a:r>
              <a:rPr lang="ja-JP" altLang="en-US" sz="1600" dirty="0"/>
              <a:t>コマースサイトなどで、顧客がその後生み出してくれる収益などを予測する</a:t>
            </a:r>
            <a:r>
              <a:rPr lang="en-US" altLang="ja-JP" sz="1600" dirty="0"/>
              <a:t>LTV</a:t>
            </a:r>
            <a:r>
              <a:rPr lang="ja-JP" altLang="en-US" sz="1600" dirty="0"/>
              <a:t>も代表的な機械学習の活用事例です。</a:t>
            </a:r>
            <a:r>
              <a:rPr lang="en-US" altLang="ja-JP" sz="1600" dirty="0"/>
              <a:t>E</a:t>
            </a:r>
            <a:r>
              <a:rPr lang="ja-JP" altLang="en-US" sz="1600" dirty="0"/>
              <a:t>コマースサイトのログなどから</a:t>
            </a:r>
            <a:r>
              <a:rPr lang="en-US" altLang="ja-JP" sz="1600" dirty="0"/>
              <a:t>Recency(</a:t>
            </a:r>
            <a:r>
              <a:rPr lang="ja-JP" altLang="en-US" sz="1600" dirty="0"/>
              <a:t>直近の購買からの経過日数</a:t>
            </a:r>
            <a:r>
              <a:rPr lang="en-US" altLang="ja-JP" sz="1600" dirty="0"/>
              <a:t>)</a:t>
            </a:r>
            <a:r>
              <a:rPr lang="ja-JP" altLang="en-US" sz="1600" dirty="0"/>
              <a:t>、</a:t>
            </a:r>
            <a:r>
              <a:rPr lang="en-US" altLang="ja-JP" sz="1600" dirty="0"/>
              <a:t>Frequency(</a:t>
            </a:r>
            <a:r>
              <a:rPr lang="ja-JP" altLang="en-US" sz="1600" dirty="0"/>
              <a:t>購買の回数</a:t>
            </a:r>
            <a:r>
              <a:rPr lang="en-US" altLang="ja-JP" sz="1600" dirty="0"/>
              <a:t>)</a:t>
            </a:r>
            <a:r>
              <a:rPr lang="ja-JP" altLang="en-US" sz="1600" dirty="0"/>
              <a:t>、</a:t>
            </a:r>
            <a:r>
              <a:rPr lang="en-US" altLang="ja-JP" sz="1600" dirty="0"/>
              <a:t>Monetary(</a:t>
            </a:r>
            <a:r>
              <a:rPr lang="ja-JP" altLang="en-US" sz="1600" dirty="0"/>
              <a:t>購買金額</a:t>
            </a:r>
            <a:r>
              <a:rPr lang="en-US" altLang="ja-JP" sz="1600" dirty="0"/>
              <a:t>)</a:t>
            </a:r>
            <a:r>
              <a:rPr lang="ja-JP" altLang="en-US" sz="1600" dirty="0"/>
              <a:t>などの、ユーザーの行動データを抽出し、その顧客が再度サイトで買い物をするかや、その後どれだけ購入してくれるかを予測することで、優良顧客を見抜いたり、離脱を防ぐ策を講じたりします。</a:t>
            </a:r>
            <a:br>
              <a:rPr lang="en-US" altLang="ja-JP" sz="1600" dirty="0"/>
            </a:br>
            <a:endParaRPr lang="en-US" altLang="ja-JP" sz="700" dirty="0"/>
          </a:p>
          <a:p>
            <a:pPr>
              <a:buClr>
                <a:srgbClr val="F36C37"/>
              </a:buClr>
              <a:buFont typeface="Wingdings" panose="05000000000000000000" pitchFamily="2" charset="2"/>
              <a:buChar char="l"/>
            </a:pPr>
            <a:r>
              <a:rPr lang="ja-JP" altLang="en-US" sz="1800" dirty="0"/>
              <a:t>価格査定</a:t>
            </a:r>
            <a:br>
              <a:rPr lang="en-US" altLang="ja-JP" sz="1800" dirty="0"/>
            </a:br>
            <a:br>
              <a:rPr lang="en-US" altLang="ja-JP" sz="700" dirty="0"/>
            </a:br>
            <a:r>
              <a:rPr lang="ja-JP" altLang="en-US" sz="1600" dirty="0"/>
              <a:t>　不動産、中古車、中古品などの価格の査定を</a:t>
            </a:r>
            <a:r>
              <a:rPr lang="en-US" altLang="ja-JP" sz="1600" dirty="0"/>
              <a:t>AI</a:t>
            </a:r>
            <a:r>
              <a:rPr lang="ja-JP" altLang="en-US" sz="1600" dirty="0"/>
              <a:t>が代行します。</a:t>
            </a:r>
            <a:br>
              <a:rPr lang="en-US" altLang="ja-JP" sz="1600" dirty="0"/>
            </a:br>
            <a:r>
              <a:rPr lang="ja-JP" altLang="en-US" sz="1600" dirty="0"/>
              <a:t>人手不足を解消し、ユーザーへも素早く結果を返すことができるようになります。</a:t>
            </a:r>
            <a:br>
              <a:rPr lang="en-US" altLang="ja-JP" sz="1800" dirty="0"/>
            </a:br>
            <a:endParaRPr lang="en-US" altLang="ja-JP" sz="700" dirty="0"/>
          </a:p>
          <a:p>
            <a:pPr>
              <a:buClr>
                <a:srgbClr val="F36C37"/>
              </a:buClr>
              <a:buFont typeface="Wingdings" panose="05000000000000000000" pitchFamily="2" charset="2"/>
              <a:buChar char="l"/>
            </a:pPr>
            <a:r>
              <a:rPr lang="ja-JP" altLang="en-US" sz="1800" dirty="0"/>
              <a:t>その他、異常検知・不正検知 など</a:t>
            </a:r>
            <a:endParaRPr lang="en-US" altLang="ja-JP" sz="1800" dirty="0"/>
          </a:p>
          <a:p>
            <a:pPr>
              <a:buClr>
                <a:srgbClr val="F36C37"/>
              </a:buClr>
              <a:buFont typeface="Wingdings" panose="05000000000000000000" pitchFamily="2" charset="2"/>
              <a:buChar char="l"/>
            </a:pP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6-8-1.</a:t>
            </a:r>
            <a:r>
              <a:rPr lang="ja-JP" altLang="en-US" dirty="0"/>
              <a:t>構造化データへの機械学習の活用例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331</a:t>
            </a:fld>
            <a:endParaRPr kumimoji="1" lang="ja-JP" altLang="en-US"/>
          </a:p>
        </p:txBody>
      </p:sp>
      <p:sp>
        <p:nvSpPr>
          <p:cNvPr id="10" name="テキスト ボックス 9">
            <a:extLst>
              <a:ext uri="{FF2B5EF4-FFF2-40B4-BE49-F238E27FC236}">
                <a16:creationId xmlns:a16="http://schemas.microsoft.com/office/drawing/2014/main" id="{53832DD6-D6F9-4CE9-956E-C4FE4BEE07CB}"/>
              </a:ext>
            </a:extLst>
          </p:cNvPr>
          <p:cNvSpPr txBox="1"/>
          <p:nvPr/>
        </p:nvSpPr>
        <p:spPr>
          <a:xfrm>
            <a:off x="766763" y="923033"/>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構造化データへの機械学習活用について代表的な事例を紹介します。</a:t>
            </a:r>
            <a:endParaRPr lang="en-US" altLang="ja-JP" sz="1800" dirty="0"/>
          </a:p>
        </p:txBody>
      </p:sp>
      <p:pic>
        <p:nvPicPr>
          <p:cNvPr id="8" name="図 7" descr="背景パターン が含まれている画像&#10;&#10;自動的に生成された説明">
            <a:extLst>
              <a:ext uri="{FF2B5EF4-FFF2-40B4-BE49-F238E27FC236}">
                <a16:creationId xmlns:a16="http://schemas.microsoft.com/office/drawing/2014/main" id="{B713686C-C3F9-4EE0-B090-C4FD1646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367" y="4852240"/>
            <a:ext cx="3331132" cy="1424060"/>
          </a:xfrm>
          <a:prstGeom prst="rect">
            <a:avLst/>
          </a:prstGeom>
        </p:spPr>
      </p:pic>
    </p:spTree>
    <p:extLst>
      <p:ext uri="{BB962C8B-B14F-4D97-AF65-F5344CB8AC3E}">
        <p14:creationId xmlns:p14="http://schemas.microsoft.com/office/powerpoint/2010/main" val="38901986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ディープラーニングについて学びました。</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ワークや活用例を通して構造化データに対しての機械学習の適用について確認しました。</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332</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a:p>
            <a:pPr>
              <a:lnSpc>
                <a:spcPct val="130000"/>
              </a:lnSpc>
              <a:spcBef>
                <a:spcPts val="0"/>
              </a:spcBef>
              <a:spcAft>
                <a:spcPts val="3000"/>
              </a:spcAft>
              <a:buClr>
                <a:schemeClr val="tx1">
                  <a:lumMod val="75000"/>
                  <a:lumOff val="25000"/>
                </a:schemeClr>
              </a:buClr>
            </a:pPr>
            <a:endParaRPr lang="en-US" altLang="ja-JP" sz="2000" b="1" dirty="0"/>
          </a:p>
        </p:txBody>
      </p:sp>
    </p:spTree>
    <p:extLst>
      <p:ext uri="{BB962C8B-B14F-4D97-AF65-F5344CB8AC3E}">
        <p14:creationId xmlns:p14="http://schemas.microsoft.com/office/powerpoint/2010/main" val="15662727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333</a:t>
            </a:fld>
            <a:endParaRPr lang="en-US" altLang="ja-JP" dirty="0"/>
          </a:p>
        </p:txBody>
      </p:sp>
    </p:spTree>
    <p:extLst>
      <p:ext uri="{BB962C8B-B14F-4D97-AF65-F5344CB8AC3E}">
        <p14:creationId xmlns:p14="http://schemas.microsoft.com/office/powerpoint/2010/main" val="29086788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Tree>
    <p:extLst>
      <p:ext uri="{BB962C8B-B14F-4D97-AF65-F5344CB8AC3E}">
        <p14:creationId xmlns:p14="http://schemas.microsoft.com/office/powerpoint/2010/main" val="36294314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この章では、ニューラルネットワークの発展形である</a:t>
            </a:r>
            <a:r>
              <a:rPr lang="en-US" altLang="ja-JP" sz="2000" b="1" dirty="0">
                <a:solidFill>
                  <a:srgbClr val="F36C37"/>
                </a:solidFill>
              </a:rPr>
              <a:t>CNN</a:t>
            </a:r>
            <a:r>
              <a:rPr lang="ja-JP" altLang="en-US" sz="2000" b="1" dirty="0">
                <a:solidFill>
                  <a:srgbClr val="F36C37"/>
                </a:solidFill>
              </a:rPr>
              <a:t>を用いた</a:t>
            </a:r>
            <a:br>
              <a:rPr lang="en-US" altLang="ja-JP" sz="2000" b="1" dirty="0">
                <a:solidFill>
                  <a:srgbClr val="F36C37"/>
                </a:solidFill>
              </a:rPr>
            </a:br>
            <a:r>
              <a:rPr lang="ja-JP" altLang="en-US" sz="2000" b="1" dirty="0">
                <a:solidFill>
                  <a:srgbClr val="F36C37"/>
                </a:solidFill>
              </a:rPr>
              <a:t>画像分類について学びます。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TensorFlow / </a:t>
            </a:r>
            <a:r>
              <a:rPr lang="en-US" altLang="ja-JP" sz="2000" b="1" dirty="0" err="1">
                <a:solidFill>
                  <a:srgbClr val="F36C37"/>
                </a:solidFill>
              </a:rPr>
              <a:t>Keras</a:t>
            </a:r>
            <a:r>
              <a:rPr lang="ja-JP" altLang="en-US" sz="2000" b="1" dirty="0">
                <a:solidFill>
                  <a:srgbClr val="F36C37"/>
                </a:solidFill>
              </a:rPr>
              <a:t>での実装を体験します。</a:t>
            </a:r>
            <a:br>
              <a:rPr lang="en-US" altLang="ja-JP" sz="2000" b="1" dirty="0">
                <a:solidFill>
                  <a:srgbClr val="F36C37"/>
                </a:solidFill>
              </a:rPr>
            </a:br>
            <a:r>
              <a:rPr lang="ja-JP" altLang="en-US" sz="2000" b="1" dirty="0">
                <a:solidFill>
                  <a:srgbClr val="F36C37"/>
                </a:solidFill>
              </a:rPr>
              <a:t>また、画像分類の活用例も確認してみましょう。</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335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を用いて画像分類モデルを実装できる</a:t>
            </a:r>
            <a:endParaRPr lang="en-US" altLang="ja-JP" sz="2000" b="1" dirty="0"/>
          </a:p>
        </p:txBody>
      </p:sp>
    </p:spTree>
    <p:extLst>
      <p:ext uri="{BB962C8B-B14F-4D97-AF65-F5344CB8AC3E}">
        <p14:creationId xmlns:p14="http://schemas.microsoft.com/office/powerpoint/2010/main" val="37471937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336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7-1.</a:t>
            </a:r>
            <a:r>
              <a:rPr kumimoji="1" lang="ja-JP" altLang="en-US" sz="2800" b="1" spc="300" dirty="0">
                <a:solidFill>
                  <a:schemeClr val="tx1">
                    <a:lumMod val="75000"/>
                    <a:lumOff val="25000"/>
                  </a:schemeClr>
                </a:solidFill>
              </a:rPr>
              <a:t>畳み込みニューラルネットワーク（</a:t>
            </a:r>
            <a:r>
              <a:rPr kumimoji="1" lang="en-US" altLang="ja-JP" sz="2800" b="1" spc="300" dirty="0">
                <a:solidFill>
                  <a:schemeClr val="tx1">
                    <a:lumMod val="75000"/>
                    <a:lumOff val="25000"/>
                  </a:schemeClr>
                </a:solidFill>
              </a:rPr>
              <a:t>CNN</a:t>
            </a:r>
            <a:r>
              <a:rPr kumimoji="1" lang="ja-JP" altLang="en-US" sz="2800" b="1" spc="300" dirty="0">
                <a:solidFill>
                  <a:schemeClr val="tx1">
                    <a:lumMod val="75000"/>
                    <a:lumOff val="25000"/>
                  </a:schemeClr>
                </a:solidFill>
              </a:rPr>
              <a:t>）</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7-2.TensorFlow / Keras</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7-3.</a:t>
            </a:r>
            <a:r>
              <a:rPr lang="ja-JP" altLang="en-US" sz="2800" b="1" spc="300" dirty="0">
                <a:solidFill>
                  <a:srgbClr val="00879E"/>
                </a:solidFill>
              </a:rPr>
              <a:t>演習：</a:t>
            </a:r>
            <a:r>
              <a:rPr lang="en-US" altLang="ja-JP" sz="2800" b="1" spc="300" dirty="0">
                <a:solidFill>
                  <a:srgbClr val="00879E"/>
                </a:solidFill>
              </a:rPr>
              <a:t>CNN</a:t>
            </a:r>
            <a:r>
              <a:rPr lang="ja-JP" altLang="en-US" sz="2800" b="1" spc="300" dirty="0">
                <a:solidFill>
                  <a:srgbClr val="00879E"/>
                </a:solidFill>
              </a:rPr>
              <a:t>による画像分類</a:t>
            </a:r>
            <a:endParaRPr lang="en-US" altLang="ja-JP" sz="2800" b="1" spc="300" dirty="0">
              <a:solidFill>
                <a:srgbClr val="00879E"/>
              </a:solidFill>
            </a:endParaRPr>
          </a:p>
          <a:p>
            <a:pPr algn="l">
              <a:lnSpc>
                <a:spcPct val="150000"/>
              </a:lnSpc>
            </a:pPr>
            <a:r>
              <a:rPr lang="en-US" altLang="ja-JP" sz="2800" b="1" spc="300" dirty="0">
                <a:solidFill>
                  <a:schemeClr val="tx1">
                    <a:lumMod val="75000"/>
                    <a:lumOff val="25000"/>
                  </a:schemeClr>
                </a:solidFill>
              </a:rPr>
              <a:t>7-4.</a:t>
            </a:r>
            <a:r>
              <a:rPr lang="ja-JP" altLang="en-US" sz="2800" b="1" spc="300" dirty="0">
                <a:solidFill>
                  <a:schemeClr val="tx1">
                    <a:lumMod val="75000"/>
                    <a:lumOff val="25000"/>
                  </a:schemeClr>
                </a:solidFill>
              </a:rPr>
              <a:t>画像分類の活用例</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11977920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-1-3.</a:t>
            </a:r>
            <a:r>
              <a:rPr lang="ja-JP" altLang="en-US" dirty="0"/>
              <a:t>画像分類とディープラーニング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337</a:t>
            </a:fld>
            <a:endParaRPr kumimoji="1" lang="ja-JP" altLang="en-US"/>
          </a:p>
        </p:txBody>
      </p:sp>
      <p:sp>
        <p:nvSpPr>
          <p:cNvPr id="9" name="四角形: 角を丸くする 8">
            <a:extLst>
              <a:ext uri="{FF2B5EF4-FFF2-40B4-BE49-F238E27FC236}">
                <a16:creationId xmlns:a16="http://schemas.microsoft.com/office/drawing/2014/main" id="{CD66FD05-ECB3-41D7-A86E-4AEAB900C20D}"/>
              </a:ext>
            </a:extLst>
          </p:cNvPr>
          <p:cNvSpPr/>
          <p:nvPr/>
        </p:nvSpPr>
        <p:spPr bwMode="auto">
          <a:xfrm>
            <a:off x="766762" y="1218043"/>
            <a:ext cx="10658475" cy="283656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1" name="グループ化 10">
            <a:extLst>
              <a:ext uri="{FF2B5EF4-FFF2-40B4-BE49-F238E27FC236}">
                <a16:creationId xmlns:a16="http://schemas.microsoft.com/office/drawing/2014/main" id="{3A7CC29D-DEA7-479E-ABF8-8DE75FFD1745}"/>
              </a:ext>
            </a:extLst>
          </p:cNvPr>
          <p:cNvGrpSpPr/>
          <p:nvPr/>
        </p:nvGrpSpPr>
        <p:grpSpPr>
          <a:xfrm>
            <a:off x="2683248" y="986663"/>
            <a:ext cx="6825504" cy="468736"/>
            <a:chOff x="2154608" y="3539394"/>
            <a:chExt cx="6825505" cy="426124"/>
          </a:xfrm>
        </p:grpSpPr>
        <p:sp>
          <p:nvSpPr>
            <p:cNvPr id="14" name="四角形: 角を丸くする 13">
              <a:extLst>
                <a:ext uri="{FF2B5EF4-FFF2-40B4-BE49-F238E27FC236}">
                  <a16:creationId xmlns:a16="http://schemas.microsoft.com/office/drawing/2014/main" id="{D299B0F2-0400-476D-B4DE-1952206D1B6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5" name="正方形/長方形 14">
              <a:extLst>
                <a:ext uri="{FF2B5EF4-FFF2-40B4-BE49-F238E27FC236}">
                  <a16:creationId xmlns:a16="http://schemas.microsoft.com/office/drawing/2014/main" id="{06ADFF5E-314A-479C-8690-559864CF8616}"/>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画像認識には工夫が必要</a:t>
              </a:r>
              <a:endParaRPr lang="en-US" altLang="ja-JP" sz="2400" b="1" spc="150" dirty="0">
                <a:solidFill>
                  <a:schemeClr val="bg1"/>
                </a:solidFill>
                <a:latin typeface="+mn-ea"/>
              </a:endParaRPr>
            </a:p>
          </p:txBody>
        </p:sp>
      </p:grpSp>
      <p:sp>
        <p:nvSpPr>
          <p:cNvPr id="16" name="テキスト ボックス 15">
            <a:extLst>
              <a:ext uri="{FF2B5EF4-FFF2-40B4-BE49-F238E27FC236}">
                <a16:creationId xmlns:a16="http://schemas.microsoft.com/office/drawing/2014/main" id="{F6BD93DF-98AC-480B-9050-28EBD5DC64AB}"/>
              </a:ext>
            </a:extLst>
          </p:cNvPr>
          <p:cNvSpPr txBox="1"/>
          <p:nvPr/>
        </p:nvSpPr>
        <p:spPr>
          <a:xfrm>
            <a:off x="868755" y="1371422"/>
            <a:ext cx="10548545" cy="266226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これまでに学んできた、ニューラルネットワークは複雑な画像データに対してはあまり効果的ではありません。画像データは</a:t>
            </a:r>
            <a:r>
              <a:rPr lang="en-US" altLang="ja-JP" sz="2000" spc="0" dirty="0">
                <a:solidFill>
                  <a:schemeClr val="tx1">
                    <a:lumMod val="75000"/>
                    <a:lumOff val="25000"/>
                  </a:schemeClr>
                </a:solidFill>
              </a:rPr>
              <a:t>2</a:t>
            </a:r>
            <a:r>
              <a:rPr lang="ja-JP" altLang="en-US" sz="2000" spc="0" dirty="0">
                <a:solidFill>
                  <a:schemeClr val="tx1">
                    <a:lumMod val="75000"/>
                    <a:lumOff val="25000"/>
                  </a:schemeClr>
                </a:solidFill>
              </a:rPr>
              <a:t>次元のピクセルデータの集まりで、周囲のピクセルとの関係も重要な情報となるのですが、ニューラルネットワークではそれを表現しにくいためです。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そこで、画像分類には</a:t>
            </a:r>
            <a:r>
              <a:rPr lang="ja-JP" altLang="en-US" sz="2000" spc="0" dirty="0">
                <a:solidFill>
                  <a:srgbClr val="F36C37"/>
                </a:solidFill>
              </a:rPr>
              <a:t>畳み込みニューラルネットワーク（</a:t>
            </a:r>
            <a:r>
              <a:rPr lang="en-US" altLang="ja-JP" sz="2000" spc="0" dirty="0">
                <a:solidFill>
                  <a:srgbClr val="F36C37"/>
                </a:solidFill>
              </a:rPr>
              <a:t>CNN</a:t>
            </a:r>
            <a:r>
              <a:rPr lang="ja-JP" altLang="en-US" sz="2000" spc="0" dirty="0">
                <a:solidFill>
                  <a:srgbClr val="F36C37"/>
                </a:solidFill>
              </a:rPr>
              <a:t>）</a:t>
            </a:r>
            <a:r>
              <a:rPr lang="ja-JP" altLang="en-US" sz="2000" spc="0" dirty="0">
                <a:solidFill>
                  <a:schemeClr val="tx1">
                    <a:lumMod val="75000"/>
                    <a:lumOff val="25000"/>
                  </a:schemeClr>
                </a:solidFill>
              </a:rPr>
              <a:t>がよく用いられます。畳み込みニューラルネットワークでは、周囲のピクセルとの関係を加味する工夫が加えられています。</a:t>
            </a:r>
            <a:endParaRPr lang="en-US" altLang="ja-JP" sz="2000" spc="0" dirty="0">
              <a:solidFill>
                <a:schemeClr val="tx1">
                  <a:lumMod val="75000"/>
                  <a:lumOff val="25000"/>
                </a:schemeClr>
              </a:solidFill>
            </a:endParaRPr>
          </a:p>
        </p:txBody>
      </p:sp>
      <p:pic>
        <p:nvPicPr>
          <p:cNvPr id="18" name="図 17">
            <a:extLst>
              <a:ext uri="{FF2B5EF4-FFF2-40B4-BE49-F238E27FC236}">
                <a16:creationId xmlns:a16="http://schemas.microsoft.com/office/drawing/2014/main" id="{A2461079-16AD-43A7-997A-84C110C14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89" y="4357257"/>
            <a:ext cx="1760083" cy="1763071"/>
          </a:xfrm>
          <a:prstGeom prst="rect">
            <a:avLst/>
          </a:prstGeom>
        </p:spPr>
      </p:pic>
      <p:pic>
        <p:nvPicPr>
          <p:cNvPr id="19" name="図 18">
            <a:extLst>
              <a:ext uri="{FF2B5EF4-FFF2-40B4-BE49-F238E27FC236}">
                <a16:creationId xmlns:a16="http://schemas.microsoft.com/office/drawing/2014/main" id="{ED3622E3-5424-4AE2-93B2-3E4F408D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277" y="4180356"/>
            <a:ext cx="709271" cy="963562"/>
          </a:xfrm>
          <a:prstGeom prst="rect">
            <a:avLst/>
          </a:prstGeom>
        </p:spPr>
      </p:pic>
      <p:sp>
        <p:nvSpPr>
          <p:cNvPr id="3" name="矢印: 右 2">
            <a:extLst>
              <a:ext uri="{FF2B5EF4-FFF2-40B4-BE49-F238E27FC236}">
                <a16:creationId xmlns:a16="http://schemas.microsoft.com/office/drawing/2014/main" id="{6C77F0B2-2D31-48F0-BD43-DAC491E3B61A}"/>
              </a:ext>
            </a:extLst>
          </p:cNvPr>
          <p:cNvSpPr/>
          <p:nvPr/>
        </p:nvSpPr>
        <p:spPr>
          <a:xfrm>
            <a:off x="4748831" y="4597287"/>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吹き出し: 角を丸めた四角形 19">
            <a:extLst>
              <a:ext uri="{FF2B5EF4-FFF2-40B4-BE49-F238E27FC236}">
                <a16:creationId xmlns:a16="http://schemas.microsoft.com/office/drawing/2014/main" id="{5B4012B7-091F-41D1-AC0F-3D0AD653C8E6}"/>
              </a:ext>
            </a:extLst>
          </p:cNvPr>
          <p:cNvSpPr/>
          <p:nvPr/>
        </p:nvSpPr>
        <p:spPr>
          <a:xfrm>
            <a:off x="6491805" y="4216734"/>
            <a:ext cx="709271" cy="416931"/>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ネコ</a:t>
            </a:r>
          </a:p>
        </p:txBody>
      </p:sp>
      <p:sp>
        <p:nvSpPr>
          <p:cNvPr id="21" name="矢印: 右 20">
            <a:extLst>
              <a:ext uri="{FF2B5EF4-FFF2-40B4-BE49-F238E27FC236}">
                <a16:creationId xmlns:a16="http://schemas.microsoft.com/office/drawing/2014/main" id="{E95EC582-C485-4164-90F4-4CC5472BC944}"/>
              </a:ext>
            </a:extLst>
          </p:cNvPr>
          <p:cNvSpPr/>
          <p:nvPr/>
        </p:nvSpPr>
        <p:spPr>
          <a:xfrm>
            <a:off x="4748831" y="5495956"/>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3" name="グループ化 32">
            <a:extLst>
              <a:ext uri="{FF2B5EF4-FFF2-40B4-BE49-F238E27FC236}">
                <a16:creationId xmlns:a16="http://schemas.microsoft.com/office/drawing/2014/main" id="{F24FC133-4FC7-42E2-80C8-883A7CAC827A}"/>
              </a:ext>
            </a:extLst>
          </p:cNvPr>
          <p:cNvGrpSpPr/>
          <p:nvPr/>
        </p:nvGrpSpPr>
        <p:grpSpPr>
          <a:xfrm>
            <a:off x="5660399" y="5552604"/>
            <a:ext cx="1662811" cy="253916"/>
            <a:chOff x="4502331" y="5831127"/>
            <a:chExt cx="1662811" cy="253916"/>
          </a:xfrm>
        </p:grpSpPr>
        <p:sp>
          <p:nvSpPr>
            <p:cNvPr id="7" name="正方形/長方形 6">
              <a:extLst>
                <a:ext uri="{FF2B5EF4-FFF2-40B4-BE49-F238E27FC236}">
                  <a16:creationId xmlns:a16="http://schemas.microsoft.com/office/drawing/2014/main" id="{700DCD80-CABF-4D9C-9946-76FD87D10A4B}"/>
                </a:ext>
              </a:extLst>
            </p:cNvPr>
            <p:cNvSpPr/>
            <p:nvPr/>
          </p:nvSpPr>
          <p:spPr>
            <a:xfrm>
              <a:off x="4502331" y="5904411"/>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正方形/長方形 21">
              <a:extLst>
                <a:ext uri="{FF2B5EF4-FFF2-40B4-BE49-F238E27FC236}">
                  <a16:creationId xmlns:a16="http://schemas.microsoft.com/office/drawing/2014/main" id="{A2BACF8B-DB7E-4C45-81B4-C35E928EBD4E}"/>
                </a:ext>
              </a:extLst>
            </p:cNvPr>
            <p:cNvSpPr/>
            <p:nvPr/>
          </p:nvSpPr>
          <p:spPr>
            <a:xfrm>
              <a:off x="4619218" y="5904411"/>
              <a:ext cx="121920" cy="113257"/>
            </a:xfrm>
            <a:prstGeom prst="rect">
              <a:avLst/>
            </a:prstGeom>
            <a:solidFill>
              <a:srgbClr val="FF85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正方形/長方形 22">
              <a:extLst>
                <a:ext uri="{FF2B5EF4-FFF2-40B4-BE49-F238E27FC236}">
                  <a16:creationId xmlns:a16="http://schemas.microsoft.com/office/drawing/2014/main" id="{1445FACA-9495-4647-8AE2-364ACD5B944D}"/>
                </a:ext>
              </a:extLst>
            </p:cNvPr>
            <p:cNvSpPr/>
            <p:nvPr/>
          </p:nvSpPr>
          <p:spPr>
            <a:xfrm>
              <a:off x="4741138" y="5904410"/>
              <a:ext cx="121920" cy="113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6C18ADE3-9B17-42E0-B70F-06D422716042}"/>
                </a:ext>
              </a:extLst>
            </p:cNvPr>
            <p:cNvSpPr/>
            <p:nvPr/>
          </p:nvSpPr>
          <p:spPr>
            <a:xfrm>
              <a:off x="4863058" y="5904410"/>
              <a:ext cx="121920" cy="113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正方形/長方形 24">
              <a:extLst>
                <a:ext uri="{FF2B5EF4-FFF2-40B4-BE49-F238E27FC236}">
                  <a16:creationId xmlns:a16="http://schemas.microsoft.com/office/drawing/2014/main" id="{7BC1195C-A0E9-4812-A222-689E47E2EA7A}"/>
                </a:ext>
              </a:extLst>
            </p:cNvPr>
            <p:cNvSpPr/>
            <p:nvPr/>
          </p:nvSpPr>
          <p:spPr>
            <a:xfrm>
              <a:off x="4984978" y="5904410"/>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6" name="正方形/長方形 25">
              <a:extLst>
                <a:ext uri="{FF2B5EF4-FFF2-40B4-BE49-F238E27FC236}">
                  <a16:creationId xmlns:a16="http://schemas.microsoft.com/office/drawing/2014/main" id="{304884DF-8B43-4C12-9B7F-2AC41F7E806F}"/>
                </a:ext>
              </a:extLst>
            </p:cNvPr>
            <p:cNvSpPr/>
            <p:nvPr/>
          </p:nvSpPr>
          <p:spPr>
            <a:xfrm>
              <a:off x="5106898" y="5904409"/>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正方形/長方形 26">
              <a:extLst>
                <a:ext uri="{FF2B5EF4-FFF2-40B4-BE49-F238E27FC236}">
                  <a16:creationId xmlns:a16="http://schemas.microsoft.com/office/drawing/2014/main" id="{3E86BDC6-F8F3-4C85-9613-F3A7D5A51C50}"/>
                </a:ext>
              </a:extLst>
            </p:cNvPr>
            <p:cNvSpPr/>
            <p:nvPr/>
          </p:nvSpPr>
          <p:spPr>
            <a:xfrm>
              <a:off x="5438655" y="5904411"/>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正方形/長方形 27">
              <a:extLst>
                <a:ext uri="{FF2B5EF4-FFF2-40B4-BE49-F238E27FC236}">
                  <a16:creationId xmlns:a16="http://schemas.microsoft.com/office/drawing/2014/main" id="{AADDBD89-4332-4DA9-A20D-F1A1BD9EC6AD}"/>
                </a:ext>
              </a:extLst>
            </p:cNvPr>
            <p:cNvSpPr/>
            <p:nvPr/>
          </p:nvSpPr>
          <p:spPr>
            <a:xfrm>
              <a:off x="5555542" y="5904411"/>
              <a:ext cx="121920" cy="113257"/>
            </a:xfrm>
            <a:prstGeom prst="rect">
              <a:avLst/>
            </a:prstGeom>
            <a:solidFill>
              <a:srgbClr val="FF85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正方形/長方形 28">
              <a:extLst>
                <a:ext uri="{FF2B5EF4-FFF2-40B4-BE49-F238E27FC236}">
                  <a16:creationId xmlns:a16="http://schemas.microsoft.com/office/drawing/2014/main" id="{FD65A7C8-B434-4418-9505-77C58F279FC9}"/>
                </a:ext>
              </a:extLst>
            </p:cNvPr>
            <p:cNvSpPr/>
            <p:nvPr/>
          </p:nvSpPr>
          <p:spPr>
            <a:xfrm>
              <a:off x="5677462" y="5904410"/>
              <a:ext cx="121920" cy="113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0" name="正方形/長方形 29">
              <a:extLst>
                <a:ext uri="{FF2B5EF4-FFF2-40B4-BE49-F238E27FC236}">
                  <a16:creationId xmlns:a16="http://schemas.microsoft.com/office/drawing/2014/main" id="{D0703234-3303-4E5C-8C0A-C207238CB4A7}"/>
                </a:ext>
              </a:extLst>
            </p:cNvPr>
            <p:cNvSpPr/>
            <p:nvPr/>
          </p:nvSpPr>
          <p:spPr>
            <a:xfrm>
              <a:off x="5799382" y="5904410"/>
              <a:ext cx="121920" cy="113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1" name="正方形/長方形 30">
              <a:extLst>
                <a:ext uri="{FF2B5EF4-FFF2-40B4-BE49-F238E27FC236}">
                  <a16:creationId xmlns:a16="http://schemas.microsoft.com/office/drawing/2014/main" id="{9FFB2D96-234A-473A-B9F9-28486902C2C4}"/>
                </a:ext>
              </a:extLst>
            </p:cNvPr>
            <p:cNvSpPr/>
            <p:nvPr/>
          </p:nvSpPr>
          <p:spPr>
            <a:xfrm>
              <a:off x="5921302" y="5904410"/>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2" name="正方形/長方形 31">
              <a:extLst>
                <a:ext uri="{FF2B5EF4-FFF2-40B4-BE49-F238E27FC236}">
                  <a16:creationId xmlns:a16="http://schemas.microsoft.com/office/drawing/2014/main" id="{47221EED-EBBC-412A-AE20-EBEEB1B05D10}"/>
                </a:ext>
              </a:extLst>
            </p:cNvPr>
            <p:cNvSpPr/>
            <p:nvPr/>
          </p:nvSpPr>
          <p:spPr>
            <a:xfrm>
              <a:off x="6043222" y="5904409"/>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33FC083-5784-496E-9029-E05D32EE8586}"/>
                </a:ext>
              </a:extLst>
            </p:cNvPr>
            <p:cNvSpPr txBox="1"/>
            <p:nvPr/>
          </p:nvSpPr>
          <p:spPr>
            <a:xfrm>
              <a:off x="5153372" y="5831127"/>
              <a:ext cx="360727" cy="253916"/>
            </a:xfrm>
            <a:prstGeom prst="rect">
              <a:avLst/>
            </a:prstGeom>
            <a:noFill/>
          </p:spPr>
          <p:txBody>
            <a:bodyPr wrap="square" rtlCol="0">
              <a:spAutoFit/>
            </a:bodyPr>
            <a:lstStyle/>
            <a:p>
              <a:pPr algn="ctr" defTabSz="914400" fontAlgn="base">
                <a:spcBef>
                  <a:spcPct val="0"/>
                </a:spcBef>
                <a:spcAft>
                  <a:spcPct val="0"/>
                </a:spcAft>
              </a:pPr>
              <a:r>
                <a:rPr kumimoji="1" lang="en-US" altLang="ja-JP" sz="1050" b="1" dirty="0">
                  <a:solidFill>
                    <a:srgbClr val="000000"/>
                  </a:solidFill>
                  <a:latin typeface="+mn-ea"/>
                </a:rPr>
                <a:t>...</a:t>
              </a:r>
              <a:endParaRPr kumimoji="1" lang="ja-JP" altLang="en-US" sz="1050" b="1" dirty="0">
                <a:solidFill>
                  <a:srgbClr val="000000"/>
                </a:solidFill>
                <a:latin typeface="+mn-ea"/>
              </a:endParaRPr>
            </a:p>
          </p:txBody>
        </p:sp>
      </p:grpSp>
      <p:sp>
        <p:nvSpPr>
          <p:cNvPr id="34" name="矢印: 右 33">
            <a:extLst>
              <a:ext uri="{FF2B5EF4-FFF2-40B4-BE49-F238E27FC236}">
                <a16:creationId xmlns:a16="http://schemas.microsoft.com/office/drawing/2014/main" id="{FAB3FC0E-90B1-4D58-B679-84C8B272B570}"/>
              </a:ext>
            </a:extLst>
          </p:cNvPr>
          <p:cNvSpPr/>
          <p:nvPr/>
        </p:nvSpPr>
        <p:spPr>
          <a:xfrm>
            <a:off x="7515425" y="5470618"/>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5" name="図 34">
            <a:extLst>
              <a:ext uri="{FF2B5EF4-FFF2-40B4-BE49-F238E27FC236}">
                <a16:creationId xmlns:a16="http://schemas.microsoft.com/office/drawing/2014/main" id="{D01B9E22-49A0-44A9-9A94-E315F47BC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427" y="5075893"/>
            <a:ext cx="936324" cy="1170893"/>
          </a:xfrm>
          <a:prstGeom prst="rect">
            <a:avLst/>
          </a:prstGeom>
        </p:spPr>
      </p:pic>
      <p:pic>
        <p:nvPicPr>
          <p:cNvPr id="38" name="図 37" descr="食品 が含まれている画像&#10;&#10;自動的に生成された説明">
            <a:extLst>
              <a:ext uri="{FF2B5EF4-FFF2-40B4-BE49-F238E27FC236}">
                <a16:creationId xmlns:a16="http://schemas.microsoft.com/office/drawing/2014/main" id="{500BB9A0-2578-4AEF-8F76-3FB61068B864}"/>
              </a:ext>
            </a:extLst>
          </p:cNvPr>
          <p:cNvPicPr>
            <a:picLocks noChangeAspect="1"/>
          </p:cNvPicPr>
          <p:nvPr/>
        </p:nvPicPr>
        <p:blipFill rotWithShape="1">
          <a:blip r:embed="rId6">
            <a:extLst>
              <a:ext uri="{28A0092B-C50C-407E-A947-70E740481C1C}">
                <a14:useLocalDpi xmlns:a14="http://schemas.microsoft.com/office/drawing/2010/main" val="0"/>
              </a:ext>
            </a:extLst>
          </a:blip>
          <a:srcRect l="50738" t="4698" r="36077" b="83641"/>
          <a:stretch/>
        </p:blipFill>
        <p:spPr>
          <a:xfrm>
            <a:off x="8874589" y="4507598"/>
            <a:ext cx="634163" cy="560822"/>
          </a:xfrm>
          <a:prstGeom prst="rect">
            <a:avLst/>
          </a:prstGeom>
        </p:spPr>
      </p:pic>
    </p:spTree>
    <p:extLst>
      <p:ext uri="{BB962C8B-B14F-4D97-AF65-F5344CB8AC3E}">
        <p14:creationId xmlns:p14="http://schemas.microsoft.com/office/powerpoint/2010/main" val="5058537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90461-C4BB-4870-AD5B-FBEBBFCD73FC}"/>
              </a:ext>
            </a:extLst>
          </p:cNvPr>
          <p:cNvSpPr>
            <a:spLocks noGrp="1"/>
          </p:cNvSpPr>
          <p:nvPr>
            <p:ph type="title"/>
          </p:nvPr>
        </p:nvSpPr>
        <p:spPr/>
        <p:txBody>
          <a:bodyPr/>
          <a:lstStyle/>
          <a:p>
            <a:r>
              <a:rPr kumimoji="1" lang="en-US" altLang="ja-JP" dirty="0"/>
              <a:t>7-1-4.</a:t>
            </a:r>
            <a:r>
              <a:rPr kumimoji="1" lang="ja-JP" altLang="en-US" dirty="0"/>
              <a:t>畳み込みニューラルネットワーク（</a:t>
            </a:r>
            <a:r>
              <a:rPr kumimoji="1" lang="en-US" altLang="ja-JP" dirty="0"/>
              <a:t>CNN</a:t>
            </a:r>
            <a:r>
              <a:rPr kumimoji="1" lang="ja-JP" altLang="en-US" dirty="0"/>
              <a:t>）</a:t>
            </a:r>
          </a:p>
        </p:txBody>
      </p:sp>
      <p:sp>
        <p:nvSpPr>
          <p:cNvPr id="3" name="スライド番号プレースホルダー 2">
            <a:extLst>
              <a:ext uri="{FF2B5EF4-FFF2-40B4-BE49-F238E27FC236}">
                <a16:creationId xmlns:a16="http://schemas.microsoft.com/office/drawing/2014/main" id="{04C2AAF6-E0F2-4879-AF5A-F3359AAB7EA3}"/>
              </a:ext>
            </a:extLst>
          </p:cNvPr>
          <p:cNvSpPr>
            <a:spLocks noGrp="1"/>
          </p:cNvSpPr>
          <p:nvPr>
            <p:ph type="sldNum" sz="quarter" idx="10"/>
          </p:nvPr>
        </p:nvSpPr>
        <p:spPr/>
        <p:txBody>
          <a:bodyPr/>
          <a:lstStyle/>
          <a:p>
            <a:fld id="{5D750650-B10A-47BF-93C2-E1678438B37A}" type="slidenum">
              <a:rPr lang="en-US" altLang="ja-JP" smtClean="0"/>
              <a:pPr/>
              <a:t>338</a:t>
            </a:fld>
            <a:endParaRPr lang="en-US" altLang="ja-JP" dirty="0"/>
          </a:p>
        </p:txBody>
      </p:sp>
      <p:grpSp>
        <p:nvGrpSpPr>
          <p:cNvPr id="261" name="グループ化 260">
            <a:extLst>
              <a:ext uri="{FF2B5EF4-FFF2-40B4-BE49-F238E27FC236}">
                <a16:creationId xmlns:a16="http://schemas.microsoft.com/office/drawing/2014/main" id="{A7E429A2-7D79-4264-9A5C-721B02EFED8F}"/>
              </a:ext>
            </a:extLst>
          </p:cNvPr>
          <p:cNvGrpSpPr/>
          <p:nvPr/>
        </p:nvGrpSpPr>
        <p:grpSpPr>
          <a:xfrm>
            <a:off x="6387525" y="3497785"/>
            <a:ext cx="373260" cy="1490984"/>
            <a:chOff x="3322320" y="2207380"/>
            <a:chExt cx="373260" cy="1490984"/>
          </a:xfrm>
        </p:grpSpPr>
        <p:sp>
          <p:nvSpPr>
            <p:cNvPr id="262" name="楕円 261">
              <a:extLst>
                <a:ext uri="{FF2B5EF4-FFF2-40B4-BE49-F238E27FC236}">
                  <a16:creationId xmlns:a16="http://schemas.microsoft.com/office/drawing/2014/main" id="{E81F64D2-0946-4EEF-B43E-5C2A85F8417C}"/>
                </a:ext>
              </a:extLst>
            </p:cNvPr>
            <p:cNvSpPr/>
            <p:nvPr/>
          </p:nvSpPr>
          <p:spPr>
            <a:xfrm>
              <a:off x="3322320" y="220738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3" name="楕円 262">
              <a:extLst>
                <a:ext uri="{FF2B5EF4-FFF2-40B4-BE49-F238E27FC236}">
                  <a16:creationId xmlns:a16="http://schemas.microsoft.com/office/drawing/2014/main" id="{62363B85-EDD2-48B0-82FF-B7120DC1ED36}"/>
                </a:ext>
              </a:extLst>
            </p:cNvPr>
            <p:cNvSpPr/>
            <p:nvPr/>
          </p:nvSpPr>
          <p:spPr>
            <a:xfrm>
              <a:off x="3322320" y="276624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4" name="楕円 263">
              <a:extLst>
                <a:ext uri="{FF2B5EF4-FFF2-40B4-BE49-F238E27FC236}">
                  <a16:creationId xmlns:a16="http://schemas.microsoft.com/office/drawing/2014/main" id="{458CACE3-D3F0-4254-BF7F-BF9AFBE34527}"/>
                </a:ext>
              </a:extLst>
            </p:cNvPr>
            <p:cNvSpPr/>
            <p:nvPr/>
          </p:nvSpPr>
          <p:spPr>
            <a:xfrm>
              <a:off x="3322320" y="332510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sp>
        <p:nvSpPr>
          <p:cNvPr id="265" name="楕円 264">
            <a:extLst>
              <a:ext uri="{FF2B5EF4-FFF2-40B4-BE49-F238E27FC236}">
                <a16:creationId xmlns:a16="http://schemas.microsoft.com/office/drawing/2014/main" id="{64E95011-0CFA-4019-9E7A-F7105C1C3128}"/>
              </a:ext>
            </a:extLst>
          </p:cNvPr>
          <p:cNvSpPr/>
          <p:nvPr/>
        </p:nvSpPr>
        <p:spPr>
          <a:xfrm>
            <a:off x="8550995" y="378987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nvGrpSpPr>
          <p:cNvPr id="266" name="グループ化 265">
            <a:extLst>
              <a:ext uri="{FF2B5EF4-FFF2-40B4-BE49-F238E27FC236}">
                <a16:creationId xmlns:a16="http://schemas.microsoft.com/office/drawing/2014/main" id="{5A7F93DF-19F4-4CD8-AEE4-336CD97C4ACF}"/>
              </a:ext>
            </a:extLst>
          </p:cNvPr>
          <p:cNvGrpSpPr/>
          <p:nvPr/>
        </p:nvGrpSpPr>
        <p:grpSpPr>
          <a:xfrm>
            <a:off x="7469260" y="3256324"/>
            <a:ext cx="373260" cy="1973906"/>
            <a:chOff x="4406835" y="1983854"/>
            <a:chExt cx="373260" cy="1973906"/>
          </a:xfrm>
        </p:grpSpPr>
        <p:sp>
          <p:nvSpPr>
            <p:cNvPr id="267" name="楕円 266">
              <a:extLst>
                <a:ext uri="{FF2B5EF4-FFF2-40B4-BE49-F238E27FC236}">
                  <a16:creationId xmlns:a16="http://schemas.microsoft.com/office/drawing/2014/main" id="{094C7E68-F58E-4E19-9AFB-936606AEF3A3}"/>
                </a:ext>
              </a:extLst>
            </p:cNvPr>
            <p:cNvSpPr/>
            <p:nvPr/>
          </p:nvSpPr>
          <p:spPr>
            <a:xfrm>
              <a:off x="4406835" y="358450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8" name="楕円 267">
              <a:extLst>
                <a:ext uri="{FF2B5EF4-FFF2-40B4-BE49-F238E27FC236}">
                  <a16:creationId xmlns:a16="http://schemas.microsoft.com/office/drawing/2014/main" id="{D23587BA-3D31-4EB4-B590-E9F03D5AFE0A}"/>
                </a:ext>
              </a:extLst>
            </p:cNvPr>
            <p:cNvSpPr/>
            <p:nvPr/>
          </p:nvSpPr>
          <p:spPr>
            <a:xfrm>
              <a:off x="4406835" y="305095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9" name="楕円 268">
              <a:extLst>
                <a:ext uri="{FF2B5EF4-FFF2-40B4-BE49-F238E27FC236}">
                  <a16:creationId xmlns:a16="http://schemas.microsoft.com/office/drawing/2014/main" id="{63E87AD3-4060-4A5F-B8B9-06E0E0E92932}"/>
                </a:ext>
              </a:extLst>
            </p:cNvPr>
            <p:cNvSpPr/>
            <p:nvPr/>
          </p:nvSpPr>
          <p:spPr>
            <a:xfrm>
              <a:off x="4406835" y="251740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70" name="楕円 269">
              <a:extLst>
                <a:ext uri="{FF2B5EF4-FFF2-40B4-BE49-F238E27FC236}">
                  <a16:creationId xmlns:a16="http://schemas.microsoft.com/office/drawing/2014/main" id="{E2D12AB8-02E4-451E-A9F3-1352793934C9}"/>
                </a:ext>
              </a:extLst>
            </p:cNvPr>
            <p:cNvSpPr/>
            <p:nvPr/>
          </p:nvSpPr>
          <p:spPr>
            <a:xfrm>
              <a:off x="4406835" y="198385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271" name="直線矢印コネクタ 270">
            <a:extLst>
              <a:ext uri="{FF2B5EF4-FFF2-40B4-BE49-F238E27FC236}">
                <a16:creationId xmlns:a16="http://schemas.microsoft.com/office/drawing/2014/main" id="{E0A27F85-C987-44DD-B4C3-6EB0A13E45FB}"/>
              </a:ext>
            </a:extLst>
          </p:cNvPr>
          <p:cNvCxnSpPr>
            <a:cxnSpLocks/>
            <a:stCxn id="265" idx="6"/>
          </p:cNvCxnSpPr>
          <p:nvPr/>
        </p:nvCxnSpPr>
        <p:spPr>
          <a:xfrm>
            <a:off x="8924255" y="3976503"/>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2" name="直線矢印コネクタ 271">
            <a:extLst>
              <a:ext uri="{FF2B5EF4-FFF2-40B4-BE49-F238E27FC236}">
                <a16:creationId xmlns:a16="http://schemas.microsoft.com/office/drawing/2014/main" id="{5C2F8A9A-1D7C-4364-A2A0-1845BAFE668F}"/>
              </a:ext>
            </a:extLst>
          </p:cNvPr>
          <p:cNvCxnSpPr>
            <a:cxnSpLocks/>
            <a:stCxn id="267" idx="6"/>
            <a:endCxn id="265" idx="2"/>
          </p:cNvCxnSpPr>
          <p:nvPr/>
        </p:nvCxnSpPr>
        <p:spPr>
          <a:xfrm flipV="1">
            <a:off x="7842520" y="3976503"/>
            <a:ext cx="708475" cy="106709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3" name="直線矢印コネクタ 272">
            <a:extLst>
              <a:ext uri="{FF2B5EF4-FFF2-40B4-BE49-F238E27FC236}">
                <a16:creationId xmlns:a16="http://schemas.microsoft.com/office/drawing/2014/main" id="{E9231F00-0EEA-4248-AF62-E394623B1EAF}"/>
              </a:ext>
            </a:extLst>
          </p:cNvPr>
          <p:cNvCxnSpPr>
            <a:cxnSpLocks/>
            <a:stCxn id="268" idx="6"/>
            <a:endCxn id="265" idx="2"/>
          </p:cNvCxnSpPr>
          <p:nvPr/>
        </p:nvCxnSpPr>
        <p:spPr>
          <a:xfrm flipV="1">
            <a:off x="7842520" y="3976503"/>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4" name="直線矢印コネクタ 273">
            <a:extLst>
              <a:ext uri="{FF2B5EF4-FFF2-40B4-BE49-F238E27FC236}">
                <a16:creationId xmlns:a16="http://schemas.microsoft.com/office/drawing/2014/main" id="{D42F7278-04D3-4729-B3CF-7B5C5D6D87E5}"/>
              </a:ext>
            </a:extLst>
          </p:cNvPr>
          <p:cNvCxnSpPr>
            <a:cxnSpLocks/>
            <a:stCxn id="269" idx="6"/>
            <a:endCxn id="265" idx="2"/>
          </p:cNvCxnSpPr>
          <p:nvPr/>
        </p:nvCxnSpPr>
        <p:spPr>
          <a:xfrm>
            <a:off x="7842520" y="3976503"/>
            <a:ext cx="708475"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5" name="直線矢印コネクタ 274">
            <a:extLst>
              <a:ext uri="{FF2B5EF4-FFF2-40B4-BE49-F238E27FC236}">
                <a16:creationId xmlns:a16="http://schemas.microsoft.com/office/drawing/2014/main" id="{11F9A8F1-58CF-4CC3-A419-8C37C80DA83B}"/>
              </a:ext>
            </a:extLst>
          </p:cNvPr>
          <p:cNvCxnSpPr>
            <a:cxnSpLocks/>
            <a:stCxn id="270" idx="6"/>
            <a:endCxn id="265" idx="2"/>
          </p:cNvCxnSpPr>
          <p:nvPr/>
        </p:nvCxnSpPr>
        <p:spPr>
          <a:xfrm>
            <a:off x="7842520" y="3442954"/>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6" name="直線矢印コネクタ 275">
            <a:extLst>
              <a:ext uri="{FF2B5EF4-FFF2-40B4-BE49-F238E27FC236}">
                <a16:creationId xmlns:a16="http://schemas.microsoft.com/office/drawing/2014/main" id="{88DD3963-0F72-469B-9198-0936B4B5BA7D}"/>
              </a:ext>
            </a:extLst>
          </p:cNvPr>
          <p:cNvCxnSpPr>
            <a:cxnSpLocks/>
            <a:stCxn id="264" idx="6"/>
            <a:endCxn id="267" idx="2"/>
          </p:cNvCxnSpPr>
          <p:nvPr/>
        </p:nvCxnSpPr>
        <p:spPr>
          <a:xfrm>
            <a:off x="6760785" y="4802139"/>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7" name="直線矢印コネクタ 276">
            <a:extLst>
              <a:ext uri="{FF2B5EF4-FFF2-40B4-BE49-F238E27FC236}">
                <a16:creationId xmlns:a16="http://schemas.microsoft.com/office/drawing/2014/main" id="{7F6FB4E4-CAF5-4644-8818-DFC4AD3BCC16}"/>
              </a:ext>
            </a:extLst>
          </p:cNvPr>
          <p:cNvCxnSpPr>
            <a:cxnSpLocks/>
            <a:stCxn id="263" idx="6"/>
            <a:endCxn id="267" idx="2"/>
          </p:cNvCxnSpPr>
          <p:nvPr/>
        </p:nvCxnSpPr>
        <p:spPr>
          <a:xfrm>
            <a:off x="6760785" y="4243277"/>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8" name="直線矢印コネクタ 277">
            <a:extLst>
              <a:ext uri="{FF2B5EF4-FFF2-40B4-BE49-F238E27FC236}">
                <a16:creationId xmlns:a16="http://schemas.microsoft.com/office/drawing/2014/main" id="{1D2986F6-71EF-46F1-8399-D74AD92565AC}"/>
              </a:ext>
            </a:extLst>
          </p:cNvPr>
          <p:cNvCxnSpPr>
            <a:cxnSpLocks/>
            <a:stCxn id="262" idx="6"/>
            <a:endCxn id="267" idx="2"/>
          </p:cNvCxnSpPr>
          <p:nvPr/>
        </p:nvCxnSpPr>
        <p:spPr>
          <a:xfrm>
            <a:off x="6760785" y="3684415"/>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9" name="直線矢印コネクタ 278">
            <a:extLst>
              <a:ext uri="{FF2B5EF4-FFF2-40B4-BE49-F238E27FC236}">
                <a16:creationId xmlns:a16="http://schemas.microsoft.com/office/drawing/2014/main" id="{2AB9633C-7864-43F3-B59F-43CC1D6B8D5F}"/>
              </a:ext>
            </a:extLst>
          </p:cNvPr>
          <p:cNvCxnSpPr>
            <a:cxnSpLocks/>
            <a:stCxn id="262" idx="6"/>
            <a:endCxn id="268" idx="2"/>
          </p:cNvCxnSpPr>
          <p:nvPr/>
        </p:nvCxnSpPr>
        <p:spPr>
          <a:xfrm>
            <a:off x="6760785" y="3684415"/>
            <a:ext cx="708475" cy="8256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0" name="直線矢印コネクタ 279">
            <a:extLst>
              <a:ext uri="{FF2B5EF4-FFF2-40B4-BE49-F238E27FC236}">
                <a16:creationId xmlns:a16="http://schemas.microsoft.com/office/drawing/2014/main" id="{B82084DD-1141-4FF3-A7F8-A48AA3DB9F1C}"/>
              </a:ext>
            </a:extLst>
          </p:cNvPr>
          <p:cNvCxnSpPr>
            <a:cxnSpLocks/>
            <a:stCxn id="263" idx="6"/>
            <a:endCxn id="268" idx="2"/>
          </p:cNvCxnSpPr>
          <p:nvPr/>
        </p:nvCxnSpPr>
        <p:spPr>
          <a:xfrm>
            <a:off x="6760785" y="4243277"/>
            <a:ext cx="708475" cy="26677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1" name="直線矢印コネクタ 280">
            <a:extLst>
              <a:ext uri="{FF2B5EF4-FFF2-40B4-BE49-F238E27FC236}">
                <a16:creationId xmlns:a16="http://schemas.microsoft.com/office/drawing/2014/main" id="{3A019B0D-7231-4701-A94B-8DBDEAA73291}"/>
              </a:ext>
            </a:extLst>
          </p:cNvPr>
          <p:cNvCxnSpPr>
            <a:cxnSpLocks/>
            <a:stCxn id="264" idx="6"/>
            <a:endCxn id="268" idx="2"/>
          </p:cNvCxnSpPr>
          <p:nvPr/>
        </p:nvCxnSpPr>
        <p:spPr>
          <a:xfrm flipV="1">
            <a:off x="6760785" y="4510052"/>
            <a:ext cx="708475" cy="2920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2" name="直線矢印コネクタ 281">
            <a:extLst>
              <a:ext uri="{FF2B5EF4-FFF2-40B4-BE49-F238E27FC236}">
                <a16:creationId xmlns:a16="http://schemas.microsoft.com/office/drawing/2014/main" id="{965C9E03-C56D-45A2-A091-E0FA50CFB1AE}"/>
              </a:ext>
            </a:extLst>
          </p:cNvPr>
          <p:cNvCxnSpPr>
            <a:cxnSpLocks/>
            <a:stCxn id="264" idx="6"/>
            <a:endCxn id="269" idx="2"/>
          </p:cNvCxnSpPr>
          <p:nvPr/>
        </p:nvCxnSpPr>
        <p:spPr>
          <a:xfrm flipV="1">
            <a:off x="6760785" y="3976503"/>
            <a:ext cx="708475" cy="82563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3" name="直線矢印コネクタ 282">
            <a:extLst>
              <a:ext uri="{FF2B5EF4-FFF2-40B4-BE49-F238E27FC236}">
                <a16:creationId xmlns:a16="http://schemas.microsoft.com/office/drawing/2014/main" id="{DB52D661-D41D-41F2-ACD6-38368101ED70}"/>
              </a:ext>
            </a:extLst>
          </p:cNvPr>
          <p:cNvCxnSpPr>
            <a:cxnSpLocks/>
            <a:stCxn id="264" idx="6"/>
            <a:endCxn id="270" idx="2"/>
          </p:cNvCxnSpPr>
          <p:nvPr/>
        </p:nvCxnSpPr>
        <p:spPr>
          <a:xfrm flipV="1">
            <a:off x="6760785" y="3442954"/>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4" name="直線矢印コネクタ 283">
            <a:extLst>
              <a:ext uri="{FF2B5EF4-FFF2-40B4-BE49-F238E27FC236}">
                <a16:creationId xmlns:a16="http://schemas.microsoft.com/office/drawing/2014/main" id="{84C60163-D008-40F8-9AFF-BE7026ABB791}"/>
              </a:ext>
            </a:extLst>
          </p:cNvPr>
          <p:cNvCxnSpPr>
            <a:cxnSpLocks/>
            <a:stCxn id="270" idx="2"/>
            <a:endCxn id="262" idx="6"/>
          </p:cNvCxnSpPr>
          <p:nvPr/>
        </p:nvCxnSpPr>
        <p:spPr>
          <a:xfrm flipH="1">
            <a:off x="6760785" y="3442954"/>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5" name="直線矢印コネクタ 284">
            <a:extLst>
              <a:ext uri="{FF2B5EF4-FFF2-40B4-BE49-F238E27FC236}">
                <a16:creationId xmlns:a16="http://schemas.microsoft.com/office/drawing/2014/main" id="{EE28BD8E-BE6D-4FB5-9EDC-E8B41AD16E17}"/>
              </a:ext>
            </a:extLst>
          </p:cNvPr>
          <p:cNvCxnSpPr>
            <a:cxnSpLocks/>
            <a:stCxn id="269" idx="2"/>
            <a:endCxn id="262" idx="6"/>
          </p:cNvCxnSpPr>
          <p:nvPr/>
        </p:nvCxnSpPr>
        <p:spPr>
          <a:xfrm flipH="1" flipV="1">
            <a:off x="6760785" y="3684415"/>
            <a:ext cx="708475" cy="292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6" name="直線矢印コネクタ 285">
            <a:extLst>
              <a:ext uri="{FF2B5EF4-FFF2-40B4-BE49-F238E27FC236}">
                <a16:creationId xmlns:a16="http://schemas.microsoft.com/office/drawing/2014/main" id="{FBE90FE2-219E-4E1C-A2E9-C681D5E4B4BE}"/>
              </a:ext>
            </a:extLst>
          </p:cNvPr>
          <p:cNvCxnSpPr>
            <a:cxnSpLocks/>
            <a:stCxn id="263" idx="6"/>
            <a:endCxn id="270" idx="2"/>
          </p:cNvCxnSpPr>
          <p:nvPr/>
        </p:nvCxnSpPr>
        <p:spPr>
          <a:xfrm flipV="1">
            <a:off x="6760785" y="3442954"/>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7" name="直線矢印コネクタ 286">
            <a:extLst>
              <a:ext uri="{FF2B5EF4-FFF2-40B4-BE49-F238E27FC236}">
                <a16:creationId xmlns:a16="http://schemas.microsoft.com/office/drawing/2014/main" id="{E91E8D3D-04CA-4A7C-931B-2FA2B6FDEE39}"/>
              </a:ext>
            </a:extLst>
          </p:cNvPr>
          <p:cNvCxnSpPr>
            <a:cxnSpLocks/>
            <a:stCxn id="263" idx="6"/>
            <a:endCxn id="269" idx="2"/>
          </p:cNvCxnSpPr>
          <p:nvPr/>
        </p:nvCxnSpPr>
        <p:spPr>
          <a:xfrm flipV="1">
            <a:off x="6760785" y="3976503"/>
            <a:ext cx="708475" cy="26677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8" name="直線矢印コネクタ 287">
            <a:extLst>
              <a:ext uri="{FF2B5EF4-FFF2-40B4-BE49-F238E27FC236}">
                <a16:creationId xmlns:a16="http://schemas.microsoft.com/office/drawing/2014/main" id="{DF2BC077-7949-447A-9CA0-2B588D6B6219}"/>
              </a:ext>
            </a:extLst>
          </p:cNvPr>
          <p:cNvCxnSpPr>
            <a:cxnSpLocks/>
            <a:stCxn id="264" idx="2"/>
          </p:cNvCxnSpPr>
          <p:nvPr/>
        </p:nvCxnSpPr>
        <p:spPr>
          <a:xfrm flipH="1">
            <a:off x="5665500" y="4802139"/>
            <a:ext cx="722025" cy="8099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9" name="直線矢印コネクタ 288">
            <a:extLst>
              <a:ext uri="{FF2B5EF4-FFF2-40B4-BE49-F238E27FC236}">
                <a16:creationId xmlns:a16="http://schemas.microsoft.com/office/drawing/2014/main" id="{1267CF3A-F449-4328-BDDC-C8B0056025D1}"/>
              </a:ext>
            </a:extLst>
          </p:cNvPr>
          <p:cNvCxnSpPr>
            <a:cxnSpLocks/>
            <a:stCxn id="263" idx="2"/>
          </p:cNvCxnSpPr>
          <p:nvPr/>
        </p:nvCxnSpPr>
        <p:spPr>
          <a:xfrm flipH="1">
            <a:off x="5665500" y="4243277"/>
            <a:ext cx="722025" cy="639852"/>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0" name="直線矢印コネクタ 289">
            <a:extLst>
              <a:ext uri="{FF2B5EF4-FFF2-40B4-BE49-F238E27FC236}">
                <a16:creationId xmlns:a16="http://schemas.microsoft.com/office/drawing/2014/main" id="{2C6E259C-94AC-4890-A418-23CA4A556D51}"/>
              </a:ext>
            </a:extLst>
          </p:cNvPr>
          <p:cNvCxnSpPr>
            <a:cxnSpLocks/>
            <a:stCxn id="262" idx="2"/>
          </p:cNvCxnSpPr>
          <p:nvPr/>
        </p:nvCxnSpPr>
        <p:spPr>
          <a:xfrm flipH="1">
            <a:off x="5665500" y="3684415"/>
            <a:ext cx="722025" cy="119871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1" name="直線矢印コネクタ 290">
            <a:extLst>
              <a:ext uri="{FF2B5EF4-FFF2-40B4-BE49-F238E27FC236}">
                <a16:creationId xmlns:a16="http://schemas.microsoft.com/office/drawing/2014/main" id="{35C35062-0CBE-4ADD-B814-5E76A7EE8458}"/>
              </a:ext>
            </a:extLst>
          </p:cNvPr>
          <p:cNvCxnSpPr>
            <a:cxnSpLocks/>
            <a:stCxn id="262" idx="2"/>
          </p:cNvCxnSpPr>
          <p:nvPr/>
        </p:nvCxnSpPr>
        <p:spPr>
          <a:xfrm flipH="1">
            <a:off x="5665500" y="3684415"/>
            <a:ext cx="722025" cy="87878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2" name="直線矢印コネクタ 291">
            <a:extLst>
              <a:ext uri="{FF2B5EF4-FFF2-40B4-BE49-F238E27FC236}">
                <a16:creationId xmlns:a16="http://schemas.microsoft.com/office/drawing/2014/main" id="{593CF710-AE72-4549-8113-7147111BEDA0}"/>
              </a:ext>
            </a:extLst>
          </p:cNvPr>
          <p:cNvCxnSpPr>
            <a:cxnSpLocks/>
            <a:stCxn id="263" idx="2"/>
          </p:cNvCxnSpPr>
          <p:nvPr/>
        </p:nvCxnSpPr>
        <p:spPr>
          <a:xfrm flipH="1">
            <a:off x="5665500" y="4243277"/>
            <a:ext cx="722025" cy="31992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3" name="直線矢印コネクタ 292">
            <a:extLst>
              <a:ext uri="{FF2B5EF4-FFF2-40B4-BE49-F238E27FC236}">
                <a16:creationId xmlns:a16="http://schemas.microsoft.com/office/drawing/2014/main" id="{4EFE9E89-D368-4B30-841B-D63FC0EFC55F}"/>
              </a:ext>
            </a:extLst>
          </p:cNvPr>
          <p:cNvCxnSpPr>
            <a:cxnSpLocks/>
            <a:stCxn id="264" idx="2"/>
          </p:cNvCxnSpPr>
          <p:nvPr/>
        </p:nvCxnSpPr>
        <p:spPr>
          <a:xfrm flipH="1" flipV="1">
            <a:off x="5665500" y="4563204"/>
            <a:ext cx="722025" cy="23893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4" name="直線矢印コネクタ 293">
            <a:extLst>
              <a:ext uri="{FF2B5EF4-FFF2-40B4-BE49-F238E27FC236}">
                <a16:creationId xmlns:a16="http://schemas.microsoft.com/office/drawing/2014/main" id="{A1593EBF-2F2F-4FAD-B6A4-298B34994FF2}"/>
              </a:ext>
            </a:extLst>
          </p:cNvPr>
          <p:cNvCxnSpPr>
            <a:cxnSpLocks/>
            <a:stCxn id="264" idx="2"/>
          </p:cNvCxnSpPr>
          <p:nvPr/>
        </p:nvCxnSpPr>
        <p:spPr>
          <a:xfrm flipH="1" flipV="1">
            <a:off x="5665500" y="4243278"/>
            <a:ext cx="722025" cy="5588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5" name="直線矢印コネクタ 294">
            <a:extLst>
              <a:ext uri="{FF2B5EF4-FFF2-40B4-BE49-F238E27FC236}">
                <a16:creationId xmlns:a16="http://schemas.microsoft.com/office/drawing/2014/main" id="{6A7BBCC7-F689-4251-9898-F1C1E59D8376}"/>
              </a:ext>
            </a:extLst>
          </p:cNvPr>
          <p:cNvCxnSpPr>
            <a:cxnSpLocks/>
            <a:stCxn id="263" idx="2"/>
          </p:cNvCxnSpPr>
          <p:nvPr/>
        </p:nvCxnSpPr>
        <p:spPr>
          <a:xfrm flipH="1">
            <a:off x="5665500" y="4243277"/>
            <a:ext cx="722025" cy="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6" name="直線矢印コネクタ 295">
            <a:extLst>
              <a:ext uri="{FF2B5EF4-FFF2-40B4-BE49-F238E27FC236}">
                <a16:creationId xmlns:a16="http://schemas.microsoft.com/office/drawing/2014/main" id="{FA911CD1-8AC4-4A9E-81D6-32D41074CB9F}"/>
              </a:ext>
            </a:extLst>
          </p:cNvPr>
          <p:cNvCxnSpPr>
            <a:cxnSpLocks/>
            <a:stCxn id="262" idx="2"/>
          </p:cNvCxnSpPr>
          <p:nvPr/>
        </p:nvCxnSpPr>
        <p:spPr>
          <a:xfrm flipH="1">
            <a:off x="5665500" y="3684415"/>
            <a:ext cx="722025" cy="55886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7" name="直線矢印コネクタ 296">
            <a:extLst>
              <a:ext uri="{FF2B5EF4-FFF2-40B4-BE49-F238E27FC236}">
                <a16:creationId xmlns:a16="http://schemas.microsoft.com/office/drawing/2014/main" id="{D83B49F6-E98E-49F2-B182-C38044F7BCCF}"/>
              </a:ext>
            </a:extLst>
          </p:cNvPr>
          <p:cNvCxnSpPr>
            <a:cxnSpLocks/>
            <a:stCxn id="262" idx="2"/>
          </p:cNvCxnSpPr>
          <p:nvPr/>
        </p:nvCxnSpPr>
        <p:spPr>
          <a:xfrm flipH="1">
            <a:off x="5665500" y="3684415"/>
            <a:ext cx="722025" cy="2389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8" name="直線矢印コネクタ 297">
            <a:extLst>
              <a:ext uri="{FF2B5EF4-FFF2-40B4-BE49-F238E27FC236}">
                <a16:creationId xmlns:a16="http://schemas.microsoft.com/office/drawing/2014/main" id="{334C740E-FEBF-47D9-BA4B-7088D30C7E98}"/>
              </a:ext>
            </a:extLst>
          </p:cNvPr>
          <p:cNvCxnSpPr>
            <a:cxnSpLocks/>
            <a:stCxn id="263" idx="2"/>
          </p:cNvCxnSpPr>
          <p:nvPr/>
        </p:nvCxnSpPr>
        <p:spPr>
          <a:xfrm flipH="1" flipV="1">
            <a:off x="5665500" y="3923352"/>
            <a:ext cx="722025" cy="31992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9" name="直線矢印コネクタ 298">
            <a:extLst>
              <a:ext uri="{FF2B5EF4-FFF2-40B4-BE49-F238E27FC236}">
                <a16:creationId xmlns:a16="http://schemas.microsoft.com/office/drawing/2014/main" id="{A53EA531-1049-4951-A7BB-AEAAF9CF3E84}"/>
              </a:ext>
            </a:extLst>
          </p:cNvPr>
          <p:cNvCxnSpPr>
            <a:cxnSpLocks/>
            <a:stCxn id="264" idx="2"/>
          </p:cNvCxnSpPr>
          <p:nvPr/>
        </p:nvCxnSpPr>
        <p:spPr>
          <a:xfrm flipH="1" flipV="1">
            <a:off x="5665500" y="3923352"/>
            <a:ext cx="722025" cy="8787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0" name="直線矢印コネクタ 299">
            <a:extLst>
              <a:ext uri="{FF2B5EF4-FFF2-40B4-BE49-F238E27FC236}">
                <a16:creationId xmlns:a16="http://schemas.microsoft.com/office/drawing/2014/main" id="{DCF29301-7287-4400-AAD8-61FF7E253FED}"/>
              </a:ext>
            </a:extLst>
          </p:cNvPr>
          <p:cNvCxnSpPr>
            <a:cxnSpLocks/>
            <a:stCxn id="264" idx="2"/>
          </p:cNvCxnSpPr>
          <p:nvPr/>
        </p:nvCxnSpPr>
        <p:spPr>
          <a:xfrm flipH="1" flipV="1">
            <a:off x="5665500" y="3603426"/>
            <a:ext cx="722025" cy="119871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1" name="直線矢印コネクタ 300">
            <a:extLst>
              <a:ext uri="{FF2B5EF4-FFF2-40B4-BE49-F238E27FC236}">
                <a16:creationId xmlns:a16="http://schemas.microsoft.com/office/drawing/2014/main" id="{1780AACA-2222-4BA7-9DDD-4F0FFBD6F917}"/>
              </a:ext>
            </a:extLst>
          </p:cNvPr>
          <p:cNvCxnSpPr>
            <a:cxnSpLocks/>
            <a:stCxn id="263" idx="2"/>
          </p:cNvCxnSpPr>
          <p:nvPr/>
        </p:nvCxnSpPr>
        <p:spPr>
          <a:xfrm flipH="1" flipV="1">
            <a:off x="5665500" y="3603426"/>
            <a:ext cx="722025" cy="63985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2" name="直線矢印コネクタ 301">
            <a:extLst>
              <a:ext uri="{FF2B5EF4-FFF2-40B4-BE49-F238E27FC236}">
                <a16:creationId xmlns:a16="http://schemas.microsoft.com/office/drawing/2014/main" id="{0E03AA9F-828B-442E-8EE1-ECC7758AACDB}"/>
              </a:ext>
            </a:extLst>
          </p:cNvPr>
          <p:cNvCxnSpPr>
            <a:cxnSpLocks/>
            <a:stCxn id="262" idx="2"/>
          </p:cNvCxnSpPr>
          <p:nvPr/>
        </p:nvCxnSpPr>
        <p:spPr>
          <a:xfrm flipH="1" flipV="1">
            <a:off x="5665500" y="3603426"/>
            <a:ext cx="722025" cy="8098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3" name="正方形/長方形 302">
            <a:extLst>
              <a:ext uri="{FF2B5EF4-FFF2-40B4-BE49-F238E27FC236}">
                <a16:creationId xmlns:a16="http://schemas.microsoft.com/office/drawing/2014/main" id="{899D0A84-E279-42F8-8358-5B4AC3553A88}"/>
              </a:ext>
            </a:extLst>
          </p:cNvPr>
          <p:cNvSpPr/>
          <p:nvPr/>
        </p:nvSpPr>
        <p:spPr>
          <a:xfrm>
            <a:off x="1627052" y="3281768"/>
            <a:ext cx="1210588" cy="338554"/>
          </a:xfrm>
          <a:prstGeom prst="rect">
            <a:avLst/>
          </a:prstGeom>
        </p:spPr>
        <p:txBody>
          <a:bodyPr wrap="none">
            <a:spAutoFit/>
          </a:bodyPr>
          <a:lstStyle/>
          <a:p>
            <a:r>
              <a:rPr kumimoji="1" lang="ja-JP" altLang="en-US" sz="1600" b="1" dirty="0"/>
              <a:t>画像データ</a:t>
            </a:r>
            <a:endParaRPr lang="ja-JP" altLang="en-US" b="1" dirty="0"/>
          </a:p>
        </p:txBody>
      </p:sp>
      <p:sp>
        <p:nvSpPr>
          <p:cNvPr id="304" name="正方形/長方形 303">
            <a:extLst>
              <a:ext uri="{FF2B5EF4-FFF2-40B4-BE49-F238E27FC236}">
                <a16:creationId xmlns:a16="http://schemas.microsoft.com/office/drawing/2014/main" id="{89D657FF-854D-470A-8073-C568C2B35EC1}"/>
              </a:ext>
            </a:extLst>
          </p:cNvPr>
          <p:cNvSpPr/>
          <p:nvPr/>
        </p:nvSpPr>
        <p:spPr>
          <a:xfrm>
            <a:off x="8945909" y="4069646"/>
            <a:ext cx="595035" cy="338554"/>
          </a:xfrm>
          <a:prstGeom prst="rect">
            <a:avLst/>
          </a:prstGeom>
        </p:spPr>
        <p:txBody>
          <a:bodyPr wrap="none">
            <a:spAutoFit/>
          </a:bodyPr>
          <a:lstStyle/>
          <a:p>
            <a:r>
              <a:rPr kumimoji="1" lang="ja-JP" altLang="en-US" sz="1600" b="1" dirty="0"/>
              <a:t>出力</a:t>
            </a:r>
            <a:endParaRPr lang="ja-JP" altLang="en-US" sz="1600" b="1" dirty="0"/>
          </a:p>
        </p:txBody>
      </p:sp>
      <p:cxnSp>
        <p:nvCxnSpPr>
          <p:cNvPr id="305" name="直線矢印コネクタ 304">
            <a:extLst>
              <a:ext uri="{FF2B5EF4-FFF2-40B4-BE49-F238E27FC236}">
                <a16:creationId xmlns:a16="http://schemas.microsoft.com/office/drawing/2014/main" id="{E1D9EE22-51F3-43BE-ACEC-8F56F57E9AB9}"/>
              </a:ext>
            </a:extLst>
          </p:cNvPr>
          <p:cNvCxnSpPr>
            <a:cxnSpLocks/>
            <a:stCxn id="315" idx="3"/>
            <a:endCxn id="316" idx="1"/>
          </p:cNvCxnSpPr>
          <p:nvPr/>
        </p:nvCxnSpPr>
        <p:spPr>
          <a:xfrm>
            <a:off x="4997247" y="4208291"/>
            <a:ext cx="176151"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6" name="直線矢印コネクタ 305">
            <a:extLst>
              <a:ext uri="{FF2B5EF4-FFF2-40B4-BE49-F238E27FC236}">
                <a16:creationId xmlns:a16="http://schemas.microsoft.com/office/drawing/2014/main" id="{0A0CF2C6-CAFD-4817-9496-6637B6EA0766}"/>
              </a:ext>
            </a:extLst>
          </p:cNvPr>
          <p:cNvCxnSpPr>
            <a:cxnSpLocks/>
            <a:endCxn id="317" idx="1"/>
          </p:cNvCxnSpPr>
          <p:nvPr/>
        </p:nvCxnSpPr>
        <p:spPr>
          <a:xfrm>
            <a:off x="2826215" y="4208291"/>
            <a:ext cx="301776"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07" name="楕円 306">
            <a:extLst>
              <a:ext uri="{FF2B5EF4-FFF2-40B4-BE49-F238E27FC236}">
                <a16:creationId xmlns:a16="http://schemas.microsoft.com/office/drawing/2014/main" id="{BCE9A1BA-E2E9-4F43-8323-ABE0DE3F477E}"/>
              </a:ext>
            </a:extLst>
          </p:cNvPr>
          <p:cNvSpPr/>
          <p:nvPr/>
        </p:nvSpPr>
        <p:spPr>
          <a:xfrm>
            <a:off x="8550995" y="432342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308" name="直線矢印コネクタ 307">
            <a:extLst>
              <a:ext uri="{FF2B5EF4-FFF2-40B4-BE49-F238E27FC236}">
                <a16:creationId xmlns:a16="http://schemas.microsoft.com/office/drawing/2014/main" id="{0A84F0F7-94AE-4454-B37E-BEB8D0075FB3}"/>
              </a:ext>
            </a:extLst>
          </p:cNvPr>
          <p:cNvCxnSpPr>
            <a:cxnSpLocks/>
            <a:stCxn id="270" idx="6"/>
            <a:endCxn id="307" idx="2"/>
          </p:cNvCxnSpPr>
          <p:nvPr/>
        </p:nvCxnSpPr>
        <p:spPr>
          <a:xfrm>
            <a:off x="7842520" y="3442954"/>
            <a:ext cx="708475" cy="106709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9" name="直線矢印コネクタ 308">
            <a:extLst>
              <a:ext uri="{FF2B5EF4-FFF2-40B4-BE49-F238E27FC236}">
                <a16:creationId xmlns:a16="http://schemas.microsoft.com/office/drawing/2014/main" id="{A919C889-B323-41A2-BF68-0256C756D64E}"/>
              </a:ext>
            </a:extLst>
          </p:cNvPr>
          <p:cNvCxnSpPr>
            <a:cxnSpLocks/>
            <a:stCxn id="269" idx="6"/>
            <a:endCxn id="307" idx="2"/>
          </p:cNvCxnSpPr>
          <p:nvPr/>
        </p:nvCxnSpPr>
        <p:spPr>
          <a:xfrm>
            <a:off x="7842520" y="3976503"/>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0" name="直線矢印コネクタ 309">
            <a:extLst>
              <a:ext uri="{FF2B5EF4-FFF2-40B4-BE49-F238E27FC236}">
                <a16:creationId xmlns:a16="http://schemas.microsoft.com/office/drawing/2014/main" id="{42874F21-AC29-4CA9-B8EE-ACAF785C4A5F}"/>
              </a:ext>
            </a:extLst>
          </p:cNvPr>
          <p:cNvCxnSpPr>
            <a:cxnSpLocks/>
            <a:stCxn id="268" idx="6"/>
            <a:endCxn id="307" idx="2"/>
          </p:cNvCxnSpPr>
          <p:nvPr/>
        </p:nvCxnSpPr>
        <p:spPr>
          <a:xfrm>
            <a:off x="7842520" y="4510052"/>
            <a:ext cx="708475"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1" name="直線矢印コネクタ 310">
            <a:extLst>
              <a:ext uri="{FF2B5EF4-FFF2-40B4-BE49-F238E27FC236}">
                <a16:creationId xmlns:a16="http://schemas.microsoft.com/office/drawing/2014/main" id="{7F6D1681-B12E-4BDB-9DEA-01A1E96CFFE1}"/>
              </a:ext>
            </a:extLst>
          </p:cNvPr>
          <p:cNvCxnSpPr>
            <a:cxnSpLocks/>
            <a:stCxn id="267" idx="6"/>
            <a:endCxn id="307" idx="2"/>
          </p:cNvCxnSpPr>
          <p:nvPr/>
        </p:nvCxnSpPr>
        <p:spPr>
          <a:xfrm flipV="1">
            <a:off x="7842520" y="4510052"/>
            <a:ext cx="708475" cy="53354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2" name="直線矢印コネクタ 311">
            <a:extLst>
              <a:ext uri="{FF2B5EF4-FFF2-40B4-BE49-F238E27FC236}">
                <a16:creationId xmlns:a16="http://schemas.microsoft.com/office/drawing/2014/main" id="{98DA64AB-CEE8-4FE9-9FD9-204964967023}"/>
              </a:ext>
            </a:extLst>
          </p:cNvPr>
          <p:cNvCxnSpPr>
            <a:cxnSpLocks/>
          </p:cNvCxnSpPr>
          <p:nvPr/>
        </p:nvCxnSpPr>
        <p:spPr>
          <a:xfrm>
            <a:off x="8924255" y="4510052"/>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3" name="直線矢印コネクタ 312">
            <a:extLst>
              <a:ext uri="{FF2B5EF4-FFF2-40B4-BE49-F238E27FC236}">
                <a16:creationId xmlns:a16="http://schemas.microsoft.com/office/drawing/2014/main" id="{8DB48D38-1EF3-4F08-8567-446A2DD95E26}"/>
              </a:ext>
            </a:extLst>
          </p:cNvPr>
          <p:cNvCxnSpPr>
            <a:cxnSpLocks/>
            <a:stCxn id="318" idx="3"/>
            <a:endCxn id="315" idx="1"/>
          </p:cNvCxnSpPr>
          <p:nvPr/>
        </p:nvCxnSpPr>
        <p:spPr>
          <a:xfrm>
            <a:off x="4315445" y="420829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4" name="直線矢印コネクタ 313">
            <a:extLst>
              <a:ext uri="{FF2B5EF4-FFF2-40B4-BE49-F238E27FC236}">
                <a16:creationId xmlns:a16="http://schemas.microsoft.com/office/drawing/2014/main" id="{0F0B7F58-1362-4C4E-A4F7-A15A9AAA6A4A}"/>
              </a:ext>
            </a:extLst>
          </p:cNvPr>
          <p:cNvCxnSpPr>
            <a:cxnSpLocks/>
            <a:stCxn id="317" idx="3"/>
            <a:endCxn id="318" idx="1"/>
          </p:cNvCxnSpPr>
          <p:nvPr/>
        </p:nvCxnSpPr>
        <p:spPr>
          <a:xfrm>
            <a:off x="3633643" y="420829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5" name="正方形/長方形 314">
            <a:extLst>
              <a:ext uri="{FF2B5EF4-FFF2-40B4-BE49-F238E27FC236}">
                <a16:creationId xmlns:a16="http://schemas.microsoft.com/office/drawing/2014/main" id="{0E0224D9-F2AC-4C27-A1A8-3887E641A6F5}"/>
              </a:ext>
            </a:extLst>
          </p:cNvPr>
          <p:cNvSpPr/>
          <p:nvPr/>
        </p:nvSpPr>
        <p:spPr>
          <a:xfrm>
            <a:off x="4491595" y="325632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6" name="正方形/長方形 315">
            <a:extLst>
              <a:ext uri="{FF2B5EF4-FFF2-40B4-BE49-F238E27FC236}">
                <a16:creationId xmlns:a16="http://schemas.microsoft.com/office/drawing/2014/main" id="{58710E8F-BB61-4E78-BA73-12B7373A78B5}"/>
              </a:ext>
            </a:extLst>
          </p:cNvPr>
          <p:cNvSpPr/>
          <p:nvPr/>
        </p:nvSpPr>
        <p:spPr>
          <a:xfrm>
            <a:off x="5173398" y="325632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7" name="正方形/長方形 316">
            <a:extLst>
              <a:ext uri="{FF2B5EF4-FFF2-40B4-BE49-F238E27FC236}">
                <a16:creationId xmlns:a16="http://schemas.microsoft.com/office/drawing/2014/main" id="{8B79BA43-EA23-451D-8924-8A09246AD558}"/>
              </a:ext>
            </a:extLst>
          </p:cNvPr>
          <p:cNvSpPr/>
          <p:nvPr/>
        </p:nvSpPr>
        <p:spPr>
          <a:xfrm>
            <a:off x="3127991" y="325632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8" name="正方形/長方形 317">
            <a:extLst>
              <a:ext uri="{FF2B5EF4-FFF2-40B4-BE49-F238E27FC236}">
                <a16:creationId xmlns:a16="http://schemas.microsoft.com/office/drawing/2014/main" id="{889DDF96-65FD-4CA8-AF18-E5CDADDA2035}"/>
              </a:ext>
            </a:extLst>
          </p:cNvPr>
          <p:cNvSpPr/>
          <p:nvPr/>
        </p:nvSpPr>
        <p:spPr>
          <a:xfrm>
            <a:off x="3809793" y="325632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9" name="左中かっこ 318">
            <a:extLst>
              <a:ext uri="{FF2B5EF4-FFF2-40B4-BE49-F238E27FC236}">
                <a16:creationId xmlns:a16="http://schemas.microsoft.com/office/drawing/2014/main" id="{FD90BF12-F6E1-4503-B274-B59D54BB2821}"/>
              </a:ext>
            </a:extLst>
          </p:cNvPr>
          <p:cNvSpPr/>
          <p:nvPr/>
        </p:nvSpPr>
        <p:spPr>
          <a:xfrm rot="16200000">
            <a:off x="7172170" y="4856204"/>
            <a:ext cx="241462" cy="1628079"/>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FF44BE43-3209-4C5A-9DE2-0E0A2E155E53}"/>
              </a:ext>
            </a:extLst>
          </p:cNvPr>
          <p:cNvSpPr/>
          <p:nvPr/>
        </p:nvSpPr>
        <p:spPr>
          <a:xfrm>
            <a:off x="6302085" y="5809332"/>
            <a:ext cx="1856572" cy="338554"/>
          </a:xfrm>
          <a:prstGeom prst="rect">
            <a:avLst/>
          </a:prstGeom>
        </p:spPr>
        <p:txBody>
          <a:bodyPr wrap="square" lIns="91440" tIns="45720" rIns="91440" bIns="45720" anchor="t">
            <a:spAutoFit/>
          </a:bodyPr>
          <a:lstStyle/>
          <a:p>
            <a:pPr algn="ctr"/>
            <a:r>
              <a:rPr lang="en-US" altLang="ja-JP" sz="1600" b="1" dirty="0" err="1"/>
              <a:t>全結合層</a:t>
            </a:r>
            <a:endParaRPr lang="en-US" altLang="ja-JP" sz="1600" b="1" dirty="0">
              <a:cs typeface="Arial"/>
            </a:endParaRPr>
          </a:p>
        </p:txBody>
      </p:sp>
      <p:sp>
        <p:nvSpPr>
          <p:cNvPr id="324" name="正方形/長方形 323">
            <a:extLst>
              <a:ext uri="{FF2B5EF4-FFF2-40B4-BE49-F238E27FC236}">
                <a16:creationId xmlns:a16="http://schemas.microsoft.com/office/drawing/2014/main" id="{ACED7A44-0A63-48C3-B119-D1D6B38CC054}"/>
              </a:ext>
            </a:extLst>
          </p:cNvPr>
          <p:cNvSpPr/>
          <p:nvPr/>
        </p:nvSpPr>
        <p:spPr>
          <a:xfrm>
            <a:off x="9562598" y="3817231"/>
            <a:ext cx="737870" cy="273850"/>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5" name="正方形/長方形 324">
            <a:extLst>
              <a:ext uri="{FF2B5EF4-FFF2-40B4-BE49-F238E27FC236}">
                <a16:creationId xmlns:a16="http://schemas.microsoft.com/office/drawing/2014/main" id="{50680418-D9D7-4632-A01E-E572EC60F301}"/>
              </a:ext>
            </a:extLst>
          </p:cNvPr>
          <p:cNvSpPr/>
          <p:nvPr/>
        </p:nvSpPr>
        <p:spPr>
          <a:xfrm>
            <a:off x="9562598" y="4343084"/>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6" name="正方形/長方形 325">
            <a:extLst>
              <a:ext uri="{FF2B5EF4-FFF2-40B4-BE49-F238E27FC236}">
                <a16:creationId xmlns:a16="http://schemas.microsoft.com/office/drawing/2014/main" id="{104BE3B3-E77F-41D0-A505-61082CB2DCB1}"/>
              </a:ext>
            </a:extLst>
          </p:cNvPr>
          <p:cNvSpPr/>
          <p:nvPr/>
        </p:nvSpPr>
        <p:spPr>
          <a:xfrm>
            <a:off x="9540944" y="3800268"/>
            <a:ext cx="800219" cy="307777"/>
          </a:xfrm>
          <a:prstGeom prst="rect">
            <a:avLst/>
          </a:prstGeom>
        </p:spPr>
        <p:txBody>
          <a:bodyPr wrap="none">
            <a:spAutoFit/>
          </a:bodyPr>
          <a:lstStyle/>
          <a:p>
            <a:r>
              <a:rPr kumimoji="1" lang="en-US" altLang="ja-JP" sz="1400" b="1" dirty="0"/>
              <a:t>cat: 0.8</a:t>
            </a:r>
            <a:endParaRPr lang="ja-JP" altLang="en-US" sz="1400" b="1" dirty="0"/>
          </a:p>
        </p:txBody>
      </p:sp>
      <p:sp>
        <p:nvSpPr>
          <p:cNvPr id="327" name="正方形/長方形 326">
            <a:extLst>
              <a:ext uri="{FF2B5EF4-FFF2-40B4-BE49-F238E27FC236}">
                <a16:creationId xmlns:a16="http://schemas.microsoft.com/office/drawing/2014/main" id="{229CAF30-CB84-41D1-A5F3-0A1DFE2B00D4}"/>
              </a:ext>
            </a:extLst>
          </p:cNvPr>
          <p:cNvSpPr/>
          <p:nvPr/>
        </p:nvSpPr>
        <p:spPr>
          <a:xfrm>
            <a:off x="9540944" y="4324306"/>
            <a:ext cx="869149" cy="307777"/>
          </a:xfrm>
          <a:prstGeom prst="rect">
            <a:avLst/>
          </a:prstGeom>
        </p:spPr>
        <p:txBody>
          <a:bodyPr wrap="none">
            <a:spAutoFit/>
          </a:bodyPr>
          <a:lstStyle/>
          <a:p>
            <a:r>
              <a:rPr kumimoji="1" lang="en-US" altLang="ja-JP" sz="1400" b="1" dirty="0"/>
              <a:t>dog: 0.2</a:t>
            </a:r>
            <a:endParaRPr lang="ja-JP" altLang="en-US" sz="1400" b="1" dirty="0"/>
          </a:p>
        </p:txBody>
      </p:sp>
      <p:sp>
        <p:nvSpPr>
          <p:cNvPr id="328" name="正方形/長方形 327">
            <a:extLst>
              <a:ext uri="{FF2B5EF4-FFF2-40B4-BE49-F238E27FC236}">
                <a16:creationId xmlns:a16="http://schemas.microsoft.com/office/drawing/2014/main" id="{5190D474-F9C3-4F82-A87F-B0BD64040408}"/>
              </a:ext>
            </a:extLst>
          </p:cNvPr>
          <p:cNvSpPr/>
          <p:nvPr/>
        </p:nvSpPr>
        <p:spPr>
          <a:xfrm>
            <a:off x="1713247" y="4656095"/>
            <a:ext cx="1056700" cy="553998"/>
          </a:xfrm>
          <a:prstGeom prst="rect">
            <a:avLst/>
          </a:prstGeom>
        </p:spPr>
        <p:txBody>
          <a:bodyPr wrap="none">
            <a:spAutoFit/>
          </a:bodyPr>
          <a:lstStyle/>
          <a:p>
            <a:pPr algn="ctr"/>
            <a:r>
              <a:rPr kumimoji="1" lang="en-US" altLang="ja-JP" b="1" dirty="0"/>
              <a:t>cat</a:t>
            </a:r>
          </a:p>
          <a:p>
            <a:pPr algn="ctr"/>
            <a:r>
              <a:rPr kumimoji="1" lang="en-US" altLang="ja-JP" sz="1200" b="1" dirty="0"/>
              <a:t>(</a:t>
            </a:r>
            <a:r>
              <a:rPr kumimoji="1" lang="ja-JP" altLang="en-US" sz="1200" b="1" dirty="0"/>
              <a:t>教師ラベル</a:t>
            </a:r>
            <a:r>
              <a:rPr kumimoji="1" lang="en-US" altLang="ja-JP" sz="1200" b="1" dirty="0"/>
              <a:t>)</a:t>
            </a:r>
            <a:endParaRPr lang="ja-JP" altLang="en-US" b="1" dirty="0"/>
          </a:p>
        </p:txBody>
      </p:sp>
      <p:pic>
        <p:nvPicPr>
          <p:cNvPr id="329" name="図 328">
            <a:extLst>
              <a:ext uri="{FF2B5EF4-FFF2-40B4-BE49-F238E27FC236}">
                <a16:creationId xmlns:a16="http://schemas.microsoft.com/office/drawing/2014/main" id="{E9F72377-0D26-48C5-9642-EDF6D8D34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4" y="3583543"/>
            <a:ext cx="1157214" cy="1159179"/>
          </a:xfrm>
          <a:prstGeom prst="rect">
            <a:avLst/>
          </a:prstGeom>
          <a:effectLst>
            <a:outerShdw blurRad="63500" sx="102000" sy="102000" algn="ctr" rotWithShape="0">
              <a:prstClr val="black">
                <a:alpha val="40000"/>
              </a:prstClr>
            </a:outerShdw>
          </a:effectLst>
        </p:spPr>
      </p:pic>
      <p:sp>
        <p:nvSpPr>
          <p:cNvPr id="330" name="テキスト ボックス 329">
            <a:extLst>
              <a:ext uri="{FF2B5EF4-FFF2-40B4-BE49-F238E27FC236}">
                <a16:creationId xmlns:a16="http://schemas.microsoft.com/office/drawing/2014/main" id="{780CA6B4-1CA6-4D92-A158-1578432D7B03}"/>
              </a:ext>
            </a:extLst>
          </p:cNvPr>
          <p:cNvSpPr txBox="1"/>
          <p:nvPr/>
        </p:nvSpPr>
        <p:spPr>
          <a:xfrm>
            <a:off x="749436" y="93343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畳み込みニューラルネットワーク（</a:t>
            </a:r>
            <a:r>
              <a:rPr lang="en-US" altLang="ja-JP" sz="1800" dirty="0"/>
              <a:t>CNN</a:t>
            </a:r>
            <a:r>
              <a:rPr lang="ja-JP" altLang="en-US" sz="1800" dirty="0"/>
              <a:t>）とは</a:t>
            </a:r>
          </a:p>
          <a:p>
            <a:pPr lvl="1">
              <a:buClr>
                <a:srgbClr val="F36C37"/>
              </a:buClr>
            </a:pPr>
            <a:r>
              <a:rPr lang="ja-JP" altLang="en-US" sz="1400" b="1" dirty="0">
                <a:solidFill>
                  <a:srgbClr val="494949"/>
                </a:solidFill>
              </a:rPr>
              <a:t>全結合層の手前に</a:t>
            </a:r>
            <a:r>
              <a:rPr lang="ja-JP" altLang="en-US" sz="1400" b="1" dirty="0">
                <a:solidFill>
                  <a:srgbClr val="F36C37"/>
                </a:solidFill>
              </a:rPr>
              <a:t>畳み込み層</a:t>
            </a:r>
            <a:r>
              <a:rPr lang="ja-JP" altLang="en-US" sz="1400" b="1" dirty="0"/>
              <a:t>と</a:t>
            </a:r>
            <a:r>
              <a:rPr lang="ja-JP" altLang="en-US" sz="1400" b="1" dirty="0">
                <a:solidFill>
                  <a:srgbClr val="F36C37"/>
                </a:solidFill>
              </a:rPr>
              <a:t>プーリング層</a:t>
            </a:r>
            <a:r>
              <a:rPr lang="ja-JP" altLang="en-US" sz="1400" b="1" dirty="0"/>
              <a:t>を持つ</a:t>
            </a:r>
            <a:endParaRPr lang="en-US" altLang="ja-JP" sz="1400" b="1" dirty="0"/>
          </a:p>
          <a:p>
            <a:pPr lvl="1">
              <a:buClr>
                <a:srgbClr val="F36C37"/>
              </a:buClr>
            </a:pPr>
            <a:r>
              <a:rPr lang="ja-JP" altLang="en-US" sz="1400" b="1" dirty="0">
                <a:solidFill>
                  <a:srgbClr val="F36C37"/>
                </a:solidFill>
              </a:rPr>
              <a:t>畳み込み層：</a:t>
            </a:r>
            <a:r>
              <a:rPr lang="ja-JP" altLang="en-US" sz="1400" b="1" dirty="0"/>
              <a:t>畳み込みカーネル（フィルタ）で画像の特徴を抽出する</a:t>
            </a:r>
            <a:endParaRPr lang="en-US" altLang="ja-JP" sz="1400" b="1" dirty="0"/>
          </a:p>
          <a:p>
            <a:pPr lvl="1">
              <a:buClr>
                <a:srgbClr val="F36C37"/>
              </a:buClr>
            </a:pPr>
            <a:r>
              <a:rPr lang="ja-JP" altLang="en-US" sz="1400" b="1" dirty="0">
                <a:solidFill>
                  <a:srgbClr val="F36C37"/>
                </a:solidFill>
              </a:rPr>
              <a:t>プーリング層：</a:t>
            </a:r>
            <a:r>
              <a:rPr lang="ja-JP" altLang="en-US" sz="1400" b="1" dirty="0"/>
              <a:t>プーリングカーネル（フィルタ）で画像情報を圧縮し、全体的な特徴をとらえやすくする</a:t>
            </a:r>
            <a:endParaRPr lang="en-US" altLang="ja-JP" sz="1400" b="1" dirty="0"/>
          </a:p>
        </p:txBody>
      </p:sp>
      <p:sp>
        <p:nvSpPr>
          <p:cNvPr id="71" name="正方形/長方形 70">
            <a:extLst>
              <a:ext uri="{FF2B5EF4-FFF2-40B4-BE49-F238E27FC236}">
                <a16:creationId xmlns:a16="http://schemas.microsoft.com/office/drawing/2014/main" id="{2AAD671B-D00A-4397-A40E-F5B2977A66CF}"/>
              </a:ext>
            </a:extLst>
          </p:cNvPr>
          <p:cNvSpPr/>
          <p:nvPr/>
        </p:nvSpPr>
        <p:spPr>
          <a:xfrm>
            <a:off x="7929397" y="2516040"/>
            <a:ext cx="3894313" cy="584775"/>
          </a:xfrm>
          <a:prstGeom prst="rect">
            <a:avLst/>
          </a:prstGeom>
        </p:spPr>
        <p:txBody>
          <a:bodyPr wrap="square" lIns="91440" tIns="45720" rIns="91440" bIns="45720" anchor="t">
            <a:spAutoFit/>
          </a:bodyPr>
          <a:lstStyle/>
          <a:p>
            <a:r>
              <a:rPr lang="en-US" altLang="ja-JP" sz="1600" dirty="0">
                <a:cs typeface="Arial"/>
              </a:rPr>
              <a:t>※ CNN</a:t>
            </a:r>
            <a:r>
              <a:rPr lang="ja-JP" altLang="en-US" sz="1600" dirty="0">
                <a:cs typeface="Arial"/>
              </a:rPr>
              <a:t>にもさまざまな種類があるため、</a:t>
            </a:r>
            <a:endParaRPr lang="en-US" altLang="ja-JP" sz="1600" dirty="0">
              <a:cs typeface="Arial"/>
            </a:endParaRPr>
          </a:p>
          <a:p>
            <a:r>
              <a:rPr lang="ja-JP" altLang="en-US" sz="1600" dirty="0">
                <a:cs typeface="Arial"/>
              </a:rPr>
              <a:t>　 代表的な構成を記載しています。</a:t>
            </a:r>
            <a:endParaRPr lang="en-US" altLang="ja-JP" sz="1600" dirty="0">
              <a:cs typeface="Arial"/>
            </a:endParaRPr>
          </a:p>
        </p:txBody>
      </p:sp>
    </p:spTree>
    <p:extLst>
      <p:ext uri="{BB962C8B-B14F-4D97-AF65-F5344CB8AC3E}">
        <p14:creationId xmlns:p14="http://schemas.microsoft.com/office/powerpoint/2010/main" val="37235995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7-1-5.</a:t>
            </a:r>
            <a:r>
              <a:rPr lang="ja-JP" altLang="en-US" dirty="0"/>
              <a:t>サンプルデータセット</a:t>
            </a:r>
            <a:r>
              <a:rPr lang="en-US" altLang="ja-JP" dirty="0"/>
              <a:t>MNIST</a:t>
            </a:r>
            <a:endParaRPr kumimoji="1" lang="ja-JP" altLang="en-US" dirty="0"/>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339</a:t>
            </a:fld>
            <a:endParaRPr lang="en-US" altLang="ja-JP" dirty="0"/>
          </a:p>
        </p:txBody>
      </p:sp>
      <p:sp>
        <p:nvSpPr>
          <p:cNvPr id="5" name="四角形: 角を丸くする 4">
            <a:extLst>
              <a:ext uri="{FF2B5EF4-FFF2-40B4-BE49-F238E27FC236}">
                <a16:creationId xmlns:a16="http://schemas.microsoft.com/office/drawing/2014/main" id="{5FD5EB99-1966-47C6-B95C-87EBD778CA6A}"/>
              </a:ext>
            </a:extLst>
          </p:cNvPr>
          <p:cNvSpPr/>
          <p:nvPr/>
        </p:nvSpPr>
        <p:spPr bwMode="auto">
          <a:xfrm>
            <a:off x="766762" y="1808793"/>
            <a:ext cx="10658475" cy="178515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 name="グループ化 5">
            <a:extLst>
              <a:ext uri="{FF2B5EF4-FFF2-40B4-BE49-F238E27FC236}">
                <a16:creationId xmlns:a16="http://schemas.microsoft.com/office/drawing/2014/main" id="{A5B8FDF7-F9CC-4C90-B90A-26378CE21D86}"/>
              </a:ext>
            </a:extLst>
          </p:cNvPr>
          <p:cNvGrpSpPr/>
          <p:nvPr/>
        </p:nvGrpSpPr>
        <p:grpSpPr>
          <a:xfrm>
            <a:off x="2683248" y="1577411"/>
            <a:ext cx="6825504" cy="468736"/>
            <a:chOff x="2154608" y="3539394"/>
            <a:chExt cx="6825505" cy="426124"/>
          </a:xfrm>
        </p:grpSpPr>
        <p:sp>
          <p:nvSpPr>
            <p:cNvPr id="7" name="四角形: 角を丸くする 6">
              <a:extLst>
                <a:ext uri="{FF2B5EF4-FFF2-40B4-BE49-F238E27FC236}">
                  <a16:creationId xmlns:a16="http://schemas.microsoft.com/office/drawing/2014/main" id="{5FC199B6-1F0B-44E9-AE79-34C27B5AE223}"/>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8" name="正方形/長方形 7">
              <a:extLst>
                <a:ext uri="{FF2B5EF4-FFF2-40B4-BE49-F238E27FC236}">
                  <a16:creationId xmlns:a16="http://schemas.microsoft.com/office/drawing/2014/main" id="{DC8D8600-6F3C-4BC4-9493-9289F781B39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MNIST</a:t>
              </a:r>
            </a:p>
          </p:txBody>
        </p:sp>
      </p:grpSp>
      <p:sp>
        <p:nvSpPr>
          <p:cNvPr id="9" name="テキスト ボックス 8">
            <a:extLst>
              <a:ext uri="{FF2B5EF4-FFF2-40B4-BE49-F238E27FC236}">
                <a16:creationId xmlns:a16="http://schemas.microsoft.com/office/drawing/2014/main" id="{A0DF6731-E92C-4F5C-9466-EA39240A7DE3}"/>
              </a:ext>
            </a:extLst>
          </p:cNvPr>
          <p:cNvSpPr txBox="1"/>
          <p:nvPr/>
        </p:nvSpPr>
        <p:spPr>
          <a:xfrm>
            <a:off x="1448678" y="2039678"/>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rgbClr val="F36C37"/>
                </a:solidFill>
              </a:rPr>
              <a:t>MNIST</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0</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9</a:t>
            </a:r>
            <a:r>
              <a:rPr lang="ja-JP" altLang="en-US" sz="2000" spc="0" dirty="0">
                <a:solidFill>
                  <a:schemeClr val="tx1">
                    <a:lumMod val="75000"/>
                    <a:lumOff val="25000"/>
                  </a:schemeClr>
                </a:solidFill>
              </a:rPr>
              <a:t>までの数値を手書きしたデータを集めたデータセットです。画像分類の学習や技術の検証に良く用いられています。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内容が非常に分かり易く、データ量・データの質ともに良く、サイズも手ごろである為まずはこちらを使用して、</a:t>
            </a:r>
            <a:r>
              <a:rPr lang="en-US" altLang="ja-JP" sz="2000" spc="0" dirty="0">
                <a:solidFill>
                  <a:schemeClr val="tx1">
                    <a:lumMod val="75000"/>
                    <a:lumOff val="25000"/>
                  </a:schemeClr>
                </a:solidFill>
              </a:rPr>
              <a:t>CNN</a:t>
            </a:r>
            <a:r>
              <a:rPr lang="ja-JP" altLang="en-US" sz="2000" spc="0" dirty="0">
                <a:solidFill>
                  <a:schemeClr val="tx1">
                    <a:lumMod val="75000"/>
                    <a:lumOff val="25000"/>
                  </a:schemeClr>
                </a:solidFill>
              </a:rPr>
              <a:t>の基本を学びましょう。</a:t>
            </a:r>
          </a:p>
        </p:txBody>
      </p:sp>
      <p:sp>
        <p:nvSpPr>
          <p:cNvPr id="10" name="テキスト ボックス 9">
            <a:extLst>
              <a:ext uri="{FF2B5EF4-FFF2-40B4-BE49-F238E27FC236}">
                <a16:creationId xmlns:a16="http://schemas.microsoft.com/office/drawing/2014/main" id="{C9A1C61D-CB9D-45CD-BA37-942446E40355}"/>
              </a:ext>
            </a:extLst>
          </p:cNvPr>
          <p:cNvSpPr txBox="1"/>
          <p:nvPr/>
        </p:nvSpPr>
        <p:spPr>
          <a:xfrm>
            <a:off x="766764" y="1020381"/>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テキストで使用するサンプルデータセットを先に説明しておきます。</a:t>
            </a:r>
          </a:p>
        </p:txBody>
      </p:sp>
      <p:sp>
        <p:nvSpPr>
          <p:cNvPr id="11" name="コンテンツ プレースホルダー 2">
            <a:extLst>
              <a:ext uri="{FF2B5EF4-FFF2-40B4-BE49-F238E27FC236}">
                <a16:creationId xmlns:a16="http://schemas.microsoft.com/office/drawing/2014/main" id="{B765BA33-CC7A-4C4D-92E2-C5FD14D70193}"/>
              </a:ext>
            </a:extLst>
          </p:cNvPr>
          <p:cNvSpPr txBox="1">
            <a:spLocks/>
          </p:cNvSpPr>
          <p:nvPr/>
        </p:nvSpPr>
        <p:spPr bwMode="auto">
          <a:xfrm>
            <a:off x="766762" y="3720047"/>
            <a:ext cx="8640762" cy="921622"/>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en-US" altLang="ja-JP" sz="1600" b="1" dirty="0"/>
              <a:t>0</a:t>
            </a:r>
            <a:r>
              <a:rPr lang="ja-JP" altLang="en-US" sz="1600" b="1" dirty="0"/>
              <a:t>～</a:t>
            </a:r>
            <a:r>
              <a:rPr lang="en-US" altLang="ja-JP" sz="1600" b="1" dirty="0"/>
              <a:t>9</a:t>
            </a:r>
            <a:r>
              <a:rPr lang="ja-JP" altLang="en-US" sz="1600" b="1" dirty="0"/>
              <a:t>までのラベル付けされた手書き数値</a:t>
            </a:r>
            <a:r>
              <a:rPr lang="en-US" altLang="ja-JP" sz="1600" b="1" dirty="0"/>
              <a:t>7</a:t>
            </a:r>
            <a:r>
              <a:rPr lang="ja-JP" altLang="en-US" sz="1600" b="1" dirty="0"/>
              <a:t>万件（学習用</a:t>
            </a:r>
            <a:r>
              <a:rPr lang="en-US" altLang="ja-JP" sz="1600" b="1" dirty="0"/>
              <a:t>6</a:t>
            </a:r>
            <a:r>
              <a:rPr lang="ja-JP" altLang="en-US" sz="1600" b="1" dirty="0"/>
              <a:t>万件、テスト用１万件）の画像が用意されている</a:t>
            </a:r>
          </a:p>
          <a:p>
            <a:pPr>
              <a:buClr>
                <a:srgbClr val="F36C37"/>
              </a:buClr>
            </a:pPr>
            <a:r>
              <a:rPr lang="ja-JP" altLang="en-US" sz="1600" b="1" dirty="0"/>
              <a:t>グレースケール画像で、サイズは</a:t>
            </a:r>
            <a:r>
              <a:rPr lang="en-US" altLang="ja-JP" sz="1600" b="1" dirty="0"/>
              <a:t>28×28</a:t>
            </a:r>
            <a:r>
              <a:rPr lang="ja-JP" altLang="en-US" sz="1600" b="1" dirty="0"/>
              <a:t>ピクセル</a:t>
            </a:r>
            <a:endParaRPr lang="en-US" altLang="ja-JP" sz="1600" b="1" dirty="0"/>
          </a:p>
          <a:p>
            <a:pPr>
              <a:buClr>
                <a:srgbClr val="F36C37"/>
              </a:buClr>
            </a:pPr>
            <a:r>
              <a:rPr lang="en-US" altLang="ja-JP" sz="1600" b="1" dirty="0"/>
              <a:t>scikit-learn</a:t>
            </a:r>
            <a:r>
              <a:rPr lang="ja-JP" altLang="en-US" sz="1600" b="1" dirty="0"/>
              <a:t>、</a:t>
            </a:r>
            <a:r>
              <a:rPr lang="en-US" altLang="ja-JP" sz="1600" b="1" dirty="0" err="1"/>
              <a:t>Keras</a:t>
            </a:r>
            <a:r>
              <a:rPr lang="ja-JP" altLang="en-US" sz="1600" b="1" dirty="0"/>
              <a:t>などのライブラリからデータセットをダウンロードできる</a:t>
            </a:r>
            <a:endParaRPr lang="en-US" altLang="ja-JP" sz="1600" b="1" dirty="0"/>
          </a:p>
        </p:txBody>
      </p:sp>
      <p:pic>
        <p:nvPicPr>
          <p:cNvPr id="14" name="図 13">
            <a:extLst>
              <a:ext uri="{FF2B5EF4-FFF2-40B4-BE49-F238E27FC236}">
                <a16:creationId xmlns:a16="http://schemas.microsoft.com/office/drawing/2014/main" id="{06A36F0D-1093-42F2-9884-3D570CA1BC82}"/>
              </a:ext>
            </a:extLst>
          </p:cNvPr>
          <p:cNvPicPr>
            <a:picLocks noChangeAspect="1"/>
          </p:cNvPicPr>
          <p:nvPr/>
        </p:nvPicPr>
        <p:blipFill>
          <a:blip r:embed="rId3"/>
          <a:stretch>
            <a:fillRect/>
          </a:stretch>
        </p:blipFill>
        <p:spPr>
          <a:xfrm>
            <a:off x="2950926" y="4641669"/>
            <a:ext cx="6314373" cy="1704225"/>
          </a:xfrm>
          <a:prstGeom prst="rect">
            <a:avLst/>
          </a:prstGeom>
        </p:spPr>
      </p:pic>
    </p:spTree>
    <p:extLst>
      <p:ext uri="{BB962C8B-B14F-4D97-AF65-F5344CB8AC3E}">
        <p14:creationId xmlns:p14="http://schemas.microsoft.com/office/powerpoint/2010/main" val="359973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076491B-35C6-3532-4282-69AB4FFAC156}"/>
              </a:ext>
            </a:extLst>
          </p:cNvPr>
          <p:cNvSpPr/>
          <p:nvPr/>
        </p:nvSpPr>
        <p:spPr>
          <a:xfrm>
            <a:off x="5146361" y="3244807"/>
            <a:ext cx="3230197" cy="242650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457200"/>
            <a:endParaRPr kumimoji="1" lang="ja-JP" altLang="en-US" sz="1800" dirty="0">
              <a:solidFill>
                <a:prstClr val="black"/>
              </a:solidFill>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画像データの扱い</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a:xfrm>
            <a:off x="9265299" y="6390109"/>
            <a:ext cx="2743200" cy="204403"/>
          </a:xfrm>
        </p:spPr>
        <p:txBody>
          <a:bodyPr/>
          <a:lstStyle/>
          <a:p>
            <a:fld id="{5D750650-B10A-47BF-93C2-E1678438B37A}" type="slidenum">
              <a:rPr kumimoji="1" lang="ja-JP" altLang="en-US" smtClean="0"/>
              <a:pPr/>
              <a:t>34</a:t>
            </a:fld>
            <a:endParaRPr kumimoji="1" lang="ja-JP" altLang="en-US"/>
          </a:p>
        </p:txBody>
      </p:sp>
      <p:sp>
        <p:nvSpPr>
          <p:cNvPr id="17" name="テキスト ボックス 16">
            <a:extLst>
              <a:ext uri="{FF2B5EF4-FFF2-40B4-BE49-F238E27FC236}">
                <a16:creationId xmlns:a16="http://schemas.microsoft.com/office/drawing/2014/main" id="{DE3C40CA-C968-4239-ACF8-3137CF5D2E8E}"/>
              </a:ext>
            </a:extLst>
          </p:cNvPr>
          <p:cNvSpPr txBox="1"/>
          <p:nvPr/>
        </p:nvSpPr>
        <p:spPr>
          <a:xfrm>
            <a:off x="766761" y="981850"/>
            <a:ext cx="10658473" cy="54476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2400"/>
              <a:t>すべてのデータは</a:t>
            </a:r>
            <a:r>
              <a:rPr lang="ja-JP" altLang="en-US" sz="2400">
                <a:solidFill>
                  <a:srgbClr val="F36C37"/>
                </a:solidFill>
              </a:rPr>
              <a:t>数値化</a:t>
            </a:r>
            <a:r>
              <a:rPr lang="ja-JP" altLang="en-US" sz="2400"/>
              <a:t>し計算式にかける</a:t>
            </a:r>
            <a:endParaRPr lang="ja-JP" altLang="en-US" sz="2400" dirty="0"/>
          </a:p>
        </p:txBody>
      </p:sp>
      <p:sp>
        <p:nvSpPr>
          <p:cNvPr id="18" name="コンテンツ プレースホルダー 2">
            <a:extLst>
              <a:ext uri="{FF2B5EF4-FFF2-40B4-BE49-F238E27FC236}">
                <a16:creationId xmlns:a16="http://schemas.microsoft.com/office/drawing/2014/main" id="{AA3BE57D-1729-4E3C-9C7A-16695B5896ED}"/>
              </a:ext>
            </a:extLst>
          </p:cNvPr>
          <p:cNvSpPr txBox="1">
            <a:spLocks/>
          </p:cNvSpPr>
          <p:nvPr/>
        </p:nvSpPr>
        <p:spPr bwMode="auto">
          <a:xfrm>
            <a:off x="624537" y="1526958"/>
            <a:ext cx="8640762" cy="1195268"/>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a:t>画像データの場合</a:t>
            </a:r>
            <a:endParaRPr lang="ja-JP" altLang="en-US" sz="2000" b="1" dirty="0"/>
          </a:p>
          <a:p>
            <a:pPr lvl="1">
              <a:buClr>
                <a:srgbClr val="F36C37"/>
              </a:buClr>
            </a:pPr>
            <a:r>
              <a:rPr lang="en-US" altLang="ja-JP" sz="2000" b="1" dirty="0"/>
              <a:t>24bit </a:t>
            </a:r>
            <a:r>
              <a:rPr lang="ja-JP" altLang="en-US" sz="2000" b="1" dirty="0"/>
              <a:t>カラー</a:t>
            </a:r>
            <a:r>
              <a:rPr lang="en-US" altLang="ja-JP" sz="2000" b="1" dirty="0"/>
              <a:t>: Red, Green, Blue</a:t>
            </a:r>
            <a:r>
              <a:rPr lang="ja-JP" altLang="en-US" sz="2000" b="1" dirty="0"/>
              <a:t>の</a:t>
            </a:r>
            <a:r>
              <a:rPr lang="en-US" altLang="ja-JP" sz="2000" b="1" dirty="0"/>
              <a:t>3</a:t>
            </a:r>
            <a:r>
              <a:rPr lang="ja-JP" altLang="en-US" sz="2000" b="1" dirty="0"/>
              <a:t>チャネル、</a:t>
            </a:r>
            <a:r>
              <a:rPr lang="en-US" altLang="ja-JP" sz="2000" b="1" dirty="0"/>
              <a:t>256</a:t>
            </a:r>
            <a:r>
              <a:rPr lang="ja-JP" altLang="en-US" sz="2000" b="1" dirty="0"/>
              <a:t>階調</a:t>
            </a:r>
          </a:p>
          <a:p>
            <a:pPr lvl="1">
              <a:buClr>
                <a:srgbClr val="F36C37"/>
              </a:buClr>
            </a:pPr>
            <a:r>
              <a:rPr lang="en-US" altLang="ja-JP" sz="2000" b="1" dirty="0"/>
              <a:t>8bit </a:t>
            </a:r>
            <a:r>
              <a:rPr lang="ja-JP" altLang="en-US" sz="2000" b="1" dirty="0"/>
              <a:t>グレースケール</a:t>
            </a:r>
            <a:r>
              <a:rPr lang="en-US" altLang="ja-JP" sz="2000" b="1" dirty="0"/>
              <a:t>: 1</a:t>
            </a:r>
            <a:r>
              <a:rPr lang="ja-JP" altLang="en-US" sz="2000" b="1" dirty="0"/>
              <a:t>チャネル、</a:t>
            </a:r>
            <a:r>
              <a:rPr lang="en-US" altLang="ja-JP" sz="2000" b="1" dirty="0"/>
              <a:t>256</a:t>
            </a:r>
            <a:r>
              <a:rPr lang="ja-JP" altLang="en-US" sz="2000" b="1" dirty="0"/>
              <a:t>階調</a:t>
            </a:r>
          </a:p>
        </p:txBody>
      </p:sp>
      <p:sp>
        <p:nvSpPr>
          <p:cNvPr id="181" name="テキスト ボックス 180">
            <a:extLst>
              <a:ext uri="{FF2B5EF4-FFF2-40B4-BE49-F238E27FC236}">
                <a16:creationId xmlns:a16="http://schemas.microsoft.com/office/drawing/2014/main" id="{DC1CB407-097F-4883-AE1E-0D99E66A489F}"/>
              </a:ext>
            </a:extLst>
          </p:cNvPr>
          <p:cNvSpPr txBox="1"/>
          <p:nvPr/>
        </p:nvSpPr>
        <p:spPr>
          <a:xfrm>
            <a:off x="1910750" y="5939940"/>
            <a:ext cx="2090063" cy="307777"/>
          </a:xfrm>
          <a:prstGeom prst="rect">
            <a:avLst/>
          </a:prstGeom>
          <a:noFill/>
        </p:spPr>
        <p:txBody>
          <a:bodyPr wrap="square" rtlCol="0">
            <a:spAutoFit/>
          </a:bodyPr>
          <a:lstStyle/>
          <a:p>
            <a:pPr algn="ctr" defTabSz="914400" fontAlgn="base">
              <a:spcBef>
                <a:spcPct val="0"/>
              </a:spcBef>
              <a:spcAft>
                <a:spcPct val="0"/>
              </a:spcAft>
            </a:pPr>
            <a:r>
              <a:rPr kumimoji="1" lang="en-US" altLang="ja-JP" sz="1400" b="1" dirty="0">
                <a:solidFill>
                  <a:srgbClr val="494949"/>
                </a:solidFill>
                <a:latin typeface="+mn-ea"/>
              </a:rPr>
              <a:t>RGB</a:t>
            </a:r>
            <a:r>
              <a:rPr kumimoji="1" lang="ja-JP" altLang="en-US" sz="1400" b="1" dirty="0">
                <a:solidFill>
                  <a:srgbClr val="494949"/>
                </a:solidFill>
                <a:latin typeface="+mn-ea"/>
              </a:rPr>
              <a:t>の</a:t>
            </a:r>
            <a:r>
              <a:rPr kumimoji="1" lang="en-US" altLang="ja-JP" sz="1400" b="1" dirty="0">
                <a:solidFill>
                  <a:srgbClr val="494949"/>
                </a:solidFill>
                <a:latin typeface="+mn-ea"/>
              </a:rPr>
              <a:t>3</a:t>
            </a:r>
            <a:r>
              <a:rPr kumimoji="1" lang="ja-JP" altLang="en-US" sz="1400" b="1" dirty="0">
                <a:solidFill>
                  <a:srgbClr val="494949"/>
                </a:solidFill>
                <a:latin typeface="+mn-ea"/>
              </a:rPr>
              <a:t>チャネル</a:t>
            </a:r>
          </a:p>
        </p:txBody>
      </p:sp>
      <p:sp>
        <p:nvSpPr>
          <p:cNvPr id="190" name="テキスト ボックス 189">
            <a:extLst>
              <a:ext uri="{FF2B5EF4-FFF2-40B4-BE49-F238E27FC236}">
                <a16:creationId xmlns:a16="http://schemas.microsoft.com/office/drawing/2014/main" id="{5B6E9BC3-27D6-46F9-9005-8CB8620AC083}"/>
              </a:ext>
            </a:extLst>
          </p:cNvPr>
          <p:cNvSpPr txBox="1"/>
          <p:nvPr/>
        </p:nvSpPr>
        <p:spPr>
          <a:xfrm>
            <a:off x="2700707" y="2766300"/>
            <a:ext cx="6790580"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E94823"/>
                </a:solidFill>
              </a:rPr>
              <a:t>画像データ　→　</a:t>
            </a:r>
            <a:r>
              <a:rPr lang="en-US" altLang="ja-JP" sz="1800" dirty="0">
                <a:solidFill>
                  <a:srgbClr val="E94823"/>
                </a:solidFill>
              </a:rPr>
              <a:t>0</a:t>
            </a:r>
            <a:r>
              <a:rPr lang="ja-JP" altLang="en-US" sz="1800" dirty="0">
                <a:solidFill>
                  <a:srgbClr val="E94823"/>
                </a:solidFill>
              </a:rPr>
              <a:t>～</a:t>
            </a:r>
            <a:r>
              <a:rPr lang="en-US" altLang="ja-JP" sz="1800" dirty="0">
                <a:solidFill>
                  <a:srgbClr val="E94823"/>
                </a:solidFill>
              </a:rPr>
              <a:t>255</a:t>
            </a:r>
            <a:r>
              <a:rPr lang="ja-JP" altLang="en-US" sz="1800" dirty="0">
                <a:solidFill>
                  <a:srgbClr val="E94823"/>
                </a:solidFill>
              </a:rPr>
              <a:t>の数値が大量に集まったデータ</a:t>
            </a:r>
          </a:p>
        </p:txBody>
      </p:sp>
      <p:sp>
        <p:nvSpPr>
          <p:cNvPr id="10" name="正方形/長方形 9">
            <a:extLst>
              <a:ext uri="{FF2B5EF4-FFF2-40B4-BE49-F238E27FC236}">
                <a16:creationId xmlns:a16="http://schemas.microsoft.com/office/drawing/2014/main" id="{5D8CA2AF-C7CB-CA1A-BBA7-95B336298093}"/>
              </a:ext>
            </a:extLst>
          </p:cNvPr>
          <p:cNvSpPr/>
          <p:nvPr/>
        </p:nvSpPr>
        <p:spPr>
          <a:xfrm>
            <a:off x="4723962" y="3488044"/>
            <a:ext cx="3230197" cy="2426508"/>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457200"/>
            <a:endParaRPr kumimoji="1" lang="ja-JP" altLang="en-US" sz="1800" dirty="0">
              <a:solidFill>
                <a:prstClr val="black"/>
              </a:solidFill>
              <a:latin typeface="Meiryo UI" panose="020B0604030504040204" pitchFamily="50" charset="-128"/>
              <a:ea typeface="Meiryo UI" panose="020B0604030504040204" pitchFamily="50" charset="-128"/>
            </a:endParaRPr>
          </a:p>
        </p:txBody>
      </p:sp>
      <p:sp>
        <p:nvSpPr>
          <p:cNvPr id="12" name="左中かっこ 11">
            <a:extLst>
              <a:ext uri="{FF2B5EF4-FFF2-40B4-BE49-F238E27FC236}">
                <a16:creationId xmlns:a16="http://schemas.microsoft.com/office/drawing/2014/main" id="{6115D0F3-E090-A98F-AACD-FDF89EBF7C65}"/>
              </a:ext>
            </a:extLst>
          </p:cNvPr>
          <p:cNvSpPr/>
          <p:nvPr/>
        </p:nvSpPr>
        <p:spPr>
          <a:xfrm>
            <a:off x="4116083" y="3601911"/>
            <a:ext cx="93050" cy="2426508"/>
          </a:xfrm>
          <a:prstGeom prst="leftBrace">
            <a:avLst/>
          </a:prstGeom>
          <a:ln w="38100">
            <a:solidFill>
              <a:schemeClr val="accent3"/>
            </a:solidFill>
            <a:headEnd type="none" w="med"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kumimoji="1" lang="ja-JP" altLang="en-US" sz="1800">
              <a:solidFill>
                <a:prstClr val="black"/>
              </a:solidFill>
              <a:latin typeface="メイリオ"/>
              <a:ea typeface="メイリオ"/>
            </a:endParaRPr>
          </a:p>
        </p:txBody>
      </p:sp>
      <p:sp>
        <p:nvSpPr>
          <p:cNvPr id="13" name="左中かっこ 12">
            <a:extLst>
              <a:ext uri="{FF2B5EF4-FFF2-40B4-BE49-F238E27FC236}">
                <a16:creationId xmlns:a16="http://schemas.microsoft.com/office/drawing/2014/main" id="{01A5A9B6-9BBE-E279-B428-0579C489E79D}"/>
              </a:ext>
            </a:extLst>
          </p:cNvPr>
          <p:cNvSpPr/>
          <p:nvPr/>
        </p:nvSpPr>
        <p:spPr>
          <a:xfrm rot="16200000">
            <a:off x="5859968" y="4524082"/>
            <a:ext cx="67283" cy="3206778"/>
          </a:xfrm>
          <a:prstGeom prst="leftBrace">
            <a:avLst/>
          </a:prstGeom>
          <a:ln w="38100">
            <a:solidFill>
              <a:schemeClr val="accent3"/>
            </a:solidFill>
            <a:headEnd type="none" w="med"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kumimoji="1" lang="ja-JP" altLang="en-US" sz="1800">
              <a:solidFill>
                <a:prstClr val="black"/>
              </a:solidFill>
              <a:latin typeface="メイリオ"/>
              <a:ea typeface="メイリオ"/>
            </a:endParaRPr>
          </a:p>
        </p:txBody>
      </p:sp>
      <p:sp>
        <p:nvSpPr>
          <p:cNvPr id="15" name="テキスト ボックス 14">
            <a:extLst>
              <a:ext uri="{FF2B5EF4-FFF2-40B4-BE49-F238E27FC236}">
                <a16:creationId xmlns:a16="http://schemas.microsoft.com/office/drawing/2014/main" id="{BF1A0D5B-E2E8-51DA-E70B-C264930F807B}"/>
              </a:ext>
            </a:extLst>
          </p:cNvPr>
          <p:cNvSpPr txBox="1"/>
          <p:nvPr/>
        </p:nvSpPr>
        <p:spPr>
          <a:xfrm>
            <a:off x="2972571" y="4591280"/>
            <a:ext cx="1190198" cy="646331"/>
          </a:xfrm>
          <a:prstGeom prst="rect">
            <a:avLst/>
          </a:prstGeom>
          <a:noFill/>
        </p:spPr>
        <p:txBody>
          <a:bodyPr wrap="square" rtlCol="0">
            <a:spAutoFit/>
          </a:bodyPr>
          <a:lstStyle/>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Height</a:t>
            </a:r>
          </a:p>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a:t>
            </a:r>
            <a:r>
              <a:rPr kumimoji="1" lang="ja-JP" altLang="en-US" sz="1800" b="1" dirty="0">
                <a:solidFill>
                  <a:prstClr val="black"/>
                </a:solidFill>
                <a:latin typeface="Meiryo UI" panose="020B0604030504040204" pitchFamily="50" charset="-128"/>
                <a:ea typeface="Meiryo UI" panose="020B0604030504040204" pitchFamily="50" charset="-128"/>
              </a:rPr>
              <a:t>高さ</a:t>
            </a:r>
            <a:r>
              <a:rPr kumimoji="1" lang="en-US" altLang="ja-JP" sz="1800" b="1" dirty="0">
                <a:solidFill>
                  <a:prstClr val="black"/>
                </a:solidFill>
                <a:latin typeface="Meiryo UI" panose="020B0604030504040204" pitchFamily="50" charset="-128"/>
                <a:ea typeface="Meiryo UI" panose="020B0604030504040204" pitchFamily="50" charset="-128"/>
              </a:rPr>
              <a:t>)</a:t>
            </a:r>
            <a:endParaRPr kumimoji="1" lang="ja-JP" altLang="en-US" sz="1800" b="1" dirty="0" err="1">
              <a:solidFill>
                <a:prstClr val="black"/>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C56EDC24-9CCA-8BE6-3302-FA6BA6D46A7E}"/>
              </a:ext>
            </a:extLst>
          </p:cNvPr>
          <p:cNvSpPr txBox="1"/>
          <p:nvPr/>
        </p:nvSpPr>
        <p:spPr>
          <a:xfrm>
            <a:off x="5188330" y="6157789"/>
            <a:ext cx="1563893" cy="369332"/>
          </a:xfrm>
          <a:prstGeom prst="rect">
            <a:avLst/>
          </a:prstGeom>
          <a:noFill/>
        </p:spPr>
        <p:txBody>
          <a:bodyPr wrap="square" rtlCol="0">
            <a:spAutoFit/>
          </a:bodyPr>
          <a:lstStyle/>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Width(</a:t>
            </a:r>
            <a:r>
              <a:rPr kumimoji="1" lang="ja-JP" altLang="en-US" sz="1800" b="1" dirty="0">
                <a:solidFill>
                  <a:prstClr val="black"/>
                </a:solidFill>
                <a:latin typeface="Meiryo UI" panose="020B0604030504040204" pitchFamily="50" charset="-128"/>
                <a:ea typeface="Meiryo UI" panose="020B0604030504040204" pitchFamily="50" charset="-128"/>
              </a:rPr>
              <a:t>幅</a:t>
            </a:r>
            <a:r>
              <a:rPr kumimoji="1" lang="en-US" altLang="ja-JP" sz="1800" b="1" dirty="0">
                <a:solidFill>
                  <a:prstClr val="black"/>
                </a:solidFill>
                <a:latin typeface="Meiryo UI" panose="020B0604030504040204" pitchFamily="50" charset="-128"/>
                <a:ea typeface="Meiryo UI" panose="020B0604030504040204" pitchFamily="50" charset="-128"/>
              </a:rPr>
              <a:t>)</a:t>
            </a:r>
            <a:endParaRPr kumimoji="1" lang="ja-JP" altLang="en-US" sz="1800" b="1" dirty="0" err="1">
              <a:solidFill>
                <a:prstClr val="black"/>
              </a:solidFill>
              <a:latin typeface="Meiryo UI" panose="020B0604030504040204" pitchFamily="50" charset="-128"/>
              <a:ea typeface="Meiryo UI" panose="020B0604030504040204" pitchFamily="50" charset="-128"/>
            </a:endParaRPr>
          </a:p>
        </p:txBody>
      </p:sp>
      <p:sp>
        <p:nvSpPr>
          <p:cNvPr id="23" name="左中かっこ 22">
            <a:extLst>
              <a:ext uri="{FF2B5EF4-FFF2-40B4-BE49-F238E27FC236}">
                <a16:creationId xmlns:a16="http://schemas.microsoft.com/office/drawing/2014/main" id="{D81E131C-47E2-E398-CDB3-3CA7C7504FAA}"/>
              </a:ext>
            </a:extLst>
          </p:cNvPr>
          <p:cNvSpPr/>
          <p:nvPr/>
        </p:nvSpPr>
        <p:spPr>
          <a:xfrm rot="14300392">
            <a:off x="8229209" y="5253559"/>
            <a:ext cx="102843" cy="1236176"/>
          </a:xfrm>
          <a:prstGeom prst="leftBrace">
            <a:avLst/>
          </a:prstGeom>
          <a:ln w="38100">
            <a:solidFill>
              <a:schemeClr val="accent3"/>
            </a:solidFill>
            <a:headEnd type="none" w="med"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kumimoji="1" lang="ja-JP" altLang="en-US" sz="1800">
              <a:solidFill>
                <a:prstClr val="black"/>
              </a:solidFill>
              <a:latin typeface="メイリオ"/>
              <a:ea typeface="メイリオ"/>
            </a:endParaRPr>
          </a:p>
        </p:txBody>
      </p:sp>
      <p:sp>
        <p:nvSpPr>
          <p:cNvPr id="24" name="テキスト ボックス 23">
            <a:extLst>
              <a:ext uri="{FF2B5EF4-FFF2-40B4-BE49-F238E27FC236}">
                <a16:creationId xmlns:a16="http://schemas.microsoft.com/office/drawing/2014/main" id="{DC3FFAB3-D69A-5773-00C5-8FC36081019D}"/>
              </a:ext>
            </a:extLst>
          </p:cNvPr>
          <p:cNvSpPr txBox="1"/>
          <p:nvPr/>
        </p:nvSpPr>
        <p:spPr>
          <a:xfrm>
            <a:off x="7786405" y="5729134"/>
            <a:ext cx="2296002" cy="646331"/>
          </a:xfrm>
          <a:prstGeom prst="rect">
            <a:avLst/>
          </a:prstGeom>
          <a:noFill/>
        </p:spPr>
        <p:txBody>
          <a:bodyPr wrap="square" rtlCol="0">
            <a:spAutoFit/>
          </a:bodyPr>
          <a:lstStyle/>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Channel</a:t>
            </a:r>
          </a:p>
          <a:p>
            <a:pPr algn="ctr" defTabSz="457200"/>
            <a:r>
              <a:rPr kumimoji="1" lang="ja-JP" altLang="en-US" sz="1800" b="1" dirty="0">
                <a:solidFill>
                  <a:prstClr val="black"/>
                </a:solidFill>
                <a:latin typeface="Meiryo UI" panose="020B0604030504040204" pitchFamily="50" charset="-128"/>
                <a:ea typeface="Meiryo UI" panose="020B0604030504040204" pitchFamily="50" charset="-128"/>
              </a:rPr>
              <a:t>（奥行</a:t>
            </a:r>
            <a:r>
              <a:rPr kumimoji="1" lang="en-US" altLang="ja-JP" sz="1800" b="1" dirty="0">
                <a:solidFill>
                  <a:prstClr val="black"/>
                </a:solidFill>
                <a:latin typeface="Meiryo UI" panose="020B0604030504040204" pitchFamily="50" charset="-128"/>
                <a:ea typeface="Meiryo UI" panose="020B0604030504040204" pitchFamily="50" charset="-128"/>
              </a:rPr>
              <a:t>)</a:t>
            </a:r>
            <a:endParaRPr kumimoji="1" lang="ja-JP" altLang="en-US" sz="1800" b="1" dirty="0" err="1">
              <a:solidFill>
                <a:prstClr val="black"/>
              </a:solidFill>
              <a:latin typeface="Meiryo UI" panose="020B0604030504040204" pitchFamily="50" charset="-128"/>
              <a:ea typeface="Meiryo UI" panose="020B0604030504040204" pitchFamily="50" charset="-128"/>
            </a:endParaRPr>
          </a:p>
        </p:txBody>
      </p:sp>
      <p:graphicFrame>
        <p:nvGraphicFramePr>
          <p:cNvPr id="25" name="コンテンツ プレースホルダー 14">
            <a:extLst>
              <a:ext uri="{FF2B5EF4-FFF2-40B4-BE49-F238E27FC236}">
                <a16:creationId xmlns:a16="http://schemas.microsoft.com/office/drawing/2014/main" id="{0C0934A7-23A9-950E-7BFE-A5BBD5EFD45D}"/>
              </a:ext>
            </a:extLst>
          </p:cNvPr>
          <p:cNvGraphicFramePr>
            <a:graphicFrameLocks/>
          </p:cNvGraphicFramePr>
          <p:nvPr>
            <p:extLst>
              <p:ext uri="{D42A27DB-BD31-4B8C-83A1-F6EECF244321}">
                <p14:modId xmlns:p14="http://schemas.microsoft.com/office/powerpoint/2010/main" val="1197416734"/>
              </p:ext>
            </p:extLst>
          </p:nvPr>
        </p:nvGraphicFramePr>
        <p:xfrm>
          <a:off x="4266798" y="3491980"/>
          <a:ext cx="3230200" cy="2560320"/>
        </p:xfrm>
        <a:graphic>
          <a:graphicData uri="http://schemas.openxmlformats.org/drawingml/2006/table">
            <a:tbl>
              <a:tblPr firstRow="1" bandRow="1">
                <a:tableStyleId>{BC89EF96-8CEA-46FF-86C4-4CE0E7609802}</a:tableStyleId>
              </a:tblPr>
              <a:tblGrid>
                <a:gridCol w="646040">
                  <a:extLst>
                    <a:ext uri="{9D8B030D-6E8A-4147-A177-3AD203B41FA5}">
                      <a16:colId xmlns:a16="http://schemas.microsoft.com/office/drawing/2014/main" val="3326586877"/>
                    </a:ext>
                  </a:extLst>
                </a:gridCol>
                <a:gridCol w="646040">
                  <a:extLst>
                    <a:ext uri="{9D8B030D-6E8A-4147-A177-3AD203B41FA5}">
                      <a16:colId xmlns:a16="http://schemas.microsoft.com/office/drawing/2014/main" val="1146297466"/>
                    </a:ext>
                  </a:extLst>
                </a:gridCol>
                <a:gridCol w="646040">
                  <a:extLst>
                    <a:ext uri="{9D8B030D-6E8A-4147-A177-3AD203B41FA5}">
                      <a16:colId xmlns:a16="http://schemas.microsoft.com/office/drawing/2014/main" val="2440036106"/>
                    </a:ext>
                  </a:extLst>
                </a:gridCol>
                <a:gridCol w="646040">
                  <a:extLst>
                    <a:ext uri="{9D8B030D-6E8A-4147-A177-3AD203B41FA5}">
                      <a16:colId xmlns:a16="http://schemas.microsoft.com/office/drawing/2014/main" val="2982337308"/>
                    </a:ext>
                  </a:extLst>
                </a:gridCol>
                <a:gridCol w="646040">
                  <a:extLst>
                    <a:ext uri="{9D8B030D-6E8A-4147-A177-3AD203B41FA5}">
                      <a16:colId xmlns:a16="http://schemas.microsoft.com/office/drawing/2014/main" val="2825116180"/>
                    </a:ext>
                  </a:extLst>
                </a:gridCol>
              </a:tblGrid>
              <a:tr h="302403">
                <a:tc>
                  <a:txBody>
                    <a:bodyPr/>
                    <a:lstStyle/>
                    <a:p>
                      <a:pPr algn="ctr"/>
                      <a:r>
                        <a:rPr kumimoji="1" lang="ja-JP" altLang="en-US" dirty="0"/>
                        <a:t>輝度</a:t>
                      </a:r>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75841811"/>
                  </a:ext>
                </a:extLst>
              </a:tr>
              <a:tr h="302403">
                <a:tc>
                  <a:txBody>
                    <a:bodyPr/>
                    <a:lstStyle/>
                    <a:p>
                      <a:pPr algn="ctr"/>
                      <a:r>
                        <a:rPr kumimoji="1" lang="en-US" altLang="ja-JP" dirty="0"/>
                        <a:t>9</a:t>
                      </a:r>
                      <a:endParaRPr kumimoji="1" lang="ja-JP" altLang="en-US" dirty="0"/>
                    </a:p>
                  </a:txBody>
                  <a:tcPr/>
                </a:tc>
                <a:tc>
                  <a:txBody>
                    <a:bodyPr/>
                    <a:lstStyle/>
                    <a:p>
                      <a:pPr algn="ctr"/>
                      <a:r>
                        <a:rPr kumimoji="1" lang="en-US" altLang="ja-JP" dirty="0"/>
                        <a:t>90</a:t>
                      </a:r>
                      <a:endParaRPr kumimoji="1" lang="ja-JP" altLang="en-US" dirty="0"/>
                    </a:p>
                  </a:txBody>
                  <a:tcPr/>
                </a:tc>
                <a:tc>
                  <a:txBody>
                    <a:bodyPr/>
                    <a:lstStyle/>
                    <a:p>
                      <a:pPr algn="ctr"/>
                      <a:r>
                        <a:rPr kumimoji="1" lang="en-US" altLang="ja-JP" dirty="0"/>
                        <a:t>75</a:t>
                      </a:r>
                      <a:endParaRPr kumimoji="1" lang="ja-JP" altLang="en-US" dirty="0"/>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58</a:t>
                      </a:r>
                      <a:endParaRPr kumimoji="1" lang="ja-JP" altLang="en-US" dirty="0"/>
                    </a:p>
                  </a:txBody>
                  <a:tcPr/>
                </a:tc>
                <a:extLst>
                  <a:ext uri="{0D108BD9-81ED-4DB2-BD59-A6C34878D82A}">
                    <a16:rowId xmlns:a16="http://schemas.microsoft.com/office/drawing/2014/main" val="3380203048"/>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5023955"/>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83152538"/>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210013127"/>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790400006"/>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16972577"/>
                  </a:ext>
                </a:extLst>
              </a:tr>
            </a:tbl>
          </a:graphicData>
        </a:graphic>
      </p:graphicFrame>
    </p:spTree>
    <p:extLst>
      <p:ext uri="{BB962C8B-B14F-4D97-AF65-F5344CB8AC3E}">
        <p14:creationId xmlns:p14="http://schemas.microsoft.com/office/powerpoint/2010/main" val="243383620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7-1-6.</a:t>
            </a:r>
            <a:r>
              <a:rPr kumimoji="1" lang="ja-JP" altLang="en-US" dirty="0"/>
              <a:t>畳み込み層①</a:t>
            </a:r>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340</a:t>
            </a:fld>
            <a:endParaRPr lang="en-US" altLang="ja-JP" dirty="0"/>
          </a:p>
        </p:txBody>
      </p:sp>
      <p:sp>
        <p:nvSpPr>
          <p:cNvPr id="4" name="四角形: 角を丸くする 3">
            <a:extLst>
              <a:ext uri="{FF2B5EF4-FFF2-40B4-BE49-F238E27FC236}">
                <a16:creationId xmlns:a16="http://schemas.microsoft.com/office/drawing/2014/main" id="{EB0CF0F5-4A03-482D-AC0E-068DD1244C70}"/>
              </a:ext>
            </a:extLst>
          </p:cNvPr>
          <p:cNvSpPr/>
          <p:nvPr/>
        </p:nvSpPr>
        <p:spPr>
          <a:xfrm>
            <a:off x="3389808" y="2351350"/>
            <a:ext cx="5754214" cy="2581098"/>
          </a:xfrm>
          <a:prstGeom prst="roundRect">
            <a:avLst>
              <a:gd name="adj" fmla="val 7120"/>
            </a:avLst>
          </a:prstGeom>
          <a:noFill/>
          <a:ln w="28575">
            <a:solidFill>
              <a:srgbClr val="00879E"/>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grpSp>
        <p:nvGrpSpPr>
          <p:cNvPr id="5" name="グループ化 4">
            <a:extLst>
              <a:ext uri="{FF2B5EF4-FFF2-40B4-BE49-F238E27FC236}">
                <a16:creationId xmlns:a16="http://schemas.microsoft.com/office/drawing/2014/main" id="{1775FF10-2CCB-4004-9B1B-320AEA49CD6A}"/>
              </a:ext>
            </a:extLst>
          </p:cNvPr>
          <p:cNvGrpSpPr/>
          <p:nvPr/>
        </p:nvGrpSpPr>
        <p:grpSpPr>
          <a:xfrm>
            <a:off x="7389897" y="4996771"/>
            <a:ext cx="1711960" cy="1405442"/>
            <a:chOff x="4572000" y="1749763"/>
            <a:chExt cx="1711960" cy="1405442"/>
          </a:xfrm>
        </p:grpSpPr>
        <p:pic>
          <p:nvPicPr>
            <p:cNvPr id="6" name="図 5">
              <a:extLst>
                <a:ext uri="{FF2B5EF4-FFF2-40B4-BE49-F238E27FC236}">
                  <a16:creationId xmlns:a16="http://schemas.microsoft.com/office/drawing/2014/main" id="{5EB9E4B6-9777-43D2-991A-3167335BA005}"/>
                </a:ext>
              </a:extLst>
            </p:cNvPr>
            <p:cNvPicPr>
              <a:picLocks noChangeAspect="1"/>
            </p:cNvPicPr>
            <p:nvPr/>
          </p:nvPicPr>
          <p:blipFill rotWithShape="1">
            <a:blip r:embed="rId3"/>
            <a:srcRect b="23890"/>
            <a:stretch/>
          </p:blipFill>
          <p:spPr>
            <a:xfrm>
              <a:off x="4572000" y="2057540"/>
              <a:ext cx="1711960" cy="1097665"/>
            </a:xfrm>
            <a:prstGeom prst="rect">
              <a:avLst/>
            </a:prstGeom>
          </p:spPr>
        </p:pic>
        <p:sp>
          <p:nvSpPr>
            <p:cNvPr id="7" name="正方形/長方形 6">
              <a:extLst>
                <a:ext uri="{FF2B5EF4-FFF2-40B4-BE49-F238E27FC236}">
                  <a16:creationId xmlns:a16="http://schemas.microsoft.com/office/drawing/2014/main" id="{322AE29A-8FC7-409A-BF04-04C342285F94}"/>
                </a:ext>
              </a:extLst>
            </p:cNvPr>
            <p:cNvSpPr/>
            <p:nvPr/>
          </p:nvSpPr>
          <p:spPr>
            <a:xfrm>
              <a:off x="4617502" y="1749763"/>
              <a:ext cx="1620957" cy="307777"/>
            </a:xfrm>
            <a:prstGeom prst="rect">
              <a:avLst/>
            </a:prstGeom>
          </p:spPr>
          <p:txBody>
            <a:bodyPr wrap="none">
              <a:spAutoFit/>
            </a:bodyPr>
            <a:lstStyle/>
            <a:p>
              <a:pPr algn="ctr"/>
              <a:r>
                <a:rPr lang="ja-JP" altLang="en-US" sz="1400" b="1" dirty="0">
                  <a:solidFill>
                    <a:srgbClr val="494949"/>
                  </a:solidFill>
                </a:rPr>
                <a:t>学習後のカーネル</a:t>
              </a:r>
            </a:p>
          </p:txBody>
        </p:sp>
      </p:grpSp>
      <p:sp>
        <p:nvSpPr>
          <p:cNvPr id="8" name="矢印: 右 7">
            <a:extLst>
              <a:ext uri="{FF2B5EF4-FFF2-40B4-BE49-F238E27FC236}">
                <a16:creationId xmlns:a16="http://schemas.microsoft.com/office/drawing/2014/main" id="{D4AD9DAF-F3C7-4481-91AB-EA5BD184DEB3}"/>
              </a:ext>
            </a:extLst>
          </p:cNvPr>
          <p:cNvSpPr/>
          <p:nvPr/>
        </p:nvSpPr>
        <p:spPr>
          <a:xfrm>
            <a:off x="5224875" y="5496171"/>
            <a:ext cx="2052289" cy="640080"/>
          </a:xfrm>
          <a:prstGeom prst="rightArrow">
            <a:avLst/>
          </a:prstGeom>
          <a:solidFill>
            <a:srgbClr val="FF96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pSp>
        <p:nvGrpSpPr>
          <p:cNvPr id="9" name="グループ化 8">
            <a:extLst>
              <a:ext uri="{FF2B5EF4-FFF2-40B4-BE49-F238E27FC236}">
                <a16:creationId xmlns:a16="http://schemas.microsoft.com/office/drawing/2014/main" id="{226D2993-AA5C-4758-A7EA-B3A057C220B1}"/>
              </a:ext>
            </a:extLst>
          </p:cNvPr>
          <p:cNvGrpSpPr/>
          <p:nvPr/>
        </p:nvGrpSpPr>
        <p:grpSpPr>
          <a:xfrm>
            <a:off x="1763781" y="4996771"/>
            <a:ext cx="3348361" cy="1406918"/>
            <a:chOff x="107270" y="4679780"/>
            <a:chExt cx="3348361" cy="1406918"/>
          </a:xfrm>
        </p:grpSpPr>
        <p:grpSp>
          <p:nvGrpSpPr>
            <p:cNvPr id="10" name="グループ化 9">
              <a:extLst>
                <a:ext uri="{FF2B5EF4-FFF2-40B4-BE49-F238E27FC236}">
                  <a16:creationId xmlns:a16="http://schemas.microsoft.com/office/drawing/2014/main" id="{8E5124BE-8931-4028-BB13-B5288B4146D0}"/>
                </a:ext>
              </a:extLst>
            </p:cNvPr>
            <p:cNvGrpSpPr/>
            <p:nvPr/>
          </p:nvGrpSpPr>
          <p:grpSpPr>
            <a:xfrm>
              <a:off x="1733296" y="4679780"/>
              <a:ext cx="1722335" cy="1406918"/>
              <a:chOff x="1060355" y="1749763"/>
              <a:chExt cx="1722335" cy="1406918"/>
            </a:xfrm>
          </p:grpSpPr>
          <p:pic>
            <p:nvPicPr>
              <p:cNvPr id="12" name="図 11">
                <a:extLst>
                  <a:ext uri="{FF2B5EF4-FFF2-40B4-BE49-F238E27FC236}">
                    <a16:creationId xmlns:a16="http://schemas.microsoft.com/office/drawing/2014/main" id="{68446D4A-5633-46F3-A2E3-0681B0A1AF2C}"/>
                  </a:ext>
                </a:extLst>
              </p:cNvPr>
              <p:cNvPicPr>
                <a:picLocks noChangeAspect="1"/>
              </p:cNvPicPr>
              <p:nvPr/>
            </p:nvPicPr>
            <p:blipFill rotWithShape="1">
              <a:blip r:embed="rId4"/>
              <a:srcRect b="23512"/>
              <a:stretch/>
            </p:blipFill>
            <p:spPr>
              <a:xfrm>
                <a:off x="1060355" y="2057540"/>
                <a:ext cx="1722335" cy="1099141"/>
              </a:xfrm>
              <a:prstGeom prst="rect">
                <a:avLst/>
              </a:prstGeom>
            </p:spPr>
          </p:pic>
          <p:sp>
            <p:nvSpPr>
              <p:cNvPr id="13" name="正方形/長方形 12">
                <a:extLst>
                  <a:ext uri="{FF2B5EF4-FFF2-40B4-BE49-F238E27FC236}">
                    <a16:creationId xmlns:a16="http://schemas.microsoft.com/office/drawing/2014/main" id="{6FEAD16B-9764-4F5D-90D6-F86770A68CF6}"/>
                  </a:ext>
                </a:extLst>
              </p:cNvPr>
              <p:cNvSpPr/>
              <p:nvPr/>
            </p:nvSpPr>
            <p:spPr>
              <a:xfrm>
                <a:off x="1111044" y="1749763"/>
                <a:ext cx="1620957" cy="307777"/>
              </a:xfrm>
              <a:prstGeom prst="rect">
                <a:avLst/>
              </a:prstGeom>
            </p:spPr>
            <p:txBody>
              <a:bodyPr wrap="none">
                <a:spAutoFit/>
              </a:bodyPr>
              <a:lstStyle/>
              <a:p>
                <a:pPr algn="ctr"/>
                <a:r>
                  <a:rPr lang="ja-JP" altLang="en-US" sz="1400" b="1" dirty="0">
                    <a:solidFill>
                      <a:srgbClr val="494949"/>
                    </a:solidFill>
                  </a:rPr>
                  <a:t>学習前のカーネル</a:t>
                </a:r>
              </a:p>
            </p:txBody>
          </p:sp>
        </p:grpSp>
        <p:sp>
          <p:nvSpPr>
            <p:cNvPr id="11" name="正方形/長方形 10">
              <a:extLst>
                <a:ext uri="{FF2B5EF4-FFF2-40B4-BE49-F238E27FC236}">
                  <a16:creationId xmlns:a16="http://schemas.microsoft.com/office/drawing/2014/main" id="{4630D9ED-98E3-4AAC-861B-E2BFA07EE69A}"/>
                </a:ext>
              </a:extLst>
            </p:cNvPr>
            <p:cNvSpPr/>
            <p:nvPr/>
          </p:nvSpPr>
          <p:spPr>
            <a:xfrm>
              <a:off x="107270" y="5268387"/>
              <a:ext cx="1569660" cy="461665"/>
            </a:xfrm>
            <a:prstGeom prst="rect">
              <a:avLst/>
            </a:prstGeom>
          </p:spPr>
          <p:txBody>
            <a:bodyPr wrap="none">
              <a:spAutoFit/>
            </a:bodyPr>
            <a:lstStyle/>
            <a:p>
              <a:r>
                <a:rPr kumimoji="1" lang="ja-JP" altLang="en-US" sz="1200" b="1" dirty="0">
                  <a:solidFill>
                    <a:srgbClr val="494949"/>
                  </a:solidFill>
                </a:rPr>
                <a:t>初期値はランダムで</a:t>
              </a:r>
              <a:endParaRPr kumimoji="1" lang="en-US" altLang="ja-JP" sz="1200" b="1" dirty="0">
                <a:solidFill>
                  <a:srgbClr val="494949"/>
                </a:solidFill>
              </a:endParaRPr>
            </a:p>
            <a:p>
              <a:r>
                <a:rPr kumimoji="1" lang="ja-JP" altLang="en-US" sz="1200" b="1" dirty="0">
                  <a:solidFill>
                    <a:srgbClr val="494949"/>
                  </a:solidFill>
                </a:rPr>
                <a:t>適当なフィルタ</a:t>
              </a:r>
              <a:endParaRPr lang="ja-JP" altLang="en-US" sz="1200" b="1" dirty="0">
                <a:solidFill>
                  <a:srgbClr val="494949"/>
                </a:solidFill>
              </a:endParaRPr>
            </a:p>
          </p:txBody>
        </p:sp>
      </p:grpSp>
      <p:sp>
        <p:nvSpPr>
          <p:cNvPr id="14" name="矢印: 右 13">
            <a:extLst>
              <a:ext uri="{FF2B5EF4-FFF2-40B4-BE49-F238E27FC236}">
                <a16:creationId xmlns:a16="http://schemas.microsoft.com/office/drawing/2014/main" id="{443C3B7E-50B6-4AF5-91B6-F9DA4F46C362}"/>
              </a:ext>
            </a:extLst>
          </p:cNvPr>
          <p:cNvSpPr/>
          <p:nvPr/>
        </p:nvSpPr>
        <p:spPr>
          <a:xfrm>
            <a:off x="5210603" y="3428019"/>
            <a:ext cx="1592082" cy="673666"/>
          </a:xfrm>
          <a:prstGeom prst="rightArrow">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cxnSp>
        <p:nvCxnSpPr>
          <p:cNvPr id="15" name="直線コネクタ 14">
            <a:extLst>
              <a:ext uri="{FF2B5EF4-FFF2-40B4-BE49-F238E27FC236}">
                <a16:creationId xmlns:a16="http://schemas.microsoft.com/office/drawing/2014/main" id="{B4CD6D46-AE3F-431D-834A-D8F3E63B7E24}"/>
              </a:ext>
            </a:extLst>
          </p:cNvPr>
          <p:cNvCxnSpPr>
            <a:cxnSpLocks/>
            <a:stCxn id="33" idx="2"/>
            <a:endCxn id="32" idx="0"/>
          </p:cNvCxnSpPr>
          <p:nvPr/>
        </p:nvCxnSpPr>
        <p:spPr>
          <a:xfrm>
            <a:off x="7216274" y="4105247"/>
            <a:ext cx="1" cy="255744"/>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矢印: 右 15">
            <a:extLst>
              <a:ext uri="{FF2B5EF4-FFF2-40B4-BE49-F238E27FC236}">
                <a16:creationId xmlns:a16="http://schemas.microsoft.com/office/drawing/2014/main" id="{C5FBDC6B-DBB6-4DB2-AB98-B85A4756A6CF}"/>
              </a:ext>
            </a:extLst>
          </p:cNvPr>
          <p:cNvSpPr/>
          <p:nvPr/>
        </p:nvSpPr>
        <p:spPr>
          <a:xfrm>
            <a:off x="2627546" y="3493092"/>
            <a:ext cx="658058" cy="543520"/>
          </a:xfrm>
          <a:prstGeom prst="rightArrow">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grpSp>
        <p:nvGrpSpPr>
          <p:cNvPr id="17" name="グループ化 16">
            <a:extLst>
              <a:ext uri="{FF2B5EF4-FFF2-40B4-BE49-F238E27FC236}">
                <a16:creationId xmlns:a16="http://schemas.microsoft.com/office/drawing/2014/main" id="{4E07F41A-C504-4B8C-ADAE-E8B1F696359C}"/>
              </a:ext>
            </a:extLst>
          </p:cNvPr>
          <p:cNvGrpSpPr/>
          <p:nvPr/>
        </p:nvGrpSpPr>
        <p:grpSpPr>
          <a:xfrm>
            <a:off x="1521520" y="2914325"/>
            <a:ext cx="1082348" cy="1270044"/>
            <a:chOff x="744696" y="2612090"/>
            <a:chExt cx="1082348" cy="1270044"/>
          </a:xfrm>
        </p:grpSpPr>
        <p:pic>
          <p:nvPicPr>
            <p:cNvPr id="18" name="図 17">
              <a:extLst>
                <a:ext uri="{FF2B5EF4-FFF2-40B4-BE49-F238E27FC236}">
                  <a16:creationId xmlns:a16="http://schemas.microsoft.com/office/drawing/2014/main" id="{67A7056D-7DFA-488F-8334-178E67D6DA8E}"/>
                </a:ext>
              </a:extLst>
            </p:cNvPr>
            <p:cNvPicPr>
              <a:picLocks noChangeAspect="1"/>
            </p:cNvPicPr>
            <p:nvPr/>
          </p:nvPicPr>
          <p:blipFill>
            <a:blip r:embed="rId5"/>
            <a:stretch>
              <a:fillRect/>
            </a:stretch>
          </p:blipFill>
          <p:spPr>
            <a:xfrm>
              <a:off x="762484" y="2952360"/>
              <a:ext cx="923341" cy="929774"/>
            </a:xfrm>
            <a:prstGeom prst="rect">
              <a:avLst/>
            </a:prstGeom>
            <a:ln>
              <a:solidFill>
                <a:schemeClr val="tx1">
                  <a:lumMod val="75000"/>
                  <a:lumOff val="25000"/>
                </a:schemeClr>
              </a:solidFill>
            </a:ln>
          </p:spPr>
        </p:pic>
        <p:sp>
          <p:nvSpPr>
            <p:cNvPr id="19" name="正方形/長方形 18">
              <a:extLst>
                <a:ext uri="{FF2B5EF4-FFF2-40B4-BE49-F238E27FC236}">
                  <a16:creationId xmlns:a16="http://schemas.microsoft.com/office/drawing/2014/main" id="{55372CD9-3E12-4C17-B61F-256987039116}"/>
                </a:ext>
              </a:extLst>
            </p:cNvPr>
            <p:cNvSpPr/>
            <p:nvPr/>
          </p:nvSpPr>
          <p:spPr>
            <a:xfrm>
              <a:off x="744696" y="2612090"/>
              <a:ext cx="1082348" cy="307777"/>
            </a:xfrm>
            <a:prstGeom prst="rect">
              <a:avLst/>
            </a:prstGeom>
          </p:spPr>
          <p:txBody>
            <a:bodyPr wrap="none">
              <a:spAutoFit/>
            </a:bodyPr>
            <a:lstStyle/>
            <a:p>
              <a:r>
                <a:rPr kumimoji="1" lang="ja-JP" altLang="en-US" sz="1400" b="1" dirty="0">
                  <a:solidFill>
                    <a:srgbClr val="494949"/>
                  </a:solidFill>
                </a:rPr>
                <a:t>入力データ</a:t>
              </a:r>
              <a:endParaRPr lang="ja-JP" altLang="en-US" sz="1400" b="1" dirty="0">
                <a:solidFill>
                  <a:srgbClr val="494949"/>
                </a:solidFill>
              </a:endParaRPr>
            </a:p>
          </p:txBody>
        </p:sp>
      </p:grpSp>
      <p:grpSp>
        <p:nvGrpSpPr>
          <p:cNvPr id="20" name="グループ化 19">
            <a:extLst>
              <a:ext uri="{FF2B5EF4-FFF2-40B4-BE49-F238E27FC236}">
                <a16:creationId xmlns:a16="http://schemas.microsoft.com/office/drawing/2014/main" id="{3D59BB72-84FA-40C9-A0E6-55DA47AD24BB}"/>
              </a:ext>
            </a:extLst>
          </p:cNvPr>
          <p:cNvGrpSpPr/>
          <p:nvPr/>
        </p:nvGrpSpPr>
        <p:grpSpPr>
          <a:xfrm>
            <a:off x="4336672" y="2670085"/>
            <a:ext cx="410019" cy="2100944"/>
            <a:chOff x="2406102" y="4270688"/>
            <a:chExt cx="410019" cy="2100944"/>
          </a:xfrm>
        </p:grpSpPr>
        <p:pic>
          <p:nvPicPr>
            <p:cNvPr id="21" name="図 20">
              <a:extLst>
                <a:ext uri="{FF2B5EF4-FFF2-40B4-BE49-F238E27FC236}">
                  <a16:creationId xmlns:a16="http://schemas.microsoft.com/office/drawing/2014/main" id="{94227E84-55E5-4DFB-8671-5F9B1F4BF65D}"/>
                </a:ext>
              </a:extLst>
            </p:cNvPr>
            <p:cNvPicPr>
              <a:picLocks noChangeAspect="1"/>
            </p:cNvPicPr>
            <p:nvPr/>
          </p:nvPicPr>
          <p:blipFill>
            <a:blip r:embed="rId6"/>
            <a:stretch>
              <a:fillRect/>
            </a:stretch>
          </p:blipFill>
          <p:spPr>
            <a:xfrm>
              <a:off x="2408920" y="4270688"/>
              <a:ext cx="404383" cy="407201"/>
            </a:xfrm>
            <a:prstGeom prst="rect">
              <a:avLst/>
            </a:prstGeom>
            <a:ln>
              <a:solidFill>
                <a:schemeClr val="tx1">
                  <a:lumMod val="75000"/>
                  <a:lumOff val="25000"/>
                </a:schemeClr>
              </a:solidFill>
            </a:ln>
          </p:spPr>
        </p:pic>
        <p:pic>
          <p:nvPicPr>
            <p:cNvPr id="22" name="図 21">
              <a:extLst>
                <a:ext uri="{FF2B5EF4-FFF2-40B4-BE49-F238E27FC236}">
                  <a16:creationId xmlns:a16="http://schemas.microsoft.com/office/drawing/2014/main" id="{F05A771D-EE05-424B-BD8D-B82CD77E09E7}"/>
                </a:ext>
              </a:extLst>
            </p:cNvPr>
            <p:cNvPicPr>
              <a:picLocks noChangeAspect="1"/>
            </p:cNvPicPr>
            <p:nvPr/>
          </p:nvPicPr>
          <p:blipFill>
            <a:blip r:embed="rId7"/>
            <a:stretch>
              <a:fillRect/>
            </a:stretch>
          </p:blipFill>
          <p:spPr>
            <a:xfrm>
              <a:off x="2407511" y="4783254"/>
              <a:ext cx="407201" cy="410019"/>
            </a:xfrm>
            <a:prstGeom prst="rect">
              <a:avLst/>
            </a:prstGeom>
            <a:ln>
              <a:solidFill>
                <a:schemeClr val="tx1">
                  <a:lumMod val="75000"/>
                  <a:lumOff val="25000"/>
                </a:schemeClr>
              </a:solidFill>
            </a:ln>
          </p:spPr>
        </p:pic>
        <p:cxnSp>
          <p:nvCxnSpPr>
            <p:cNvPr id="23" name="直線コネクタ 22">
              <a:extLst>
                <a:ext uri="{FF2B5EF4-FFF2-40B4-BE49-F238E27FC236}">
                  <a16:creationId xmlns:a16="http://schemas.microsoft.com/office/drawing/2014/main" id="{20EE6CC7-B8B4-46B5-9A8C-7E6CFAC33BF2}"/>
                </a:ext>
              </a:extLst>
            </p:cNvPr>
            <p:cNvCxnSpPr>
              <a:cxnSpLocks/>
              <a:stCxn id="24" idx="2"/>
              <a:endCxn id="25" idx="0"/>
            </p:cNvCxnSpPr>
            <p:nvPr/>
          </p:nvCxnSpPr>
          <p:spPr>
            <a:xfrm>
              <a:off x="2611111" y="5702288"/>
              <a:ext cx="1" cy="262143"/>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4" name="図 23">
              <a:extLst>
                <a:ext uri="{FF2B5EF4-FFF2-40B4-BE49-F238E27FC236}">
                  <a16:creationId xmlns:a16="http://schemas.microsoft.com/office/drawing/2014/main" id="{5F3AFB2E-47DA-4290-9708-5DAC85933BA7}"/>
                </a:ext>
              </a:extLst>
            </p:cNvPr>
            <p:cNvPicPr>
              <a:picLocks noChangeAspect="1"/>
            </p:cNvPicPr>
            <p:nvPr/>
          </p:nvPicPr>
          <p:blipFill>
            <a:blip r:embed="rId8"/>
            <a:stretch>
              <a:fillRect/>
            </a:stretch>
          </p:blipFill>
          <p:spPr>
            <a:xfrm>
              <a:off x="2406806" y="5293678"/>
              <a:ext cx="408610" cy="408610"/>
            </a:xfrm>
            <a:prstGeom prst="rect">
              <a:avLst/>
            </a:prstGeom>
            <a:ln>
              <a:solidFill>
                <a:schemeClr val="tx1">
                  <a:lumMod val="75000"/>
                  <a:lumOff val="25000"/>
                </a:schemeClr>
              </a:solidFill>
            </a:ln>
          </p:spPr>
        </p:pic>
        <p:pic>
          <p:nvPicPr>
            <p:cNvPr id="25" name="図 24">
              <a:extLst>
                <a:ext uri="{FF2B5EF4-FFF2-40B4-BE49-F238E27FC236}">
                  <a16:creationId xmlns:a16="http://schemas.microsoft.com/office/drawing/2014/main" id="{DD359EAE-7509-42BB-A1AE-4F4AF4BE9677}"/>
                </a:ext>
              </a:extLst>
            </p:cNvPr>
            <p:cNvPicPr>
              <a:picLocks noChangeAspect="1"/>
            </p:cNvPicPr>
            <p:nvPr/>
          </p:nvPicPr>
          <p:blipFill>
            <a:blip r:embed="rId9"/>
            <a:stretch>
              <a:fillRect/>
            </a:stretch>
          </p:blipFill>
          <p:spPr>
            <a:xfrm>
              <a:off x="2406102" y="5964431"/>
              <a:ext cx="410019" cy="407201"/>
            </a:xfrm>
            <a:prstGeom prst="rect">
              <a:avLst/>
            </a:prstGeom>
            <a:ln>
              <a:solidFill>
                <a:schemeClr val="tx1">
                  <a:lumMod val="75000"/>
                  <a:lumOff val="25000"/>
                </a:schemeClr>
              </a:solidFill>
            </a:ln>
          </p:spPr>
        </p:pic>
      </p:grpSp>
      <p:sp>
        <p:nvSpPr>
          <p:cNvPr id="26" name="正方形/長方形 25">
            <a:extLst>
              <a:ext uri="{FF2B5EF4-FFF2-40B4-BE49-F238E27FC236}">
                <a16:creationId xmlns:a16="http://schemas.microsoft.com/office/drawing/2014/main" id="{5EC0D5E4-EB5D-43EC-9BB0-83A2C39EAC40}"/>
              </a:ext>
            </a:extLst>
          </p:cNvPr>
          <p:cNvSpPr/>
          <p:nvPr/>
        </p:nvSpPr>
        <p:spPr>
          <a:xfrm>
            <a:off x="3853467" y="2336240"/>
            <a:ext cx="1620957" cy="307777"/>
          </a:xfrm>
          <a:prstGeom prst="rect">
            <a:avLst/>
          </a:prstGeom>
        </p:spPr>
        <p:txBody>
          <a:bodyPr wrap="none">
            <a:spAutoFit/>
          </a:bodyPr>
          <a:lstStyle/>
          <a:p>
            <a:r>
              <a:rPr lang="ja-JP" altLang="en-US" sz="1400" b="1" dirty="0">
                <a:solidFill>
                  <a:srgbClr val="494949"/>
                </a:solidFill>
              </a:rPr>
              <a:t>畳み込みカーネル</a:t>
            </a:r>
          </a:p>
        </p:txBody>
      </p:sp>
      <p:grpSp>
        <p:nvGrpSpPr>
          <p:cNvPr id="27" name="グループ化 26">
            <a:extLst>
              <a:ext uri="{FF2B5EF4-FFF2-40B4-BE49-F238E27FC236}">
                <a16:creationId xmlns:a16="http://schemas.microsoft.com/office/drawing/2014/main" id="{1CA4F8B5-2A45-46CE-AB7E-4DD476937FFD}"/>
              </a:ext>
            </a:extLst>
          </p:cNvPr>
          <p:cNvGrpSpPr/>
          <p:nvPr/>
        </p:nvGrpSpPr>
        <p:grpSpPr>
          <a:xfrm>
            <a:off x="6553272" y="2336240"/>
            <a:ext cx="1441420" cy="2439055"/>
            <a:chOff x="4729095" y="3991318"/>
            <a:chExt cx="1441420" cy="2439055"/>
          </a:xfrm>
        </p:grpSpPr>
        <p:grpSp>
          <p:nvGrpSpPr>
            <p:cNvPr id="28" name="グループ化 27">
              <a:extLst>
                <a:ext uri="{FF2B5EF4-FFF2-40B4-BE49-F238E27FC236}">
                  <a16:creationId xmlns:a16="http://schemas.microsoft.com/office/drawing/2014/main" id="{4579DC2A-84C0-460E-8B9C-74D6B9C74243}"/>
                </a:ext>
              </a:extLst>
            </p:cNvPr>
            <p:cNvGrpSpPr/>
            <p:nvPr/>
          </p:nvGrpSpPr>
          <p:grpSpPr>
            <a:xfrm>
              <a:off x="5183516" y="4320897"/>
              <a:ext cx="417162" cy="2109476"/>
              <a:chOff x="3300768" y="4265707"/>
              <a:chExt cx="417162" cy="2109476"/>
            </a:xfrm>
          </p:grpSpPr>
          <p:pic>
            <p:nvPicPr>
              <p:cNvPr id="30" name="図 29">
                <a:extLst>
                  <a:ext uri="{FF2B5EF4-FFF2-40B4-BE49-F238E27FC236}">
                    <a16:creationId xmlns:a16="http://schemas.microsoft.com/office/drawing/2014/main" id="{9086B443-EFD6-4E30-98DB-178E747F168E}"/>
                  </a:ext>
                </a:extLst>
              </p:cNvPr>
              <p:cNvPicPr>
                <a:picLocks noChangeAspect="1"/>
              </p:cNvPicPr>
              <p:nvPr/>
            </p:nvPicPr>
            <p:blipFill>
              <a:blip r:embed="rId10"/>
              <a:stretch>
                <a:fillRect/>
              </a:stretch>
            </p:blipFill>
            <p:spPr>
              <a:xfrm>
                <a:off x="3300768" y="4265707"/>
                <a:ext cx="417162" cy="417162"/>
              </a:xfrm>
              <a:prstGeom prst="rect">
                <a:avLst/>
              </a:prstGeom>
              <a:ln>
                <a:solidFill>
                  <a:schemeClr val="tx1">
                    <a:lumMod val="75000"/>
                    <a:lumOff val="25000"/>
                  </a:schemeClr>
                </a:solidFill>
              </a:ln>
            </p:spPr>
          </p:pic>
          <p:pic>
            <p:nvPicPr>
              <p:cNvPr id="31" name="図 30">
                <a:extLst>
                  <a:ext uri="{FF2B5EF4-FFF2-40B4-BE49-F238E27FC236}">
                    <a16:creationId xmlns:a16="http://schemas.microsoft.com/office/drawing/2014/main" id="{90F08977-F527-463A-A1F7-00B0BB5F0AA3}"/>
                  </a:ext>
                </a:extLst>
              </p:cNvPr>
              <p:cNvPicPr>
                <a:picLocks noChangeAspect="1"/>
              </p:cNvPicPr>
              <p:nvPr/>
            </p:nvPicPr>
            <p:blipFill>
              <a:blip r:embed="rId11"/>
              <a:stretch>
                <a:fillRect/>
              </a:stretch>
            </p:blipFill>
            <p:spPr>
              <a:xfrm>
                <a:off x="3302197" y="4782539"/>
                <a:ext cx="414305" cy="411448"/>
              </a:xfrm>
              <a:prstGeom prst="rect">
                <a:avLst/>
              </a:prstGeom>
              <a:ln>
                <a:solidFill>
                  <a:schemeClr val="tx1">
                    <a:lumMod val="75000"/>
                    <a:lumOff val="25000"/>
                  </a:schemeClr>
                </a:solidFill>
              </a:ln>
            </p:spPr>
          </p:pic>
          <p:pic>
            <p:nvPicPr>
              <p:cNvPr id="32" name="図 31">
                <a:extLst>
                  <a:ext uri="{FF2B5EF4-FFF2-40B4-BE49-F238E27FC236}">
                    <a16:creationId xmlns:a16="http://schemas.microsoft.com/office/drawing/2014/main" id="{FFFCBA7D-E3F7-4F73-8FEA-097CA52C2A8B}"/>
                  </a:ext>
                </a:extLst>
              </p:cNvPr>
              <p:cNvPicPr>
                <a:picLocks noChangeAspect="1"/>
              </p:cNvPicPr>
              <p:nvPr/>
            </p:nvPicPr>
            <p:blipFill>
              <a:blip r:embed="rId12"/>
              <a:stretch>
                <a:fillRect/>
              </a:stretch>
            </p:blipFill>
            <p:spPr>
              <a:xfrm>
                <a:off x="3303626" y="5960879"/>
                <a:ext cx="411447" cy="414304"/>
              </a:xfrm>
              <a:prstGeom prst="rect">
                <a:avLst/>
              </a:prstGeom>
              <a:ln>
                <a:solidFill>
                  <a:schemeClr val="tx1">
                    <a:lumMod val="75000"/>
                    <a:lumOff val="25000"/>
                  </a:schemeClr>
                </a:solidFill>
              </a:ln>
            </p:spPr>
          </p:pic>
          <p:pic>
            <p:nvPicPr>
              <p:cNvPr id="33" name="図 32">
                <a:extLst>
                  <a:ext uri="{FF2B5EF4-FFF2-40B4-BE49-F238E27FC236}">
                    <a16:creationId xmlns:a16="http://schemas.microsoft.com/office/drawing/2014/main" id="{247BCEC9-F8B1-4D5F-B5E0-52CFA645ECD0}"/>
                  </a:ext>
                </a:extLst>
              </p:cNvPr>
              <p:cNvPicPr>
                <a:picLocks noChangeAspect="1"/>
              </p:cNvPicPr>
              <p:nvPr/>
            </p:nvPicPr>
            <p:blipFill>
              <a:blip r:embed="rId13"/>
              <a:stretch>
                <a:fillRect/>
              </a:stretch>
            </p:blipFill>
            <p:spPr>
              <a:xfrm>
                <a:off x="3302911" y="5290831"/>
                <a:ext cx="412876" cy="414304"/>
              </a:xfrm>
              <a:prstGeom prst="rect">
                <a:avLst/>
              </a:prstGeom>
              <a:ln>
                <a:solidFill>
                  <a:schemeClr val="tx1">
                    <a:lumMod val="75000"/>
                    <a:lumOff val="25000"/>
                  </a:schemeClr>
                </a:solidFill>
              </a:ln>
            </p:spPr>
          </p:pic>
        </p:grpSp>
        <p:sp>
          <p:nvSpPr>
            <p:cNvPr id="29" name="正方形/長方形 28">
              <a:extLst>
                <a:ext uri="{FF2B5EF4-FFF2-40B4-BE49-F238E27FC236}">
                  <a16:creationId xmlns:a16="http://schemas.microsoft.com/office/drawing/2014/main" id="{FC550D39-132C-487A-BA88-E26EDEDA56F3}"/>
                </a:ext>
              </a:extLst>
            </p:cNvPr>
            <p:cNvSpPr/>
            <p:nvPr/>
          </p:nvSpPr>
          <p:spPr>
            <a:xfrm>
              <a:off x="4729095" y="3991318"/>
              <a:ext cx="1441420" cy="307777"/>
            </a:xfrm>
            <a:prstGeom prst="rect">
              <a:avLst/>
            </a:prstGeom>
          </p:spPr>
          <p:txBody>
            <a:bodyPr wrap="none">
              <a:spAutoFit/>
            </a:bodyPr>
            <a:lstStyle/>
            <a:p>
              <a:r>
                <a:rPr lang="ja-JP" altLang="en-US" sz="1400" b="1" dirty="0">
                  <a:solidFill>
                    <a:srgbClr val="494949"/>
                  </a:solidFill>
                </a:rPr>
                <a:t>抽出された特徴</a:t>
              </a:r>
            </a:p>
          </p:txBody>
        </p:sp>
      </p:grpSp>
      <p:sp>
        <p:nvSpPr>
          <p:cNvPr id="34" name="左中かっこ 33">
            <a:extLst>
              <a:ext uri="{FF2B5EF4-FFF2-40B4-BE49-F238E27FC236}">
                <a16:creationId xmlns:a16="http://schemas.microsoft.com/office/drawing/2014/main" id="{9F7AF0D1-45AB-4F0C-A562-EB0BEC72DB84}"/>
              </a:ext>
            </a:extLst>
          </p:cNvPr>
          <p:cNvSpPr/>
          <p:nvPr/>
        </p:nvSpPr>
        <p:spPr>
          <a:xfrm rot="10800000">
            <a:off x="4867288" y="2665818"/>
            <a:ext cx="185979" cy="211414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20E388F-696F-467C-AB92-30BC74C546FB}"/>
              </a:ext>
            </a:extLst>
          </p:cNvPr>
          <p:cNvSpPr/>
          <p:nvPr/>
        </p:nvSpPr>
        <p:spPr>
          <a:xfrm>
            <a:off x="5141807" y="4266270"/>
            <a:ext cx="1313180" cy="261610"/>
          </a:xfrm>
          <a:prstGeom prst="rect">
            <a:avLst/>
          </a:prstGeom>
        </p:spPr>
        <p:txBody>
          <a:bodyPr wrap="none">
            <a:spAutoFit/>
          </a:bodyPr>
          <a:lstStyle/>
          <a:p>
            <a:r>
              <a:rPr kumimoji="1" lang="ja-JP" altLang="en-US" sz="1100" b="1" dirty="0">
                <a:solidFill>
                  <a:srgbClr val="494949"/>
                </a:solidFill>
              </a:rPr>
              <a:t>任意のカーネル数</a:t>
            </a:r>
            <a:endParaRPr lang="ja-JP" altLang="en-US" sz="1100" b="1" dirty="0">
              <a:solidFill>
                <a:srgbClr val="494949"/>
              </a:solidFill>
            </a:endParaRPr>
          </a:p>
        </p:txBody>
      </p:sp>
      <p:sp>
        <p:nvSpPr>
          <p:cNvPr id="36" name="左中かっこ 35">
            <a:extLst>
              <a:ext uri="{FF2B5EF4-FFF2-40B4-BE49-F238E27FC236}">
                <a16:creationId xmlns:a16="http://schemas.microsoft.com/office/drawing/2014/main" id="{4C701E9A-6044-4466-9CFD-E612297A8BA3}"/>
              </a:ext>
            </a:extLst>
          </p:cNvPr>
          <p:cNvSpPr/>
          <p:nvPr/>
        </p:nvSpPr>
        <p:spPr>
          <a:xfrm rot="10800000">
            <a:off x="7528373" y="2665818"/>
            <a:ext cx="185979" cy="211414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B7985B1-BC60-4130-BD44-E9F56C5F44C4}"/>
              </a:ext>
            </a:extLst>
          </p:cNvPr>
          <p:cNvSpPr/>
          <p:nvPr/>
        </p:nvSpPr>
        <p:spPr>
          <a:xfrm>
            <a:off x="7741604" y="4266270"/>
            <a:ext cx="1031051" cy="430887"/>
          </a:xfrm>
          <a:prstGeom prst="rect">
            <a:avLst/>
          </a:prstGeom>
        </p:spPr>
        <p:txBody>
          <a:bodyPr wrap="none">
            <a:spAutoFit/>
          </a:bodyPr>
          <a:lstStyle/>
          <a:p>
            <a:r>
              <a:rPr kumimoji="1" lang="ja-JP" altLang="en-US" sz="1100" b="1" dirty="0">
                <a:solidFill>
                  <a:srgbClr val="494949"/>
                </a:solidFill>
              </a:rPr>
              <a:t>カーネル毎に</a:t>
            </a:r>
            <a:br>
              <a:rPr kumimoji="1" lang="en-US" altLang="ja-JP" sz="1100" b="1" dirty="0">
                <a:solidFill>
                  <a:srgbClr val="494949"/>
                </a:solidFill>
              </a:rPr>
            </a:br>
            <a:r>
              <a:rPr kumimoji="1" lang="ja-JP" altLang="en-US" sz="1100" b="1" dirty="0">
                <a:solidFill>
                  <a:srgbClr val="494949"/>
                </a:solidFill>
              </a:rPr>
              <a:t>特徴を抽出</a:t>
            </a:r>
            <a:endParaRPr lang="ja-JP" altLang="en-US" sz="1100" b="1" dirty="0">
              <a:solidFill>
                <a:srgbClr val="494949"/>
              </a:solidFill>
            </a:endParaRPr>
          </a:p>
        </p:txBody>
      </p:sp>
      <p:sp>
        <p:nvSpPr>
          <p:cNvPr id="38" name="正方形/長方形 37">
            <a:extLst>
              <a:ext uri="{FF2B5EF4-FFF2-40B4-BE49-F238E27FC236}">
                <a16:creationId xmlns:a16="http://schemas.microsoft.com/office/drawing/2014/main" id="{61E5FB75-C169-4C48-A6E9-ED7D0798744D}"/>
              </a:ext>
            </a:extLst>
          </p:cNvPr>
          <p:cNvSpPr/>
          <p:nvPr/>
        </p:nvSpPr>
        <p:spPr>
          <a:xfrm>
            <a:off x="841692" y="2315521"/>
            <a:ext cx="1620957" cy="307777"/>
          </a:xfrm>
          <a:prstGeom prst="rect">
            <a:avLst/>
          </a:prstGeom>
        </p:spPr>
        <p:txBody>
          <a:bodyPr wrap="none">
            <a:spAutoFit/>
          </a:bodyPr>
          <a:lstStyle/>
          <a:p>
            <a:r>
              <a:rPr lang="ja-JP" altLang="en-US" sz="1400" b="1" u="sng" dirty="0">
                <a:solidFill>
                  <a:srgbClr val="494949"/>
                </a:solidFill>
              </a:rPr>
              <a:t>畳み込み層の処理</a:t>
            </a:r>
          </a:p>
        </p:txBody>
      </p:sp>
      <p:sp>
        <p:nvSpPr>
          <p:cNvPr id="39" name="正方形/長方形 38">
            <a:extLst>
              <a:ext uri="{FF2B5EF4-FFF2-40B4-BE49-F238E27FC236}">
                <a16:creationId xmlns:a16="http://schemas.microsoft.com/office/drawing/2014/main" id="{754C57C1-F901-460E-9C5C-6A5BBEB1A176}"/>
              </a:ext>
            </a:extLst>
          </p:cNvPr>
          <p:cNvSpPr/>
          <p:nvPr/>
        </p:nvSpPr>
        <p:spPr>
          <a:xfrm>
            <a:off x="5294200" y="3610963"/>
            <a:ext cx="1261884" cy="307777"/>
          </a:xfrm>
          <a:prstGeom prst="rect">
            <a:avLst/>
          </a:prstGeom>
        </p:spPr>
        <p:txBody>
          <a:bodyPr wrap="none">
            <a:spAutoFit/>
          </a:bodyPr>
          <a:lstStyle/>
          <a:p>
            <a:r>
              <a:rPr kumimoji="1" lang="ja-JP" altLang="en-US" sz="1400" b="1" dirty="0"/>
              <a:t>畳み込み演算</a:t>
            </a:r>
            <a:endParaRPr lang="ja-JP" altLang="en-US" sz="1400" b="1" dirty="0"/>
          </a:p>
        </p:txBody>
      </p:sp>
      <p:sp>
        <p:nvSpPr>
          <p:cNvPr id="40" name="正方形/長方形 39">
            <a:extLst>
              <a:ext uri="{FF2B5EF4-FFF2-40B4-BE49-F238E27FC236}">
                <a16:creationId xmlns:a16="http://schemas.microsoft.com/office/drawing/2014/main" id="{BDABF64C-7574-4BC5-ACA7-FEA9767F0FD1}"/>
              </a:ext>
            </a:extLst>
          </p:cNvPr>
          <p:cNvSpPr/>
          <p:nvPr/>
        </p:nvSpPr>
        <p:spPr>
          <a:xfrm>
            <a:off x="4866458" y="6047979"/>
            <a:ext cx="2429195" cy="430887"/>
          </a:xfrm>
          <a:prstGeom prst="rect">
            <a:avLst/>
          </a:prstGeom>
        </p:spPr>
        <p:txBody>
          <a:bodyPr wrap="square">
            <a:spAutoFit/>
          </a:bodyPr>
          <a:lstStyle/>
          <a:p>
            <a:pPr algn="ctr"/>
            <a:r>
              <a:rPr kumimoji="1" lang="ja-JP" altLang="en-US" sz="1050" b="1" dirty="0">
                <a:solidFill>
                  <a:srgbClr val="494949"/>
                </a:solidFill>
              </a:rPr>
              <a:t>訓練データによって特徴を</a:t>
            </a:r>
            <a:br>
              <a:rPr kumimoji="1" lang="en-US" altLang="ja-JP" sz="1050" b="1" dirty="0">
                <a:solidFill>
                  <a:srgbClr val="494949"/>
                </a:solidFill>
              </a:rPr>
            </a:br>
            <a:r>
              <a:rPr kumimoji="1" lang="ja-JP" altLang="en-US" sz="1050" b="1" dirty="0">
                <a:solidFill>
                  <a:srgbClr val="494949"/>
                </a:solidFill>
              </a:rPr>
              <a:t>捉えやすいように更新</a:t>
            </a:r>
          </a:p>
        </p:txBody>
      </p:sp>
      <p:sp>
        <p:nvSpPr>
          <p:cNvPr id="42" name="テキスト ボックス 41">
            <a:extLst>
              <a:ext uri="{FF2B5EF4-FFF2-40B4-BE49-F238E27FC236}">
                <a16:creationId xmlns:a16="http://schemas.microsoft.com/office/drawing/2014/main" id="{9F752DF4-7B68-4677-B33C-6559B68DE0C3}"/>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畳み込み層で行われる特徴抽出処理について学びます。</a:t>
            </a:r>
          </a:p>
        </p:txBody>
      </p:sp>
      <p:sp>
        <p:nvSpPr>
          <p:cNvPr id="44" name="テキスト ボックス 43">
            <a:extLst>
              <a:ext uri="{FF2B5EF4-FFF2-40B4-BE49-F238E27FC236}">
                <a16:creationId xmlns:a16="http://schemas.microsoft.com/office/drawing/2014/main" id="{A5C8BBD9-81EB-4355-AA4D-9FA05153DFD6}"/>
              </a:ext>
            </a:extLst>
          </p:cNvPr>
          <p:cNvSpPr txBox="1"/>
          <p:nvPr/>
        </p:nvSpPr>
        <p:spPr>
          <a:xfrm>
            <a:off x="596537" y="1192111"/>
            <a:ext cx="10998926" cy="1034129"/>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畳み込み層では複数の畳み込みカーネルと呼ばれる画像フィルタを用いて、元の画像をそれぞれのカーネルに対応した特徴データに変換します。カーネルの数だけ特徴を抽出したデータが出来上がります。</a:t>
            </a:r>
            <a:endParaRPr lang="en-US" altLang="ja-JP" sz="1600" dirty="0">
              <a:solidFill>
                <a:srgbClr val="E94823"/>
              </a:solidFill>
            </a:endParaRPr>
          </a:p>
          <a:p>
            <a:pPr algn="l">
              <a:lnSpc>
                <a:spcPct val="130000"/>
              </a:lnSpc>
            </a:pPr>
            <a:r>
              <a:rPr lang="ja-JP" altLang="en-US" sz="1600" dirty="0">
                <a:solidFill>
                  <a:srgbClr val="E94823"/>
                </a:solidFill>
              </a:rPr>
              <a:t>　カーネルは学習時にパラメータ更新され、特徴をとらえられるように調整されていきます。</a:t>
            </a:r>
          </a:p>
        </p:txBody>
      </p:sp>
    </p:spTree>
    <p:extLst>
      <p:ext uri="{BB962C8B-B14F-4D97-AF65-F5344CB8AC3E}">
        <p14:creationId xmlns:p14="http://schemas.microsoft.com/office/powerpoint/2010/main" val="3439518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7" name="表 36">
            <a:extLst>
              <a:ext uri="{FF2B5EF4-FFF2-40B4-BE49-F238E27FC236}">
                <a16:creationId xmlns:a16="http://schemas.microsoft.com/office/drawing/2014/main" id="{6376EB6D-839B-4D7C-A31C-3A7F173EDD66}"/>
              </a:ext>
            </a:extLst>
          </p:cNvPr>
          <p:cNvGraphicFramePr>
            <a:graphicFrameLocks noGrp="1"/>
          </p:cNvGraphicFramePr>
          <p:nvPr>
            <p:extLst>
              <p:ext uri="{D42A27DB-BD31-4B8C-83A1-F6EECF244321}">
                <p14:modId xmlns:p14="http://schemas.microsoft.com/office/powerpoint/2010/main" val="2073928559"/>
              </p:ext>
            </p:extLst>
          </p:nvPr>
        </p:nvGraphicFramePr>
        <p:xfrm>
          <a:off x="8029062" y="4582750"/>
          <a:ext cx="1364442" cy="1371600"/>
        </p:xfrm>
        <a:graphic>
          <a:graphicData uri="http://schemas.openxmlformats.org/drawingml/2006/table">
            <a:tbl>
              <a:tblPr>
                <a:tableStyleId>{D7AC3CCA-C797-4891-BE02-D94E43425B78}</a:tableStyleId>
              </a:tblPr>
              <a:tblGrid>
                <a:gridCol w="227407">
                  <a:extLst>
                    <a:ext uri="{9D8B030D-6E8A-4147-A177-3AD203B41FA5}">
                      <a16:colId xmlns:a16="http://schemas.microsoft.com/office/drawing/2014/main" val="239765840"/>
                    </a:ext>
                  </a:extLst>
                </a:gridCol>
                <a:gridCol w="227407">
                  <a:extLst>
                    <a:ext uri="{9D8B030D-6E8A-4147-A177-3AD203B41FA5}">
                      <a16:colId xmlns:a16="http://schemas.microsoft.com/office/drawing/2014/main" val="2836815148"/>
                    </a:ext>
                  </a:extLst>
                </a:gridCol>
                <a:gridCol w="227407">
                  <a:extLst>
                    <a:ext uri="{9D8B030D-6E8A-4147-A177-3AD203B41FA5}">
                      <a16:colId xmlns:a16="http://schemas.microsoft.com/office/drawing/2014/main" val="1803105154"/>
                    </a:ext>
                  </a:extLst>
                </a:gridCol>
                <a:gridCol w="227407">
                  <a:extLst>
                    <a:ext uri="{9D8B030D-6E8A-4147-A177-3AD203B41FA5}">
                      <a16:colId xmlns:a16="http://schemas.microsoft.com/office/drawing/2014/main" val="2079769513"/>
                    </a:ext>
                  </a:extLst>
                </a:gridCol>
                <a:gridCol w="227407">
                  <a:extLst>
                    <a:ext uri="{9D8B030D-6E8A-4147-A177-3AD203B41FA5}">
                      <a16:colId xmlns:a16="http://schemas.microsoft.com/office/drawing/2014/main" val="1349448090"/>
                    </a:ext>
                  </a:extLst>
                </a:gridCol>
                <a:gridCol w="227407">
                  <a:extLst>
                    <a:ext uri="{9D8B030D-6E8A-4147-A177-3AD203B41FA5}">
                      <a16:colId xmlns:a16="http://schemas.microsoft.com/office/drawing/2014/main" val="4144782347"/>
                    </a:ext>
                  </a:extLst>
                </a:gridCol>
              </a:tblGrid>
              <a:tr h="205800">
                <a:tc>
                  <a:txBody>
                    <a:bodyPr/>
                    <a:lstStyle/>
                    <a:p>
                      <a:endParaRPr kumimoji="1" lang="ja-JP" altLang="en-US" sz="900" dirty="0"/>
                    </a:p>
                  </a:txBody>
                  <a:tcPr>
                    <a:solidFill>
                      <a:schemeClr val="accent1"/>
                    </a:solidFill>
                  </a:tcPr>
                </a:tc>
                <a:tc>
                  <a:txBody>
                    <a:bodyPr/>
                    <a:lstStyle/>
                    <a:p>
                      <a:endParaRPr kumimoji="1" lang="ja-JP" altLang="en-US" sz="900" dirty="0"/>
                    </a:p>
                  </a:txBody>
                  <a:tcPr>
                    <a:solidFill>
                      <a:schemeClr val="accent1"/>
                    </a:solidFill>
                  </a:tcPr>
                </a:tc>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dirty="0"/>
                    </a:p>
                  </a:txBody>
                  <a:tcPr>
                    <a:solidFill>
                      <a:schemeClr val="accent1"/>
                    </a:solidFill>
                  </a:tcPr>
                </a:tc>
                <a:extLst>
                  <a:ext uri="{0D108BD9-81ED-4DB2-BD59-A6C34878D82A}">
                    <a16:rowId xmlns:a16="http://schemas.microsoft.com/office/drawing/2014/main" val="2451481859"/>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223435787"/>
                  </a:ext>
                </a:extLst>
              </a:tr>
              <a:tr h="205800">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3558857805"/>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2118771327"/>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1981026845"/>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solidFill>
                      <a:schemeClr val="accent1"/>
                    </a:solidFill>
                  </a:tcPr>
                </a:tc>
                <a:extLst>
                  <a:ext uri="{0D108BD9-81ED-4DB2-BD59-A6C34878D82A}">
                    <a16:rowId xmlns:a16="http://schemas.microsoft.com/office/drawing/2014/main" val="266191955"/>
                  </a:ext>
                </a:extLst>
              </a:tr>
            </a:tbl>
          </a:graphicData>
        </a:graphic>
      </p:graphicFrame>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7-1-7.</a:t>
            </a:r>
            <a:r>
              <a:rPr kumimoji="1" lang="ja-JP" altLang="en-US" dirty="0"/>
              <a:t>畳み込み層②</a:t>
            </a:r>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341</a:t>
            </a:fld>
            <a:endParaRPr lang="en-US" altLang="ja-JP" dirty="0"/>
          </a:p>
        </p:txBody>
      </p:sp>
      <p:sp>
        <p:nvSpPr>
          <p:cNvPr id="4" name="正方形/長方形 3">
            <a:extLst>
              <a:ext uri="{FF2B5EF4-FFF2-40B4-BE49-F238E27FC236}">
                <a16:creationId xmlns:a16="http://schemas.microsoft.com/office/drawing/2014/main" id="{163313E7-223B-4E71-AB22-57096F6E40A2}"/>
              </a:ext>
            </a:extLst>
          </p:cNvPr>
          <p:cNvSpPr/>
          <p:nvPr/>
        </p:nvSpPr>
        <p:spPr>
          <a:xfrm>
            <a:off x="2431725" y="2045150"/>
            <a:ext cx="1383712" cy="2215991"/>
          </a:xfrm>
          <a:prstGeom prst="rect">
            <a:avLst/>
          </a:prstGeom>
        </p:spPr>
        <p:txBody>
          <a:bodyPr wrap="none">
            <a:spAutoFit/>
          </a:bodyPr>
          <a:lstStyle/>
          <a:p>
            <a:r>
              <a:rPr lang="en-US" altLang="ja-JP" sz="13800" dirty="0"/>
              <a:t>A</a:t>
            </a:r>
            <a:endParaRPr lang="ja-JP" altLang="en-US" sz="13800" dirty="0"/>
          </a:p>
        </p:txBody>
      </p:sp>
      <p:sp>
        <p:nvSpPr>
          <p:cNvPr id="5" name="正方形/長方形 4">
            <a:extLst>
              <a:ext uri="{FF2B5EF4-FFF2-40B4-BE49-F238E27FC236}">
                <a16:creationId xmlns:a16="http://schemas.microsoft.com/office/drawing/2014/main" id="{B1F8599E-306F-4783-BF26-5A412D11D031}"/>
              </a:ext>
            </a:extLst>
          </p:cNvPr>
          <p:cNvSpPr/>
          <p:nvPr/>
        </p:nvSpPr>
        <p:spPr>
          <a:xfrm>
            <a:off x="4679663" y="2027336"/>
            <a:ext cx="1383712" cy="2215991"/>
          </a:xfrm>
          <a:prstGeom prst="rect">
            <a:avLst/>
          </a:prstGeom>
        </p:spPr>
        <p:txBody>
          <a:bodyPr wrap="none">
            <a:spAutoFit/>
          </a:bodyPr>
          <a:lstStyle/>
          <a:p>
            <a:r>
              <a:rPr lang="en-US" altLang="ja-JP" sz="13800" dirty="0"/>
              <a:t>A</a:t>
            </a:r>
            <a:endParaRPr lang="ja-JP" altLang="en-US" sz="13800" dirty="0"/>
          </a:p>
        </p:txBody>
      </p:sp>
      <p:sp>
        <p:nvSpPr>
          <p:cNvPr id="6" name="正方形/長方形 5">
            <a:extLst>
              <a:ext uri="{FF2B5EF4-FFF2-40B4-BE49-F238E27FC236}">
                <a16:creationId xmlns:a16="http://schemas.microsoft.com/office/drawing/2014/main" id="{CF30FC63-E635-451D-A324-F5A5645EA72D}"/>
              </a:ext>
            </a:extLst>
          </p:cNvPr>
          <p:cNvSpPr/>
          <p:nvPr/>
        </p:nvSpPr>
        <p:spPr>
          <a:xfrm>
            <a:off x="7167904" y="2022305"/>
            <a:ext cx="1383712" cy="2215991"/>
          </a:xfrm>
          <a:prstGeom prst="rect">
            <a:avLst/>
          </a:prstGeom>
        </p:spPr>
        <p:txBody>
          <a:bodyPr wrap="none">
            <a:spAutoFit/>
          </a:bodyPr>
          <a:lstStyle/>
          <a:p>
            <a:r>
              <a:rPr lang="en-US" altLang="ja-JP" sz="13800" dirty="0"/>
              <a:t>A</a:t>
            </a:r>
            <a:endParaRPr lang="ja-JP" altLang="en-US" sz="13800" dirty="0"/>
          </a:p>
        </p:txBody>
      </p:sp>
      <p:sp>
        <p:nvSpPr>
          <p:cNvPr id="7" name="正方形/長方形 6">
            <a:extLst>
              <a:ext uri="{FF2B5EF4-FFF2-40B4-BE49-F238E27FC236}">
                <a16:creationId xmlns:a16="http://schemas.microsoft.com/office/drawing/2014/main" id="{53A3D2A6-3665-4053-9C2A-CB4E51F05BD8}"/>
              </a:ext>
            </a:extLst>
          </p:cNvPr>
          <p:cNvSpPr/>
          <p:nvPr/>
        </p:nvSpPr>
        <p:spPr>
          <a:xfrm>
            <a:off x="9625386" y="2045150"/>
            <a:ext cx="1383712" cy="2215991"/>
          </a:xfrm>
          <a:prstGeom prst="rect">
            <a:avLst/>
          </a:prstGeom>
        </p:spPr>
        <p:txBody>
          <a:bodyPr wrap="none">
            <a:spAutoFit/>
          </a:bodyPr>
          <a:lstStyle/>
          <a:p>
            <a:r>
              <a:rPr lang="en-US" altLang="ja-JP" sz="13800" dirty="0"/>
              <a:t>A</a:t>
            </a:r>
            <a:endParaRPr lang="ja-JP" altLang="en-US" sz="13800" dirty="0"/>
          </a:p>
        </p:txBody>
      </p:sp>
      <p:sp>
        <p:nvSpPr>
          <p:cNvPr id="8" name="吹き出し: 四角形 7">
            <a:extLst>
              <a:ext uri="{FF2B5EF4-FFF2-40B4-BE49-F238E27FC236}">
                <a16:creationId xmlns:a16="http://schemas.microsoft.com/office/drawing/2014/main" id="{1E628E1D-8912-42F0-9C0D-BB685A3136D5}"/>
              </a:ext>
            </a:extLst>
          </p:cNvPr>
          <p:cNvSpPr/>
          <p:nvPr/>
        </p:nvSpPr>
        <p:spPr>
          <a:xfrm>
            <a:off x="887099" y="4306047"/>
            <a:ext cx="6707393" cy="2097932"/>
          </a:xfrm>
          <a:prstGeom prst="wedgeRectCallout">
            <a:avLst>
              <a:gd name="adj1" fmla="val 36704"/>
              <a:gd name="adj2" fmla="val -3235"/>
            </a:avLst>
          </a:prstGeom>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dirty="0">
              <a:solidFill>
                <a:schemeClr val="tx1"/>
              </a:solidFill>
            </a:endParaRPr>
          </a:p>
        </p:txBody>
      </p:sp>
      <p:sp>
        <p:nvSpPr>
          <p:cNvPr id="10" name="正方形/長方形 9">
            <a:extLst>
              <a:ext uri="{FF2B5EF4-FFF2-40B4-BE49-F238E27FC236}">
                <a16:creationId xmlns:a16="http://schemas.microsoft.com/office/drawing/2014/main" id="{334C44BC-407F-4622-902B-30AAA8737182}"/>
              </a:ext>
            </a:extLst>
          </p:cNvPr>
          <p:cNvSpPr/>
          <p:nvPr/>
        </p:nvSpPr>
        <p:spPr>
          <a:xfrm>
            <a:off x="6334967" y="2999664"/>
            <a:ext cx="530915" cy="369332"/>
          </a:xfrm>
          <a:prstGeom prst="rect">
            <a:avLst/>
          </a:prstGeom>
        </p:spPr>
        <p:txBody>
          <a:bodyPr wrap="none">
            <a:spAutoFit/>
          </a:bodyPr>
          <a:lstStyle/>
          <a:p>
            <a:pPr algn="ctr"/>
            <a:r>
              <a:rPr kumimoji="1" lang="ja-JP" altLang="en-US" dirty="0"/>
              <a:t>・・・</a:t>
            </a:r>
            <a:endParaRPr lang="ja-JP" altLang="en-US" dirty="0"/>
          </a:p>
        </p:txBody>
      </p:sp>
      <p:sp>
        <p:nvSpPr>
          <p:cNvPr id="11" name="正方形/長方形 10">
            <a:extLst>
              <a:ext uri="{FF2B5EF4-FFF2-40B4-BE49-F238E27FC236}">
                <a16:creationId xmlns:a16="http://schemas.microsoft.com/office/drawing/2014/main" id="{C13882AE-9BDA-4439-AED4-BD88CB03CC00}"/>
              </a:ext>
            </a:extLst>
          </p:cNvPr>
          <p:cNvSpPr/>
          <p:nvPr/>
        </p:nvSpPr>
        <p:spPr>
          <a:xfrm>
            <a:off x="3945720" y="5166322"/>
            <a:ext cx="1601721" cy="954107"/>
          </a:xfrm>
          <a:prstGeom prst="rect">
            <a:avLst/>
          </a:prstGeom>
        </p:spPr>
        <p:txBody>
          <a:bodyPr wrap="none">
            <a:spAutoFit/>
          </a:bodyPr>
          <a:lstStyle/>
          <a:p>
            <a:r>
              <a:rPr kumimoji="1" lang="en-US" altLang="ja-JP" sz="1200" dirty="0"/>
              <a:t>0×</a:t>
            </a:r>
            <a:r>
              <a:rPr kumimoji="1" lang="en-US" altLang="ja-JP" sz="1200" dirty="0">
                <a:solidFill>
                  <a:srgbClr val="FF0000"/>
                </a:solidFill>
              </a:rPr>
              <a:t>-1 </a:t>
            </a:r>
            <a:r>
              <a:rPr kumimoji="1" lang="en-US" altLang="ja-JP" sz="1200" dirty="0"/>
              <a:t>+ 0×</a:t>
            </a:r>
            <a:r>
              <a:rPr kumimoji="1" lang="en-US" altLang="ja-JP" sz="1200" dirty="0">
                <a:solidFill>
                  <a:srgbClr val="FF0000"/>
                </a:solidFill>
              </a:rPr>
              <a:t>0 </a:t>
            </a:r>
            <a:r>
              <a:rPr kumimoji="1" lang="en-US" altLang="ja-JP" sz="1200" dirty="0"/>
              <a:t>+ 1×</a:t>
            </a:r>
            <a:r>
              <a:rPr kumimoji="1" lang="en-US" altLang="ja-JP" sz="1200" dirty="0">
                <a:solidFill>
                  <a:srgbClr val="FF0000"/>
                </a:solidFill>
              </a:rPr>
              <a:t>1</a:t>
            </a:r>
            <a:r>
              <a:rPr kumimoji="1" lang="en-US" altLang="ja-JP" sz="1200" dirty="0"/>
              <a:t> +</a:t>
            </a:r>
            <a:endParaRPr kumimoji="1" lang="en-US" altLang="ja-JP" sz="1200" dirty="0">
              <a:solidFill>
                <a:srgbClr val="FF0000"/>
              </a:solidFill>
            </a:endParaRPr>
          </a:p>
          <a:p>
            <a:r>
              <a:rPr kumimoji="1" lang="en-US" altLang="ja-JP" sz="1200" dirty="0"/>
              <a:t>1×</a:t>
            </a:r>
            <a:r>
              <a:rPr kumimoji="1" lang="en-US" altLang="ja-JP" sz="1200" dirty="0">
                <a:solidFill>
                  <a:srgbClr val="FF0000"/>
                </a:solidFill>
              </a:rPr>
              <a:t>-1 </a:t>
            </a:r>
            <a:r>
              <a:rPr kumimoji="1" lang="en-US" altLang="ja-JP" sz="1200" dirty="0"/>
              <a:t>+ 2×</a:t>
            </a:r>
            <a:r>
              <a:rPr kumimoji="1" lang="en-US" altLang="ja-JP" sz="1200" dirty="0">
                <a:solidFill>
                  <a:srgbClr val="FF0000"/>
                </a:solidFill>
              </a:rPr>
              <a:t>0 </a:t>
            </a:r>
            <a:r>
              <a:rPr kumimoji="1" lang="en-US" altLang="ja-JP" sz="1200" dirty="0"/>
              <a:t>+ 3×</a:t>
            </a:r>
            <a:r>
              <a:rPr kumimoji="1" lang="en-US" altLang="ja-JP" sz="1200" dirty="0">
                <a:solidFill>
                  <a:srgbClr val="FF0000"/>
                </a:solidFill>
              </a:rPr>
              <a:t>1</a:t>
            </a:r>
            <a:r>
              <a:rPr kumimoji="1" lang="en-US" altLang="ja-JP" sz="1200" dirty="0"/>
              <a:t> +</a:t>
            </a:r>
            <a:endParaRPr lang="ja-JP" altLang="en-US" sz="1200" dirty="0">
              <a:solidFill>
                <a:srgbClr val="FF0000"/>
              </a:solidFill>
            </a:endParaRPr>
          </a:p>
          <a:p>
            <a:r>
              <a:rPr kumimoji="1" lang="en-US" altLang="ja-JP" sz="1200" dirty="0"/>
              <a:t>1×</a:t>
            </a:r>
            <a:r>
              <a:rPr kumimoji="1" lang="en-US" altLang="ja-JP" sz="1200" dirty="0">
                <a:solidFill>
                  <a:srgbClr val="FF0000"/>
                </a:solidFill>
              </a:rPr>
              <a:t>-1 </a:t>
            </a:r>
            <a:r>
              <a:rPr kumimoji="1" lang="en-US" altLang="ja-JP" sz="1200" dirty="0"/>
              <a:t>+ 2×</a:t>
            </a:r>
            <a:r>
              <a:rPr kumimoji="1" lang="en-US" altLang="ja-JP" sz="1200" dirty="0">
                <a:solidFill>
                  <a:srgbClr val="FF0000"/>
                </a:solidFill>
              </a:rPr>
              <a:t>0 </a:t>
            </a:r>
            <a:r>
              <a:rPr kumimoji="1" lang="en-US" altLang="ja-JP" sz="1200" dirty="0"/>
              <a:t>+ 3×</a:t>
            </a:r>
            <a:r>
              <a:rPr kumimoji="1" lang="en-US" altLang="ja-JP" sz="1200" dirty="0">
                <a:solidFill>
                  <a:srgbClr val="FF0000"/>
                </a:solidFill>
              </a:rPr>
              <a:t>1 </a:t>
            </a:r>
            <a:r>
              <a:rPr kumimoji="1" lang="en-US" altLang="ja-JP" sz="1200" dirty="0"/>
              <a:t>+</a:t>
            </a:r>
          </a:p>
          <a:p>
            <a:r>
              <a:rPr kumimoji="1" lang="en-US" altLang="ja-JP" sz="1200" dirty="0">
                <a:solidFill>
                  <a:srgbClr val="FF0000"/>
                </a:solidFill>
              </a:rPr>
              <a:t>(-2) </a:t>
            </a:r>
            <a:r>
              <a:rPr kumimoji="1" lang="en-US" altLang="ja-JP" sz="1200" dirty="0"/>
              <a:t>= </a:t>
            </a:r>
            <a:r>
              <a:rPr kumimoji="1" lang="en-US" altLang="ja-JP" sz="2000" b="1" dirty="0">
                <a:solidFill>
                  <a:srgbClr val="FF0000"/>
                </a:solidFill>
              </a:rPr>
              <a:t>3</a:t>
            </a:r>
            <a:endParaRPr kumimoji="1" lang="en-US" altLang="ja-JP" sz="1200" b="1" dirty="0">
              <a:solidFill>
                <a:srgbClr val="FF0000"/>
              </a:solidFill>
            </a:endParaRPr>
          </a:p>
        </p:txBody>
      </p:sp>
      <p:sp>
        <p:nvSpPr>
          <p:cNvPr id="13" name="正方形/長方形 12">
            <a:extLst>
              <a:ext uri="{FF2B5EF4-FFF2-40B4-BE49-F238E27FC236}">
                <a16:creationId xmlns:a16="http://schemas.microsoft.com/office/drawing/2014/main" id="{58569077-8AB8-432C-98EE-E0E7567EE0DC}"/>
              </a:ext>
            </a:extLst>
          </p:cNvPr>
          <p:cNvSpPr/>
          <p:nvPr/>
        </p:nvSpPr>
        <p:spPr>
          <a:xfrm>
            <a:off x="2647867" y="4316487"/>
            <a:ext cx="1415772" cy="338554"/>
          </a:xfrm>
          <a:prstGeom prst="rect">
            <a:avLst/>
          </a:prstGeom>
        </p:spPr>
        <p:txBody>
          <a:bodyPr wrap="none">
            <a:spAutoFit/>
          </a:bodyPr>
          <a:lstStyle/>
          <a:p>
            <a:r>
              <a:rPr lang="ja-JP" altLang="en-US" sz="1600" b="1" dirty="0">
                <a:solidFill>
                  <a:srgbClr val="494949"/>
                </a:solidFill>
              </a:rPr>
              <a:t>畳み込み演算</a:t>
            </a:r>
          </a:p>
        </p:txBody>
      </p:sp>
      <p:sp>
        <p:nvSpPr>
          <p:cNvPr id="14" name="正方形/長方形 13">
            <a:extLst>
              <a:ext uri="{FF2B5EF4-FFF2-40B4-BE49-F238E27FC236}">
                <a16:creationId xmlns:a16="http://schemas.microsoft.com/office/drawing/2014/main" id="{62939B79-605F-422A-8B75-CAA02B1914A6}"/>
              </a:ext>
            </a:extLst>
          </p:cNvPr>
          <p:cNvSpPr/>
          <p:nvPr/>
        </p:nvSpPr>
        <p:spPr>
          <a:xfrm>
            <a:off x="8252664" y="5967183"/>
            <a:ext cx="1082348" cy="307777"/>
          </a:xfrm>
          <a:prstGeom prst="rect">
            <a:avLst/>
          </a:prstGeom>
        </p:spPr>
        <p:txBody>
          <a:bodyPr wrap="none">
            <a:spAutoFit/>
          </a:bodyPr>
          <a:lstStyle/>
          <a:p>
            <a:r>
              <a:rPr lang="ja-JP" altLang="en-US" sz="1400" dirty="0">
                <a:solidFill>
                  <a:srgbClr val="494949"/>
                </a:solidFill>
              </a:rPr>
              <a:t>特徴マップ</a:t>
            </a:r>
          </a:p>
        </p:txBody>
      </p:sp>
      <p:sp>
        <p:nvSpPr>
          <p:cNvPr id="15" name="正方形/長方形 14">
            <a:extLst>
              <a:ext uri="{FF2B5EF4-FFF2-40B4-BE49-F238E27FC236}">
                <a16:creationId xmlns:a16="http://schemas.microsoft.com/office/drawing/2014/main" id="{6F736F7B-65B7-4CED-AAF0-4E746B18B3B0}"/>
              </a:ext>
            </a:extLst>
          </p:cNvPr>
          <p:cNvSpPr/>
          <p:nvPr/>
        </p:nvSpPr>
        <p:spPr>
          <a:xfrm>
            <a:off x="4920943" y="1802322"/>
            <a:ext cx="6109365" cy="307777"/>
          </a:xfrm>
          <a:prstGeom prst="rect">
            <a:avLst/>
          </a:prstGeom>
        </p:spPr>
        <p:txBody>
          <a:bodyPr wrap="none">
            <a:spAutoFit/>
          </a:bodyPr>
          <a:lstStyle/>
          <a:p>
            <a:pPr algn="ctr"/>
            <a:r>
              <a:rPr lang="ja-JP" altLang="en-US" sz="1400" b="1" dirty="0">
                <a:solidFill>
                  <a:srgbClr val="494949"/>
                </a:solidFill>
              </a:rPr>
              <a:t>ストライドとして設定した分だけ移動して畳み込み演算の実行を繰り返す</a:t>
            </a:r>
            <a:endParaRPr kumimoji="1" lang="ja-JP" altLang="en-US" sz="1400" b="1" dirty="0">
              <a:solidFill>
                <a:srgbClr val="494949"/>
              </a:solidFill>
            </a:endParaRPr>
          </a:p>
        </p:txBody>
      </p:sp>
      <p:sp>
        <p:nvSpPr>
          <p:cNvPr id="16" name="左中かっこ 15">
            <a:extLst>
              <a:ext uri="{FF2B5EF4-FFF2-40B4-BE49-F238E27FC236}">
                <a16:creationId xmlns:a16="http://schemas.microsoft.com/office/drawing/2014/main" id="{695FF2A2-2A3A-4785-ADEC-A57F0E28FE3E}"/>
              </a:ext>
            </a:extLst>
          </p:cNvPr>
          <p:cNvSpPr/>
          <p:nvPr/>
        </p:nvSpPr>
        <p:spPr>
          <a:xfrm rot="5400000">
            <a:off x="7709069" y="-1069005"/>
            <a:ext cx="234768" cy="6622675"/>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7D7B13-B4E5-492B-AD60-CBD1B1FB2BAC}"/>
              </a:ext>
            </a:extLst>
          </p:cNvPr>
          <p:cNvSpPr/>
          <p:nvPr/>
        </p:nvSpPr>
        <p:spPr>
          <a:xfrm>
            <a:off x="1150387" y="6008389"/>
            <a:ext cx="1082348" cy="307777"/>
          </a:xfrm>
          <a:prstGeom prst="rect">
            <a:avLst/>
          </a:prstGeom>
        </p:spPr>
        <p:txBody>
          <a:bodyPr wrap="none">
            <a:spAutoFit/>
          </a:bodyPr>
          <a:lstStyle/>
          <a:p>
            <a:r>
              <a:rPr lang="ja-JP" altLang="en-US" sz="1400" b="1" dirty="0">
                <a:solidFill>
                  <a:srgbClr val="494949"/>
                </a:solidFill>
              </a:rPr>
              <a:t>入力データ</a:t>
            </a:r>
          </a:p>
        </p:txBody>
      </p:sp>
      <p:sp>
        <p:nvSpPr>
          <p:cNvPr id="18" name="正方形/長方形 17">
            <a:extLst>
              <a:ext uri="{FF2B5EF4-FFF2-40B4-BE49-F238E27FC236}">
                <a16:creationId xmlns:a16="http://schemas.microsoft.com/office/drawing/2014/main" id="{210BBCF0-A841-4B64-BE85-9C878EB3FC7D}"/>
              </a:ext>
            </a:extLst>
          </p:cNvPr>
          <p:cNvSpPr/>
          <p:nvPr/>
        </p:nvSpPr>
        <p:spPr>
          <a:xfrm>
            <a:off x="2322020" y="6003669"/>
            <a:ext cx="1620957" cy="307777"/>
          </a:xfrm>
          <a:prstGeom prst="rect">
            <a:avLst/>
          </a:prstGeom>
        </p:spPr>
        <p:txBody>
          <a:bodyPr wrap="none">
            <a:spAutoFit/>
          </a:bodyPr>
          <a:lstStyle/>
          <a:p>
            <a:r>
              <a:rPr lang="ja-JP" altLang="en-US" sz="1400" b="1" dirty="0">
                <a:solidFill>
                  <a:srgbClr val="494949"/>
                </a:solidFill>
              </a:rPr>
              <a:t>畳み込みカーネル</a:t>
            </a:r>
          </a:p>
        </p:txBody>
      </p:sp>
      <p:cxnSp>
        <p:nvCxnSpPr>
          <p:cNvPr id="19" name="直線コネクタ 18">
            <a:extLst>
              <a:ext uri="{FF2B5EF4-FFF2-40B4-BE49-F238E27FC236}">
                <a16:creationId xmlns:a16="http://schemas.microsoft.com/office/drawing/2014/main" id="{A2B9FC7E-7087-4093-BA9C-5D98DDF2E0A9}"/>
              </a:ext>
            </a:extLst>
          </p:cNvPr>
          <p:cNvCxnSpPr>
            <a:cxnSpLocks/>
            <a:stCxn id="32" idx="2"/>
          </p:cNvCxnSpPr>
          <p:nvPr/>
        </p:nvCxnSpPr>
        <p:spPr>
          <a:xfrm flipH="1">
            <a:off x="9367705" y="3937068"/>
            <a:ext cx="1463777" cy="1888198"/>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20" name="表 19">
            <a:extLst>
              <a:ext uri="{FF2B5EF4-FFF2-40B4-BE49-F238E27FC236}">
                <a16:creationId xmlns:a16="http://schemas.microsoft.com/office/drawing/2014/main" id="{A69D40B1-C4C7-4381-A05E-669146B6CF87}"/>
              </a:ext>
            </a:extLst>
          </p:cNvPr>
          <p:cNvGraphicFramePr>
            <a:graphicFrameLocks noGrp="1"/>
          </p:cNvGraphicFramePr>
          <p:nvPr>
            <p:extLst>
              <p:ext uri="{D42A27DB-BD31-4B8C-83A1-F6EECF244321}">
                <p14:modId xmlns:p14="http://schemas.microsoft.com/office/powerpoint/2010/main" val="4046987165"/>
              </p:ext>
            </p:extLst>
          </p:nvPr>
        </p:nvGraphicFramePr>
        <p:xfrm>
          <a:off x="1134843" y="4926389"/>
          <a:ext cx="1063569" cy="1066353"/>
        </p:xfrm>
        <a:graphic>
          <a:graphicData uri="http://schemas.openxmlformats.org/drawingml/2006/table">
            <a:tbl>
              <a:tblPr>
                <a:tableStyleId>{5C22544A-7EE6-4342-B048-85BDC9FD1C3A}</a:tableStyleId>
              </a:tblPr>
              <a:tblGrid>
                <a:gridCol w="354523">
                  <a:extLst>
                    <a:ext uri="{9D8B030D-6E8A-4147-A177-3AD203B41FA5}">
                      <a16:colId xmlns:a16="http://schemas.microsoft.com/office/drawing/2014/main" val="218123854"/>
                    </a:ext>
                  </a:extLst>
                </a:gridCol>
                <a:gridCol w="354523">
                  <a:extLst>
                    <a:ext uri="{9D8B030D-6E8A-4147-A177-3AD203B41FA5}">
                      <a16:colId xmlns:a16="http://schemas.microsoft.com/office/drawing/2014/main" val="2391846098"/>
                    </a:ext>
                  </a:extLst>
                </a:gridCol>
                <a:gridCol w="354523">
                  <a:extLst>
                    <a:ext uri="{9D8B030D-6E8A-4147-A177-3AD203B41FA5}">
                      <a16:colId xmlns:a16="http://schemas.microsoft.com/office/drawing/2014/main" val="997975410"/>
                    </a:ext>
                  </a:extLst>
                </a:gridCol>
              </a:tblGrid>
              <a:tr h="355451">
                <a:tc>
                  <a:txBody>
                    <a:bodyPr/>
                    <a:lstStyle/>
                    <a:p>
                      <a:pPr algn="ctr"/>
                      <a:r>
                        <a:rPr kumimoji="1" lang="en-US" altLang="ja-JP" sz="1200" b="0" dirty="0"/>
                        <a:t>0</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0</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55451">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2</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3</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55451">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2</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3</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1" name="表 20">
            <a:extLst>
              <a:ext uri="{FF2B5EF4-FFF2-40B4-BE49-F238E27FC236}">
                <a16:creationId xmlns:a16="http://schemas.microsoft.com/office/drawing/2014/main" id="{092AEDA5-4D97-4EAB-822E-E2730DD3CF26}"/>
              </a:ext>
            </a:extLst>
          </p:cNvPr>
          <p:cNvGraphicFramePr>
            <a:graphicFrameLocks noGrp="1"/>
          </p:cNvGraphicFramePr>
          <p:nvPr>
            <p:extLst>
              <p:ext uri="{D42A27DB-BD31-4B8C-83A1-F6EECF244321}">
                <p14:modId xmlns:p14="http://schemas.microsoft.com/office/powerpoint/2010/main" val="105285954"/>
              </p:ext>
            </p:extLst>
          </p:nvPr>
        </p:nvGraphicFramePr>
        <p:xfrm>
          <a:off x="2638284" y="4946630"/>
          <a:ext cx="1063569" cy="1046298"/>
        </p:xfrm>
        <a:graphic>
          <a:graphicData uri="http://schemas.openxmlformats.org/drawingml/2006/table">
            <a:tbl>
              <a:tblPr>
                <a:tableStyleId>{5C22544A-7EE6-4342-B048-85BDC9FD1C3A}</a:tableStyleId>
              </a:tblPr>
              <a:tblGrid>
                <a:gridCol w="354523">
                  <a:extLst>
                    <a:ext uri="{9D8B030D-6E8A-4147-A177-3AD203B41FA5}">
                      <a16:colId xmlns:a16="http://schemas.microsoft.com/office/drawing/2014/main" val="218123854"/>
                    </a:ext>
                  </a:extLst>
                </a:gridCol>
                <a:gridCol w="354523">
                  <a:extLst>
                    <a:ext uri="{9D8B030D-6E8A-4147-A177-3AD203B41FA5}">
                      <a16:colId xmlns:a16="http://schemas.microsoft.com/office/drawing/2014/main" val="2391846098"/>
                    </a:ext>
                  </a:extLst>
                </a:gridCol>
                <a:gridCol w="354523">
                  <a:extLst>
                    <a:ext uri="{9D8B030D-6E8A-4147-A177-3AD203B41FA5}">
                      <a16:colId xmlns:a16="http://schemas.microsoft.com/office/drawing/2014/main" val="997975410"/>
                    </a:ext>
                  </a:extLst>
                </a:gridCol>
              </a:tblGrid>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sp>
        <p:nvSpPr>
          <p:cNvPr id="22" name="正方形/長方形 21">
            <a:extLst>
              <a:ext uri="{FF2B5EF4-FFF2-40B4-BE49-F238E27FC236}">
                <a16:creationId xmlns:a16="http://schemas.microsoft.com/office/drawing/2014/main" id="{4F36EA33-EF01-4603-869B-392FECDAAA89}"/>
              </a:ext>
            </a:extLst>
          </p:cNvPr>
          <p:cNvSpPr/>
          <p:nvPr/>
        </p:nvSpPr>
        <p:spPr>
          <a:xfrm>
            <a:off x="2624307" y="4944298"/>
            <a:ext cx="1077546" cy="1048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3" name="表 22">
            <a:extLst>
              <a:ext uri="{FF2B5EF4-FFF2-40B4-BE49-F238E27FC236}">
                <a16:creationId xmlns:a16="http://schemas.microsoft.com/office/drawing/2014/main" id="{94E9E3F8-0341-44C9-B3D8-6FC2329E42BC}"/>
              </a:ext>
            </a:extLst>
          </p:cNvPr>
          <p:cNvGraphicFramePr>
            <a:graphicFrameLocks noGrp="1"/>
          </p:cNvGraphicFramePr>
          <p:nvPr>
            <p:extLst>
              <p:ext uri="{D42A27DB-BD31-4B8C-83A1-F6EECF244321}">
                <p14:modId xmlns:p14="http://schemas.microsoft.com/office/powerpoint/2010/main" val="2777143966"/>
              </p:ext>
            </p:extLst>
          </p:nvPr>
        </p:nvGraphicFramePr>
        <p:xfrm>
          <a:off x="2268993" y="2464736"/>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24" name="正方形/長方形 23">
            <a:extLst>
              <a:ext uri="{FF2B5EF4-FFF2-40B4-BE49-F238E27FC236}">
                <a16:creationId xmlns:a16="http://schemas.microsoft.com/office/drawing/2014/main" id="{CD25C3C3-9E5D-4227-B3F0-33436AB99603}"/>
              </a:ext>
            </a:extLst>
          </p:cNvPr>
          <p:cNvSpPr/>
          <p:nvPr/>
        </p:nvSpPr>
        <p:spPr>
          <a:xfrm>
            <a:off x="2279288" y="2470080"/>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E692DBF4-DE89-4F06-BBED-FABF8F79470C}"/>
              </a:ext>
            </a:extLst>
          </p:cNvPr>
          <p:cNvSpPr/>
          <p:nvPr/>
        </p:nvSpPr>
        <p:spPr>
          <a:xfrm>
            <a:off x="2615963" y="3959812"/>
            <a:ext cx="1082348" cy="307777"/>
          </a:xfrm>
          <a:prstGeom prst="rect">
            <a:avLst/>
          </a:prstGeom>
        </p:spPr>
        <p:txBody>
          <a:bodyPr wrap="none">
            <a:spAutoFit/>
          </a:bodyPr>
          <a:lstStyle/>
          <a:p>
            <a:r>
              <a:rPr lang="ja-JP" altLang="en-US" sz="1400" b="1" dirty="0">
                <a:solidFill>
                  <a:srgbClr val="494949"/>
                </a:solidFill>
              </a:rPr>
              <a:t>入力データ</a:t>
            </a:r>
          </a:p>
        </p:txBody>
      </p:sp>
      <p:sp>
        <p:nvSpPr>
          <p:cNvPr id="26" name="吹き出し: 四角形 25">
            <a:extLst>
              <a:ext uri="{FF2B5EF4-FFF2-40B4-BE49-F238E27FC236}">
                <a16:creationId xmlns:a16="http://schemas.microsoft.com/office/drawing/2014/main" id="{CA23879D-D519-49F9-B204-563D259BD98B}"/>
              </a:ext>
            </a:extLst>
          </p:cNvPr>
          <p:cNvSpPr/>
          <p:nvPr/>
        </p:nvSpPr>
        <p:spPr>
          <a:xfrm>
            <a:off x="2402418" y="1932228"/>
            <a:ext cx="1666239" cy="316895"/>
          </a:xfrm>
          <a:prstGeom prst="wedgeRectCallout">
            <a:avLst>
              <a:gd name="adj1" fmla="val -36985"/>
              <a:gd name="adj2" fmla="val 108860"/>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a:solidFill>
                  <a:srgbClr val="494949"/>
                </a:solidFill>
              </a:rPr>
              <a:t>畳み込みカーネル</a:t>
            </a:r>
            <a:endParaRPr kumimoji="1" lang="ja-JP" altLang="en-US" sz="1400" b="1" dirty="0">
              <a:solidFill>
                <a:srgbClr val="494949"/>
              </a:solidFill>
            </a:endParaRPr>
          </a:p>
        </p:txBody>
      </p:sp>
      <p:graphicFrame>
        <p:nvGraphicFramePr>
          <p:cNvPr id="27" name="表 26">
            <a:extLst>
              <a:ext uri="{FF2B5EF4-FFF2-40B4-BE49-F238E27FC236}">
                <a16:creationId xmlns:a16="http://schemas.microsoft.com/office/drawing/2014/main" id="{989EAC20-EFD5-412A-968E-03A9FE4681CA}"/>
              </a:ext>
            </a:extLst>
          </p:cNvPr>
          <p:cNvGraphicFramePr>
            <a:graphicFrameLocks noGrp="1"/>
          </p:cNvGraphicFramePr>
          <p:nvPr>
            <p:extLst>
              <p:ext uri="{D42A27DB-BD31-4B8C-83A1-F6EECF244321}">
                <p14:modId xmlns:p14="http://schemas.microsoft.com/office/powerpoint/2010/main" val="2436901744"/>
              </p:ext>
            </p:extLst>
          </p:nvPr>
        </p:nvGraphicFramePr>
        <p:xfrm>
          <a:off x="4520125" y="2446922"/>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28" name="正方形/長方形 27">
            <a:extLst>
              <a:ext uri="{FF2B5EF4-FFF2-40B4-BE49-F238E27FC236}">
                <a16:creationId xmlns:a16="http://schemas.microsoft.com/office/drawing/2014/main" id="{49EF0BC9-A439-49A8-BD7B-D552D89533B3}"/>
              </a:ext>
            </a:extLst>
          </p:cNvPr>
          <p:cNvSpPr/>
          <p:nvPr/>
        </p:nvSpPr>
        <p:spPr>
          <a:xfrm>
            <a:off x="4740315" y="2452266"/>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9" name="表 28">
            <a:extLst>
              <a:ext uri="{FF2B5EF4-FFF2-40B4-BE49-F238E27FC236}">
                <a16:creationId xmlns:a16="http://schemas.microsoft.com/office/drawing/2014/main" id="{B89AEEA5-B6DF-4825-A61F-06084B857597}"/>
              </a:ext>
            </a:extLst>
          </p:cNvPr>
          <p:cNvGraphicFramePr>
            <a:graphicFrameLocks noGrp="1"/>
          </p:cNvGraphicFramePr>
          <p:nvPr>
            <p:extLst>
              <p:ext uri="{D42A27DB-BD31-4B8C-83A1-F6EECF244321}">
                <p14:modId xmlns:p14="http://schemas.microsoft.com/office/powerpoint/2010/main" val="2279422629"/>
              </p:ext>
            </p:extLst>
          </p:nvPr>
        </p:nvGraphicFramePr>
        <p:xfrm>
          <a:off x="7008620" y="2441891"/>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30" name="正方形/長方形 29">
            <a:extLst>
              <a:ext uri="{FF2B5EF4-FFF2-40B4-BE49-F238E27FC236}">
                <a16:creationId xmlns:a16="http://schemas.microsoft.com/office/drawing/2014/main" id="{A0287827-2B0A-4704-841C-2889C5F9EE1F}"/>
              </a:ext>
            </a:extLst>
          </p:cNvPr>
          <p:cNvSpPr/>
          <p:nvPr/>
        </p:nvSpPr>
        <p:spPr>
          <a:xfrm>
            <a:off x="8045024" y="2447235"/>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31" name="表 30">
            <a:extLst>
              <a:ext uri="{FF2B5EF4-FFF2-40B4-BE49-F238E27FC236}">
                <a16:creationId xmlns:a16="http://schemas.microsoft.com/office/drawing/2014/main" id="{142C9C80-F0F3-40B6-B48F-FADBE02E04D9}"/>
              </a:ext>
            </a:extLst>
          </p:cNvPr>
          <p:cNvGraphicFramePr>
            <a:graphicFrameLocks noGrp="1"/>
          </p:cNvGraphicFramePr>
          <p:nvPr>
            <p:extLst>
              <p:ext uri="{D42A27DB-BD31-4B8C-83A1-F6EECF244321}">
                <p14:modId xmlns:p14="http://schemas.microsoft.com/office/powerpoint/2010/main" val="3389432077"/>
              </p:ext>
            </p:extLst>
          </p:nvPr>
        </p:nvGraphicFramePr>
        <p:xfrm>
          <a:off x="9471551" y="2464736"/>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32" name="正方形/長方形 31">
            <a:extLst>
              <a:ext uri="{FF2B5EF4-FFF2-40B4-BE49-F238E27FC236}">
                <a16:creationId xmlns:a16="http://schemas.microsoft.com/office/drawing/2014/main" id="{B2623038-172C-494A-AEF5-1EEF422B41B0}"/>
              </a:ext>
            </a:extLst>
          </p:cNvPr>
          <p:cNvSpPr/>
          <p:nvPr/>
        </p:nvSpPr>
        <p:spPr>
          <a:xfrm>
            <a:off x="10525017" y="3391651"/>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24BC996-2F9D-4AB7-A111-4D7352D0B0BF}"/>
              </a:ext>
            </a:extLst>
          </p:cNvPr>
          <p:cNvSpPr/>
          <p:nvPr/>
        </p:nvSpPr>
        <p:spPr>
          <a:xfrm>
            <a:off x="8844021" y="3012002"/>
            <a:ext cx="530915" cy="369332"/>
          </a:xfrm>
          <a:prstGeom prst="rect">
            <a:avLst/>
          </a:prstGeom>
        </p:spPr>
        <p:txBody>
          <a:bodyPr wrap="none">
            <a:spAutoFit/>
          </a:bodyPr>
          <a:lstStyle/>
          <a:p>
            <a:pPr algn="ctr"/>
            <a:r>
              <a:rPr kumimoji="1" lang="ja-JP" altLang="en-US" dirty="0"/>
              <a:t>・・・</a:t>
            </a:r>
            <a:endParaRPr lang="ja-JP" altLang="en-US" dirty="0"/>
          </a:p>
        </p:txBody>
      </p:sp>
      <p:cxnSp>
        <p:nvCxnSpPr>
          <p:cNvPr id="34" name="直線コネクタ 33">
            <a:extLst>
              <a:ext uri="{FF2B5EF4-FFF2-40B4-BE49-F238E27FC236}">
                <a16:creationId xmlns:a16="http://schemas.microsoft.com/office/drawing/2014/main" id="{A381E8D2-B3E1-4E1B-B11F-6465F8A28601}"/>
              </a:ext>
            </a:extLst>
          </p:cNvPr>
          <p:cNvCxnSpPr>
            <a:cxnSpLocks/>
            <a:stCxn id="30" idx="2"/>
          </p:cNvCxnSpPr>
          <p:nvPr/>
        </p:nvCxnSpPr>
        <p:spPr>
          <a:xfrm>
            <a:off x="8351489" y="2992652"/>
            <a:ext cx="933878" cy="1604893"/>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930997A-D3B2-4063-9DC2-197F5BAD2713}"/>
              </a:ext>
            </a:extLst>
          </p:cNvPr>
          <p:cNvCxnSpPr>
            <a:cxnSpLocks/>
            <a:stCxn id="28" idx="3"/>
          </p:cNvCxnSpPr>
          <p:nvPr/>
        </p:nvCxnSpPr>
        <p:spPr>
          <a:xfrm>
            <a:off x="5353245" y="2724975"/>
            <a:ext cx="3018742" cy="1907692"/>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24C16AA3-AF54-4376-B0F7-373547A67DB3}"/>
              </a:ext>
            </a:extLst>
          </p:cNvPr>
          <p:cNvCxnSpPr>
            <a:cxnSpLocks/>
          </p:cNvCxnSpPr>
          <p:nvPr/>
        </p:nvCxnSpPr>
        <p:spPr>
          <a:xfrm>
            <a:off x="2904619" y="2742341"/>
            <a:ext cx="5225681" cy="1878474"/>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0" name="テキスト ボックス 39">
            <a:extLst>
              <a:ext uri="{FF2B5EF4-FFF2-40B4-BE49-F238E27FC236}">
                <a16:creationId xmlns:a16="http://schemas.microsoft.com/office/drawing/2014/main" id="{088440A4-6760-4F98-966D-564AC6BFF899}"/>
              </a:ext>
            </a:extLst>
          </p:cNvPr>
          <p:cNvSpPr txBox="1"/>
          <p:nvPr/>
        </p:nvSpPr>
        <p:spPr>
          <a:xfrm>
            <a:off x="2234238" y="5304821"/>
            <a:ext cx="317002"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dirty="0">
                <a:solidFill>
                  <a:srgbClr val="000000"/>
                </a:solidFill>
                <a:latin typeface="+mn-ea"/>
              </a:rPr>
              <a:t>X</a:t>
            </a:r>
            <a:endParaRPr kumimoji="1" lang="ja-JP" altLang="en-US" sz="1600" dirty="0">
              <a:solidFill>
                <a:srgbClr val="000000"/>
              </a:solidFill>
              <a:latin typeface="+mn-ea"/>
            </a:endParaRPr>
          </a:p>
        </p:txBody>
      </p:sp>
      <p:sp>
        <p:nvSpPr>
          <p:cNvPr id="41" name="吹き出し: 角を丸めた四角形 40">
            <a:extLst>
              <a:ext uri="{FF2B5EF4-FFF2-40B4-BE49-F238E27FC236}">
                <a16:creationId xmlns:a16="http://schemas.microsoft.com/office/drawing/2014/main" id="{4FA9AAD7-A4CF-4E4C-9693-16E955B21536}"/>
              </a:ext>
            </a:extLst>
          </p:cNvPr>
          <p:cNvSpPr/>
          <p:nvPr/>
        </p:nvSpPr>
        <p:spPr>
          <a:xfrm>
            <a:off x="4082121" y="6134660"/>
            <a:ext cx="914086" cy="307777"/>
          </a:xfrm>
          <a:prstGeom prst="wedgeRoundRectCallout">
            <a:avLst>
              <a:gd name="adj1" fmla="val -44779"/>
              <a:gd name="adj2" fmla="val -85144"/>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バイアス</a:t>
            </a:r>
          </a:p>
        </p:txBody>
      </p:sp>
      <p:sp>
        <p:nvSpPr>
          <p:cNvPr id="43" name="正方形/長方形 42">
            <a:extLst>
              <a:ext uri="{FF2B5EF4-FFF2-40B4-BE49-F238E27FC236}">
                <a16:creationId xmlns:a16="http://schemas.microsoft.com/office/drawing/2014/main" id="{225628A1-45B8-450C-BAAA-A90D70CA7AC8}"/>
              </a:ext>
            </a:extLst>
          </p:cNvPr>
          <p:cNvSpPr/>
          <p:nvPr/>
        </p:nvSpPr>
        <p:spPr>
          <a:xfrm>
            <a:off x="4222407" y="4362432"/>
            <a:ext cx="2877711" cy="738664"/>
          </a:xfrm>
          <a:prstGeom prst="rect">
            <a:avLst/>
          </a:prstGeom>
          <a:ln>
            <a:solidFill>
              <a:schemeClr val="tx2">
                <a:lumMod val="75000"/>
                <a:lumOff val="25000"/>
              </a:schemeClr>
            </a:solidFill>
          </a:ln>
        </p:spPr>
        <p:txBody>
          <a:bodyPr wrap="none" lIns="91440" tIns="45720" rIns="91440" bIns="45720" anchor="t">
            <a:spAutoFit/>
          </a:bodyPr>
          <a:lstStyle/>
          <a:p>
            <a:r>
              <a:rPr kumimoji="1" lang="ja-JP" altLang="en-US" sz="1400" dirty="0">
                <a:solidFill>
                  <a:srgbClr val="494949"/>
                </a:solidFill>
                <a:latin typeface="+mn-ea"/>
              </a:rPr>
              <a:t>畳み込みカーネルの各ピクセルが</a:t>
            </a:r>
            <a:endParaRPr kumimoji="1" lang="en-US" altLang="ja-JP" sz="1400" dirty="0">
              <a:solidFill>
                <a:srgbClr val="494949"/>
              </a:solidFill>
              <a:latin typeface="+mn-ea"/>
            </a:endParaRPr>
          </a:p>
          <a:p>
            <a:r>
              <a:rPr kumimoji="1" lang="ja-JP" altLang="en-US" sz="1400">
                <a:solidFill>
                  <a:srgbClr val="494949"/>
                </a:solidFill>
                <a:latin typeface="+mn-ea"/>
              </a:rPr>
              <a:t>ウェイト、加えてバイアスが</a:t>
            </a:r>
            <a:endParaRPr kumimoji="1" lang="en-US" altLang="ja-JP" sz="1400" dirty="0">
              <a:solidFill>
                <a:srgbClr val="494949"/>
              </a:solidFill>
              <a:latin typeface="+mn-ea"/>
            </a:endParaRPr>
          </a:p>
          <a:p>
            <a:r>
              <a:rPr kumimoji="1" lang="ja-JP" altLang="en-US" sz="1400" dirty="0">
                <a:solidFill>
                  <a:srgbClr val="494949"/>
                </a:solidFill>
                <a:latin typeface="+mn-ea"/>
              </a:rPr>
              <a:t>更新するパラメータ</a:t>
            </a:r>
            <a:endParaRPr kumimoji="1" lang="en-US" altLang="ja-JP" sz="1400" dirty="0">
              <a:solidFill>
                <a:srgbClr val="494949"/>
              </a:solidFill>
              <a:latin typeface="+mn-ea"/>
            </a:endParaRPr>
          </a:p>
        </p:txBody>
      </p:sp>
      <p:cxnSp>
        <p:nvCxnSpPr>
          <p:cNvPr id="48" name="コネクタ: 曲線 47">
            <a:extLst>
              <a:ext uri="{FF2B5EF4-FFF2-40B4-BE49-F238E27FC236}">
                <a16:creationId xmlns:a16="http://schemas.microsoft.com/office/drawing/2014/main" id="{DFC304F1-3BC6-481F-8B28-FE4F8A273D15}"/>
              </a:ext>
            </a:extLst>
          </p:cNvPr>
          <p:cNvCxnSpPr>
            <a:stCxn id="24" idx="1"/>
          </p:cNvCxnSpPr>
          <p:nvPr/>
        </p:nvCxnSpPr>
        <p:spPr>
          <a:xfrm rot="10800000" flipV="1">
            <a:off x="1264024" y="2742789"/>
            <a:ext cx="1015264" cy="1573698"/>
          </a:xfrm>
          <a:prstGeom prst="curvedConnector2">
            <a:avLst/>
          </a:prstGeom>
          <a:ln w="47625">
            <a:solidFill>
              <a:schemeClr val="accent1">
                <a:lumMod val="7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9" name="コネクタ: 曲線 48">
            <a:extLst>
              <a:ext uri="{FF2B5EF4-FFF2-40B4-BE49-F238E27FC236}">
                <a16:creationId xmlns:a16="http://schemas.microsoft.com/office/drawing/2014/main" id="{8436675C-8D82-45E8-99F1-EA6F647CD4E8}"/>
              </a:ext>
            </a:extLst>
          </p:cNvPr>
          <p:cNvCxnSpPr>
            <a:cxnSpLocks/>
          </p:cNvCxnSpPr>
          <p:nvPr/>
        </p:nvCxnSpPr>
        <p:spPr>
          <a:xfrm flipV="1">
            <a:off x="4746580" y="4732924"/>
            <a:ext cx="3203321" cy="1221427"/>
          </a:xfrm>
          <a:prstGeom prst="curvedConnector3">
            <a:avLst>
              <a:gd name="adj1" fmla="val 50000"/>
            </a:avLst>
          </a:prstGeom>
          <a:ln w="47625">
            <a:solidFill>
              <a:schemeClr val="accent1">
                <a:lumMod val="7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テキスト ボックス 59">
            <a:extLst>
              <a:ext uri="{FF2B5EF4-FFF2-40B4-BE49-F238E27FC236}">
                <a16:creationId xmlns:a16="http://schemas.microsoft.com/office/drawing/2014/main" id="{0C3A959A-3862-49E1-9536-327861520E68}"/>
              </a:ext>
            </a:extLst>
          </p:cNvPr>
          <p:cNvSpPr txBox="1"/>
          <p:nvPr/>
        </p:nvSpPr>
        <p:spPr>
          <a:xfrm>
            <a:off x="596535" y="937831"/>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a:solidFill>
                  <a:srgbClr val="E94823"/>
                </a:solidFill>
              </a:rPr>
              <a:t>　畳み込み層では</a:t>
            </a:r>
            <a:r>
              <a:rPr lang="en-US" altLang="ja-JP" sz="1600" dirty="0">
                <a:solidFill>
                  <a:srgbClr val="E94823"/>
                </a:solidFill>
              </a:rPr>
              <a:t>2×2</a:t>
            </a:r>
            <a:r>
              <a:rPr lang="ja-JP" altLang="en-US" sz="1600">
                <a:solidFill>
                  <a:srgbClr val="E94823"/>
                </a:solidFill>
              </a:rPr>
              <a:t>～</a:t>
            </a:r>
            <a:r>
              <a:rPr lang="en-US" altLang="ja-JP" sz="1600" dirty="0">
                <a:solidFill>
                  <a:srgbClr val="E94823"/>
                </a:solidFill>
              </a:rPr>
              <a:t>5×5</a:t>
            </a:r>
            <a:r>
              <a:rPr lang="ja-JP" altLang="en-US" sz="1600">
                <a:solidFill>
                  <a:srgbClr val="E94823"/>
                </a:solidFill>
              </a:rPr>
              <a:t>ほどの小さなサイズの畳み込みカーネルをスライドさせながら畳み込み演算を行います。演算結果は特徴マップとして、次の層へ渡されるデータになります。</a:t>
            </a:r>
          </a:p>
        </p:txBody>
      </p:sp>
    </p:spTree>
    <p:extLst>
      <p:ext uri="{BB962C8B-B14F-4D97-AF65-F5344CB8AC3E}">
        <p14:creationId xmlns:p14="http://schemas.microsoft.com/office/powerpoint/2010/main" val="209935426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246B3A-E287-42F4-89A9-DBA37DEAF5C8}"/>
              </a:ext>
            </a:extLst>
          </p:cNvPr>
          <p:cNvSpPr>
            <a:spLocks noGrp="1"/>
          </p:cNvSpPr>
          <p:nvPr>
            <p:ph type="title"/>
          </p:nvPr>
        </p:nvSpPr>
        <p:spPr/>
        <p:txBody>
          <a:bodyPr/>
          <a:lstStyle/>
          <a:p>
            <a:r>
              <a:rPr kumimoji="1" lang="en-US" altLang="ja-JP" dirty="0"/>
              <a:t>7-1-8.</a:t>
            </a:r>
            <a:r>
              <a:rPr kumimoji="1" lang="ja-JP" altLang="en-US" dirty="0"/>
              <a:t>畳み込み層③</a:t>
            </a:r>
          </a:p>
        </p:txBody>
      </p:sp>
      <p:sp>
        <p:nvSpPr>
          <p:cNvPr id="3" name="スライド番号プレースホルダー 2">
            <a:extLst>
              <a:ext uri="{FF2B5EF4-FFF2-40B4-BE49-F238E27FC236}">
                <a16:creationId xmlns:a16="http://schemas.microsoft.com/office/drawing/2014/main" id="{A7D91BA1-7B8E-4786-846A-1726BD92777D}"/>
              </a:ext>
            </a:extLst>
          </p:cNvPr>
          <p:cNvSpPr>
            <a:spLocks noGrp="1"/>
          </p:cNvSpPr>
          <p:nvPr>
            <p:ph type="sldNum" sz="quarter" idx="10"/>
          </p:nvPr>
        </p:nvSpPr>
        <p:spPr/>
        <p:txBody>
          <a:bodyPr/>
          <a:lstStyle/>
          <a:p>
            <a:fld id="{5D750650-B10A-47BF-93C2-E1678438B37A}" type="slidenum">
              <a:rPr lang="en-US" altLang="ja-JP" smtClean="0"/>
              <a:pPr/>
              <a:t>342</a:t>
            </a:fld>
            <a:endParaRPr lang="en-US" altLang="ja-JP" dirty="0"/>
          </a:p>
        </p:txBody>
      </p:sp>
      <p:sp>
        <p:nvSpPr>
          <p:cNvPr id="4" name="正方形/長方形 3">
            <a:extLst>
              <a:ext uri="{FF2B5EF4-FFF2-40B4-BE49-F238E27FC236}">
                <a16:creationId xmlns:a16="http://schemas.microsoft.com/office/drawing/2014/main" id="{E0AF4339-9D62-4D8A-89BB-6C136B202C39}"/>
              </a:ext>
            </a:extLst>
          </p:cNvPr>
          <p:cNvSpPr/>
          <p:nvPr/>
        </p:nvSpPr>
        <p:spPr>
          <a:xfrm>
            <a:off x="1557416" y="1723955"/>
            <a:ext cx="3546374" cy="492443"/>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ja-JP" altLang="en-US" sz="1400" b="1" dirty="0">
                <a:solidFill>
                  <a:srgbClr val="494949"/>
                </a:solidFill>
              </a:rPr>
              <a:t>畳み込み層の設定パラメータ</a:t>
            </a:r>
            <a:endParaRPr lang="en-US" altLang="ja-JP" sz="1400" b="1" dirty="0">
              <a:solidFill>
                <a:srgbClr val="494949"/>
              </a:solidFill>
            </a:endParaRPr>
          </a:p>
          <a:p>
            <a:pPr algn="ctr"/>
            <a:r>
              <a:rPr lang="ja-JP" altLang="en-US" sz="1200" dirty="0">
                <a:solidFill>
                  <a:srgbClr val="494949"/>
                </a:solidFill>
              </a:rPr>
              <a:t>カーネルサイズ</a:t>
            </a:r>
            <a:r>
              <a:rPr lang="en-US" altLang="ja-JP" sz="1200" dirty="0">
                <a:solidFill>
                  <a:srgbClr val="494949"/>
                </a:solidFill>
              </a:rPr>
              <a:t>=3, </a:t>
            </a:r>
            <a:r>
              <a:rPr lang="ja-JP" altLang="en-US" sz="1200" dirty="0">
                <a:solidFill>
                  <a:srgbClr val="494949"/>
                </a:solidFill>
              </a:rPr>
              <a:t>ストライド</a:t>
            </a:r>
            <a:r>
              <a:rPr lang="en-US" altLang="ja-JP" sz="1200" dirty="0">
                <a:solidFill>
                  <a:srgbClr val="494949"/>
                </a:solidFill>
              </a:rPr>
              <a:t>=1, </a:t>
            </a:r>
            <a:r>
              <a:rPr lang="ja-JP" altLang="en-US" sz="1200" dirty="0">
                <a:solidFill>
                  <a:srgbClr val="494949"/>
                </a:solidFill>
              </a:rPr>
              <a:t>パディング</a:t>
            </a:r>
            <a:r>
              <a:rPr lang="en-US" altLang="ja-JP" sz="1200" dirty="0">
                <a:solidFill>
                  <a:srgbClr val="494949"/>
                </a:solidFill>
              </a:rPr>
              <a:t>=0</a:t>
            </a:r>
            <a:endParaRPr lang="ja-JP" altLang="en-US" sz="1200" dirty="0">
              <a:solidFill>
                <a:srgbClr val="494949"/>
              </a:solidFill>
            </a:endParaRPr>
          </a:p>
        </p:txBody>
      </p:sp>
      <p:grpSp>
        <p:nvGrpSpPr>
          <p:cNvPr id="5" name="グループ化 4">
            <a:extLst>
              <a:ext uri="{FF2B5EF4-FFF2-40B4-BE49-F238E27FC236}">
                <a16:creationId xmlns:a16="http://schemas.microsoft.com/office/drawing/2014/main" id="{37B02DAD-175A-4247-B682-46DBEF0FC736}"/>
              </a:ext>
            </a:extLst>
          </p:cNvPr>
          <p:cNvGrpSpPr/>
          <p:nvPr/>
        </p:nvGrpSpPr>
        <p:grpSpPr>
          <a:xfrm>
            <a:off x="1835252" y="2465097"/>
            <a:ext cx="2985731" cy="2916160"/>
            <a:chOff x="957989" y="2647212"/>
            <a:chExt cx="2985731" cy="2916160"/>
          </a:xfrm>
        </p:grpSpPr>
        <p:pic>
          <p:nvPicPr>
            <p:cNvPr id="6" name="図 5">
              <a:extLst>
                <a:ext uri="{FF2B5EF4-FFF2-40B4-BE49-F238E27FC236}">
                  <a16:creationId xmlns:a16="http://schemas.microsoft.com/office/drawing/2014/main" id="{5651CED4-1657-45F5-AC99-A8DE68B41222}"/>
                </a:ext>
              </a:extLst>
            </p:cNvPr>
            <p:cNvPicPr>
              <a:picLocks noChangeAspect="1"/>
            </p:cNvPicPr>
            <p:nvPr/>
          </p:nvPicPr>
          <p:blipFill>
            <a:blip r:embed="rId3"/>
            <a:stretch>
              <a:fillRect/>
            </a:stretch>
          </p:blipFill>
          <p:spPr>
            <a:xfrm>
              <a:off x="3109154" y="2674368"/>
              <a:ext cx="787816" cy="804343"/>
            </a:xfrm>
            <a:prstGeom prst="rect">
              <a:avLst/>
            </a:prstGeom>
          </p:spPr>
        </p:pic>
        <p:pic>
          <p:nvPicPr>
            <p:cNvPr id="7" name="図 6">
              <a:extLst>
                <a:ext uri="{FF2B5EF4-FFF2-40B4-BE49-F238E27FC236}">
                  <a16:creationId xmlns:a16="http://schemas.microsoft.com/office/drawing/2014/main" id="{2B0AE6F1-AF7A-4F5F-8714-E9C84EAAAD1A}"/>
                </a:ext>
              </a:extLst>
            </p:cNvPr>
            <p:cNvPicPr>
              <a:picLocks noChangeAspect="1"/>
            </p:cNvPicPr>
            <p:nvPr/>
          </p:nvPicPr>
          <p:blipFill>
            <a:blip r:embed="rId3"/>
            <a:stretch>
              <a:fillRect/>
            </a:stretch>
          </p:blipFill>
          <p:spPr>
            <a:xfrm>
              <a:off x="2060028" y="2674368"/>
              <a:ext cx="787816" cy="804343"/>
            </a:xfrm>
            <a:prstGeom prst="rect">
              <a:avLst/>
            </a:prstGeom>
          </p:spPr>
        </p:pic>
        <p:pic>
          <p:nvPicPr>
            <p:cNvPr id="8" name="図 7">
              <a:extLst>
                <a:ext uri="{FF2B5EF4-FFF2-40B4-BE49-F238E27FC236}">
                  <a16:creationId xmlns:a16="http://schemas.microsoft.com/office/drawing/2014/main" id="{D05C207A-E0BB-4D1C-B74A-45E099D79BC8}"/>
                </a:ext>
              </a:extLst>
            </p:cNvPr>
            <p:cNvPicPr>
              <a:picLocks noChangeAspect="1"/>
            </p:cNvPicPr>
            <p:nvPr/>
          </p:nvPicPr>
          <p:blipFill>
            <a:blip r:embed="rId3"/>
            <a:stretch>
              <a:fillRect/>
            </a:stretch>
          </p:blipFill>
          <p:spPr>
            <a:xfrm>
              <a:off x="998368" y="2674368"/>
              <a:ext cx="787816" cy="804343"/>
            </a:xfrm>
            <a:prstGeom prst="rect">
              <a:avLst/>
            </a:prstGeom>
          </p:spPr>
        </p:pic>
        <p:pic>
          <p:nvPicPr>
            <p:cNvPr id="9" name="図 8">
              <a:extLst>
                <a:ext uri="{FF2B5EF4-FFF2-40B4-BE49-F238E27FC236}">
                  <a16:creationId xmlns:a16="http://schemas.microsoft.com/office/drawing/2014/main" id="{E1797FD1-390F-48EA-BDD0-F4B8542621C1}"/>
                </a:ext>
              </a:extLst>
            </p:cNvPr>
            <p:cNvPicPr>
              <a:picLocks noChangeAspect="1"/>
            </p:cNvPicPr>
            <p:nvPr/>
          </p:nvPicPr>
          <p:blipFill>
            <a:blip r:embed="rId3"/>
            <a:stretch>
              <a:fillRect/>
            </a:stretch>
          </p:blipFill>
          <p:spPr>
            <a:xfrm>
              <a:off x="3109154" y="3691086"/>
              <a:ext cx="787816" cy="804343"/>
            </a:xfrm>
            <a:prstGeom prst="rect">
              <a:avLst/>
            </a:prstGeom>
          </p:spPr>
        </p:pic>
        <p:pic>
          <p:nvPicPr>
            <p:cNvPr id="10" name="図 9">
              <a:extLst>
                <a:ext uri="{FF2B5EF4-FFF2-40B4-BE49-F238E27FC236}">
                  <a16:creationId xmlns:a16="http://schemas.microsoft.com/office/drawing/2014/main" id="{B5DECBB2-92FE-4BD8-9D0A-6BCD081B1A18}"/>
                </a:ext>
              </a:extLst>
            </p:cNvPr>
            <p:cNvPicPr>
              <a:picLocks noChangeAspect="1"/>
            </p:cNvPicPr>
            <p:nvPr/>
          </p:nvPicPr>
          <p:blipFill>
            <a:blip r:embed="rId3"/>
            <a:stretch>
              <a:fillRect/>
            </a:stretch>
          </p:blipFill>
          <p:spPr>
            <a:xfrm>
              <a:off x="2060028" y="3691086"/>
              <a:ext cx="787816" cy="804343"/>
            </a:xfrm>
            <a:prstGeom prst="rect">
              <a:avLst/>
            </a:prstGeom>
          </p:spPr>
        </p:pic>
        <p:pic>
          <p:nvPicPr>
            <p:cNvPr id="11" name="図 10">
              <a:extLst>
                <a:ext uri="{FF2B5EF4-FFF2-40B4-BE49-F238E27FC236}">
                  <a16:creationId xmlns:a16="http://schemas.microsoft.com/office/drawing/2014/main" id="{4A26AAC6-DC1E-484C-83BA-D3916535812F}"/>
                </a:ext>
              </a:extLst>
            </p:cNvPr>
            <p:cNvPicPr>
              <a:picLocks noChangeAspect="1"/>
            </p:cNvPicPr>
            <p:nvPr/>
          </p:nvPicPr>
          <p:blipFill>
            <a:blip r:embed="rId3"/>
            <a:stretch>
              <a:fillRect/>
            </a:stretch>
          </p:blipFill>
          <p:spPr>
            <a:xfrm>
              <a:off x="998368" y="3691086"/>
              <a:ext cx="787816" cy="804343"/>
            </a:xfrm>
            <a:prstGeom prst="rect">
              <a:avLst/>
            </a:prstGeom>
          </p:spPr>
        </p:pic>
        <p:pic>
          <p:nvPicPr>
            <p:cNvPr id="12" name="図 11">
              <a:extLst>
                <a:ext uri="{FF2B5EF4-FFF2-40B4-BE49-F238E27FC236}">
                  <a16:creationId xmlns:a16="http://schemas.microsoft.com/office/drawing/2014/main" id="{F489370E-9395-4C5A-A919-C157FC9F7EB2}"/>
                </a:ext>
              </a:extLst>
            </p:cNvPr>
            <p:cNvPicPr>
              <a:picLocks noChangeAspect="1"/>
            </p:cNvPicPr>
            <p:nvPr/>
          </p:nvPicPr>
          <p:blipFill>
            <a:blip r:embed="rId3"/>
            <a:stretch>
              <a:fillRect/>
            </a:stretch>
          </p:blipFill>
          <p:spPr>
            <a:xfrm>
              <a:off x="3109154" y="4724969"/>
              <a:ext cx="787816" cy="804343"/>
            </a:xfrm>
            <a:prstGeom prst="rect">
              <a:avLst/>
            </a:prstGeom>
          </p:spPr>
        </p:pic>
        <p:pic>
          <p:nvPicPr>
            <p:cNvPr id="13" name="図 12">
              <a:extLst>
                <a:ext uri="{FF2B5EF4-FFF2-40B4-BE49-F238E27FC236}">
                  <a16:creationId xmlns:a16="http://schemas.microsoft.com/office/drawing/2014/main" id="{77E5A2AF-FD2E-40D6-8541-47E4DB4B4BD5}"/>
                </a:ext>
              </a:extLst>
            </p:cNvPr>
            <p:cNvPicPr>
              <a:picLocks noChangeAspect="1"/>
            </p:cNvPicPr>
            <p:nvPr/>
          </p:nvPicPr>
          <p:blipFill>
            <a:blip r:embed="rId3"/>
            <a:stretch>
              <a:fillRect/>
            </a:stretch>
          </p:blipFill>
          <p:spPr>
            <a:xfrm>
              <a:off x="2060028" y="4724969"/>
              <a:ext cx="787816" cy="804343"/>
            </a:xfrm>
            <a:prstGeom prst="rect">
              <a:avLst/>
            </a:prstGeom>
          </p:spPr>
        </p:pic>
        <p:pic>
          <p:nvPicPr>
            <p:cNvPr id="14" name="図 13">
              <a:extLst>
                <a:ext uri="{FF2B5EF4-FFF2-40B4-BE49-F238E27FC236}">
                  <a16:creationId xmlns:a16="http://schemas.microsoft.com/office/drawing/2014/main" id="{5F222799-2C19-40A1-B644-4C93EF188398}"/>
                </a:ext>
              </a:extLst>
            </p:cNvPr>
            <p:cNvPicPr>
              <a:picLocks noChangeAspect="1"/>
            </p:cNvPicPr>
            <p:nvPr/>
          </p:nvPicPr>
          <p:blipFill>
            <a:blip r:embed="rId3"/>
            <a:stretch>
              <a:fillRect/>
            </a:stretch>
          </p:blipFill>
          <p:spPr>
            <a:xfrm>
              <a:off x="998368" y="4724969"/>
              <a:ext cx="787816" cy="804343"/>
            </a:xfrm>
            <a:prstGeom prst="rect">
              <a:avLst/>
            </a:prstGeom>
          </p:spPr>
        </p:pic>
        <p:grpSp>
          <p:nvGrpSpPr>
            <p:cNvPr id="15" name="グループ化 14">
              <a:extLst>
                <a:ext uri="{FF2B5EF4-FFF2-40B4-BE49-F238E27FC236}">
                  <a16:creationId xmlns:a16="http://schemas.microsoft.com/office/drawing/2014/main" id="{5E5560A8-E205-4318-B520-C14940018D38}"/>
                </a:ext>
              </a:extLst>
            </p:cNvPr>
            <p:cNvGrpSpPr/>
            <p:nvPr/>
          </p:nvGrpSpPr>
          <p:grpSpPr>
            <a:xfrm>
              <a:off x="957989" y="2647212"/>
              <a:ext cx="2985731" cy="2916160"/>
              <a:chOff x="957989" y="2647212"/>
              <a:chExt cx="2985731" cy="2916160"/>
            </a:xfrm>
          </p:grpSpPr>
          <p:grpSp>
            <p:nvGrpSpPr>
              <p:cNvPr id="16" name="グループ化 15">
                <a:extLst>
                  <a:ext uri="{FF2B5EF4-FFF2-40B4-BE49-F238E27FC236}">
                    <a16:creationId xmlns:a16="http://schemas.microsoft.com/office/drawing/2014/main" id="{D472D560-F46D-4731-9644-59E17EBE921A}"/>
                  </a:ext>
                </a:extLst>
              </p:cNvPr>
              <p:cNvGrpSpPr/>
              <p:nvPr/>
            </p:nvGrpSpPr>
            <p:grpSpPr>
              <a:xfrm>
                <a:off x="957989" y="2647699"/>
                <a:ext cx="872684" cy="873171"/>
                <a:chOff x="957989" y="2258095"/>
                <a:chExt cx="872684" cy="873171"/>
              </a:xfrm>
            </p:grpSpPr>
            <p:sp>
              <p:nvSpPr>
                <p:cNvPr id="234" name="正方形/長方形 233">
                  <a:extLst>
                    <a:ext uri="{FF2B5EF4-FFF2-40B4-BE49-F238E27FC236}">
                      <a16:creationId xmlns:a16="http://schemas.microsoft.com/office/drawing/2014/main" id="{B04B0457-D695-413C-922A-0F525BA1FEA3}"/>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a:extLst>
                    <a:ext uri="{FF2B5EF4-FFF2-40B4-BE49-F238E27FC236}">
                      <a16:creationId xmlns:a16="http://schemas.microsoft.com/office/drawing/2014/main" id="{78BF71C1-C827-498E-8679-AD63D2E78372}"/>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a:extLst>
                    <a:ext uri="{FF2B5EF4-FFF2-40B4-BE49-F238E27FC236}">
                      <a16:creationId xmlns:a16="http://schemas.microsoft.com/office/drawing/2014/main" id="{23A2FD25-DD76-4ACD-8FD4-F16763F2A13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A93DFB47-572B-42C2-9F6D-25AF2DFDC3C7}"/>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D3E3A16D-98F8-4C30-A2EB-83273DC6E16F}"/>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a:extLst>
                    <a:ext uri="{FF2B5EF4-FFF2-40B4-BE49-F238E27FC236}">
                      <a16:creationId xmlns:a16="http://schemas.microsoft.com/office/drawing/2014/main" id="{44E1948B-B672-4879-A0E6-EA33AAC1370D}"/>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a:extLst>
                    <a:ext uri="{FF2B5EF4-FFF2-40B4-BE49-F238E27FC236}">
                      <a16:creationId xmlns:a16="http://schemas.microsoft.com/office/drawing/2014/main" id="{5ECDC1C2-4BF9-4932-BBBD-BD68A8062B8F}"/>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82DD2734-B8D2-47DC-865B-F8C9FCFD7CB3}"/>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2E6D2E67-BCB9-465A-B5F9-EDDC69932BEB}"/>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5C913C3A-FBDB-4AAB-BE8D-3DCC01F377C4}"/>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153CDE1E-10C8-4089-BE4D-7C2838D907A3}"/>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a:extLst>
                    <a:ext uri="{FF2B5EF4-FFF2-40B4-BE49-F238E27FC236}">
                      <a16:creationId xmlns:a16="http://schemas.microsoft.com/office/drawing/2014/main" id="{FDCAAC0E-FA15-446F-BBC2-0EE915E70B87}"/>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a:extLst>
                    <a:ext uri="{FF2B5EF4-FFF2-40B4-BE49-F238E27FC236}">
                      <a16:creationId xmlns:a16="http://schemas.microsoft.com/office/drawing/2014/main" id="{3396D9BA-83F4-4232-B2F1-F5301668C75A}"/>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a:extLst>
                    <a:ext uri="{FF2B5EF4-FFF2-40B4-BE49-F238E27FC236}">
                      <a16:creationId xmlns:a16="http://schemas.microsoft.com/office/drawing/2014/main" id="{66094CDB-5618-4AFA-8F9D-726F515B6CAA}"/>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169993FE-3B3C-4924-A8F9-71CD5716B3CE}"/>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a:extLst>
                    <a:ext uri="{FF2B5EF4-FFF2-40B4-BE49-F238E27FC236}">
                      <a16:creationId xmlns:a16="http://schemas.microsoft.com/office/drawing/2014/main" id="{DFA76F43-5FC9-4237-A5FC-040052685E19}"/>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a:extLst>
                    <a:ext uri="{FF2B5EF4-FFF2-40B4-BE49-F238E27FC236}">
                      <a16:creationId xmlns:a16="http://schemas.microsoft.com/office/drawing/2014/main" id="{C7293A88-FCFB-46A9-ABB0-71DAE4D873C6}"/>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a:extLst>
                    <a:ext uri="{FF2B5EF4-FFF2-40B4-BE49-F238E27FC236}">
                      <a16:creationId xmlns:a16="http://schemas.microsoft.com/office/drawing/2014/main" id="{88481083-767B-4820-9155-00CCB1918C94}"/>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a:extLst>
                    <a:ext uri="{FF2B5EF4-FFF2-40B4-BE49-F238E27FC236}">
                      <a16:creationId xmlns:a16="http://schemas.microsoft.com/office/drawing/2014/main" id="{A9A1020F-5CB1-4FE4-8CE4-1BB3BA09DCDB}"/>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a:extLst>
                    <a:ext uri="{FF2B5EF4-FFF2-40B4-BE49-F238E27FC236}">
                      <a16:creationId xmlns:a16="http://schemas.microsoft.com/office/drawing/2014/main" id="{BE8FEF56-A6E6-44B7-AD2F-ECF828339D4D}"/>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a:extLst>
                    <a:ext uri="{FF2B5EF4-FFF2-40B4-BE49-F238E27FC236}">
                      <a16:creationId xmlns:a16="http://schemas.microsoft.com/office/drawing/2014/main" id="{5D3DB20F-9032-44AD-AC88-458CA8ED252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B4F3B1FA-9D9D-425D-BD43-9265DAF7D8D0}"/>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C686439E-4F03-4164-9946-43D2ED8CFA17}"/>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a:extLst>
                    <a:ext uri="{FF2B5EF4-FFF2-40B4-BE49-F238E27FC236}">
                      <a16:creationId xmlns:a16="http://schemas.microsoft.com/office/drawing/2014/main" id="{24BF75FA-290A-41EC-AD72-10C96FA9C2ED}"/>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a:extLst>
                    <a:ext uri="{FF2B5EF4-FFF2-40B4-BE49-F238E27FC236}">
                      <a16:creationId xmlns:a16="http://schemas.microsoft.com/office/drawing/2014/main" id="{5378B55B-2130-4B4A-840C-AB4B61E5B5B3}"/>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4E2837B5-D45C-46B9-93B2-1ABFCC3CBD1D}"/>
                  </a:ext>
                </a:extLst>
              </p:cNvPr>
              <p:cNvSpPr/>
              <p:nvPr/>
            </p:nvSpPr>
            <p:spPr>
              <a:xfrm>
                <a:off x="958958"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54645C09-6F68-4357-89BC-BB3A358C9A9A}"/>
                  </a:ext>
                </a:extLst>
              </p:cNvPr>
              <p:cNvGrpSpPr/>
              <p:nvPr/>
            </p:nvGrpSpPr>
            <p:grpSpPr>
              <a:xfrm>
                <a:off x="2016998" y="2647699"/>
                <a:ext cx="872684" cy="873171"/>
                <a:chOff x="957989" y="2258095"/>
                <a:chExt cx="872684" cy="873171"/>
              </a:xfrm>
            </p:grpSpPr>
            <p:sp>
              <p:nvSpPr>
                <p:cNvPr id="209" name="正方形/長方形 208">
                  <a:extLst>
                    <a:ext uri="{FF2B5EF4-FFF2-40B4-BE49-F238E27FC236}">
                      <a16:creationId xmlns:a16="http://schemas.microsoft.com/office/drawing/2014/main" id="{25552094-B000-4619-B61A-3B13B13B3E12}"/>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a:extLst>
                    <a:ext uri="{FF2B5EF4-FFF2-40B4-BE49-F238E27FC236}">
                      <a16:creationId xmlns:a16="http://schemas.microsoft.com/office/drawing/2014/main" id="{7872D2DD-E9DA-41D1-BFD3-1CD94494DAF4}"/>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a:extLst>
                    <a:ext uri="{FF2B5EF4-FFF2-40B4-BE49-F238E27FC236}">
                      <a16:creationId xmlns:a16="http://schemas.microsoft.com/office/drawing/2014/main" id="{33C30ADE-3B3C-40F2-AA20-612C74DA0F0F}"/>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a:extLst>
                    <a:ext uri="{FF2B5EF4-FFF2-40B4-BE49-F238E27FC236}">
                      <a16:creationId xmlns:a16="http://schemas.microsoft.com/office/drawing/2014/main" id="{193FB5DD-2714-4CE7-955A-21A44489986F}"/>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AD98507B-F0AD-4899-B4B1-8B487D651616}"/>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5ACA001D-3DC9-4AE5-88CA-6999830717EA}"/>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a:extLst>
                    <a:ext uri="{FF2B5EF4-FFF2-40B4-BE49-F238E27FC236}">
                      <a16:creationId xmlns:a16="http://schemas.microsoft.com/office/drawing/2014/main" id="{9A148F6F-4453-4973-89E5-F43ABD97C0ED}"/>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a:extLst>
                    <a:ext uri="{FF2B5EF4-FFF2-40B4-BE49-F238E27FC236}">
                      <a16:creationId xmlns:a16="http://schemas.microsoft.com/office/drawing/2014/main" id="{81DC32EE-E3AF-4163-A329-FEF5A751C8AF}"/>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正方形/長方形 216">
                  <a:extLst>
                    <a:ext uri="{FF2B5EF4-FFF2-40B4-BE49-F238E27FC236}">
                      <a16:creationId xmlns:a16="http://schemas.microsoft.com/office/drawing/2014/main" id="{AE43AA66-9AE6-45F3-9061-34AAC64C09A5}"/>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a:extLst>
                    <a:ext uri="{FF2B5EF4-FFF2-40B4-BE49-F238E27FC236}">
                      <a16:creationId xmlns:a16="http://schemas.microsoft.com/office/drawing/2014/main" id="{66A3B2A0-D4B1-4FDC-A098-86090C7F4883}"/>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9B21452B-D835-45C1-BD3C-D743F21438EA}"/>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FAF9B209-8E03-4839-9458-792AE6FA2FD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a:extLst>
                    <a:ext uri="{FF2B5EF4-FFF2-40B4-BE49-F238E27FC236}">
                      <a16:creationId xmlns:a16="http://schemas.microsoft.com/office/drawing/2014/main" id="{5E3DA96F-2690-447D-A4BE-7E6F099ADED4}"/>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a:extLst>
                    <a:ext uri="{FF2B5EF4-FFF2-40B4-BE49-F238E27FC236}">
                      <a16:creationId xmlns:a16="http://schemas.microsoft.com/office/drawing/2014/main" id="{58A72230-2333-4065-BB66-2EF0D06A9A45}"/>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a:extLst>
                    <a:ext uri="{FF2B5EF4-FFF2-40B4-BE49-F238E27FC236}">
                      <a16:creationId xmlns:a16="http://schemas.microsoft.com/office/drawing/2014/main" id="{41AE8427-F619-4683-91B1-3C5A2D56A6B8}"/>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a:extLst>
                    <a:ext uri="{FF2B5EF4-FFF2-40B4-BE49-F238E27FC236}">
                      <a16:creationId xmlns:a16="http://schemas.microsoft.com/office/drawing/2014/main" id="{E128EDDF-A598-4221-89D7-158655F80E58}"/>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a:extLst>
                    <a:ext uri="{FF2B5EF4-FFF2-40B4-BE49-F238E27FC236}">
                      <a16:creationId xmlns:a16="http://schemas.microsoft.com/office/drawing/2014/main" id="{B24018D3-9428-435B-B92A-4CB6F2495295}"/>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a:extLst>
                    <a:ext uri="{FF2B5EF4-FFF2-40B4-BE49-F238E27FC236}">
                      <a16:creationId xmlns:a16="http://schemas.microsoft.com/office/drawing/2014/main" id="{4500E942-910F-40BC-AE34-2999733EC912}"/>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C4A87940-3ED1-4FF0-84A7-4CE2B292E08C}"/>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1B519BFC-00D7-46FE-852B-95D74F0C0AEC}"/>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5057FC44-9FCC-41D0-A3B4-9CBBA8DA618F}"/>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a:extLst>
                    <a:ext uri="{FF2B5EF4-FFF2-40B4-BE49-F238E27FC236}">
                      <a16:creationId xmlns:a16="http://schemas.microsoft.com/office/drawing/2014/main" id="{08942A54-AFA5-42CE-8967-82BA74CF2853}"/>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a:extLst>
                    <a:ext uri="{FF2B5EF4-FFF2-40B4-BE49-F238E27FC236}">
                      <a16:creationId xmlns:a16="http://schemas.microsoft.com/office/drawing/2014/main" id="{C7A51296-A334-4E8B-8D10-1E69C87656FD}"/>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a:extLst>
                    <a:ext uri="{FF2B5EF4-FFF2-40B4-BE49-F238E27FC236}">
                      <a16:creationId xmlns:a16="http://schemas.microsoft.com/office/drawing/2014/main" id="{13FFB36F-0710-485A-8F2B-3C358F85023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26505FB5-4820-43EB-8FE3-557F560178DA}"/>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正方形/長方形 18">
                <a:extLst>
                  <a:ext uri="{FF2B5EF4-FFF2-40B4-BE49-F238E27FC236}">
                    <a16:creationId xmlns:a16="http://schemas.microsoft.com/office/drawing/2014/main" id="{349E017E-1CF6-474D-A0A3-2F92234C246A}"/>
                  </a:ext>
                </a:extLst>
              </p:cNvPr>
              <p:cNvSpPr/>
              <p:nvPr/>
            </p:nvSpPr>
            <p:spPr>
              <a:xfrm>
                <a:off x="2192019"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0" name="グループ化 19">
                <a:extLst>
                  <a:ext uri="{FF2B5EF4-FFF2-40B4-BE49-F238E27FC236}">
                    <a16:creationId xmlns:a16="http://schemas.microsoft.com/office/drawing/2014/main" id="{D9FF9907-47A5-43A5-9690-85E84A31882D}"/>
                  </a:ext>
                </a:extLst>
              </p:cNvPr>
              <p:cNvGrpSpPr/>
              <p:nvPr/>
            </p:nvGrpSpPr>
            <p:grpSpPr>
              <a:xfrm>
                <a:off x="3067731" y="2647699"/>
                <a:ext cx="872684" cy="873171"/>
                <a:chOff x="957989" y="2258095"/>
                <a:chExt cx="872684" cy="873171"/>
              </a:xfrm>
            </p:grpSpPr>
            <p:sp>
              <p:nvSpPr>
                <p:cNvPr id="184" name="正方形/長方形 183">
                  <a:extLst>
                    <a:ext uri="{FF2B5EF4-FFF2-40B4-BE49-F238E27FC236}">
                      <a16:creationId xmlns:a16="http://schemas.microsoft.com/office/drawing/2014/main" id="{792878BF-C949-460C-9550-7A2A78DE5E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FC225815-F968-4057-B88F-B7EE7FE5C06E}"/>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BC92CB87-ED33-4B7E-A783-D8C071ABFC21}"/>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B66983BB-19AA-4D08-A143-C2CF95116EA9}"/>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1DBE3433-47A2-4816-BF79-6B701C83EA71}"/>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9ADD530E-354F-4733-A36F-FD32FE13D558}"/>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5BADDF1C-2422-485F-B4CD-D82486A572C6}"/>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6DB2C5BB-328C-4B9C-86E9-975866CABA1B}"/>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9CAE82DB-348A-42B7-9FD3-582583EFB86C}"/>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CC2D778-D7D2-4946-B6C1-CAD979F34E3A}"/>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99CE2BA0-7126-4926-A73C-0F831B2ABA03}"/>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90B16052-E4F1-4AD3-A597-56D5A6A44B5F}"/>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97A5881-4824-4DAE-A45F-67830BC2BD15}"/>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76CC8A82-A9E0-4C50-A470-4D72B85F1EAA}"/>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25CE6F19-04AC-4264-A124-1840208CD1E5}"/>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0507DA01-E7A5-4F80-AD7F-06E2322EB19A}"/>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a:extLst>
                    <a:ext uri="{FF2B5EF4-FFF2-40B4-BE49-F238E27FC236}">
                      <a16:creationId xmlns:a16="http://schemas.microsoft.com/office/drawing/2014/main" id="{9B18F89C-49E7-4E93-B43F-6758A34EF186}"/>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a:extLst>
                    <a:ext uri="{FF2B5EF4-FFF2-40B4-BE49-F238E27FC236}">
                      <a16:creationId xmlns:a16="http://schemas.microsoft.com/office/drawing/2014/main" id="{9D972AFB-27AF-49D3-AF44-4057342E0E0B}"/>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a:extLst>
                    <a:ext uri="{FF2B5EF4-FFF2-40B4-BE49-F238E27FC236}">
                      <a16:creationId xmlns:a16="http://schemas.microsoft.com/office/drawing/2014/main" id="{FF819C25-8577-484D-88D6-F7BC51D5BEFF}"/>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a:extLst>
                    <a:ext uri="{FF2B5EF4-FFF2-40B4-BE49-F238E27FC236}">
                      <a16:creationId xmlns:a16="http://schemas.microsoft.com/office/drawing/2014/main" id="{A2DD2467-8049-470D-888A-F9BD03898F19}"/>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C7B80848-9CBE-4B15-A538-8192BF86C26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AC15CC91-F3AF-49C0-B276-0F739CDE5EC0}"/>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FD51CAF3-D08E-4655-BB26-DFD4EEE0F422}"/>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a:extLst>
                    <a:ext uri="{FF2B5EF4-FFF2-40B4-BE49-F238E27FC236}">
                      <a16:creationId xmlns:a16="http://schemas.microsoft.com/office/drawing/2014/main" id="{86C5CA6E-4660-4926-858C-06A3F32B81D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正方形/長方形 207">
                  <a:extLst>
                    <a:ext uri="{FF2B5EF4-FFF2-40B4-BE49-F238E27FC236}">
                      <a16:creationId xmlns:a16="http://schemas.microsoft.com/office/drawing/2014/main" id="{A630A8D2-5344-4EF6-B03C-981DA1D44B00}"/>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正方形/長方形 20">
                <a:extLst>
                  <a:ext uri="{FF2B5EF4-FFF2-40B4-BE49-F238E27FC236}">
                    <a16:creationId xmlns:a16="http://schemas.microsoft.com/office/drawing/2014/main" id="{FD85672A-B365-4094-A522-1C102B8FB50E}"/>
                  </a:ext>
                </a:extLst>
              </p:cNvPr>
              <p:cNvSpPr/>
              <p:nvPr/>
            </p:nvSpPr>
            <p:spPr>
              <a:xfrm>
                <a:off x="341807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5443825C-59C2-4F0B-AC3C-83680BF22944}"/>
                  </a:ext>
                </a:extLst>
              </p:cNvPr>
              <p:cNvGrpSpPr/>
              <p:nvPr/>
            </p:nvGrpSpPr>
            <p:grpSpPr>
              <a:xfrm>
                <a:off x="957989" y="3654204"/>
                <a:ext cx="872684" cy="873171"/>
                <a:chOff x="957989" y="2258095"/>
                <a:chExt cx="872684" cy="873171"/>
              </a:xfrm>
            </p:grpSpPr>
            <p:sp>
              <p:nvSpPr>
                <p:cNvPr id="159" name="正方形/長方形 158">
                  <a:extLst>
                    <a:ext uri="{FF2B5EF4-FFF2-40B4-BE49-F238E27FC236}">
                      <a16:creationId xmlns:a16="http://schemas.microsoft.com/office/drawing/2014/main" id="{8648D3D6-1280-4A08-B559-28BFC12FA17B}"/>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409D71B6-219A-41A8-B68E-AF0A17D0D431}"/>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989D42F7-D847-4522-A04A-B854C042939A}"/>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7DA4DB06-73E4-4512-BFD6-6C584F086C94}"/>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5877A0BA-33C5-49E9-ACAF-88DB441E960C}"/>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63BB30BA-839E-4D16-BABC-C6A5897B1444}"/>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B8DB3BBD-F2C9-4647-8216-0177D0F76D5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46EE4F0-1C8C-4A78-85DE-5DFB678068DD}"/>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BD99C351-2625-4DC1-BFA4-A62B720C242B}"/>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CFD8F6DA-4A0C-4BF6-8BDC-BACC0A925819}"/>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FFEAF63C-CDA6-4A43-8FC1-F3A73569FAAF}"/>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CD4AD8C2-8807-4388-835E-8249ECF62086}"/>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2A4B1635-06A6-4E65-BDB2-28D90882FE6A}"/>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0D368EFC-EACD-456B-A258-70C1C527ACA4}"/>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0ED072E8-E6F7-43EB-AFCA-DF54AD6E7CF1}"/>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41B7D800-D4B0-4C7C-91E2-4BB52D521354}"/>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A4034108-C1D2-48C5-BC7E-C6852A1C4DA0}"/>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AFDBDBAE-0002-44D1-8278-50A4E581D4FD}"/>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8FD86224-DE10-463D-8E5B-EB970CC0B55F}"/>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5ED519AF-065A-4E74-A872-EDF47B181A2A}"/>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252E251C-B869-4492-9B61-0727CF051BDD}"/>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1473B3E7-42DF-41FB-BD6C-EAAC087130EB}"/>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6A44311F-88D7-405B-B88B-BDD15CA9A5C5}"/>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30E9734E-6220-4DB7-8C1E-BB4DB1CBDDF0}"/>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a:extLst>
                    <a:ext uri="{FF2B5EF4-FFF2-40B4-BE49-F238E27FC236}">
                      <a16:creationId xmlns:a16="http://schemas.microsoft.com/office/drawing/2014/main" id="{D726A65F-03F2-4A81-A9F5-863E3C38E2D7}"/>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2D8BB2A9-CF79-45D6-B743-966ADD5409CB}"/>
                  </a:ext>
                </a:extLst>
              </p:cNvPr>
              <p:cNvSpPr/>
              <p:nvPr/>
            </p:nvSpPr>
            <p:spPr>
              <a:xfrm>
                <a:off x="958958" y="383767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8B4BA337-701F-45D6-9B27-6D7B447DB29A}"/>
                  </a:ext>
                </a:extLst>
              </p:cNvPr>
              <p:cNvGrpSpPr/>
              <p:nvPr/>
            </p:nvGrpSpPr>
            <p:grpSpPr>
              <a:xfrm>
                <a:off x="2016998" y="3654204"/>
                <a:ext cx="872684" cy="873171"/>
                <a:chOff x="957989" y="2258095"/>
                <a:chExt cx="872684" cy="873171"/>
              </a:xfrm>
            </p:grpSpPr>
            <p:sp>
              <p:nvSpPr>
                <p:cNvPr id="134" name="正方形/長方形 133">
                  <a:extLst>
                    <a:ext uri="{FF2B5EF4-FFF2-40B4-BE49-F238E27FC236}">
                      <a16:creationId xmlns:a16="http://schemas.microsoft.com/office/drawing/2014/main" id="{322DFBB0-F5D6-475F-BBA1-A171E9348AA8}"/>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8564D02F-F61E-4280-8F66-4C345677A022}"/>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0E4508DF-2694-40D7-9E7C-06DA8C1BFFA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4A5D3A26-63AE-4881-A261-920414C65BBB}"/>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904D2C44-52E6-4123-9B56-927C8A05843D}"/>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C55ED1C5-BDA8-44EC-9AA8-6263878D5D33}"/>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A60F6FDB-2948-48ED-9263-FF4DEC6C42C4}"/>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FCDF9080-76AB-49D8-A1B4-CA1A98B6B070}"/>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32482AC3-95E2-4301-B11A-AD1DCF1C4FA7}"/>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E4BC80F5-106D-4DAC-8EA6-1AB9098D1CAE}"/>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57D2060-B599-47D1-A60D-C36CB0B09AAD}"/>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19BF9D4-87AC-4D4E-A9AD-6933F7A963BD}"/>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14E69FB8-07F8-4AAF-AC83-DD497BA9ADB7}"/>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E1A88079-A242-4539-ADEB-B53EA063D618}"/>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C74271E1-6B76-421C-AF49-7F108B8128D2}"/>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56B771BA-B93B-4B8A-8D85-3AE7D2F40D2C}"/>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8371F14-DFD3-4AC4-A9CA-9A119932FC2D}"/>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D672C300-B658-4E55-B701-1774FD654BCE}"/>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E599103D-C04B-4DC3-9284-0E2C74FD29CB}"/>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D6D7FBDF-C91D-43A2-A225-A867041C060C}"/>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C8B58EBC-EA25-41FC-8E2D-804325E7F45C}"/>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22318D58-C737-4FD1-B9CC-E8A3E8597E63}"/>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4F6942D4-D54A-41AD-917E-8C2A4BD2AE46}"/>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165A706A-36C1-4EE1-9815-B026D8A267F2}"/>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728D71B0-4469-4621-A7CA-D29F301416EF}"/>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884A58CD-7522-4105-A6A9-EC8F159B4DDF}"/>
                  </a:ext>
                </a:extLst>
              </p:cNvPr>
              <p:cNvSpPr/>
              <p:nvPr/>
            </p:nvSpPr>
            <p:spPr>
              <a:xfrm>
                <a:off x="2192019" y="382654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6" name="グループ化 25">
                <a:extLst>
                  <a:ext uri="{FF2B5EF4-FFF2-40B4-BE49-F238E27FC236}">
                    <a16:creationId xmlns:a16="http://schemas.microsoft.com/office/drawing/2014/main" id="{E7BF7F43-5ACC-4BD4-A350-6C69E00068C4}"/>
                  </a:ext>
                </a:extLst>
              </p:cNvPr>
              <p:cNvGrpSpPr/>
              <p:nvPr/>
            </p:nvGrpSpPr>
            <p:grpSpPr>
              <a:xfrm>
                <a:off x="3067731" y="3654204"/>
                <a:ext cx="872684" cy="873171"/>
                <a:chOff x="957989" y="2258095"/>
                <a:chExt cx="872684" cy="873171"/>
              </a:xfrm>
            </p:grpSpPr>
            <p:sp>
              <p:nvSpPr>
                <p:cNvPr id="109" name="正方形/長方形 108">
                  <a:extLst>
                    <a:ext uri="{FF2B5EF4-FFF2-40B4-BE49-F238E27FC236}">
                      <a16:creationId xmlns:a16="http://schemas.microsoft.com/office/drawing/2014/main" id="{66D37871-5FA3-4242-B20C-75F998D4942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6171A3DF-47E0-41DA-9EE9-D4EC8A9B6E71}"/>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BC757DBD-E643-4D06-AC2B-FCE30BD9CE5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7A2EA1CA-F1A0-4B0E-B2FC-7F18118F3C45}"/>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BFAF1013-4D96-4ADC-9FC4-1503C5CB5C24}"/>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983F25EC-7BB5-4B3D-AE91-388B0C121366}"/>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E9A9858B-8252-47BE-9F2F-9CBC9A3FDCD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D0E4386-4A46-4147-8ECD-A4DB43B83BDF}"/>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02B18CFC-7F02-46A8-B447-1DC546174423}"/>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43315D2-80AC-44F7-B34B-595EEA2F897A}"/>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8DBE4319-969B-42FB-9B85-676F291153D2}"/>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A758370-5A1E-42CF-BEB7-A769BE73F498}"/>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F21ACE77-ADDE-406B-9977-907DE718EE96}"/>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BBF543B8-F9FE-4A42-9E86-B845577D80BD}"/>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0D00BA32-6DB4-4F90-A754-E7C6E7386A02}"/>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65AEB2F2-28D5-4B1B-B59B-CB7CB110D598}"/>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2975346C-82A9-4700-B342-8108D7C6AC1F}"/>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B20A3EDB-9740-47D3-A223-3A1C9E30EB11}"/>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C080DF1D-67C2-448A-8C36-D9BFDB5942E7}"/>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146D878E-1AB1-4DBD-9513-AA70785895ED}"/>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A85B6293-27E7-4F39-80E4-09A813E50645}"/>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433B3170-C610-4EDC-888D-D70B5C73E1B4}"/>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3A459390-94AE-43E8-9A5C-3C7B2C5C8F85}"/>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3623326D-6772-4A63-997E-1A79355F65FF}"/>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069BA9E8-AD9D-4802-B0E6-DB3D51671CD6}"/>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正方形/長方形 26">
                <a:extLst>
                  <a:ext uri="{FF2B5EF4-FFF2-40B4-BE49-F238E27FC236}">
                    <a16:creationId xmlns:a16="http://schemas.microsoft.com/office/drawing/2014/main" id="{AB4757B9-F6DE-418E-AD60-CD22CAB00D3A}"/>
                  </a:ext>
                </a:extLst>
              </p:cNvPr>
              <p:cNvSpPr/>
              <p:nvPr/>
            </p:nvSpPr>
            <p:spPr>
              <a:xfrm>
                <a:off x="3402995" y="383767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5F8CCC38-5EE7-4778-B63A-2AF2F5C68530}"/>
                  </a:ext>
                </a:extLst>
              </p:cNvPr>
              <p:cNvGrpSpPr/>
              <p:nvPr/>
            </p:nvGrpSpPr>
            <p:grpSpPr>
              <a:xfrm>
                <a:off x="957989" y="4690189"/>
                <a:ext cx="872684" cy="873171"/>
                <a:chOff x="957989" y="2258095"/>
                <a:chExt cx="872684" cy="873171"/>
              </a:xfrm>
            </p:grpSpPr>
            <p:sp>
              <p:nvSpPr>
                <p:cNvPr id="84" name="正方形/長方形 83">
                  <a:extLst>
                    <a:ext uri="{FF2B5EF4-FFF2-40B4-BE49-F238E27FC236}">
                      <a16:creationId xmlns:a16="http://schemas.microsoft.com/office/drawing/2014/main" id="{6B2BF026-6F14-4308-85CD-E72BD9E081E9}"/>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53DDCFC-D338-43EA-B28F-76BACB68A44F}"/>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0C3BF54F-5616-426A-91B8-8EFE5FFB5FA9}"/>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6DEC6FA-EA0E-4024-8B92-AA4E8CD873CA}"/>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ED8D7AE3-12BD-4283-BA1F-6956849B9C92}"/>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AAA755A-CB56-456B-9D9E-44BA1038F475}"/>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8BE6CD8E-1C10-47AF-B091-E074434F807E}"/>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AC8C5CBA-E70A-498F-BB60-5062CD3571A5}"/>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BE0A0F2B-421E-4531-B701-798E7031A7F0}"/>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7E064DC7-7E64-463D-953D-CE4BE6FF1072}"/>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977D27CA-661F-490E-9146-B4D645DEFF8B}"/>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9004D898-E51C-4F62-B7F5-6A26DB60616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ADD85774-A3A2-45D4-8C6D-653CBF7C56DB}"/>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22825727-F1F5-4F3E-A06D-BC1FE609D16E}"/>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94D87AC2-F887-45D0-A0EB-B421B290CA7C}"/>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49943D0E-967D-4F77-90D8-00DF4B9F8AF9}"/>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FF588B8A-4997-4D08-AB11-FD42035A9BBB}"/>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DE79C8F7-376F-4664-ABD5-3787BC94A971}"/>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661B5E68-B93D-4F0A-9DEE-99E678F960FE}"/>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0EEDAA49-4E02-43C7-B1AC-E22C22F4EC28}"/>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1EE44C4D-0288-4CCB-A25F-F7DBE8AF6382}"/>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1B664E6E-E727-4117-AB8D-9128E9CAFC0E}"/>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2407E87-D5AC-4437-8C2B-8F364AD5C8BC}"/>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6BBCDBF-D39A-4454-B75F-004B446BEFF7}"/>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BDEA5D8A-B2F0-40F3-A922-A80060511711}"/>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正方形/長方形 28">
                <a:extLst>
                  <a:ext uri="{FF2B5EF4-FFF2-40B4-BE49-F238E27FC236}">
                    <a16:creationId xmlns:a16="http://schemas.microsoft.com/office/drawing/2014/main" id="{02B6C21C-2C10-4466-9C4F-7F441DB6934D}"/>
                  </a:ext>
                </a:extLst>
              </p:cNvPr>
              <p:cNvSpPr/>
              <p:nvPr/>
            </p:nvSpPr>
            <p:spPr>
              <a:xfrm>
                <a:off x="958958" y="503976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0" name="グループ化 29">
                <a:extLst>
                  <a:ext uri="{FF2B5EF4-FFF2-40B4-BE49-F238E27FC236}">
                    <a16:creationId xmlns:a16="http://schemas.microsoft.com/office/drawing/2014/main" id="{254C9BB0-F544-4135-84F7-4E644D50D933}"/>
                  </a:ext>
                </a:extLst>
              </p:cNvPr>
              <p:cNvGrpSpPr/>
              <p:nvPr/>
            </p:nvGrpSpPr>
            <p:grpSpPr>
              <a:xfrm>
                <a:off x="2016998" y="4690189"/>
                <a:ext cx="872684" cy="873171"/>
                <a:chOff x="957989" y="2258095"/>
                <a:chExt cx="872684" cy="873171"/>
              </a:xfrm>
            </p:grpSpPr>
            <p:sp>
              <p:nvSpPr>
                <p:cNvPr id="59" name="正方形/長方形 58">
                  <a:extLst>
                    <a:ext uri="{FF2B5EF4-FFF2-40B4-BE49-F238E27FC236}">
                      <a16:creationId xmlns:a16="http://schemas.microsoft.com/office/drawing/2014/main" id="{7B8AF1F4-AED5-4E78-B3F1-E234ED2C09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6FD6EB44-3274-4444-98C2-FE94543C0CBB}"/>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43E896A-E042-4815-BD55-FEB7876A2CD3}"/>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9D3A739-1B53-4618-9CD0-43BB2CAAD448}"/>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FA0AA99-2D17-4038-95A4-7C0B04F75D84}"/>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772C368-A4BE-484F-AFB5-4BC30421FA2A}"/>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EB31D85A-AFF6-43AA-810E-A9265000E019}"/>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464CCFB6-4B18-49C2-A007-773DF40AE787}"/>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6CF43903-6B6A-4A95-B97D-647022335C67}"/>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8BA83E59-8FFE-4A2B-8D82-D13CD663B077}"/>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EA16EF3F-C203-4757-A0A1-0F21A4A5C3D7}"/>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A1B00A32-399D-4118-A937-2632416E220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09A5920F-A59F-4E1F-9B02-7822DAA8BD3B}"/>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351FE52-6F77-4FAF-BB7B-EB5707AE600D}"/>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02EA6DE-2337-4835-BCD2-5C865020ECCE}"/>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76943B5-F880-4140-87B3-481A451C46CB}"/>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299AF092-9C58-4C29-9803-2C7029CF7120}"/>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02CBAAAB-154D-4770-8CA8-EC0CB7F95A5A}"/>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4F69AF6E-0AD5-4FF1-B911-EC6334F9B952}"/>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59D5ED4D-3718-473A-A668-D7CCF781DDE8}"/>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8EC3429-9A24-42AF-8266-0591872328B9}"/>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C014509A-5D1C-42C1-AC06-002C96B95861}"/>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25EFD90-70D0-40DA-8AF2-D0949E1731EA}"/>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18C9D286-1292-4B3B-BDBE-9BA5039122D8}"/>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A49E210-54A0-4B78-B7C2-B7685196DA21}"/>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423AFABB-5E2D-42C8-B7DB-C97F05477D99}"/>
                  </a:ext>
                </a:extLst>
              </p:cNvPr>
              <p:cNvSpPr/>
              <p:nvPr/>
            </p:nvSpPr>
            <p:spPr>
              <a:xfrm>
                <a:off x="2192019" y="5027540"/>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2" name="グループ化 31">
                <a:extLst>
                  <a:ext uri="{FF2B5EF4-FFF2-40B4-BE49-F238E27FC236}">
                    <a16:creationId xmlns:a16="http://schemas.microsoft.com/office/drawing/2014/main" id="{C7748601-B0BB-4FD6-AA2D-BBDB4834CA93}"/>
                  </a:ext>
                </a:extLst>
              </p:cNvPr>
              <p:cNvGrpSpPr/>
              <p:nvPr/>
            </p:nvGrpSpPr>
            <p:grpSpPr>
              <a:xfrm>
                <a:off x="3067731" y="4690189"/>
                <a:ext cx="872684" cy="873171"/>
                <a:chOff x="957989" y="2258095"/>
                <a:chExt cx="872684" cy="873171"/>
              </a:xfrm>
            </p:grpSpPr>
            <p:sp>
              <p:nvSpPr>
                <p:cNvPr id="34" name="正方形/長方形 33">
                  <a:extLst>
                    <a:ext uri="{FF2B5EF4-FFF2-40B4-BE49-F238E27FC236}">
                      <a16:creationId xmlns:a16="http://schemas.microsoft.com/office/drawing/2014/main" id="{C8F3434C-063E-4F26-A83D-5E9EED17DC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C1B477C-292E-4B73-857A-DDEDB3741034}"/>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C061019-7FEF-4C95-B70C-28CCF8E9CE4A}"/>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6D1889C3-F5C0-44F4-8488-5AECCBA83490}"/>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E4E462A-7407-403D-855D-7951739C512F}"/>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2CB5D04-444B-4CC4-A2F6-456F0B6BA7AB}"/>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0AC3C238-A295-45BA-9415-BB62C083065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9B7489B-CEE6-48B9-97EE-4BFD9DA1318C}"/>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CD12344-570D-478B-AF04-6434E68C0544}"/>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EBE7001-A027-46B8-ADD5-D031116589D4}"/>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F3EFD5B2-4287-42D6-9FA5-DEAA9E45A9A1}"/>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99718D74-A833-4CC0-A82E-162D3C0B17E3}"/>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5ECA5D9-F360-4B32-9E8E-C4B40F9F4EB1}"/>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C527B944-42C1-4BAC-9217-7965D1116EF1}"/>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928FE717-9390-4EC9-AAD1-7EC98B7E3DC3}"/>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EBB02E86-4E5F-4C0D-B0BE-2DB6FFAC9227}"/>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9D9F07F0-9ACB-44C5-863B-3A840724D2F9}"/>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60899859-ED58-4134-9FBB-B9E3243D0EB4}"/>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3C3715F3-3801-478E-A803-FD9C432D0D91}"/>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4E4FDDA-8A3F-4E6C-86FF-64FB660E8AFF}"/>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468AA9E2-E51E-4490-B5CE-21CC6DAE31B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63EA0E42-8349-4679-90EA-DB1374AE50CB}"/>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F49720CC-18A8-42F4-928A-A04584B8427B}"/>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B8EB0739-A622-40A9-99A8-2C3B40DC45A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E73906B1-CFE2-4405-AE73-9CAD8D68142C}"/>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正方形/長方形 32">
                <a:extLst>
                  <a:ext uri="{FF2B5EF4-FFF2-40B4-BE49-F238E27FC236}">
                    <a16:creationId xmlns:a16="http://schemas.microsoft.com/office/drawing/2014/main" id="{B10BF289-8522-4146-B544-0D6197AB8015}"/>
                  </a:ext>
                </a:extLst>
              </p:cNvPr>
              <p:cNvSpPr/>
              <p:nvPr/>
            </p:nvSpPr>
            <p:spPr>
              <a:xfrm>
                <a:off x="3402995" y="503093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259" name="グループ化 258">
            <a:extLst>
              <a:ext uri="{FF2B5EF4-FFF2-40B4-BE49-F238E27FC236}">
                <a16:creationId xmlns:a16="http://schemas.microsoft.com/office/drawing/2014/main" id="{8F641F0C-612A-4C86-9DE6-E9DAA800066D}"/>
              </a:ext>
            </a:extLst>
          </p:cNvPr>
          <p:cNvGrpSpPr/>
          <p:nvPr/>
        </p:nvGrpSpPr>
        <p:grpSpPr>
          <a:xfrm>
            <a:off x="7336450" y="2466296"/>
            <a:ext cx="2992118" cy="2962422"/>
            <a:chOff x="5337452" y="2647212"/>
            <a:chExt cx="2992118" cy="2962422"/>
          </a:xfrm>
        </p:grpSpPr>
        <p:pic>
          <p:nvPicPr>
            <p:cNvPr id="260" name="図 259">
              <a:extLst>
                <a:ext uri="{FF2B5EF4-FFF2-40B4-BE49-F238E27FC236}">
                  <a16:creationId xmlns:a16="http://schemas.microsoft.com/office/drawing/2014/main" id="{53D49A36-A54D-43C1-967A-0A6DDAED46DF}"/>
                </a:ext>
              </a:extLst>
            </p:cNvPr>
            <p:cNvPicPr>
              <a:picLocks noChangeAspect="1"/>
            </p:cNvPicPr>
            <p:nvPr/>
          </p:nvPicPr>
          <p:blipFill>
            <a:blip r:embed="rId4"/>
            <a:stretch>
              <a:fillRect/>
            </a:stretch>
          </p:blipFill>
          <p:spPr>
            <a:xfrm>
              <a:off x="5657486" y="2977410"/>
              <a:ext cx="552450" cy="542925"/>
            </a:xfrm>
            <a:prstGeom prst="rect">
              <a:avLst/>
            </a:prstGeom>
          </p:spPr>
        </p:pic>
        <p:pic>
          <p:nvPicPr>
            <p:cNvPr id="261" name="図 260">
              <a:extLst>
                <a:ext uri="{FF2B5EF4-FFF2-40B4-BE49-F238E27FC236}">
                  <a16:creationId xmlns:a16="http://schemas.microsoft.com/office/drawing/2014/main" id="{020300D3-9F83-4E78-99B9-E6E2B3FB8C4E}"/>
                </a:ext>
              </a:extLst>
            </p:cNvPr>
            <p:cNvPicPr>
              <a:picLocks noChangeAspect="1"/>
            </p:cNvPicPr>
            <p:nvPr/>
          </p:nvPicPr>
          <p:blipFill>
            <a:blip r:embed="rId4"/>
            <a:stretch>
              <a:fillRect/>
            </a:stretch>
          </p:blipFill>
          <p:spPr>
            <a:xfrm>
              <a:off x="6702987" y="2977410"/>
              <a:ext cx="552450" cy="542925"/>
            </a:xfrm>
            <a:prstGeom prst="rect">
              <a:avLst/>
            </a:prstGeom>
          </p:spPr>
        </p:pic>
        <p:pic>
          <p:nvPicPr>
            <p:cNvPr id="262" name="図 261">
              <a:extLst>
                <a:ext uri="{FF2B5EF4-FFF2-40B4-BE49-F238E27FC236}">
                  <a16:creationId xmlns:a16="http://schemas.microsoft.com/office/drawing/2014/main" id="{D8B318F6-1ECD-4B41-9670-834C284EDE19}"/>
                </a:ext>
              </a:extLst>
            </p:cNvPr>
            <p:cNvPicPr>
              <a:picLocks noChangeAspect="1"/>
            </p:cNvPicPr>
            <p:nvPr/>
          </p:nvPicPr>
          <p:blipFill>
            <a:blip r:embed="rId4"/>
            <a:stretch>
              <a:fillRect/>
            </a:stretch>
          </p:blipFill>
          <p:spPr>
            <a:xfrm>
              <a:off x="7765458" y="2977410"/>
              <a:ext cx="552450" cy="542925"/>
            </a:xfrm>
            <a:prstGeom prst="rect">
              <a:avLst/>
            </a:prstGeom>
          </p:spPr>
        </p:pic>
        <p:pic>
          <p:nvPicPr>
            <p:cNvPr id="263" name="図 262">
              <a:extLst>
                <a:ext uri="{FF2B5EF4-FFF2-40B4-BE49-F238E27FC236}">
                  <a16:creationId xmlns:a16="http://schemas.microsoft.com/office/drawing/2014/main" id="{96F2D42F-8C57-4882-84DA-458B596D3067}"/>
                </a:ext>
              </a:extLst>
            </p:cNvPr>
            <p:cNvPicPr>
              <a:picLocks noChangeAspect="1"/>
            </p:cNvPicPr>
            <p:nvPr/>
          </p:nvPicPr>
          <p:blipFill>
            <a:blip r:embed="rId4"/>
            <a:stretch>
              <a:fillRect/>
            </a:stretch>
          </p:blipFill>
          <p:spPr>
            <a:xfrm>
              <a:off x="5657486" y="4025890"/>
              <a:ext cx="552450" cy="542925"/>
            </a:xfrm>
            <a:prstGeom prst="rect">
              <a:avLst/>
            </a:prstGeom>
          </p:spPr>
        </p:pic>
        <p:pic>
          <p:nvPicPr>
            <p:cNvPr id="264" name="図 263">
              <a:extLst>
                <a:ext uri="{FF2B5EF4-FFF2-40B4-BE49-F238E27FC236}">
                  <a16:creationId xmlns:a16="http://schemas.microsoft.com/office/drawing/2014/main" id="{02CBC88E-E90D-4F2A-842A-31AAD53D9956}"/>
                </a:ext>
              </a:extLst>
            </p:cNvPr>
            <p:cNvPicPr>
              <a:picLocks noChangeAspect="1"/>
            </p:cNvPicPr>
            <p:nvPr/>
          </p:nvPicPr>
          <p:blipFill>
            <a:blip r:embed="rId4"/>
            <a:stretch>
              <a:fillRect/>
            </a:stretch>
          </p:blipFill>
          <p:spPr>
            <a:xfrm>
              <a:off x="6702987" y="4025890"/>
              <a:ext cx="552450" cy="542925"/>
            </a:xfrm>
            <a:prstGeom prst="rect">
              <a:avLst/>
            </a:prstGeom>
          </p:spPr>
        </p:pic>
        <p:pic>
          <p:nvPicPr>
            <p:cNvPr id="265" name="図 264">
              <a:extLst>
                <a:ext uri="{FF2B5EF4-FFF2-40B4-BE49-F238E27FC236}">
                  <a16:creationId xmlns:a16="http://schemas.microsoft.com/office/drawing/2014/main" id="{2735167C-DEF6-45CA-9A55-90D2A6562B38}"/>
                </a:ext>
              </a:extLst>
            </p:cNvPr>
            <p:cNvPicPr>
              <a:picLocks noChangeAspect="1"/>
            </p:cNvPicPr>
            <p:nvPr/>
          </p:nvPicPr>
          <p:blipFill>
            <a:blip r:embed="rId4"/>
            <a:stretch>
              <a:fillRect/>
            </a:stretch>
          </p:blipFill>
          <p:spPr>
            <a:xfrm>
              <a:off x="7765458" y="4025890"/>
              <a:ext cx="552450" cy="542925"/>
            </a:xfrm>
            <a:prstGeom prst="rect">
              <a:avLst/>
            </a:prstGeom>
          </p:spPr>
        </p:pic>
        <p:pic>
          <p:nvPicPr>
            <p:cNvPr id="266" name="図 265">
              <a:extLst>
                <a:ext uri="{FF2B5EF4-FFF2-40B4-BE49-F238E27FC236}">
                  <a16:creationId xmlns:a16="http://schemas.microsoft.com/office/drawing/2014/main" id="{8DBBF5AF-C331-4854-B89A-1E67CD103A7C}"/>
                </a:ext>
              </a:extLst>
            </p:cNvPr>
            <p:cNvPicPr>
              <a:picLocks noChangeAspect="1"/>
            </p:cNvPicPr>
            <p:nvPr/>
          </p:nvPicPr>
          <p:blipFill>
            <a:blip r:embed="rId4"/>
            <a:stretch>
              <a:fillRect/>
            </a:stretch>
          </p:blipFill>
          <p:spPr>
            <a:xfrm>
              <a:off x="5657486" y="5059634"/>
              <a:ext cx="552450" cy="542925"/>
            </a:xfrm>
            <a:prstGeom prst="rect">
              <a:avLst/>
            </a:prstGeom>
          </p:spPr>
        </p:pic>
        <p:pic>
          <p:nvPicPr>
            <p:cNvPr id="267" name="図 266">
              <a:extLst>
                <a:ext uri="{FF2B5EF4-FFF2-40B4-BE49-F238E27FC236}">
                  <a16:creationId xmlns:a16="http://schemas.microsoft.com/office/drawing/2014/main" id="{4424FEB6-EAAD-464B-B3A4-236AA575A853}"/>
                </a:ext>
              </a:extLst>
            </p:cNvPr>
            <p:cNvPicPr>
              <a:picLocks noChangeAspect="1"/>
            </p:cNvPicPr>
            <p:nvPr/>
          </p:nvPicPr>
          <p:blipFill>
            <a:blip r:embed="rId4"/>
            <a:stretch>
              <a:fillRect/>
            </a:stretch>
          </p:blipFill>
          <p:spPr>
            <a:xfrm>
              <a:off x="6702987" y="5059634"/>
              <a:ext cx="552450" cy="542925"/>
            </a:xfrm>
            <a:prstGeom prst="rect">
              <a:avLst/>
            </a:prstGeom>
          </p:spPr>
        </p:pic>
        <p:pic>
          <p:nvPicPr>
            <p:cNvPr id="268" name="図 267">
              <a:extLst>
                <a:ext uri="{FF2B5EF4-FFF2-40B4-BE49-F238E27FC236}">
                  <a16:creationId xmlns:a16="http://schemas.microsoft.com/office/drawing/2014/main" id="{A9BD356A-DC59-45CA-A478-78CF01B64EEC}"/>
                </a:ext>
              </a:extLst>
            </p:cNvPr>
            <p:cNvPicPr>
              <a:picLocks noChangeAspect="1"/>
            </p:cNvPicPr>
            <p:nvPr/>
          </p:nvPicPr>
          <p:blipFill>
            <a:blip r:embed="rId4"/>
            <a:stretch>
              <a:fillRect/>
            </a:stretch>
          </p:blipFill>
          <p:spPr>
            <a:xfrm>
              <a:off x="7765458" y="5059634"/>
              <a:ext cx="552450" cy="542925"/>
            </a:xfrm>
            <a:prstGeom prst="rect">
              <a:avLst/>
            </a:prstGeom>
          </p:spPr>
        </p:pic>
        <p:grpSp>
          <p:nvGrpSpPr>
            <p:cNvPr id="269" name="グループ化 268">
              <a:extLst>
                <a:ext uri="{FF2B5EF4-FFF2-40B4-BE49-F238E27FC236}">
                  <a16:creationId xmlns:a16="http://schemas.microsoft.com/office/drawing/2014/main" id="{87542102-A072-4B85-A768-FA9FC3998001}"/>
                </a:ext>
              </a:extLst>
            </p:cNvPr>
            <p:cNvGrpSpPr/>
            <p:nvPr/>
          </p:nvGrpSpPr>
          <p:grpSpPr>
            <a:xfrm>
              <a:off x="5337452" y="2647212"/>
              <a:ext cx="2992118" cy="2962422"/>
              <a:chOff x="5337452" y="2647212"/>
              <a:chExt cx="2992118" cy="2962422"/>
            </a:xfrm>
          </p:grpSpPr>
          <p:grpSp>
            <p:nvGrpSpPr>
              <p:cNvPr id="270" name="グループ化 269">
                <a:extLst>
                  <a:ext uri="{FF2B5EF4-FFF2-40B4-BE49-F238E27FC236}">
                    <a16:creationId xmlns:a16="http://schemas.microsoft.com/office/drawing/2014/main" id="{231C81CC-0A98-4A93-97C4-E303D3DE2E0D}"/>
                  </a:ext>
                </a:extLst>
              </p:cNvPr>
              <p:cNvGrpSpPr/>
              <p:nvPr/>
            </p:nvGrpSpPr>
            <p:grpSpPr>
              <a:xfrm>
                <a:off x="5339489" y="2647699"/>
                <a:ext cx="872684" cy="873171"/>
                <a:chOff x="5339489" y="2258095"/>
                <a:chExt cx="872684" cy="873171"/>
              </a:xfrm>
            </p:grpSpPr>
            <p:sp>
              <p:nvSpPr>
                <p:cNvPr id="488" name="正方形/長方形 487">
                  <a:extLst>
                    <a:ext uri="{FF2B5EF4-FFF2-40B4-BE49-F238E27FC236}">
                      <a16:creationId xmlns:a16="http://schemas.microsoft.com/office/drawing/2014/main" id="{A27D2CDB-A839-412E-8E87-1C45FB04518E}"/>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正方形/長方形 488">
                  <a:extLst>
                    <a:ext uri="{FF2B5EF4-FFF2-40B4-BE49-F238E27FC236}">
                      <a16:creationId xmlns:a16="http://schemas.microsoft.com/office/drawing/2014/main" id="{C86401E7-F38B-4590-91FD-D5E0DDDD5CC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正方形/長方形 489">
                  <a:extLst>
                    <a:ext uri="{FF2B5EF4-FFF2-40B4-BE49-F238E27FC236}">
                      <a16:creationId xmlns:a16="http://schemas.microsoft.com/office/drawing/2014/main" id="{BCC2DC26-07B6-4066-9C05-3B7F049CD8F0}"/>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正方形/長方形 490">
                  <a:extLst>
                    <a:ext uri="{FF2B5EF4-FFF2-40B4-BE49-F238E27FC236}">
                      <a16:creationId xmlns:a16="http://schemas.microsoft.com/office/drawing/2014/main" id="{B06FE1D8-0BC0-4CC6-9084-4156CF90005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正方形/長方形 491">
                  <a:extLst>
                    <a:ext uri="{FF2B5EF4-FFF2-40B4-BE49-F238E27FC236}">
                      <a16:creationId xmlns:a16="http://schemas.microsoft.com/office/drawing/2014/main" id="{AF756646-7EE1-46E1-BA7F-A590BBF89FEA}"/>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正方形/長方形 492">
                  <a:extLst>
                    <a:ext uri="{FF2B5EF4-FFF2-40B4-BE49-F238E27FC236}">
                      <a16:creationId xmlns:a16="http://schemas.microsoft.com/office/drawing/2014/main" id="{4539BB18-0A1C-4C4B-8E01-7B00B306A40F}"/>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正方形/長方形 493">
                  <a:extLst>
                    <a:ext uri="{FF2B5EF4-FFF2-40B4-BE49-F238E27FC236}">
                      <a16:creationId xmlns:a16="http://schemas.microsoft.com/office/drawing/2014/main" id="{E90E7AA1-6C43-4555-92FC-55C36A5B53C9}"/>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正方形/長方形 494">
                  <a:extLst>
                    <a:ext uri="{FF2B5EF4-FFF2-40B4-BE49-F238E27FC236}">
                      <a16:creationId xmlns:a16="http://schemas.microsoft.com/office/drawing/2014/main" id="{2535FE85-70D6-4116-B9BF-801D6ADFF647}"/>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正方形/長方形 495">
                  <a:extLst>
                    <a:ext uri="{FF2B5EF4-FFF2-40B4-BE49-F238E27FC236}">
                      <a16:creationId xmlns:a16="http://schemas.microsoft.com/office/drawing/2014/main" id="{86911B9F-2C1E-4A94-A13F-B7EF81D8C4BC}"/>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正方形/長方形 496">
                  <a:extLst>
                    <a:ext uri="{FF2B5EF4-FFF2-40B4-BE49-F238E27FC236}">
                      <a16:creationId xmlns:a16="http://schemas.microsoft.com/office/drawing/2014/main" id="{453AABB9-6F9F-45AB-AED1-B1B84EE9887C}"/>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正方形/長方形 497">
                  <a:extLst>
                    <a:ext uri="{FF2B5EF4-FFF2-40B4-BE49-F238E27FC236}">
                      <a16:creationId xmlns:a16="http://schemas.microsoft.com/office/drawing/2014/main" id="{FB06E84D-799F-4E47-9A6E-0ADF8543F4D3}"/>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正方形/長方形 498">
                  <a:extLst>
                    <a:ext uri="{FF2B5EF4-FFF2-40B4-BE49-F238E27FC236}">
                      <a16:creationId xmlns:a16="http://schemas.microsoft.com/office/drawing/2014/main" id="{BE16C4BD-3AB2-4800-9C09-44CB6ACD8EA5}"/>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正方形/長方形 499">
                  <a:extLst>
                    <a:ext uri="{FF2B5EF4-FFF2-40B4-BE49-F238E27FC236}">
                      <a16:creationId xmlns:a16="http://schemas.microsoft.com/office/drawing/2014/main" id="{647B130D-A514-486E-B658-F77434A6C8BE}"/>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正方形/長方形 500">
                  <a:extLst>
                    <a:ext uri="{FF2B5EF4-FFF2-40B4-BE49-F238E27FC236}">
                      <a16:creationId xmlns:a16="http://schemas.microsoft.com/office/drawing/2014/main" id="{B8ED1C69-91E9-45EB-945F-3E6B95F542DE}"/>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正方形/長方形 501">
                  <a:extLst>
                    <a:ext uri="{FF2B5EF4-FFF2-40B4-BE49-F238E27FC236}">
                      <a16:creationId xmlns:a16="http://schemas.microsoft.com/office/drawing/2014/main" id="{A1AE574B-D488-47C7-B53C-441F3199D245}"/>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正方形/長方形 502">
                  <a:extLst>
                    <a:ext uri="{FF2B5EF4-FFF2-40B4-BE49-F238E27FC236}">
                      <a16:creationId xmlns:a16="http://schemas.microsoft.com/office/drawing/2014/main" id="{B62058EB-1235-4C76-BE99-87CBD4BD19F1}"/>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4" name="正方形/長方形 503">
                  <a:extLst>
                    <a:ext uri="{FF2B5EF4-FFF2-40B4-BE49-F238E27FC236}">
                      <a16:creationId xmlns:a16="http://schemas.microsoft.com/office/drawing/2014/main" id="{8852800F-85CC-4D85-815E-4AA806F31AA2}"/>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正方形/長方形 504">
                  <a:extLst>
                    <a:ext uri="{FF2B5EF4-FFF2-40B4-BE49-F238E27FC236}">
                      <a16:creationId xmlns:a16="http://schemas.microsoft.com/office/drawing/2014/main" id="{CAF0E7F6-B0A5-4DBA-AB90-63519E56B15F}"/>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6" name="正方形/長方形 505">
                  <a:extLst>
                    <a:ext uri="{FF2B5EF4-FFF2-40B4-BE49-F238E27FC236}">
                      <a16:creationId xmlns:a16="http://schemas.microsoft.com/office/drawing/2014/main" id="{3C277DD5-8402-42B0-8ECE-2EB50A34F789}"/>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71CFE8D5-AC9F-40FA-8402-3969929E126A}"/>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8" name="正方形/長方形 507">
                  <a:extLst>
                    <a:ext uri="{FF2B5EF4-FFF2-40B4-BE49-F238E27FC236}">
                      <a16:creationId xmlns:a16="http://schemas.microsoft.com/office/drawing/2014/main" id="{3297A885-2AD1-4F75-85B9-D1BAFC50506C}"/>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9" name="正方形/長方形 508">
                  <a:extLst>
                    <a:ext uri="{FF2B5EF4-FFF2-40B4-BE49-F238E27FC236}">
                      <a16:creationId xmlns:a16="http://schemas.microsoft.com/office/drawing/2014/main" id="{7AF3FC0D-CB97-4C25-8A5B-D2555968C22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0" name="正方形/長方形 509">
                  <a:extLst>
                    <a:ext uri="{FF2B5EF4-FFF2-40B4-BE49-F238E27FC236}">
                      <a16:creationId xmlns:a16="http://schemas.microsoft.com/office/drawing/2014/main" id="{6CD12FA5-A88C-438B-95B5-7B5CB2252A38}"/>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1" name="正方形/長方形 510">
                  <a:extLst>
                    <a:ext uri="{FF2B5EF4-FFF2-40B4-BE49-F238E27FC236}">
                      <a16:creationId xmlns:a16="http://schemas.microsoft.com/office/drawing/2014/main" id="{3A2FA0D1-E1E7-4FBE-B5B5-203D27994B03}"/>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2" name="正方形/長方形 511">
                  <a:extLst>
                    <a:ext uri="{FF2B5EF4-FFF2-40B4-BE49-F238E27FC236}">
                      <a16:creationId xmlns:a16="http://schemas.microsoft.com/office/drawing/2014/main" id="{2ED3A32D-6986-421A-A70B-FA25AF935DFF}"/>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1" name="正方形/長方形 270">
                <a:extLst>
                  <a:ext uri="{FF2B5EF4-FFF2-40B4-BE49-F238E27FC236}">
                    <a16:creationId xmlns:a16="http://schemas.microsoft.com/office/drawing/2014/main" id="{AE49930F-226C-4DCD-B0D1-6B8BBB14A866}"/>
                  </a:ext>
                </a:extLst>
              </p:cNvPr>
              <p:cNvSpPr/>
              <p:nvPr/>
            </p:nvSpPr>
            <p:spPr>
              <a:xfrm>
                <a:off x="533745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2" name="グループ化 271">
                <a:extLst>
                  <a:ext uri="{FF2B5EF4-FFF2-40B4-BE49-F238E27FC236}">
                    <a16:creationId xmlns:a16="http://schemas.microsoft.com/office/drawing/2014/main" id="{A11BA6C7-32A9-4638-8791-9A69303BB31B}"/>
                  </a:ext>
                </a:extLst>
              </p:cNvPr>
              <p:cNvGrpSpPr/>
              <p:nvPr/>
            </p:nvGrpSpPr>
            <p:grpSpPr>
              <a:xfrm>
                <a:off x="6387329" y="2647699"/>
                <a:ext cx="872684" cy="873171"/>
                <a:chOff x="5339489" y="2258095"/>
                <a:chExt cx="872684" cy="873171"/>
              </a:xfrm>
            </p:grpSpPr>
            <p:sp>
              <p:nvSpPr>
                <p:cNvPr id="463" name="正方形/長方形 462">
                  <a:extLst>
                    <a:ext uri="{FF2B5EF4-FFF2-40B4-BE49-F238E27FC236}">
                      <a16:creationId xmlns:a16="http://schemas.microsoft.com/office/drawing/2014/main" id="{A776D37E-8DB0-46C0-BC58-8C389988778B}"/>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4" name="正方形/長方形 463">
                  <a:extLst>
                    <a:ext uri="{FF2B5EF4-FFF2-40B4-BE49-F238E27FC236}">
                      <a16:creationId xmlns:a16="http://schemas.microsoft.com/office/drawing/2014/main" id="{57BB8C4C-3F0B-45FB-B340-B31254D4913B}"/>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正方形/長方形 464">
                  <a:extLst>
                    <a:ext uri="{FF2B5EF4-FFF2-40B4-BE49-F238E27FC236}">
                      <a16:creationId xmlns:a16="http://schemas.microsoft.com/office/drawing/2014/main" id="{AEDE308B-5B5D-4324-A1EC-D38A682CCB6C}"/>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6" name="正方形/長方形 465">
                  <a:extLst>
                    <a:ext uri="{FF2B5EF4-FFF2-40B4-BE49-F238E27FC236}">
                      <a16:creationId xmlns:a16="http://schemas.microsoft.com/office/drawing/2014/main" id="{72878431-AB84-4695-A3AA-BB55329FA5A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7" name="正方形/長方形 466">
                  <a:extLst>
                    <a:ext uri="{FF2B5EF4-FFF2-40B4-BE49-F238E27FC236}">
                      <a16:creationId xmlns:a16="http://schemas.microsoft.com/office/drawing/2014/main" id="{EE7B1338-5A8C-4978-A53A-D469C09FA24D}"/>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8" name="正方形/長方形 467">
                  <a:extLst>
                    <a:ext uri="{FF2B5EF4-FFF2-40B4-BE49-F238E27FC236}">
                      <a16:creationId xmlns:a16="http://schemas.microsoft.com/office/drawing/2014/main" id="{11FE8720-D91C-4D4A-A9D4-BD13B74655C1}"/>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正方形/長方形 468">
                  <a:extLst>
                    <a:ext uri="{FF2B5EF4-FFF2-40B4-BE49-F238E27FC236}">
                      <a16:creationId xmlns:a16="http://schemas.microsoft.com/office/drawing/2014/main" id="{B73FA7ED-55A0-42F8-938B-7161C523D827}"/>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正方形/長方形 469">
                  <a:extLst>
                    <a:ext uri="{FF2B5EF4-FFF2-40B4-BE49-F238E27FC236}">
                      <a16:creationId xmlns:a16="http://schemas.microsoft.com/office/drawing/2014/main" id="{C695AE9E-DE81-4203-AA2A-1C6EA374C3A2}"/>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正方形/長方形 470">
                  <a:extLst>
                    <a:ext uri="{FF2B5EF4-FFF2-40B4-BE49-F238E27FC236}">
                      <a16:creationId xmlns:a16="http://schemas.microsoft.com/office/drawing/2014/main" id="{CD0B3555-68FE-4854-BB50-70D0F7B641C5}"/>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正方形/長方形 471">
                  <a:extLst>
                    <a:ext uri="{FF2B5EF4-FFF2-40B4-BE49-F238E27FC236}">
                      <a16:creationId xmlns:a16="http://schemas.microsoft.com/office/drawing/2014/main" id="{461FA2AF-7B9D-4874-8C13-030C1668C4A9}"/>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正方形/長方形 472">
                  <a:extLst>
                    <a:ext uri="{FF2B5EF4-FFF2-40B4-BE49-F238E27FC236}">
                      <a16:creationId xmlns:a16="http://schemas.microsoft.com/office/drawing/2014/main" id="{675F36C4-2659-4B84-BEA2-14381F47FDAB}"/>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正方形/長方形 473">
                  <a:extLst>
                    <a:ext uri="{FF2B5EF4-FFF2-40B4-BE49-F238E27FC236}">
                      <a16:creationId xmlns:a16="http://schemas.microsoft.com/office/drawing/2014/main" id="{690E5672-6559-4211-A244-D0D04681D08B}"/>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正方形/長方形 474">
                  <a:extLst>
                    <a:ext uri="{FF2B5EF4-FFF2-40B4-BE49-F238E27FC236}">
                      <a16:creationId xmlns:a16="http://schemas.microsoft.com/office/drawing/2014/main" id="{0DA859C0-5B3A-457F-A697-2699ED184C3F}"/>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正方形/長方形 475">
                  <a:extLst>
                    <a:ext uri="{FF2B5EF4-FFF2-40B4-BE49-F238E27FC236}">
                      <a16:creationId xmlns:a16="http://schemas.microsoft.com/office/drawing/2014/main" id="{0F13CE33-8415-4C24-AFDF-E41CD100AB55}"/>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正方形/長方形 476">
                  <a:extLst>
                    <a:ext uri="{FF2B5EF4-FFF2-40B4-BE49-F238E27FC236}">
                      <a16:creationId xmlns:a16="http://schemas.microsoft.com/office/drawing/2014/main" id="{95FD0F77-81DA-4069-B1DB-158439957DA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正方形/長方形 477">
                  <a:extLst>
                    <a:ext uri="{FF2B5EF4-FFF2-40B4-BE49-F238E27FC236}">
                      <a16:creationId xmlns:a16="http://schemas.microsoft.com/office/drawing/2014/main" id="{A171C70D-D008-4C70-9280-EFA2E5E35DCC}"/>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正方形/長方形 478">
                  <a:extLst>
                    <a:ext uri="{FF2B5EF4-FFF2-40B4-BE49-F238E27FC236}">
                      <a16:creationId xmlns:a16="http://schemas.microsoft.com/office/drawing/2014/main" id="{4D7B07F8-CB17-43DE-AD13-677AC6A78C89}"/>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正方形/長方形 479">
                  <a:extLst>
                    <a:ext uri="{FF2B5EF4-FFF2-40B4-BE49-F238E27FC236}">
                      <a16:creationId xmlns:a16="http://schemas.microsoft.com/office/drawing/2014/main" id="{25DF15E9-8987-42C3-A8E3-8724C995EBD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正方形/長方形 480">
                  <a:extLst>
                    <a:ext uri="{FF2B5EF4-FFF2-40B4-BE49-F238E27FC236}">
                      <a16:creationId xmlns:a16="http://schemas.microsoft.com/office/drawing/2014/main" id="{4289A181-C9AD-4F11-A816-88ECB4D316DE}"/>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正方形/長方形 481">
                  <a:extLst>
                    <a:ext uri="{FF2B5EF4-FFF2-40B4-BE49-F238E27FC236}">
                      <a16:creationId xmlns:a16="http://schemas.microsoft.com/office/drawing/2014/main" id="{C0631933-3C41-437D-A16D-9F2E59F6894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正方形/長方形 482">
                  <a:extLst>
                    <a:ext uri="{FF2B5EF4-FFF2-40B4-BE49-F238E27FC236}">
                      <a16:creationId xmlns:a16="http://schemas.microsoft.com/office/drawing/2014/main" id="{880178EF-37BA-4ACB-85CC-3C4321959B77}"/>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4" name="正方形/長方形 483">
                  <a:extLst>
                    <a:ext uri="{FF2B5EF4-FFF2-40B4-BE49-F238E27FC236}">
                      <a16:creationId xmlns:a16="http://schemas.microsoft.com/office/drawing/2014/main" id="{65B0CC93-B23E-49A2-87E2-39571F799893}"/>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5" name="正方形/長方形 484">
                  <a:extLst>
                    <a:ext uri="{FF2B5EF4-FFF2-40B4-BE49-F238E27FC236}">
                      <a16:creationId xmlns:a16="http://schemas.microsoft.com/office/drawing/2014/main" id="{FEFB40C1-E55A-4EAE-B04F-0912FD8F6AB1}"/>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6" name="正方形/長方形 485">
                  <a:extLst>
                    <a:ext uri="{FF2B5EF4-FFF2-40B4-BE49-F238E27FC236}">
                      <a16:creationId xmlns:a16="http://schemas.microsoft.com/office/drawing/2014/main" id="{3470C431-B658-4828-A8FB-81A71EAF8D91}"/>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7" name="正方形/長方形 486">
                  <a:extLst>
                    <a:ext uri="{FF2B5EF4-FFF2-40B4-BE49-F238E27FC236}">
                      <a16:creationId xmlns:a16="http://schemas.microsoft.com/office/drawing/2014/main" id="{6BF6E625-5D29-4E3D-BCF3-BF7E9C9834A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3" name="正方形/長方形 272">
                <a:extLst>
                  <a:ext uri="{FF2B5EF4-FFF2-40B4-BE49-F238E27FC236}">
                    <a16:creationId xmlns:a16="http://schemas.microsoft.com/office/drawing/2014/main" id="{C9DC7800-7224-4BE1-86C6-7CFECC377493}"/>
                  </a:ext>
                </a:extLst>
              </p:cNvPr>
              <p:cNvSpPr/>
              <p:nvPr/>
            </p:nvSpPr>
            <p:spPr>
              <a:xfrm>
                <a:off x="6573518"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4" name="グループ化 273">
                <a:extLst>
                  <a:ext uri="{FF2B5EF4-FFF2-40B4-BE49-F238E27FC236}">
                    <a16:creationId xmlns:a16="http://schemas.microsoft.com/office/drawing/2014/main" id="{8575C163-C275-4148-A611-4C6C353D5A56}"/>
                  </a:ext>
                </a:extLst>
              </p:cNvPr>
              <p:cNvGrpSpPr/>
              <p:nvPr/>
            </p:nvGrpSpPr>
            <p:grpSpPr>
              <a:xfrm>
                <a:off x="7445718" y="2647699"/>
                <a:ext cx="872684" cy="873171"/>
                <a:chOff x="5339489" y="2258095"/>
                <a:chExt cx="872684" cy="873171"/>
              </a:xfrm>
            </p:grpSpPr>
            <p:sp>
              <p:nvSpPr>
                <p:cNvPr id="438" name="正方形/長方形 437">
                  <a:extLst>
                    <a:ext uri="{FF2B5EF4-FFF2-40B4-BE49-F238E27FC236}">
                      <a16:creationId xmlns:a16="http://schemas.microsoft.com/office/drawing/2014/main" id="{D91227F3-1A7D-4892-94B9-00DC6897B0D1}"/>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正方形/長方形 438">
                  <a:extLst>
                    <a:ext uri="{FF2B5EF4-FFF2-40B4-BE49-F238E27FC236}">
                      <a16:creationId xmlns:a16="http://schemas.microsoft.com/office/drawing/2014/main" id="{71870406-7EC6-4BF4-8B10-CB89F071C8EB}"/>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正方形/長方形 439">
                  <a:extLst>
                    <a:ext uri="{FF2B5EF4-FFF2-40B4-BE49-F238E27FC236}">
                      <a16:creationId xmlns:a16="http://schemas.microsoft.com/office/drawing/2014/main" id="{427FBCC7-F70E-4B73-8FA2-27EB9AC248DD}"/>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正方形/長方形 440">
                  <a:extLst>
                    <a:ext uri="{FF2B5EF4-FFF2-40B4-BE49-F238E27FC236}">
                      <a16:creationId xmlns:a16="http://schemas.microsoft.com/office/drawing/2014/main" id="{59FBA4F3-2867-40A4-A298-9F4A8EB3A662}"/>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正方形/長方形 441">
                  <a:extLst>
                    <a:ext uri="{FF2B5EF4-FFF2-40B4-BE49-F238E27FC236}">
                      <a16:creationId xmlns:a16="http://schemas.microsoft.com/office/drawing/2014/main" id="{188AF9D5-324A-46ED-95E5-0974A95A7056}"/>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正方形/長方形 442">
                  <a:extLst>
                    <a:ext uri="{FF2B5EF4-FFF2-40B4-BE49-F238E27FC236}">
                      <a16:creationId xmlns:a16="http://schemas.microsoft.com/office/drawing/2014/main" id="{20C408A7-A13E-4EE9-AC93-DAB3DC9604AD}"/>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正方形/長方形 443">
                  <a:extLst>
                    <a:ext uri="{FF2B5EF4-FFF2-40B4-BE49-F238E27FC236}">
                      <a16:creationId xmlns:a16="http://schemas.microsoft.com/office/drawing/2014/main" id="{CBF44ED5-AAA0-432E-AC0B-ABFC53B0DE7C}"/>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正方形/長方形 444">
                  <a:extLst>
                    <a:ext uri="{FF2B5EF4-FFF2-40B4-BE49-F238E27FC236}">
                      <a16:creationId xmlns:a16="http://schemas.microsoft.com/office/drawing/2014/main" id="{2A38936D-10AB-4C30-9E3E-F8A53704D8CC}"/>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正方形/長方形 445">
                  <a:extLst>
                    <a:ext uri="{FF2B5EF4-FFF2-40B4-BE49-F238E27FC236}">
                      <a16:creationId xmlns:a16="http://schemas.microsoft.com/office/drawing/2014/main" id="{98B71829-CEEF-45C6-AB43-887D5C6F3417}"/>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7" name="正方形/長方形 446">
                  <a:extLst>
                    <a:ext uri="{FF2B5EF4-FFF2-40B4-BE49-F238E27FC236}">
                      <a16:creationId xmlns:a16="http://schemas.microsoft.com/office/drawing/2014/main" id="{F7779752-C5AB-4109-B3E4-427ED9E486F7}"/>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正方形/長方形 447">
                  <a:extLst>
                    <a:ext uri="{FF2B5EF4-FFF2-40B4-BE49-F238E27FC236}">
                      <a16:creationId xmlns:a16="http://schemas.microsoft.com/office/drawing/2014/main" id="{08B1367A-1D38-4FA4-9034-A5D12D2D4E84}"/>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9" name="正方形/長方形 448">
                  <a:extLst>
                    <a:ext uri="{FF2B5EF4-FFF2-40B4-BE49-F238E27FC236}">
                      <a16:creationId xmlns:a16="http://schemas.microsoft.com/office/drawing/2014/main" id="{7033EE9F-6E41-4CCA-B738-CCBD09FADF68}"/>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正方形/長方形 449">
                  <a:extLst>
                    <a:ext uri="{FF2B5EF4-FFF2-40B4-BE49-F238E27FC236}">
                      <a16:creationId xmlns:a16="http://schemas.microsoft.com/office/drawing/2014/main" id="{102B918C-1DED-4938-8C15-0A6549C9D6B6}"/>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正方形/長方形 450">
                  <a:extLst>
                    <a:ext uri="{FF2B5EF4-FFF2-40B4-BE49-F238E27FC236}">
                      <a16:creationId xmlns:a16="http://schemas.microsoft.com/office/drawing/2014/main" id="{C3A5391A-A07F-40CD-9BAB-E1D6EF3F1DFC}"/>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正方形/長方形 451">
                  <a:extLst>
                    <a:ext uri="{FF2B5EF4-FFF2-40B4-BE49-F238E27FC236}">
                      <a16:creationId xmlns:a16="http://schemas.microsoft.com/office/drawing/2014/main" id="{EE7C2D55-0835-46A6-B199-4AE1F5D8558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正方形/長方形 452">
                  <a:extLst>
                    <a:ext uri="{FF2B5EF4-FFF2-40B4-BE49-F238E27FC236}">
                      <a16:creationId xmlns:a16="http://schemas.microsoft.com/office/drawing/2014/main" id="{36F77007-03A3-43C0-8FDB-9AF7B54F6945}"/>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正方形/長方形 453">
                  <a:extLst>
                    <a:ext uri="{FF2B5EF4-FFF2-40B4-BE49-F238E27FC236}">
                      <a16:creationId xmlns:a16="http://schemas.microsoft.com/office/drawing/2014/main" id="{91E4EDF3-EC45-4A73-909C-B4A0D4DE5A40}"/>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正方形/長方形 454">
                  <a:extLst>
                    <a:ext uri="{FF2B5EF4-FFF2-40B4-BE49-F238E27FC236}">
                      <a16:creationId xmlns:a16="http://schemas.microsoft.com/office/drawing/2014/main" id="{C3744332-6C68-4D6E-80FA-90EFBC6FE2C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6" name="正方形/長方形 455">
                  <a:extLst>
                    <a:ext uri="{FF2B5EF4-FFF2-40B4-BE49-F238E27FC236}">
                      <a16:creationId xmlns:a16="http://schemas.microsoft.com/office/drawing/2014/main" id="{A6FB43C8-7273-4651-AA2F-61C1CF9DBFC8}"/>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正方形/長方形 456">
                  <a:extLst>
                    <a:ext uri="{FF2B5EF4-FFF2-40B4-BE49-F238E27FC236}">
                      <a16:creationId xmlns:a16="http://schemas.microsoft.com/office/drawing/2014/main" id="{6815CAD3-563C-4299-9CF2-39EA104BE13E}"/>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8" name="正方形/長方形 457">
                  <a:extLst>
                    <a:ext uri="{FF2B5EF4-FFF2-40B4-BE49-F238E27FC236}">
                      <a16:creationId xmlns:a16="http://schemas.microsoft.com/office/drawing/2014/main" id="{36189B1A-693A-4DCE-9BD5-70A6A6C2BBB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9" name="正方形/長方形 458">
                  <a:extLst>
                    <a:ext uri="{FF2B5EF4-FFF2-40B4-BE49-F238E27FC236}">
                      <a16:creationId xmlns:a16="http://schemas.microsoft.com/office/drawing/2014/main" id="{A9EBDD8B-2FB8-4722-993C-614B2077989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0" name="正方形/長方形 459">
                  <a:extLst>
                    <a:ext uri="{FF2B5EF4-FFF2-40B4-BE49-F238E27FC236}">
                      <a16:creationId xmlns:a16="http://schemas.microsoft.com/office/drawing/2014/main" id="{9355842A-BE87-4BA5-93BD-E8CB9FEAF911}"/>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正方形/長方形 460">
                  <a:extLst>
                    <a:ext uri="{FF2B5EF4-FFF2-40B4-BE49-F238E27FC236}">
                      <a16:creationId xmlns:a16="http://schemas.microsoft.com/office/drawing/2014/main" id="{889836A7-9924-48C1-BF01-919F658832F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2" name="正方形/長方形 461">
                  <a:extLst>
                    <a:ext uri="{FF2B5EF4-FFF2-40B4-BE49-F238E27FC236}">
                      <a16:creationId xmlns:a16="http://schemas.microsoft.com/office/drawing/2014/main" id="{6B8442A6-37F9-4C95-9483-6B9C641DA82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5" name="正方形/長方形 274">
                <a:extLst>
                  <a:ext uri="{FF2B5EF4-FFF2-40B4-BE49-F238E27FC236}">
                    <a16:creationId xmlns:a16="http://schemas.microsoft.com/office/drawing/2014/main" id="{7B80325F-3639-4F9B-9C5B-DC589D4C2C2F}"/>
                  </a:ext>
                </a:extLst>
              </p:cNvPr>
              <p:cNvSpPr/>
              <p:nvPr/>
            </p:nvSpPr>
            <p:spPr>
              <a:xfrm>
                <a:off x="780392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6" name="グループ化 275">
                <a:extLst>
                  <a:ext uri="{FF2B5EF4-FFF2-40B4-BE49-F238E27FC236}">
                    <a16:creationId xmlns:a16="http://schemas.microsoft.com/office/drawing/2014/main" id="{61933B7F-D4CE-4776-B85F-C771A4501A6D}"/>
                  </a:ext>
                </a:extLst>
              </p:cNvPr>
              <p:cNvGrpSpPr/>
              <p:nvPr/>
            </p:nvGrpSpPr>
            <p:grpSpPr>
              <a:xfrm>
                <a:off x="5339489" y="3700478"/>
                <a:ext cx="872684" cy="873171"/>
                <a:chOff x="5339489" y="2258095"/>
                <a:chExt cx="872684" cy="873171"/>
              </a:xfrm>
            </p:grpSpPr>
            <p:sp>
              <p:nvSpPr>
                <p:cNvPr id="413" name="正方形/長方形 412">
                  <a:extLst>
                    <a:ext uri="{FF2B5EF4-FFF2-40B4-BE49-F238E27FC236}">
                      <a16:creationId xmlns:a16="http://schemas.microsoft.com/office/drawing/2014/main" id="{416A5F20-DC4E-4F9D-AE2F-CE710F36F8E7}"/>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正方形/長方形 413">
                  <a:extLst>
                    <a:ext uri="{FF2B5EF4-FFF2-40B4-BE49-F238E27FC236}">
                      <a16:creationId xmlns:a16="http://schemas.microsoft.com/office/drawing/2014/main" id="{7E73AD46-5787-4AAE-A4F6-105C846023C0}"/>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正方形/長方形 414">
                  <a:extLst>
                    <a:ext uri="{FF2B5EF4-FFF2-40B4-BE49-F238E27FC236}">
                      <a16:creationId xmlns:a16="http://schemas.microsoft.com/office/drawing/2014/main" id="{360EEFA8-D85C-48A0-A9FE-B7835B1935FE}"/>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正方形/長方形 415">
                  <a:extLst>
                    <a:ext uri="{FF2B5EF4-FFF2-40B4-BE49-F238E27FC236}">
                      <a16:creationId xmlns:a16="http://schemas.microsoft.com/office/drawing/2014/main" id="{4788638B-8B3B-4561-A8E7-45CF056C2583}"/>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正方形/長方形 416">
                  <a:extLst>
                    <a:ext uri="{FF2B5EF4-FFF2-40B4-BE49-F238E27FC236}">
                      <a16:creationId xmlns:a16="http://schemas.microsoft.com/office/drawing/2014/main" id="{1474B4BF-22F6-46CA-88FE-2DD5FE353601}"/>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正方形/長方形 417">
                  <a:extLst>
                    <a:ext uri="{FF2B5EF4-FFF2-40B4-BE49-F238E27FC236}">
                      <a16:creationId xmlns:a16="http://schemas.microsoft.com/office/drawing/2014/main" id="{D7C0C72E-9B86-4BC9-8B42-79FBF500064D}"/>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正方形/長方形 418">
                  <a:extLst>
                    <a:ext uri="{FF2B5EF4-FFF2-40B4-BE49-F238E27FC236}">
                      <a16:creationId xmlns:a16="http://schemas.microsoft.com/office/drawing/2014/main" id="{9C0AFE41-2DCC-44AA-B8CC-2F53F5E9A71F}"/>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正方形/長方形 419">
                  <a:extLst>
                    <a:ext uri="{FF2B5EF4-FFF2-40B4-BE49-F238E27FC236}">
                      <a16:creationId xmlns:a16="http://schemas.microsoft.com/office/drawing/2014/main" id="{2B5F84E6-096D-4B76-A88E-550803BE4FAC}"/>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正方形/長方形 420">
                  <a:extLst>
                    <a:ext uri="{FF2B5EF4-FFF2-40B4-BE49-F238E27FC236}">
                      <a16:creationId xmlns:a16="http://schemas.microsoft.com/office/drawing/2014/main" id="{81981979-60B1-471F-A2A2-BFD44732EE19}"/>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正方形/長方形 421">
                  <a:extLst>
                    <a:ext uri="{FF2B5EF4-FFF2-40B4-BE49-F238E27FC236}">
                      <a16:creationId xmlns:a16="http://schemas.microsoft.com/office/drawing/2014/main" id="{EA0EBB4A-D22D-4191-900C-CE321D4870F7}"/>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正方形/長方形 422">
                  <a:extLst>
                    <a:ext uri="{FF2B5EF4-FFF2-40B4-BE49-F238E27FC236}">
                      <a16:creationId xmlns:a16="http://schemas.microsoft.com/office/drawing/2014/main" id="{2C6F320E-60C2-4833-90C0-323D09F3FCFB}"/>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正方形/長方形 423">
                  <a:extLst>
                    <a:ext uri="{FF2B5EF4-FFF2-40B4-BE49-F238E27FC236}">
                      <a16:creationId xmlns:a16="http://schemas.microsoft.com/office/drawing/2014/main" id="{EB691EDF-2EFB-4033-BBF7-807CDAA5FA20}"/>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正方形/長方形 424">
                  <a:extLst>
                    <a:ext uri="{FF2B5EF4-FFF2-40B4-BE49-F238E27FC236}">
                      <a16:creationId xmlns:a16="http://schemas.microsoft.com/office/drawing/2014/main" id="{A15A1AEE-206E-44A0-9055-AE048CC4CA42}"/>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正方形/長方形 425">
                  <a:extLst>
                    <a:ext uri="{FF2B5EF4-FFF2-40B4-BE49-F238E27FC236}">
                      <a16:creationId xmlns:a16="http://schemas.microsoft.com/office/drawing/2014/main" id="{DA57905C-B8CB-456A-8BF0-8852323A5F3F}"/>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7" name="正方形/長方形 426">
                  <a:extLst>
                    <a:ext uri="{FF2B5EF4-FFF2-40B4-BE49-F238E27FC236}">
                      <a16:creationId xmlns:a16="http://schemas.microsoft.com/office/drawing/2014/main" id="{64FADBCE-0796-4F8E-B5F7-BAA81487CEF7}"/>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正方形/長方形 427">
                  <a:extLst>
                    <a:ext uri="{FF2B5EF4-FFF2-40B4-BE49-F238E27FC236}">
                      <a16:creationId xmlns:a16="http://schemas.microsoft.com/office/drawing/2014/main" id="{94893DB1-F9C6-4922-848E-1A4D87CC8507}"/>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9" name="正方形/長方形 428">
                  <a:extLst>
                    <a:ext uri="{FF2B5EF4-FFF2-40B4-BE49-F238E27FC236}">
                      <a16:creationId xmlns:a16="http://schemas.microsoft.com/office/drawing/2014/main" id="{5E7F865B-A57B-4108-8453-525E0EA62C2E}"/>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正方形/長方形 429">
                  <a:extLst>
                    <a:ext uri="{FF2B5EF4-FFF2-40B4-BE49-F238E27FC236}">
                      <a16:creationId xmlns:a16="http://schemas.microsoft.com/office/drawing/2014/main" id="{6EFA7278-3810-4383-9E58-F40F9B9DBED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正方形/長方形 430">
                  <a:extLst>
                    <a:ext uri="{FF2B5EF4-FFF2-40B4-BE49-F238E27FC236}">
                      <a16:creationId xmlns:a16="http://schemas.microsoft.com/office/drawing/2014/main" id="{FE2D42B5-CA32-4427-8B80-DC519A634472}"/>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正方形/長方形 431">
                  <a:extLst>
                    <a:ext uri="{FF2B5EF4-FFF2-40B4-BE49-F238E27FC236}">
                      <a16:creationId xmlns:a16="http://schemas.microsoft.com/office/drawing/2014/main" id="{6CE39153-CEF6-4814-A4A6-CC8172A406E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正方形/長方形 432">
                  <a:extLst>
                    <a:ext uri="{FF2B5EF4-FFF2-40B4-BE49-F238E27FC236}">
                      <a16:creationId xmlns:a16="http://schemas.microsoft.com/office/drawing/2014/main" id="{EC21F111-6C78-4833-B4BC-618D50D0E87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正方形/長方形 433">
                  <a:extLst>
                    <a:ext uri="{FF2B5EF4-FFF2-40B4-BE49-F238E27FC236}">
                      <a16:creationId xmlns:a16="http://schemas.microsoft.com/office/drawing/2014/main" id="{782DC27B-05C4-413C-BF65-ABDD96CB9B5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正方形/長方形 434">
                  <a:extLst>
                    <a:ext uri="{FF2B5EF4-FFF2-40B4-BE49-F238E27FC236}">
                      <a16:creationId xmlns:a16="http://schemas.microsoft.com/office/drawing/2014/main" id="{35641A44-C66E-4E47-B78F-BEF71B7EB3DE}"/>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正方形/長方形 435">
                  <a:extLst>
                    <a:ext uri="{FF2B5EF4-FFF2-40B4-BE49-F238E27FC236}">
                      <a16:creationId xmlns:a16="http://schemas.microsoft.com/office/drawing/2014/main" id="{CC016A2D-29D1-487A-B7F8-3B6A6B43763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正方形/長方形 436">
                  <a:extLst>
                    <a:ext uri="{FF2B5EF4-FFF2-40B4-BE49-F238E27FC236}">
                      <a16:creationId xmlns:a16="http://schemas.microsoft.com/office/drawing/2014/main" id="{E0437BD3-4251-41B0-8884-DF75B97D6DD3}"/>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7" name="正方形/長方形 276">
                <a:extLst>
                  <a:ext uri="{FF2B5EF4-FFF2-40B4-BE49-F238E27FC236}">
                    <a16:creationId xmlns:a16="http://schemas.microsoft.com/office/drawing/2014/main" id="{9442A3D8-4F9C-47BE-A574-F3AAF4591632}"/>
                  </a:ext>
                </a:extLst>
              </p:cNvPr>
              <p:cNvSpPr/>
              <p:nvPr/>
            </p:nvSpPr>
            <p:spPr>
              <a:xfrm>
                <a:off x="5337452" y="387501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8" name="グループ化 277">
                <a:extLst>
                  <a:ext uri="{FF2B5EF4-FFF2-40B4-BE49-F238E27FC236}">
                    <a16:creationId xmlns:a16="http://schemas.microsoft.com/office/drawing/2014/main" id="{BFC1E482-21F1-4A8E-9CD1-30215E09036F}"/>
                  </a:ext>
                </a:extLst>
              </p:cNvPr>
              <p:cNvGrpSpPr/>
              <p:nvPr/>
            </p:nvGrpSpPr>
            <p:grpSpPr>
              <a:xfrm>
                <a:off x="6387329" y="3700478"/>
                <a:ext cx="872684" cy="873171"/>
                <a:chOff x="5339489" y="2258095"/>
                <a:chExt cx="872684" cy="873171"/>
              </a:xfrm>
            </p:grpSpPr>
            <p:sp>
              <p:nvSpPr>
                <p:cNvPr id="388" name="正方形/長方形 387">
                  <a:extLst>
                    <a:ext uri="{FF2B5EF4-FFF2-40B4-BE49-F238E27FC236}">
                      <a16:creationId xmlns:a16="http://schemas.microsoft.com/office/drawing/2014/main" id="{6E258BED-A281-4D29-8A2C-7BDE7016A8AB}"/>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 name="正方形/長方形 388">
                  <a:extLst>
                    <a:ext uri="{FF2B5EF4-FFF2-40B4-BE49-F238E27FC236}">
                      <a16:creationId xmlns:a16="http://schemas.microsoft.com/office/drawing/2014/main" id="{8DE5504E-1E84-4CE9-8A4C-DAEA6EA28E2F}"/>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 name="正方形/長方形 389">
                  <a:extLst>
                    <a:ext uri="{FF2B5EF4-FFF2-40B4-BE49-F238E27FC236}">
                      <a16:creationId xmlns:a16="http://schemas.microsoft.com/office/drawing/2014/main" id="{ACC0248C-0710-4B8D-8532-664B977E4F2A}"/>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 name="正方形/長方形 390">
                  <a:extLst>
                    <a:ext uri="{FF2B5EF4-FFF2-40B4-BE49-F238E27FC236}">
                      <a16:creationId xmlns:a16="http://schemas.microsoft.com/office/drawing/2014/main" id="{9D1E5EE1-D13F-402E-8A25-EAB1E4CF524E}"/>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 name="正方形/長方形 391">
                  <a:extLst>
                    <a:ext uri="{FF2B5EF4-FFF2-40B4-BE49-F238E27FC236}">
                      <a16:creationId xmlns:a16="http://schemas.microsoft.com/office/drawing/2014/main" id="{F4FD43D9-859D-4D88-8157-0773740E7043}"/>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正方形/長方形 392">
                  <a:extLst>
                    <a:ext uri="{FF2B5EF4-FFF2-40B4-BE49-F238E27FC236}">
                      <a16:creationId xmlns:a16="http://schemas.microsoft.com/office/drawing/2014/main" id="{2B304B1F-0A7B-4101-A4F4-02FB1060D3FE}"/>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正方形/長方形 393">
                  <a:extLst>
                    <a:ext uri="{FF2B5EF4-FFF2-40B4-BE49-F238E27FC236}">
                      <a16:creationId xmlns:a16="http://schemas.microsoft.com/office/drawing/2014/main" id="{185F0865-C13E-4A5F-A269-618F7B61BA16}"/>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正方形/長方形 394">
                  <a:extLst>
                    <a:ext uri="{FF2B5EF4-FFF2-40B4-BE49-F238E27FC236}">
                      <a16:creationId xmlns:a16="http://schemas.microsoft.com/office/drawing/2014/main" id="{980C4D12-C37E-4ECD-BD33-948C5BCCDAF8}"/>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正方形/長方形 395">
                  <a:extLst>
                    <a:ext uri="{FF2B5EF4-FFF2-40B4-BE49-F238E27FC236}">
                      <a16:creationId xmlns:a16="http://schemas.microsoft.com/office/drawing/2014/main" id="{533040B1-FD55-4E25-824B-3F184F022C8A}"/>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正方形/長方形 396">
                  <a:extLst>
                    <a:ext uri="{FF2B5EF4-FFF2-40B4-BE49-F238E27FC236}">
                      <a16:creationId xmlns:a16="http://schemas.microsoft.com/office/drawing/2014/main" id="{06944208-594B-468C-992C-183D26DA8629}"/>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正方形/長方形 397">
                  <a:extLst>
                    <a:ext uri="{FF2B5EF4-FFF2-40B4-BE49-F238E27FC236}">
                      <a16:creationId xmlns:a16="http://schemas.microsoft.com/office/drawing/2014/main" id="{1E3E059F-F91E-4B34-872C-856F26BCF6C2}"/>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正方形/長方形 398">
                  <a:extLst>
                    <a:ext uri="{FF2B5EF4-FFF2-40B4-BE49-F238E27FC236}">
                      <a16:creationId xmlns:a16="http://schemas.microsoft.com/office/drawing/2014/main" id="{BC6F337D-CBC7-421E-B607-D442B20C282A}"/>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正方形/長方形 399">
                  <a:extLst>
                    <a:ext uri="{FF2B5EF4-FFF2-40B4-BE49-F238E27FC236}">
                      <a16:creationId xmlns:a16="http://schemas.microsoft.com/office/drawing/2014/main" id="{92014DEB-E557-40B1-B436-9BD3B451FD88}"/>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正方形/長方形 400">
                  <a:extLst>
                    <a:ext uri="{FF2B5EF4-FFF2-40B4-BE49-F238E27FC236}">
                      <a16:creationId xmlns:a16="http://schemas.microsoft.com/office/drawing/2014/main" id="{B517A7D2-1E20-4902-805E-1DEEF454A573}"/>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正方形/長方形 401">
                  <a:extLst>
                    <a:ext uri="{FF2B5EF4-FFF2-40B4-BE49-F238E27FC236}">
                      <a16:creationId xmlns:a16="http://schemas.microsoft.com/office/drawing/2014/main" id="{49CCA85F-FF61-4B2A-BB72-F8AADDB50B48}"/>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正方形/長方形 402">
                  <a:extLst>
                    <a:ext uri="{FF2B5EF4-FFF2-40B4-BE49-F238E27FC236}">
                      <a16:creationId xmlns:a16="http://schemas.microsoft.com/office/drawing/2014/main" id="{A2167D1F-D69A-4205-9ED4-63A8D9371AF2}"/>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正方形/長方形 403">
                  <a:extLst>
                    <a:ext uri="{FF2B5EF4-FFF2-40B4-BE49-F238E27FC236}">
                      <a16:creationId xmlns:a16="http://schemas.microsoft.com/office/drawing/2014/main" id="{B649D562-B602-442D-9BBF-45DBD8E591E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正方形/長方形 404">
                  <a:extLst>
                    <a:ext uri="{FF2B5EF4-FFF2-40B4-BE49-F238E27FC236}">
                      <a16:creationId xmlns:a16="http://schemas.microsoft.com/office/drawing/2014/main" id="{A349C723-A993-45B4-A66F-9581D61C35B9}"/>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正方形/長方形 405">
                  <a:extLst>
                    <a:ext uri="{FF2B5EF4-FFF2-40B4-BE49-F238E27FC236}">
                      <a16:creationId xmlns:a16="http://schemas.microsoft.com/office/drawing/2014/main" id="{E5CC51AC-A43B-4241-A74D-E9966BB55712}"/>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正方形/長方形 406">
                  <a:extLst>
                    <a:ext uri="{FF2B5EF4-FFF2-40B4-BE49-F238E27FC236}">
                      <a16:creationId xmlns:a16="http://schemas.microsoft.com/office/drawing/2014/main" id="{5D099DDD-37E8-4F08-AD6D-1DF60DA3079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正方形/長方形 407">
                  <a:extLst>
                    <a:ext uri="{FF2B5EF4-FFF2-40B4-BE49-F238E27FC236}">
                      <a16:creationId xmlns:a16="http://schemas.microsoft.com/office/drawing/2014/main" id="{569725FC-4CA2-41BB-ABAE-D1BF2B24B96A}"/>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 name="正方形/長方形 408">
                  <a:extLst>
                    <a:ext uri="{FF2B5EF4-FFF2-40B4-BE49-F238E27FC236}">
                      <a16:creationId xmlns:a16="http://schemas.microsoft.com/office/drawing/2014/main" id="{2D34D141-ADB0-4D06-A228-3C7F29DB106A}"/>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正方形/長方形 409">
                  <a:extLst>
                    <a:ext uri="{FF2B5EF4-FFF2-40B4-BE49-F238E27FC236}">
                      <a16:creationId xmlns:a16="http://schemas.microsoft.com/office/drawing/2014/main" id="{6152E26E-DA6E-4A88-B4C3-53446B560D57}"/>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 name="正方形/長方形 410">
                  <a:extLst>
                    <a:ext uri="{FF2B5EF4-FFF2-40B4-BE49-F238E27FC236}">
                      <a16:creationId xmlns:a16="http://schemas.microsoft.com/office/drawing/2014/main" id="{6FCF2F31-B728-4BD0-8B13-D8E19DA27B14}"/>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正方形/長方形 411">
                  <a:extLst>
                    <a:ext uri="{FF2B5EF4-FFF2-40B4-BE49-F238E27FC236}">
                      <a16:creationId xmlns:a16="http://schemas.microsoft.com/office/drawing/2014/main" id="{E8CBA4F3-48DD-455F-8881-7356395ADB79}"/>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9" name="正方形/長方形 278">
                <a:extLst>
                  <a:ext uri="{FF2B5EF4-FFF2-40B4-BE49-F238E27FC236}">
                    <a16:creationId xmlns:a16="http://schemas.microsoft.com/office/drawing/2014/main" id="{86E1CEAF-F4D9-41DC-AA9B-EF60AF52CACC}"/>
                  </a:ext>
                </a:extLst>
              </p:cNvPr>
              <p:cNvSpPr/>
              <p:nvPr/>
            </p:nvSpPr>
            <p:spPr>
              <a:xfrm>
                <a:off x="6573518" y="3876151"/>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0" name="グループ化 279">
                <a:extLst>
                  <a:ext uri="{FF2B5EF4-FFF2-40B4-BE49-F238E27FC236}">
                    <a16:creationId xmlns:a16="http://schemas.microsoft.com/office/drawing/2014/main" id="{6E1A2544-B1CD-48CE-BA75-D45D8EB3EAEB}"/>
                  </a:ext>
                </a:extLst>
              </p:cNvPr>
              <p:cNvGrpSpPr/>
              <p:nvPr/>
            </p:nvGrpSpPr>
            <p:grpSpPr>
              <a:xfrm>
                <a:off x="7445718" y="3700478"/>
                <a:ext cx="872684" cy="873171"/>
                <a:chOff x="5339489" y="2258095"/>
                <a:chExt cx="872684" cy="873171"/>
              </a:xfrm>
            </p:grpSpPr>
            <p:sp>
              <p:nvSpPr>
                <p:cNvPr id="363" name="正方形/長方形 362">
                  <a:extLst>
                    <a:ext uri="{FF2B5EF4-FFF2-40B4-BE49-F238E27FC236}">
                      <a16:creationId xmlns:a16="http://schemas.microsoft.com/office/drawing/2014/main" id="{181CB7FD-AE74-485F-AB91-690E426FA441}"/>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正方形/長方形 363">
                  <a:extLst>
                    <a:ext uri="{FF2B5EF4-FFF2-40B4-BE49-F238E27FC236}">
                      <a16:creationId xmlns:a16="http://schemas.microsoft.com/office/drawing/2014/main" id="{BF635F58-131E-4FC2-935F-A5E361D7F7BE}"/>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正方形/長方形 364">
                  <a:extLst>
                    <a:ext uri="{FF2B5EF4-FFF2-40B4-BE49-F238E27FC236}">
                      <a16:creationId xmlns:a16="http://schemas.microsoft.com/office/drawing/2014/main" id="{8AF5BC79-9F97-4254-B47F-7ABB2BC8FA7E}"/>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正方形/長方形 365">
                  <a:extLst>
                    <a:ext uri="{FF2B5EF4-FFF2-40B4-BE49-F238E27FC236}">
                      <a16:creationId xmlns:a16="http://schemas.microsoft.com/office/drawing/2014/main" id="{C48751A0-DCCE-43F0-850B-715A677DD6A5}"/>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正方形/長方形 366">
                  <a:extLst>
                    <a:ext uri="{FF2B5EF4-FFF2-40B4-BE49-F238E27FC236}">
                      <a16:creationId xmlns:a16="http://schemas.microsoft.com/office/drawing/2014/main" id="{8D3A6A9E-B530-4D6A-B1F4-036AB35E8E51}"/>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正方形/長方形 367">
                  <a:extLst>
                    <a:ext uri="{FF2B5EF4-FFF2-40B4-BE49-F238E27FC236}">
                      <a16:creationId xmlns:a16="http://schemas.microsoft.com/office/drawing/2014/main" id="{DA8BE353-A55E-4FCE-A89F-FCFE91A6505B}"/>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正方形/長方形 368">
                  <a:extLst>
                    <a:ext uri="{FF2B5EF4-FFF2-40B4-BE49-F238E27FC236}">
                      <a16:creationId xmlns:a16="http://schemas.microsoft.com/office/drawing/2014/main" id="{BEDF895D-D5E0-4248-A462-01D82D894653}"/>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 name="正方形/長方形 369">
                  <a:extLst>
                    <a:ext uri="{FF2B5EF4-FFF2-40B4-BE49-F238E27FC236}">
                      <a16:creationId xmlns:a16="http://schemas.microsoft.com/office/drawing/2014/main" id="{B0DAFB3B-8270-4FC8-A7ED-45F9DE6D566E}"/>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正方形/長方形 370">
                  <a:extLst>
                    <a:ext uri="{FF2B5EF4-FFF2-40B4-BE49-F238E27FC236}">
                      <a16:creationId xmlns:a16="http://schemas.microsoft.com/office/drawing/2014/main" id="{5BA21278-C1B7-4BCD-BAE2-A22FA11D9F72}"/>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正方形/長方形 371">
                  <a:extLst>
                    <a:ext uri="{FF2B5EF4-FFF2-40B4-BE49-F238E27FC236}">
                      <a16:creationId xmlns:a16="http://schemas.microsoft.com/office/drawing/2014/main" id="{B3E11776-65A6-4DF0-B134-34281DCEF7C2}"/>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正方形/長方形 372">
                  <a:extLst>
                    <a:ext uri="{FF2B5EF4-FFF2-40B4-BE49-F238E27FC236}">
                      <a16:creationId xmlns:a16="http://schemas.microsoft.com/office/drawing/2014/main" id="{F8BED0DB-DC4B-4FE4-9440-826EC60FE704}"/>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正方形/長方形 373">
                  <a:extLst>
                    <a:ext uri="{FF2B5EF4-FFF2-40B4-BE49-F238E27FC236}">
                      <a16:creationId xmlns:a16="http://schemas.microsoft.com/office/drawing/2014/main" id="{78ED35F8-9E9E-4C8B-B8C0-854569BA1F25}"/>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正方形/長方形 374">
                  <a:extLst>
                    <a:ext uri="{FF2B5EF4-FFF2-40B4-BE49-F238E27FC236}">
                      <a16:creationId xmlns:a16="http://schemas.microsoft.com/office/drawing/2014/main" id="{CAB20C15-B9E9-44B8-BFAE-D75E082EB932}"/>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正方形/長方形 375">
                  <a:extLst>
                    <a:ext uri="{FF2B5EF4-FFF2-40B4-BE49-F238E27FC236}">
                      <a16:creationId xmlns:a16="http://schemas.microsoft.com/office/drawing/2014/main" id="{E208D4EF-B167-4F4A-8A4B-8C8C3AF9FA85}"/>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正方形/長方形 376">
                  <a:extLst>
                    <a:ext uri="{FF2B5EF4-FFF2-40B4-BE49-F238E27FC236}">
                      <a16:creationId xmlns:a16="http://schemas.microsoft.com/office/drawing/2014/main" id="{DDE22156-8198-40B6-83FE-D0CACB2A5189}"/>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正方形/長方形 377">
                  <a:extLst>
                    <a:ext uri="{FF2B5EF4-FFF2-40B4-BE49-F238E27FC236}">
                      <a16:creationId xmlns:a16="http://schemas.microsoft.com/office/drawing/2014/main" id="{83042D2C-0F10-4A03-8679-F214E974DBFB}"/>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正方形/長方形 378">
                  <a:extLst>
                    <a:ext uri="{FF2B5EF4-FFF2-40B4-BE49-F238E27FC236}">
                      <a16:creationId xmlns:a16="http://schemas.microsoft.com/office/drawing/2014/main" id="{1255EBA8-6768-4EDD-B3E9-83CE2DBCA7C0}"/>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正方形/長方形 379">
                  <a:extLst>
                    <a:ext uri="{FF2B5EF4-FFF2-40B4-BE49-F238E27FC236}">
                      <a16:creationId xmlns:a16="http://schemas.microsoft.com/office/drawing/2014/main" id="{52B2F5C8-967A-427C-B730-FCC912ECC122}"/>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正方形/長方形 380">
                  <a:extLst>
                    <a:ext uri="{FF2B5EF4-FFF2-40B4-BE49-F238E27FC236}">
                      <a16:creationId xmlns:a16="http://schemas.microsoft.com/office/drawing/2014/main" id="{7B6EE883-A47F-41A5-AE8A-0D454102305E}"/>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正方形/長方形 381">
                  <a:extLst>
                    <a:ext uri="{FF2B5EF4-FFF2-40B4-BE49-F238E27FC236}">
                      <a16:creationId xmlns:a16="http://schemas.microsoft.com/office/drawing/2014/main" id="{F946971E-B074-47CB-9452-2DD0544F6EAB}"/>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正方形/長方形 382">
                  <a:extLst>
                    <a:ext uri="{FF2B5EF4-FFF2-40B4-BE49-F238E27FC236}">
                      <a16:creationId xmlns:a16="http://schemas.microsoft.com/office/drawing/2014/main" id="{D9C9F414-5868-4D95-8E12-1AC57DC88E2E}"/>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正方形/長方形 383">
                  <a:extLst>
                    <a:ext uri="{FF2B5EF4-FFF2-40B4-BE49-F238E27FC236}">
                      <a16:creationId xmlns:a16="http://schemas.microsoft.com/office/drawing/2014/main" id="{929F7559-926F-413D-B088-E574B130FF7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正方形/長方形 384">
                  <a:extLst>
                    <a:ext uri="{FF2B5EF4-FFF2-40B4-BE49-F238E27FC236}">
                      <a16:creationId xmlns:a16="http://schemas.microsoft.com/office/drawing/2014/main" id="{C4A76BA3-1AEE-4925-B70E-A56E33EAD51E}"/>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正方形/長方形 385">
                  <a:extLst>
                    <a:ext uri="{FF2B5EF4-FFF2-40B4-BE49-F238E27FC236}">
                      <a16:creationId xmlns:a16="http://schemas.microsoft.com/office/drawing/2014/main" id="{77547910-50FA-44D7-9013-2B59DA755EF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正方形/長方形 386">
                  <a:extLst>
                    <a:ext uri="{FF2B5EF4-FFF2-40B4-BE49-F238E27FC236}">
                      <a16:creationId xmlns:a16="http://schemas.microsoft.com/office/drawing/2014/main" id="{1758C5E8-12D6-4368-82AA-9A00C12C200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1" name="正方形/長方形 280">
                <a:extLst>
                  <a:ext uri="{FF2B5EF4-FFF2-40B4-BE49-F238E27FC236}">
                    <a16:creationId xmlns:a16="http://schemas.microsoft.com/office/drawing/2014/main" id="{08F4AE24-D1E5-456D-9DB0-321A87AE162E}"/>
                  </a:ext>
                </a:extLst>
              </p:cNvPr>
              <p:cNvSpPr/>
              <p:nvPr/>
            </p:nvSpPr>
            <p:spPr>
              <a:xfrm>
                <a:off x="7803922" y="387501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2" name="グループ化 281">
                <a:extLst>
                  <a:ext uri="{FF2B5EF4-FFF2-40B4-BE49-F238E27FC236}">
                    <a16:creationId xmlns:a16="http://schemas.microsoft.com/office/drawing/2014/main" id="{BA926A8E-0C76-4DEC-9304-52CA6E66F72E}"/>
                  </a:ext>
                </a:extLst>
              </p:cNvPr>
              <p:cNvGrpSpPr/>
              <p:nvPr/>
            </p:nvGrpSpPr>
            <p:grpSpPr>
              <a:xfrm>
                <a:off x="5339489" y="4736463"/>
                <a:ext cx="872684" cy="873171"/>
                <a:chOff x="5339489" y="2258095"/>
                <a:chExt cx="872684" cy="873171"/>
              </a:xfrm>
            </p:grpSpPr>
            <p:sp>
              <p:nvSpPr>
                <p:cNvPr id="338" name="正方形/長方形 337">
                  <a:extLst>
                    <a:ext uri="{FF2B5EF4-FFF2-40B4-BE49-F238E27FC236}">
                      <a16:creationId xmlns:a16="http://schemas.microsoft.com/office/drawing/2014/main" id="{25795FE6-90C6-4564-B890-38AD65DB6316}"/>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a:extLst>
                    <a:ext uri="{FF2B5EF4-FFF2-40B4-BE49-F238E27FC236}">
                      <a16:creationId xmlns:a16="http://schemas.microsoft.com/office/drawing/2014/main" id="{A9071316-69CD-425B-8632-97E85753BB7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a:extLst>
                    <a:ext uri="{FF2B5EF4-FFF2-40B4-BE49-F238E27FC236}">
                      <a16:creationId xmlns:a16="http://schemas.microsoft.com/office/drawing/2014/main" id="{B2E9E129-BF08-4473-819E-5BEBB4BD9112}"/>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a:extLst>
                    <a:ext uri="{FF2B5EF4-FFF2-40B4-BE49-F238E27FC236}">
                      <a16:creationId xmlns:a16="http://schemas.microsoft.com/office/drawing/2014/main" id="{1968F775-02D2-4D2B-968C-6C57C3DE09E5}"/>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a:extLst>
                    <a:ext uri="{FF2B5EF4-FFF2-40B4-BE49-F238E27FC236}">
                      <a16:creationId xmlns:a16="http://schemas.microsoft.com/office/drawing/2014/main" id="{92954BA3-00AF-4EA6-AEE8-6EBE99CE6577}"/>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a:extLst>
                    <a:ext uri="{FF2B5EF4-FFF2-40B4-BE49-F238E27FC236}">
                      <a16:creationId xmlns:a16="http://schemas.microsoft.com/office/drawing/2014/main" id="{EF5E1B20-F41D-48DC-A9EC-541C55AEC96E}"/>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正方形/長方形 343">
                  <a:extLst>
                    <a:ext uri="{FF2B5EF4-FFF2-40B4-BE49-F238E27FC236}">
                      <a16:creationId xmlns:a16="http://schemas.microsoft.com/office/drawing/2014/main" id="{2D0F5713-0A47-4D21-9AA0-3512CCEBE9CE}"/>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正方形/長方形 344">
                  <a:extLst>
                    <a:ext uri="{FF2B5EF4-FFF2-40B4-BE49-F238E27FC236}">
                      <a16:creationId xmlns:a16="http://schemas.microsoft.com/office/drawing/2014/main" id="{4595E2DC-287C-4EED-83DE-001B1784D476}"/>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282EB23C-1E8A-4E63-9BC1-D691AC2A406B}"/>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正方形/長方形 346">
                  <a:extLst>
                    <a:ext uri="{FF2B5EF4-FFF2-40B4-BE49-F238E27FC236}">
                      <a16:creationId xmlns:a16="http://schemas.microsoft.com/office/drawing/2014/main" id="{F4792810-9EA1-40F7-9E57-4C93EA67B89B}"/>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正方形/長方形 347">
                  <a:extLst>
                    <a:ext uri="{FF2B5EF4-FFF2-40B4-BE49-F238E27FC236}">
                      <a16:creationId xmlns:a16="http://schemas.microsoft.com/office/drawing/2014/main" id="{E9BCB8E7-A666-46FF-AC3A-7A0CD86774EA}"/>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正方形/長方形 348">
                  <a:extLst>
                    <a:ext uri="{FF2B5EF4-FFF2-40B4-BE49-F238E27FC236}">
                      <a16:creationId xmlns:a16="http://schemas.microsoft.com/office/drawing/2014/main" id="{89F28444-ADB5-4159-858F-25EABA104567}"/>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正方形/長方形 349">
                  <a:extLst>
                    <a:ext uri="{FF2B5EF4-FFF2-40B4-BE49-F238E27FC236}">
                      <a16:creationId xmlns:a16="http://schemas.microsoft.com/office/drawing/2014/main" id="{5826C889-DCBB-4766-96A5-4A1AF64317EC}"/>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正方形/長方形 350">
                  <a:extLst>
                    <a:ext uri="{FF2B5EF4-FFF2-40B4-BE49-F238E27FC236}">
                      <a16:creationId xmlns:a16="http://schemas.microsoft.com/office/drawing/2014/main" id="{A22981E4-14EB-448C-AA4D-957F3E5217B7}"/>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77BDA66E-DD17-4381-A7C4-EDE2B5CC5DB8}"/>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90806D9C-E977-4142-A55E-AE6116A3BCE0}"/>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 name="正方形/長方形 353">
                  <a:extLst>
                    <a:ext uri="{FF2B5EF4-FFF2-40B4-BE49-F238E27FC236}">
                      <a16:creationId xmlns:a16="http://schemas.microsoft.com/office/drawing/2014/main" id="{B1796884-E7E8-400F-BB57-5A482B204C4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正方形/長方形 354">
                  <a:extLst>
                    <a:ext uri="{FF2B5EF4-FFF2-40B4-BE49-F238E27FC236}">
                      <a16:creationId xmlns:a16="http://schemas.microsoft.com/office/drawing/2014/main" id="{ADC233E6-7A01-4AC6-AE4A-59E8EA4B951D}"/>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正方形/長方形 355">
                  <a:extLst>
                    <a:ext uri="{FF2B5EF4-FFF2-40B4-BE49-F238E27FC236}">
                      <a16:creationId xmlns:a16="http://schemas.microsoft.com/office/drawing/2014/main" id="{FA244364-46FE-4490-9B54-37955BA65413}"/>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正方形/長方形 356">
                  <a:extLst>
                    <a:ext uri="{FF2B5EF4-FFF2-40B4-BE49-F238E27FC236}">
                      <a16:creationId xmlns:a16="http://schemas.microsoft.com/office/drawing/2014/main" id="{4B628869-79B8-49E8-8CC1-EC4617929C1A}"/>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正方形/長方形 357">
                  <a:extLst>
                    <a:ext uri="{FF2B5EF4-FFF2-40B4-BE49-F238E27FC236}">
                      <a16:creationId xmlns:a16="http://schemas.microsoft.com/office/drawing/2014/main" id="{24CE0A1E-1B0F-4D80-8B49-39B8710630E2}"/>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正方形/長方形 358">
                  <a:extLst>
                    <a:ext uri="{FF2B5EF4-FFF2-40B4-BE49-F238E27FC236}">
                      <a16:creationId xmlns:a16="http://schemas.microsoft.com/office/drawing/2014/main" id="{1C77DEF4-F943-422C-A19D-7D505D54D29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正方形/長方形 359">
                  <a:extLst>
                    <a:ext uri="{FF2B5EF4-FFF2-40B4-BE49-F238E27FC236}">
                      <a16:creationId xmlns:a16="http://schemas.microsoft.com/office/drawing/2014/main" id="{356552CC-779E-41F7-9A72-4FF5773915D4}"/>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正方形/長方形 360">
                  <a:extLst>
                    <a:ext uri="{FF2B5EF4-FFF2-40B4-BE49-F238E27FC236}">
                      <a16:creationId xmlns:a16="http://schemas.microsoft.com/office/drawing/2014/main" id="{43D4D514-D12F-4E5D-A150-8CEF3B2B44E5}"/>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正方形/長方形 361">
                  <a:extLst>
                    <a:ext uri="{FF2B5EF4-FFF2-40B4-BE49-F238E27FC236}">
                      <a16:creationId xmlns:a16="http://schemas.microsoft.com/office/drawing/2014/main" id="{612E0DF5-925A-4191-A1DE-A4A982C8D58D}"/>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3" name="正方形/長方形 282">
                <a:extLst>
                  <a:ext uri="{FF2B5EF4-FFF2-40B4-BE49-F238E27FC236}">
                    <a16:creationId xmlns:a16="http://schemas.microsoft.com/office/drawing/2014/main" id="{492D12A3-C986-4350-A7EA-8A91B92F4357}"/>
                  </a:ext>
                </a:extLst>
              </p:cNvPr>
              <p:cNvSpPr/>
              <p:nvPr/>
            </p:nvSpPr>
            <p:spPr>
              <a:xfrm>
                <a:off x="5337452" y="5081999"/>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4" name="グループ化 283">
                <a:extLst>
                  <a:ext uri="{FF2B5EF4-FFF2-40B4-BE49-F238E27FC236}">
                    <a16:creationId xmlns:a16="http://schemas.microsoft.com/office/drawing/2014/main" id="{4096CE22-0E47-4392-BE88-D649EF61567E}"/>
                  </a:ext>
                </a:extLst>
              </p:cNvPr>
              <p:cNvGrpSpPr/>
              <p:nvPr/>
            </p:nvGrpSpPr>
            <p:grpSpPr>
              <a:xfrm>
                <a:off x="6387329" y="4736463"/>
                <a:ext cx="872684" cy="873171"/>
                <a:chOff x="5339489" y="2258095"/>
                <a:chExt cx="872684" cy="873171"/>
              </a:xfrm>
            </p:grpSpPr>
            <p:sp>
              <p:nvSpPr>
                <p:cNvPr id="313" name="正方形/長方形 312">
                  <a:extLst>
                    <a:ext uri="{FF2B5EF4-FFF2-40B4-BE49-F238E27FC236}">
                      <a16:creationId xmlns:a16="http://schemas.microsoft.com/office/drawing/2014/main" id="{896E4330-3FC4-49CC-9845-E0652F0A1727}"/>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a:extLst>
                    <a:ext uri="{FF2B5EF4-FFF2-40B4-BE49-F238E27FC236}">
                      <a16:creationId xmlns:a16="http://schemas.microsoft.com/office/drawing/2014/main" id="{724C28BD-F69B-4223-9746-623C1067DC67}"/>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a:extLst>
                    <a:ext uri="{FF2B5EF4-FFF2-40B4-BE49-F238E27FC236}">
                      <a16:creationId xmlns:a16="http://schemas.microsoft.com/office/drawing/2014/main" id="{C830BE8A-F8DD-49F6-995B-0E35EE1EA896}"/>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a:extLst>
                    <a:ext uri="{FF2B5EF4-FFF2-40B4-BE49-F238E27FC236}">
                      <a16:creationId xmlns:a16="http://schemas.microsoft.com/office/drawing/2014/main" id="{7B3C6852-0379-435F-84EC-9AE089D072B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a:extLst>
                    <a:ext uri="{FF2B5EF4-FFF2-40B4-BE49-F238E27FC236}">
                      <a16:creationId xmlns:a16="http://schemas.microsoft.com/office/drawing/2014/main" id="{DB6DB51C-65BC-4F51-96B9-A58C1F0A388E}"/>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5BD2472C-B66C-496C-BC5D-BF5DD58F93BA}"/>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a:extLst>
                    <a:ext uri="{FF2B5EF4-FFF2-40B4-BE49-F238E27FC236}">
                      <a16:creationId xmlns:a16="http://schemas.microsoft.com/office/drawing/2014/main" id="{1683BD1A-9D8E-4100-B4F2-612ADE10A615}"/>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7BD49D08-9C3A-4B88-9D05-58D6B829EF8D}"/>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a:extLst>
                    <a:ext uri="{FF2B5EF4-FFF2-40B4-BE49-F238E27FC236}">
                      <a16:creationId xmlns:a16="http://schemas.microsoft.com/office/drawing/2014/main" id="{0C6CCF0B-C848-4482-AEDA-2EFDA1F29E85}"/>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BE0E3AE2-C501-450F-8280-B8238FAAA583}"/>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a:extLst>
                    <a:ext uri="{FF2B5EF4-FFF2-40B4-BE49-F238E27FC236}">
                      <a16:creationId xmlns:a16="http://schemas.microsoft.com/office/drawing/2014/main" id="{0618B54F-7DA7-4817-B6D4-7E4E282ED3D9}"/>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a:extLst>
                    <a:ext uri="{FF2B5EF4-FFF2-40B4-BE49-F238E27FC236}">
                      <a16:creationId xmlns:a16="http://schemas.microsoft.com/office/drawing/2014/main" id="{E9BC73B2-34A2-4472-8549-D0885678983B}"/>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a:extLst>
                    <a:ext uri="{FF2B5EF4-FFF2-40B4-BE49-F238E27FC236}">
                      <a16:creationId xmlns:a16="http://schemas.microsoft.com/office/drawing/2014/main" id="{184A3698-5530-4F3E-813C-EE2DFAC85904}"/>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a:extLst>
                    <a:ext uri="{FF2B5EF4-FFF2-40B4-BE49-F238E27FC236}">
                      <a16:creationId xmlns:a16="http://schemas.microsoft.com/office/drawing/2014/main" id="{5E82BDFA-DA89-4FF7-A1A7-2A228CC6C840}"/>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a:extLst>
                    <a:ext uri="{FF2B5EF4-FFF2-40B4-BE49-F238E27FC236}">
                      <a16:creationId xmlns:a16="http://schemas.microsoft.com/office/drawing/2014/main" id="{CCC697F4-D982-418D-86FD-B5472512288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a:extLst>
                    <a:ext uri="{FF2B5EF4-FFF2-40B4-BE49-F238E27FC236}">
                      <a16:creationId xmlns:a16="http://schemas.microsoft.com/office/drawing/2014/main" id="{27191892-DF34-443F-94C1-5EDDF7C777AD}"/>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a:extLst>
                    <a:ext uri="{FF2B5EF4-FFF2-40B4-BE49-F238E27FC236}">
                      <a16:creationId xmlns:a16="http://schemas.microsoft.com/office/drawing/2014/main" id="{FB40CDB2-DAA4-4275-A4DC-E8EC14BC2FA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a:extLst>
                    <a:ext uri="{FF2B5EF4-FFF2-40B4-BE49-F238E27FC236}">
                      <a16:creationId xmlns:a16="http://schemas.microsoft.com/office/drawing/2014/main" id="{55BBB36D-7210-497D-B7F8-4C54DA43C438}"/>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a:extLst>
                    <a:ext uri="{FF2B5EF4-FFF2-40B4-BE49-F238E27FC236}">
                      <a16:creationId xmlns:a16="http://schemas.microsoft.com/office/drawing/2014/main" id="{3C34A2AE-AB7B-48AF-AE92-437851F7E236}"/>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a:extLst>
                    <a:ext uri="{FF2B5EF4-FFF2-40B4-BE49-F238E27FC236}">
                      <a16:creationId xmlns:a16="http://schemas.microsoft.com/office/drawing/2014/main" id="{8573A58E-7B11-4791-8876-B4F9DF0AD8BF}"/>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a:extLst>
                    <a:ext uri="{FF2B5EF4-FFF2-40B4-BE49-F238E27FC236}">
                      <a16:creationId xmlns:a16="http://schemas.microsoft.com/office/drawing/2014/main" id="{EBE5BD93-F4B4-4F2E-B2D3-5B930BA31DCA}"/>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a:extLst>
                    <a:ext uri="{FF2B5EF4-FFF2-40B4-BE49-F238E27FC236}">
                      <a16:creationId xmlns:a16="http://schemas.microsoft.com/office/drawing/2014/main" id="{54A6D5BE-298D-4A2E-9BF7-C6974D53172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a:extLst>
                    <a:ext uri="{FF2B5EF4-FFF2-40B4-BE49-F238E27FC236}">
                      <a16:creationId xmlns:a16="http://schemas.microsoft.com/office/drawing/2014/main" id="{E43EC1EA-83D5-44BF-BE85-297669B3BDE5}"/>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a:extLst>
                    <a:ext uri="{FF2B5EF4-FFF2-40B4-BE49-F238E27FC236}">
                      <a16:creationId xmlns:a16="http://schemas.microsoft.com/office/drawing/2014/main" id="{00CA6208-F27D-41EF-9AF2-8883F23A2754}"/>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a:extLst>
                    <a:ext uri="{FF2B5EF4-FFF2-40B4-BE49-F238E27FC236}">
                      <a16:creationId xmlns:a16="http://schemas.microsoft.com/office/drawing/2014/main" id="{C7F2B3A2-481B-4BEC-8306-161FAFD1EB47}"/>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5" name="正方形/長方形 284">
                <a:extLst>
                  <a:ext uri="{FF2B5EF4-FFF2-40B4-BE49-F238E27FC236}">
                    <a16:creationId xmlns:a16="http://schemas.microsoft.com/office/drawing/2014/main" id="{57003C34-6B95-4162-A1B7-FD0EFDFA90F8}"/>
                  </a:ext>
                </a:extLst>
              </p:cNvPr>
              <p:cNvSpPr/>
              <p:nvPr/>
            </p:nvSpPr>
            <p:spPr>
              <a:xfrm>
                <a:off x="6573518" y="508256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6" name="グループ化 285">
                <a:extLst>
                  <a:ext uri="{FF2B5EF4-FFF2-40B4-BE49-F238E27FC236}">
                    <a16:creationId xmlns:a16="http://schemas.microsoft.com/office/drawing/2014/main" id="{61C3A729-12F5-4168-A509-8B50DD04C12B}"/>
                  </a:ext>
                </a:extLst>
              </p:cNvPr>
              <p:cNvGrpSpPr/>
              <p:nvPr/>
            </p:nvGrpSpPr>
            <p:grpSpPr>
              <a:xfrm>
                <a:off x="7445718" y="4736463"/>
                <a:ext cx="872684" cy="873171"/>
                <a:chOff x="5339489" y="2258095"/>
                <a:chExt cx="872684" cy="873171"/>
              </a:xfrm>
            </p:grpSpPr>
            <p:sp>
              <p:nvSpPr>
                <p:cNvPr id="288" name="正方形/長方形 287">
                  <a:extLst>
                    <a:ext uri="{FF2B5EF4-FFF2-40B4-BE49-F238E27FC236}">
                      <a16:creationId xmlns:a16="http://schemas.microsoft.com/office/drawing/2014/main" id="{02CD5815-0B06-4361-BC87-630159365116}"/>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a:extLst>
                    <a:ext uri="{FF2B5EF4-FFF2-40B4-BE49-F238E27FC236}">
                      <a16:creationId xmlns:a16="http://schemas.microsoft.com/office/drawing/2014/main" id="{C2564591-77D3-44AA-9E12-425BA1C53BB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a:extLst>
                    <a:ext uri="{FF2B5EF4-FFF2-40B4-BE49-F238E27FC236}">
                      <a16:creationId xmlns:a16="http://schemas.microsoft.com/office/drawing/2014/main" id="{6BC359B2-8AEF-406B-868E-3A81B4DD3E1F}"/>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a:extLst>
                    <a:ext uri="{FF2B5EF4-FFF2-40B4-BE49-F238E27FC236}">
                      <a16:creationId xmlns:a16="http://schemas.microsoft.com/office/drawing/2014/main" id="{7E8EFD55-1BC4-4FDB-8F46-AEA907A7F172}"/>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a:extLst>
                    <a:ext uri="{FF2B5EF4-FFF2-40B4-BE49-F238E27FC236}">
                      <a16:creationId xmlns:a16="http://schemas.microsoft.com/office/drawing/2014/main" id="{31020818-F6A8-4C39-8E0E-52B7E6CA14B4}"/>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a:extLst>
                    <a:ext uri="{FF2B5EF4-FFF2-40B4-BE49-F238E27FC236}">
                      <a16:creationId xmlns:a16="http://schemas.microsoft.com/office/drawing/2014/main" id="{16E505C4-1A20-492E-98F2-071938B2898C}"/>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a:extLst>
                    <a:ext uri="{FF2B5EF4-FFF2-40B4-BE49-F238E27FC236}">
                      <a16:creationId xmlns:a16="http://schemas.microsoft.com/office/drawing/2014/main" id="{F4C74BBA-B979-49B0-BB60-204D4DA1D134}"/>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a:extLst>
                    <a:ext uri="{FF2B5EF4-FFF2-40B4-BE49-F238E27FC236}">
                      <a16:creationId xmlns:a16="http://schemas.microsoft.com/office/drawing/2014/main" id="{9032F6B1-1090-478E-B4DD-CA1018B42DFD}"/>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a:extLst>
                    <a:ext uri="{FF2B5EF4-FFF2-40B4-BE49-F238E27FC236}">
                      <a16:creationId xmlns:a16="http://schemas.microsoft.com/office/drawing/2014/main" id="{519D0BC3-35C3-4026-B8BE-8F11FB4C3A6E}"/>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正方形/長方形 296">
                  <a:extLst>
                    <a:ext uri="{FF2B5EF4-FFF2-40B4-BE49-F238E27FC236}">
                      <a16:creationId xmlns:a16="http://schemas.microsoft.com/office/drawing/2014/main" id="{F1AA809B-7F6C-4EF6-A59D-589CF0ACF69F}"/>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正方形/長方形 297">
                  <a:extLst>
                    <a:ext uri="{FF2B5EF4-FFF2-40B4-BE49-F238E27FC236}">
                      <a16:creationId xmlns:a16="http://schemas.microsoft.com/office/drawing/2014/main" id="{15F19A70-D391-4E0B-A502-8478826EB3D6}"/>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正方形/長方形 298">
                  <a:extLst>
                    <a:ext uri="{FF2B5EF4-FFF2-40B4-BE49-F238E27FC236}">
                      <a16:creationId xmlns:a16="http://schemas.microsoft.com/office/drawing/2014/main" id="{D65555DF-C54C-4C97-8C39-5DC69EF9F1F8}"/>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正方形/長方形 299">
                  <a:extLst>
                    <a:ext uri="{FF2B5EF4-FFF2-40B4-BE49-F238E27FC236}">
                      <a16:creationId xmlns:a16="http://schemas.microsoft.com/office/drawing/2014/main" id="{80729474-BF28-4967-B8EA-89595E009E1E}"/>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a:extLst>
                    <a:ext uri="{FF2B5EF4-FFF2-40B4-BE49-F238E27FC236}">
                      <a16:creationId xmlns:a16="http://schemas.microsoft.com/office/drawing/2014/main" id="{96E541D6-8050-44E7-99A3-E769351E250A}"/>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a:extLst>
                    <a:ext uri="{FF2B5EF4-FFF2-40B4-BE49-F238E27FC236}">
                      <a16:creationId xmlns:a16="http://schemas.microsoft.com/office/drawing/2014/main" id="{0DA68F32-F602-45C4-881E-DFD5794D134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a:extLst>
                    <a:ext uri="{FF2B5EF4-FFF2-40B4-BE49-F238E27FC236}">
                      <a16:creationId xmlns:a16="http://schemas.microsoft.com/office/drawing/2014/main" id="{2B71C700-75AF-4850-8C95-2E3A215F8D72}"/>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a:extLst>
                    <a:ext uri="{FF2B5EF4-FFF2-40B4-BE49-F238E27FC236}">
                      <a16:creationId xmlns:a16="http://schemas.microsoft.com/office/drawing/2014/main" id="{091F8947-CE84-41F5-80AF-EE7BF23F9699}"/>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a:extLst>
                    <a:ext uri="{FF2B5EF4-FFF2-40B4-BE49-F238E27FC236}">
                      <a16:creationId xmlns:a16="http://schemas.microsoft.com/office/drawing/2014/main" id="{1E293D9F-E37F-44D3-BC9E-E95685092175}"/>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a:extLst>
                    <a:ext uri="{FF2B5EF4-FFF2-40B4-BE49-F238E27FC236}">
                      <a16:creationId xmlns:a16="http://schemas.microsoft.com/office/drawing/2014/main" id="{BC0477C6-C6D6-4CD2-AA40-3419724B522F}"/>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a:extLst>
                    <a:ext uri="{FF2B5EF4-FFF2-40B4-BE49-F238E27FC236}">
                      <a16:creationId xmlns:a16="http://schemas.microsoft.com/office/drawing/2014/main" id="{47B43D1C-53BD-4E34-A823-D1B1D4B4918C}"/>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a:extLst>
                    <a:ext uri="{FF2B5EF4-FFF2-40B4-BE49-F238E27FC236}">
                      <a16:creationId xmlns:a16="http://schemas.microsoft.com/office/drawing/2014/main" id="{1D1E4372-CFD6-42D2-B861-D4FAD06410D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a:extLst>
                    <a:ext uri="{FF2B5EF4-FFF2-40B4-BE49-F238E27FC236}">
                      <a16:creationId xmlns:a16="http://schemas.microsoft.com/office/drawing/2014/main" id="{5A6B1F14-AF4B-481F-B36A-09BB1F8B6EE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a:extLst>
                    <a:ext uri="{FF2B5EF4-FFF2-40B4-BE49-F238E27FC236}">
                      <a16:creationId xmlns:a16="http://schemas.microsoft.com/office/drawing/2014/main" id="{AA9E039A-6B9A-46AF-B7DD-6A56FEFAD195}"/>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a:extLst>
                    <a:ext uri="{FF2B5EF4-FFF2-40B4-BE49-F238E27FC236}">
                      <a16:creationId xmlns:a16="http://schemas.microsoft.com/office/drawing/2014/main" id="{45AAAE97-E20A-47BE-9AB3-4DEDE3D279E7}"/>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a:extLst>
                    <a:ext uri="{FF2B5EF4-FFF2-40B4-BE49-F238E27FC236}">
                      <a16:creationId xmlns:a16="http://schemas.microsoft.com/office/drawing/2014/main" id="{1BB1EFB0-27AA-446A-A370-329A5E13758B}"/>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7" name="正方形/長方形 286">
                <a:extLst>
                  <a:ext uri="{FF2B5EF4-FFF2-40B4-BE49-F238E27FC236}">
                    <a16:creationId xmlns:a16="http://schemas.microsoft.com/office/drawing/2014/main" id="{4755AA5B-586B-46B5-9606-CA041384A399}"/>
                  </a:ext>
                </a:extLst>
              </p:cNvPr>
              <p:cNvSpPr/>
              <p:nvPr/>
            </p:nvSpPr>
            <p:spPr>
              <a:xfrm>
                <a:off x="7803922" y="5081999"/>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513" name="正方形/長方形 512">
            <a:extLst>
              <a:ext uri="{FF2B5EF4-FFF2-40B4-BE49-F238E27FC236}">
                <a16:creationId xmlns:a16="http://schemas.microsoft.com/office/drawing/2014/main" id="{CDFFE306-906B-4628-8E69-C73B897B4B54}"/>
              </a:ext>
            </a:extLst>
          </p:cNvPr>
          <p:cNvSpPr/>
          <p:nvPr/>
        </p:nvSpPr>
        <p:spPr>
          <a:xfrm>
            <a:off x="6836218" y="1723955"/>
            <a:ext cx="3798366" cy="492443"/>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ja-JP" altLang="en-US" sz="1400" b="1" dirty="0">
                <a:solidFill>
                  <a:srgbClr val="494949"/>
                </a:solidFill>
              </a:rPr>
              <a:t>畳み込み層の設定パラメータ</a:t>
            </a:r>
            <a:endParaRPr lang="en-US" altLang="ja-JP" sz="1400" b="1" dirty="0">
              <a:solidFill>
                <a:srgbClr val="494949"/>
              </a:solidFill>
            </a:endParaRPr>
          </a:p>
          <a:p>
            <a:pPr algn="ctr"/>
            <a:r>
              <a:rPr lang="ja-JP" altLang="en-US" sz="1200" dirty="0">
                <a:solidFill>
                  <a:srgbClr val="494949"/>
                </a:solidFill>
              </a:rPr>
              <a:t>カーネルサイズ</a:t>
            </a:r>
            <a:r>
              <a:rPr lang="en-US" altLang="ja-JP" sz="1200" dirty="0">
                <a:solidFill>
                  <a:srgbClr val="494949"/>
                </a:solidFill>
              </a:rPr>
              <a:t>=3, </a:t>
            </a:r>
            <a:r>
              <a:rPr lang="ja-JP" altLang="en-US" sz="1200" dirty="0">
                <a:solidFill>
                  <a:srgbClr val="494949"/>
                </a:solidFill>
              </a:rPr>
              <a:t>ストライド</a:t>
            </a:r>
            <a:r>
              <a:rPr lang="en-US" altLang="ja-JP" sz="1200" dirty="0">
                <a:solidFill>
                  <a:srgbClr val="494949"/>
                </a:solidFill>
              </a:rPr>
              <a:t>=1, </a:t>
            </a:r>
            <a:r>
              <a:rPr lang="ja-JP" altLang="en-US" sz="1200" dirty="0">
                <a:solidFill>
                  <a:srgbClr val="494949"/>
                </a:solidFill>
              </a:rPr>
              <a:t>パディング</a:t>
            </a:r>
            <a:r>
              <a:rPr lang="en-US" altLang="ja-JP" sz="1200" dirty="0">
                <a:solidFill>
                  <a:srgbClr val="494949"/>
                </a:solidFill>
              </a:rPr>
              <a:t>=2</a:t>
            </a:r>
            <a:endParaRPr lang="ja-JP" altLang="en-US" sz="1200" dirty="0">
              <a:solidFill>
                <a:srgbClr val="494949"/>
              </a:solidFill>
            </a:endParaRPr>
          </a:p>
        </p:txBody>
      </p:sp>
      <p:sp>
        <p:nvSpPr>
          <p:cNvPr id="514" name="吹き出し: 四角形 513">
            <a:extLst>
              <a:ext uri="{FF2B5EF4-FFF2-40B4-BE49-F238E27FC236}">
                <a16:creationId xmlns:a16="http://schemas.microsoft.com/office/drawing/2014/main" id="{E1BC147C-996E-4F8E-8AFE-0BCC1285E9A4}"/>
              </a:ext>
            </a:extLst>
          </p:cNvPr>
          <p:cNvSpPr/>
          <p:nvPr/>
        </p:nvSpPr>
        <p:spPr>
          <a:xfrm>
            <a:off x="833765" y="5553664"/>
            <a:ext cx="5152866" cy="759812"/>
          </a:xfrm>
          <a:prstGeom prst="wedgeRectCallout">
            <a:avLst>
              <a:gd name="adj1" fmla="val 12164"/>
              <a:gd name="adj2" fmla="val -29964"/>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出力される特徴マップは</a:t>
            </a:r>
            <a:r>
              <a:rPr kumimoji="1" lang="en-US" altLang="ja-JP" sz="1400" dirty="0">
                <a:solidFill>
                  <a:srgbClr val="494949"/>
                </a:solidFill>
              </a:rPr>
              <a:t>3×3</a:t>
            </a:r>
            <a:r>
              <a:rPr kumimoji="1" lang="ja-JP" altLang="en-US" sz="1400" dirty="0">
                <a:solidFill>
                  <a:srgbClr val="494949"/>
                </a:solidFill>
              </a:rPr>
              <a:t>と小さくなり、</a:t>
            </a:r>
            <a:endParaRPr kumimoji="1" lang="en-US" altLang="ja-JP" sz="1400" dirty="0">
              <a:solidFill>
                <a:srgbClr val="494949"/>
              </a:solidFill>
            </a:endParaRPr>
          </a:p>
          <a:p>
            <a:pPr algn="ctr"/>
            <a:r>
              <a:rPr kumimoji="1" lang="ja-JP" altLang="en-US" sz="1400" dirty="0">
                <a:solidFill>
                  <a:srgbClr val="494949"/>
                </a:solidFill>
              </a:rPr>
              <a:t>端の特徴は軽視されてしまう。また、何度も畳み込みを繰り返すとサイズが小さくなりすぎる。</a:t>
            </a:r>
            <a:endParaRPr lang="ja-JP" altLang="en-US" sz="1400" dirty="0">
              <a:solidFill>
                <a:srgbClr val="494949"/>
              </a:solidFill>
            </a:endParaRPr>
          </a:p>
        </p:txBody>
      </p:sp>
      <p:sp>
        <p:nvSpPr>
          <p:cNvPr id="516" name="吹き出し: 四角形 515">
            <a:extLst>
              <a:ext uri="{FF2B5EF4-FFF2-40B4-BE49-F238E27FC236}">
                <a16:creationId xmlns:a16="http://schemas.microsoft.com/office/drawing/2014/main" id="{F64D20F0-ACE1-450F-A860-850EBE897048}"/>
              </a:ext>
            </a:extLst>
          </p:cNvPr>
          <p:cNvSpPr/>
          <p:nvPr/>
        </p:nvSpPr>
        <p:spPr>
          <a:xfrm>
            <a:off x="6205370" y="5556670"/>
            <a:ext cx="5152865" cy="759812"/>
          </a:xfrm>
          <a:prstGeom prst="wedgeRectCallout">
            <a:avLst>
              <a:gd name="adj1" fmla="val 12164"/>
              <a:gd name="adj2" fmla="val -29964"/>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端に値が</a:t>
            </a:r>
            <a:r>
              <a:rPr kumimoji="1" lang="en-US" altLang="ja-JP" sz="1400" dirty="0">
                <a:solidFill>
                  <a:srgbClr val="494949"/>
                </a:solidFill>
              </a:rPr>
              <a:t>0</a:t>
            </a:r>
            <a:r>
              <a:rPr kumimoji="1" lang="ja-JP" altLang="en-US" sz="1400" dirty="0">
                <a:solidFill>
                  <a:srgbClr val="494949"/>
                </a:solidFill>
              </a:rPr>
              <a:t>のデータを埋めたゼロパディングが良く用いられる。出力される特徴マップは元のサイズのままで、端の特徴もしっかり捉えることができ、精度向上につながる。</a:t>
            </a:r>
            <a:endParaRPr lang="ja-JP" altLang="en-US" sz="1400" dirty="0">
              <a:solidFill>
                <a:srgbClr val="494949"/>
              </a:solidFill>
            </a:endParaRPr>
          </a:p>
        </p:txBody>
      </p:sp>
      <p:sp>
        <p:nvSpPr>
          <p:cNvPr id="517" name="テキスト ボックス 516">
            <a:extLst>
              <a:ext uri="{FF2B5EF4-FFF2-40B4-BE49-F238E27FC236}">
                <a16:creationId xmlns:a16="http://schemas.microsoft.com/office/drawing/2014/main" id="{F06099DC-321B-43AD-AC71-258655933D51}"/>
              </a:ext>
            </a:extLst>
          </p:cNvPr>
          <p:cNvSpPr txBox="1"/>
          <p:nvPr/>
        </p:nvSpPr>
        <p:spPr>
          <a:xfrm>
            <a:off x="596535" y="937831"/>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畳み込みカーネルにはいくつか設定できるハイパーパラメータがあります。以下のように、端にデータを埋めるパディングは有効なケースが多くよく設定するハイパーパラメータです。</a:t>
            </a:r>
          </a:p>
        </p:txBody>
      </p:sp>
      <p:graphicFrame>
        <p:nvGraphicFramePr>
          <p:cNvPr id="518" name="表 517">
            <a:extLst>
              <a:ext uri="{FF2B5EF4-FFF2-40B4-BE49-F238E27FC236}">
                <a16:creationId xmlns:a16="http://schemas.microsoft.com/office/drawing/2014/main" id="{086BFD30-18F6-4A3D-99E1-E47AC778B57D}"/>
              </a:ext>
            </a:extLst>
          </p:cNvPr>
          <p:cNvGraphicFramePr>
            <a:graphicFrameLocks noGrp="1"/>
          </p:cNvGraphicFramePr>
          <p:nvPr>
            <p:extLst>
              <p:ext uri="{D42A27DB-BD31-4B8C-83A1-F6EECF244321}">
                <p14:modId xmlns:p14="http://schemas.microsoft.com/office/powerpoint/2010/main" val="1322165827"/>
              </p:ext>
            </p:extLst>
          </p:nvPr>
        </p:nvGraphicFramePr>
        <p:xfrm>
          <a:off x="5311178" y="4606562"/>
          <a:ext cx="682221" cy="685800"/>
        </p:xfrm>
        <a:graphic>
          <a:graphicData uri="http://schemas.openxmlformats.org/drawingml/2006/table">
            <a:tbl>
              <a:tblPr>
                <a:tableStyleId>{D7AC3CCA-C797-4891-BE02-D94E43425B78}</a:tableStyleId>
              </a:tblPr>
              <a:tblGrid>
                <a:gridCol w="227407">
                  <a:extLst>
                    <a:ext uri="{9D8B030D-6E8A-4147-A177-3AD203B41FA5}">
                      <a16:colId xmlns:a16="http://schemas.microsoft.com/office/drawing/2014/main" val="239765840"/>
                    </a:ext>
                  </a:extLst>
                </a:gridCol>
                <a:gridCol w="227407">
                  <a:extLst>
                    <a:ext uri="{9D8B030D-6E8A-4147-A177-3AD203B41FA5}">
                      <a16:colId xmlns:a16="http://schemas.microsoft.com/office/drawing/2014/main" val="2836815148"/>
                    </a:ext>
                  </a:extLst>
                </a:gridCol>
                <a:gridCol w="227407">
                  <a:extLst>
                    <a:ext uri="{9D8B030D-6E8A-4147-A177-3AD203B41FA5}">
                      <a16:colId xmlns:a16="http://schemas.microsoft.com/office/drawing/2014/main" val="1803105154"/>
                    </a:ext>
                  </a:extLst>
                </a:gridCol>
              </a:tblGrid>
              <a:tr h="205800">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tc>
                <a:extLst>
                  <a:ext uri="{0D108BD9-81ED-4DB2-BD59-A6C34878D82A}">
                    <a16:rowId xmlns:a16="http://schemas.microsoft.com/office/drawing/2014/main" val="223435787"/>
                  </a:ext>
                </a:extLst>
              </a:tr>
              <a:tr h="205800">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a:p>
                  </a:txBody>
                  <a:tcPr/>
                </a:tc>
                <a:extLst>
                  <a:ext uri="{0D108BD9-81ED-4DB2-BD59-A6C34878D82A}">
                    <a16:rowId xmlns:a16="http://schemas.microsoft.com/office/drawing/2014/main" val="3558857805"/>
                  </a:ext>
                </a:extLst>
              </a:tr>
              <a:tr h="205800">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tc>
                <a:extLst>
                  <a:ext uri="{0D108BD9-81ED-4DB2-BD59-A6C34878D82A}">
                    <a16:rowId xmlns:a16="http://schemas.microsoft.com/office/drawing/2014/main" val="2118771327"/>
                  </a:ext>
                </a:extLst>
              </a:tr>
            </a:tbl>
          </a:graphicData>
        </a:graphic>
      </p:graphicFrame>
      <p:cxnSp>
        <p:nvCxnSpPr>
          <p:cNvPr id="520" name="直線コネクタ 519">
            <a:extLst>
              <a:ext uri="{FF2B5EF4-FFF2-40B4-BE49-F238E27FC236}">
                <a16:creationId xmlns:a16="http://schemas.microsoft.com/office/drawing/2014/main" id="{FDFF1B22-7615-4C0A-BB29-57BAFCA4DD2C}"/>
              </a:ext>
            </a:extLst>
          </p:cNvPr>
          <p:cNvCxnSpPr>
            <a:cxnSpLocks/>
          </p:cNvCxnSpPr>
          <p:nvPr/>
        </p:nvCxnSpPr>
        <p:spPr>
          <a:xfrm>
            <a:off x="4897650" y="2471650"/>
            <a:ext cx="420492" cy="2083897"/>
          </a:xfrm>
          <a:prstGeom prst="line">
            <a:avLst/>
          </a:prstGeom>
          <a:ln w="1905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21" name="直線コネクタ 520">
            <a:extLst>
              <a:ext uri="{FF2B5EF4-FFF2-40B4-BE49-F238E27FC236}">
                <a16:creationId xmlns:a16="http://schemas.microsoft.com/office/drawing/2014/main" id="{59642373-5FD1-4F3E-A3DE-43B00E282FF1}"/>
              </a:ext>
            </a:extLst>
          </p:cNvPr>
          <p:cNvCxnSpPr>
            <a:cxnSpLocks/>
          </p:cNvCxnSpPr>
          <p:nvPr/>
        </p:nvCxnSpPr>
        <p:spPr>
          <a:xfrm flipV="1">
            <a:off x="4859447" y="5341449"/>
            <a:ext cx="468252" cy="27587"/>
          </a:xfrm>
          <a:prstGeom prst="line">
            <a:avLst/>
          </a:prstGeom>
          <a:ln w="1905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6459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08931-F819-4024-BE7E-C2CD37972F91}"/>
              </a:ext>
            </a:extLst>
          </p:cNvPr>
          <p:cNvSpPr>
            <a:spLocks noGrp="1"/>
          </p:cNvSpPr>
          <p:nvPr>
            <p:ph type="title"/>
          </p:nvPr>
        </p:nvSpPr>
        <p:spPr/>
        <p:txBody>
          <a:bodyPr/>
          <a:lstStyle/>
          <a:p>
            <a:r>
              <a:rPr kumimoji="1" lang="en-US" altLang="ja-JP" dirty="0"/>
              <a:t>7-1-9.</a:t>
            </a:r>
            <a:r>
              <a:rPr kumimoji="1" lang="ja-JP" altLang="en-US" dirty="0"/>
              <a:t>プーリング層①</a:t>
            </a:r>
          </a:p>
        </p:txBody>
      </p:sp>
      <p:sp>
        <p:nvSpPr>
          <p:cNvPr id="3" name="スライド番号プレースホルダー 2">
            <a:extLst>
              <a:ext uri="{FF2B5EF4-FFF2-40B4-BE49-F238E27FC236}">
                <a16:creationId xmlns:a16="http://schemas.microsoft.com/office/drawing/2014/main" id="{22663D3D-9B56-4EAF-877C-DCAFFF0EDFEB}"/>
              </a:ext>
            </a:extLst>
          </p:cNvPr>
          <p:cNvSpPr>
            <a:spLocks noGrp="1"/>
          </p:cNvSpPr>
          <p:nvPr>
            <p:ph type="sldNum" sz="quarter" idx="10"/>
          </p:nvPr>
        </p:nvSpPr>
        <p:spPr/>
        <p:txBody>
          <a:bodyPr/>
          <a:lstStyle/>
          <a:p>
            <a:fld id="{5D750650-B10A-47BF-93C2-E1678438B37A}" type="slidenum">
              <a:rPr lang="en-US" altLang="ja-JP" smtClean="0"/>
              <a:pPr/>
              <a:t>343</a:t>
            </a:fld>
            <a:endParaRPr lang="en-US" altLang="ja-JP" dirty="0"/>
          </a:p>
        </p:txBody>
      </p:sp>
      <p:sp>
        <p:nvSpPr>
          <p:cNvPr id="4" name="四角形: 角を丸くする 3">
            <a:extLst>
              <a:ext uri="{FF2B5EF4-FFF2-40B4-BE49-F238E27FC236}">
                <a16:creationId xmlns:a16="http://schemas.microsoft.com/office/drawing/2014/main" id="{B187DAC5-04D7-4C47-A7AD-BA5686AB1FD6}"/>
              </a:ext>
            </a:extLst>
          </p:cNvPr>
          <p:cNvSpPr/>
          <p:nvPr/>
        </p:nvSpPr>
        <p:spPr>
          <a:xfrm>
            <a:off x="4077887" y="2861473"/>
            <a:ext cx="6190944" cy="3471234"/>
          </a:xfrm>
          <a:prstGeom prst="roundRect">
            <a:avLst>
              <a:gd name="adj" fmla="val 7120"/>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rgbClr val="494949"/>
              </a:solidFill>
            </a:endParaRPr>
          </a:p>
        </p:txBody>
      </p:sp>
      <p:cxnSp>
        <p:nvCxnSpPr>
          <p:cNvPr id="5" name="直線コネクタ 4">
            <a:extLst>
              <a:ext uri="{FF2B5EF4-FFF2-40B4-BE49-F238E27FC236}">
                <a16:creationId xmlns:a16="http://schemas.microsoft.com/office/drawing/2014/main" id="{8D6CF653-646A-4746-8B38-1F7C4E35D087}"/>
              </a:ext>
            </a:extLst>
          </p:cNvPr>
          <p:cNvCxnSpPr>
            <a:cxnSpLocks/>
            <a:stCxn id="24" idx="2"/>
            <a:endCxn id="25" idx="0"/>
          </p:cNvCxnSpPr>
          <p:nvPr/>
        </p:nvCxnSpPr>
        <p:spPr>
          <a:xfrm flipH="1">
            <a:off x="7944021" y="5051482"/>
            <a:ext cx="1" cy="545448"/>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 name="矢印: 右 5">
            <a:extLst>
              <a:ext uri="{FF2B5EF4-FFF2-40B4-BE49-F238E27FC236}">
                <a16:creationId xmlns:a16="http://schemas.microsoft.com/office/drawing/2014/main" id="{90AA29D3-3684-4C03-BD41-411F21DC6C5A}"/>
              </a:ext>
            </a:extLst>
          </p:cNvPr>
          <p:cNvSpPr/>
          <p:nvPr/>
        </p:nvSpPr>
        <p:spPr>
          <a:xfrm>
            <a:off x="3294843" y="4274975"/>
            <a:ext cx="658058" cy="543520"/>
          </a:xfrm>
          <a:prstGeom prst="rightArrow">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837A59A-C812-4448-8AA7-E493EA4FC64E}"/>
              </a:ext>
            </a:extLst>
          </p:cNvPr>
          <p:cNvSpPr/>
          <p:nvPr/>
        </p:nvSpPr>
        <p:spPr>
          <a:xfrm>
            <a:off x="2073307" y="2306600"/>
            <a:ext cx="1200970" cy="523220"/>
          </a:xfrm>
          <a:prstGeom prst="rect">
            <a:avLst/>
          </a:prstGeom>
        </p:spPr>
        <p:txBody>
          <a:bodyPr wrap="none">
            <a:spAutoFit/>
          </a:bodyPr>
          <a:lstStyle/>
          <a:p>
            <a:pPr algn="ctr"/>
            <a:r>
              <a:rPr kumimoji="1" lang="ja-JP" altLang="en-US" sz="1400" b="1" dirty="0">
                <a:solidFill>
                  <a:srgbClr val="494949"/>
                </a:solidFill>
              </a:rPr>
              <a:t>入力データ</a:t>
            </a:r>
            <a:endParaRPr kumimoji="1" lang="en-US" altLang="ja-JP" sz="1400" b="1" dirty="0">
              <a:solidFill>
                <a:srgbClr val="494949"/>
              </a:solidFill>
            </a:endParaRPr>
          </a:p>
          <a:p>
            <a:pPr algn="ctr"/>
            <a:r>
              <a:rPr kumimoji="1" lang="en-US" altLang="ja-JP" sz="1400" b="1" dirty="0">
                <a:solidFill>
                  <a:srgbClr val="494949"/>
                </a:solidFill>
              </a:rPr>
              <a:t>(</a:t>
            </a:r>
            <a:r>
              <a:rPr kumimoji="1" lang="ja-JP" altLang="en-US" sz="1400" b="1" dirty="0">
                <a:solidFill>
                  <a:srgbClr val="494949"/>
                </a:solidFill>
              </a:rPr>
              <a:t>特徴マップ</a:t>
            </a:r>
            <a:r>
              <a:rPr kumimoji="1" lang="en-US" altLang="ja-JP" sz="1400" b="1" dirty="0">
                <a:solidFill>
                  <a:srgbClr val="494949"/>
                </a:solidFill>
              </a:rPr>
              <a:t>)</a:t>
            </a:r>
            <a:endParaRPr lang="ja-JP" altLang="en-US" sz="1400" b="1" dirty="0">
              <a:solidFill>
                <a:srgbClr val="494949"/>
              </a:solidFill>
            </a:endParaRPr>
          </a:p>
        </p:txBody>
      </p:sp>
      <p:sp>
        <p:nvSpPr>
          <p:cNvPr id="8" name="正方形/長方形 7">
            <a:extLst>
              <a:ext uri="{FF2B5EF4-FFF2-40B4-BE49-F238E27FC236}">
                <a16:creationId xmlns:a16="http://schemas.microsoft.com/office/drawing/2014/main" id="{E603A311-D2BB-4AD9-88DF-6F6B7B1CC029}"/>
              </a:ext>
            </a:extLst>
          </p:cNvPr>
          <p:cNvSpPr/>
          <p:nvPr/>
        </p:nvSpPr>
        <p:spPr>
          <a:xfrm>
            <a:off x="4541546" y="2951888"/>
            <a:ext cx="1800493" cy="307777"/>
          </a:xfrm>
          <a:prstGeom prst="rect">
            <a:avLst/>
          </a:prstGeom>
        </p:spPr>
        <p:txBody>
          <a:bodyPr wrap="none">
            <a:spAutoFit/>
          </a:bodyPr>
          <a:lstStyle/>
          <a:p>
            <a:r>
              <a:rPr lang="ja-JP" altLang="en-US" sz="1400" b="1" dirty="0">
                <a:solidFill>
                  <a:srgbClr val="494949"/>
                </a:solidFill>
              </a:rPr>
              <a:t>プーリングカーネル</a:t>
            </a:r>
          </a:p>
        </p:txBody>
      </p:sp>
      <p:sp>
        <p:nvSpPr>
          <p:cNvPr id="9" name="左中かっこ 8">
            <a:extLst>
              <a:ext uri="{FF2B5EF4-FFF2-40B4-BE49-F238E27FC236}">
                <a16:creationId xmlns:a16="http://schemas.microsoft.com/office/drawing/2014/main" id="{3D4B9897-1676-4441-8AB6-A0AF329510A2}"/>
              </a:ext>
            </a:extLst>
          </p:cNvPr>
          <p:cNvSpPr/>
          <p:nvPr/>
        </p:nvSpPr>
        <p:spPr>
          <a:xfrm rot="10800000">
            <a:off x="8339319" y="3295033"/>
            <a:ext cx="187727" cy="278792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0865626-E221-4F5B-8512-CB171469975C}"/>
              </a:ext>
            </a:extLst>
          </p:cNvPr>
          <p:cNvSpPr/>
          <p:nvPr/>
        </p:nvSpPr>
        <p:spPr>
          <a:xfrm>
            <a:off x="8587728" y="5336776"/>
            <a:ext cx="1620957" cy="523220"/>
          </a:xfrm>
          <a:prstGeom prst="rect">
            <a:avLst/>
          </a:prstGeom>
        </p:spPr>
        <p:txBody>
          <a:bodyPr wrap="none">
            <a:spAutoFit/>
          </a:bodyPr>
          <a:lstStyle/>
          <a:p>
            <a:r>
              <a:rPr kumimoji="1" lang="ja-JP" altLang="en-US" sz="1400" b="1" dirty="0">
                <a:solidFill>
                  <a:srgbClr val="494949"/>
                </a:solidFill>
              </a:rPr>
              <a:t>カーネル毎に</a:t>
            </a:r>
            <a:endParaRPr kumimoji="1" lang="en-US" altLang="ja-JP" sz="1400" b="1" dirty="0">
              <a:solidFill>
                <a:srgbClr val="494949"/>
              </a:solidFill>
            </a:endParaRPr>
          </a:p>
          <a:p>
            <a:r>
              <a:rPr kumimoji="1" lang="ja-JP" altLang="en-US" sz="1400" b="1" dirty="0">
                <a:solidFill>
                  <a:srgbClr val="494949"/>
                </a:solidFill>
              </a:rPr>
              <a:t>プーリングを実行</a:t>
            </a:r>
            <a:endParaRPr lang="ja-JP" altLang="en-US" sz="1400" b="1" dirty="0">
              <a:solidFill>
                <a:srgbClr val="494949"/>
              </a:solidFill>
            </a:endParaRPr>
          </a:p>
        </p:txBody>
      </p:sp>
      <p:sp>
        <p:nvSpPr>
          <p:cNvPr id="11" name="正方形/長方形 10">
            <a:extLst>
              <a:ext uri="{FF2B5EF4-FFF2-40B4-BE49-F238E27FC236}">
                <a16:creationId xmlns:a16="http://schemas.microsoft.com/office/drawing/2014/main" id="{DF458D59-25A6-4766-AB23-B4749E41B220}"/>
              </a:ext>
            </a:extLst>
          </p:cNvPr>
          <p:cNvSpPr/>
          <p:nvPr/>
        </p:nvSpPr>
        <p:spPr>
          <a:xfrm>
            <a:off x="6072477" y="2568210"/>
            <a:ext cx="1261884" cy="307777"/>
          </a:xfrm>
          <a:prstGeom prst="rect">
            <a:avLst/>
          </a:prstGeom>
        </p:spPr>
        <p:txBody>
          <a:bodyPr wrap="none">
            <a:spAutoFit/>
          </a:bodyPr>
          <a:lstStyle/>
          <a:p>
            <a:r>
              <a:rPr lang="ja-JP" altLang="en-US" sz="1400" b="1" dirty="0">
                <a:solidFill>
                  <a:srgbClr val="494949"/>
                </a:solidFill>
              </a:rPr>
              <a:t>プーリング層</a:t>
            </a:r>
          </a:p>
        </p:txBody>
      </p:sp>
      <p:grpSp>
        <p:nvGrpSpPr>
          <p:cNvPr id="12" name="グループ化 11">
            <a:extLst>
              <a:ext uri="{FF2B5EF4-FFF2-40B4-BE49-F238E27FC236}">
                <a16:creationId xmlns:a16="http://schemas.microsoft.com/office/drawing/2014/main" id="{EBEDFFAD-53EB-49BE-A317-502A17A7711A}"/>
              </a:ext>
            </a:extLst>
          </p:cNvPr>
          <p:cNvGrpSpPr/>
          <p:nvPr/>
        </p:nvGrpSpPr>
        <p:grpSpPr>
          <a:xfrm>
            <a:off x="5899112" y="4209902"/>
            <a:ext cx="1592082" cy="673666"/>
            <a:chOff x="4286022" y="2982923"/>
            <a:chExt cx="1592082" cy="673666"/>
          </a:xfrm>
          <a:solidFill>
            <a:srgbClr val="F36C37"/>
          </a:solidFill>
        </p:grpSpPr>
        <p:sp>
          <p:nvSpPr>
            <p:cNvPr id="13" name="矢印: 右 12">
              <a:extLst>
                <a:ext uri="{FF2B5EF4-FFF2-40B4-BE49-F238E27FC236}">
                  <a16:creationId xmlns:a16="http://schemas.microsoft.com/office/drawing/2014/main" id="{4B292440-A187-48E2-8776-EB45F80A42C0}"/>
                </a:ext>
              </a:extLst>
            </p:cNvPr>
            <p:cNvSpPr/>
            <p:nvPr/>
          </p:nvSpPr>
          <p:spPr>
            <a:xfrm>
              <a:off x="4286022" y="2982923"/>
              <a:ext cx="1592082" cy="673666"/>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C70E1B1A-EFF3-4AE8-A6D3-EA632B822BB4}"/>
                </a:ext>
              </a:extLst>
            </p:cNvPr>
            <p:cNvSpPr/>
            <p:nvPr/>
          </p:nvSpPr>
          <p:spPr>
            <a:xfrm>
              <a:off x="4369619" y="3165867"/>
              <a:ext cx="1441420" cy="307777"/>
            </a:xfrm>
            <a:prstGeom prst="rect">
              <a:avLst/>
            </a:prstGeom>
            <a:noFill/>
            <a:ln>
              <a:noFill/>
            </a:ln>
          </p:spPr>
          <p:txBody>
            <a:bodyPr wrap="none">
              <a:spAutoFit/>
            </a:bodyPr>
            <a:lstStyle/>
            <a:p>
              <a:r>
                <a:rPr kumimoji="1" lang="ja-JP" altLang="en-US" sz="1400" b="1" dirty="0">
                  <a:solidFill>
                    <a:schemeClr val="bg1"/>
                  </a:solidFill>
                </a:rPr>
                <a:t>プーリング処理</a:t>
              </a:r>
              <a:endParaRPr lang="ja-JP" altLang="en-US" sz="1400" b="1" dirty="0">
                <a:solidFill>
                  <a:schemeClr val="bg1"/>
                </a:solidFill>
              </a:endParaRPr>
            </a:p>
          </p:txBody>
        </p:sp>
      </p:grpSp>
      <p:grpSp>
        <p:nvGrpSpPr>
          <p:cNvPr id="15" name="グループ化 14">
            <a:extLst>
              <a:ext uri="{FF2B5EF4-FFF2-40B4-BE49-F238E27FC236}">
                <a16:creationId xmlns:a16="http://schemas.microsoft.com/office/drawing/2014/main" id="{79253334-018E-4D23-809C-538F0283BE05}"/>
              </a:ext>
            </a:extLst>
          </p:cNvPr>
          <p:cNvGrpSpPr/>
          <p:nvPr/>
        </p:nvGrpSpPr>
        <p:grpSpPr>
          <a:xfrm>
            <a:off x="2318389" y="2831675"/>
            <a:ext cx="715163" cy="3630264"/>
            <a:chOff x="715808" y="2089108"/>
            <a:chExt cx="715163" cy="3630264"/>
          </a:xfrm>
        </p:grpSpPr>
        <p:pic>
          <p:nvPicPr>
            <p:cNvPr id="16" name="図 15">
              <a:extLst>
                <a:ext uri="{FF2B5EF4-FFF2-40B4-BE49-F238E27FC236}">
                  <a16:creationId xmlns:a16="http://schemas.microsoft.com/office/drawing/2014/main" id="{3459975A-ABF9-4D73-AD1A-BA01221F8C9C}"/>
                </a:ext>
              </a:extLst>
            </p:cNvPr>
            <p:cNvPicPr>
              <a:picLocks noChangeAspect="1"/>
            </p:cNvPicPr>
            <p:nvPr/>
          </p:nvPicPr>
          <p:blipFill>
            <a:blip r:embed="rId3"/>
            <a:stretch>
              <a:fillRect/>
            </a:stretch>
          </p:blipFill>
          <p:spPr>
            <a:xfrm>
              <a:off x="715808" y="2089108"/>
              <a:ext cx="715163" cy="715163"/>
            </a:xfrm>
            <a:prstGeom prst="rect">
              <a:avLst/>
            </a:prstGeom>
            <a:ln>
              <a:solidFill>
                <a:schemeClr val="tx1">
                  <a:lumMod val="75000"/>
                  <a:lumOff val="25000"/>
                </a:schemeClr>
              </a:solidFill>
            </a:ln>
          </p:spPr>
        </p:pic>
        <p:pic>
          <p:nvPicPr>
            <p:cNvPr id="17" name="図 16">
              <a:extLst>
                <a:ext uri="{FF2B5EF4-FFF2-40B4-BE49-F238E27FC236}">
                  <a16:creationId xmlns:a16="http://schemas.microsoft.com/office/drawing/2014/main" id="{122CA753-C496-4256-84D5-42751DDD3B09}"/>
                </a:ext>
              </a:extLst>
            </p:cNvPr>
            <p:cNvPicPr>
              <a:picLocks noChangeAspect="1"/>
            </p:cNvPicPr>
            <p:nvPr/>
          </p:nvPicPr>
          <p:blipFill>
            <a:blip r:embed="rId4"/>
            <a:stretch>
              <a:fillRect/>
            </a:stretch>
          </p:blipFill>
          <p:spPr>
            <a:xfrm>
              <a:off x="717237" y="2916372"/>
              <a:ext cx="710265" cy="705367"/>
            </a:xfrm>
            <a:prstGeom prst="rect">
              <a:avLst/>
            </a:prstGeom>
            <a:ln>
              <a:solidFill>
                <a:schemeClr val="tx1">
                  <a:lumMod val="75000"/>
                  <a:lumOff val="25000"/>
                </a:schemeClr>
              </a:solidFill>
            </a:ln>
          </p:spPr>
        </p:pic>
        <p:pic>
          <p:nvPicPr>
            <p:cNvPr id="18" name="図 17">
              <a:extLst>
                <a:ext uri="{FF2B5EF4-FFF2-40B4-BE49-F238E27FC236}">
                  <a16:creationId xmlns:a16="http://schemas.microsoft.com/office/drawing/2014/main" id="{F76F11BB-7A51-4349-A366-9682B8141418}"/>
                </a:ext>
              </a:extLst>
            </p:cNvPr>
            <p:cNvPicPr>
              <a:picLocks noChangeAspect="1"/>
            </p:cNvPicPr>
            <p:nvPr/>
          </p:nvPicPr>
          <p:blipFill>
            <a:blip r:embed="rId5"/>
            <a:stretch>
              <a:fillRect/>
            </a:stretch>
          </p:blipFill>
          <p:spPr>
            <a:xfrm>
              <a:off x="718666" y="5009108"/>
              <a:ext cx="705366" cy="710264"/>
            </a:xfrm>
            <a:prstGeom prst="rect">
              <a:avLst/>
            </a:prstGeom>
            <a:ln>
              <a:solidFill>
                <a:schemeClr val="tx1">
                  <a:lumMod val="75000"/>
                  <a:lumOff val="25000"/>
                </a:schemeClr>
              </a:solidFill>
            </a:ln>
          </p:spPr>
        </p:pic>
        <p:pic>
          <p:nvPicPr>
            <p:cNvPr id="19" name="図 18">
              <a:extLst>
                <a:ext uri="{FF2B5EF4-FFF2-40B4-BE49-F238E27FC236}">
                  <a16:creationId xmlns:a16="http://schemas.microsoft.com/office/drawing/2014/main" id="{AF31EE53-DC7E-497F-BF94-FB1778731AA1}"/>
                </a:ext>
              </a:extLst>
            </p:cNvPr>
            <p:cNvPicPr>
              <a:picLocks noChangeAspect="1"/>
            </p:cNvPicPr>
            <p:nvPr/>
          </p:nvPicPr>
          <p:blipFill>
            <a:blip r:embed="rId6"/>
            <a:stretch>
              <a:fillRect/>
            </a:stretch>
          </p:blipFill>
          <p:spPr>
            <a:xfrm>
              <a:off x="717307" y="3733839"/>
              <a:ext cx="707815" cy="710263"/>
            </a:xfrm>
            <a:prstGeom prst="rect">
              <a:avLst/>
            </a:prstGeom>
            <a:ln>
              <a:solidFill>
                <a:schemeClr val="tx1">
                  <a:lumMod val="75000"/>
                  <a:lumOff val="25000"/>
                </a:schemeClr>
              </a:solidFill>
            </a:ln>
          </p:spPr>
        </p:pic>
        <p:cxnSp>
          <p:nvCxnSpPr>
            <p:cNvPr id="20" name="直線コネクタ 19">
              <a:extLst>
                <a:ext uri="{FF2B5EF4-FFF2-40B4-BE49-F238E27FC236}">
                  <a16:creationId xmlns:a16="http://schemas.microsoft.com/office/drawing/2014/main" id="{A3F99738-24BB-4E6A-8894-DDBB7B07A586}"/>
                </a:ext>
              </a:extLst>
            </p:cNvPr>
            <p:cNvCxnSpPr>
              <a:cxnSpLocks/>
              <a:stCxn id="19" idx="2"/>
              <a:endCxn id="18" idx="0"/>
            </p:cNvCxnSpPr>
            <p:nvPr/>
          </p:nvCxnSpPr>
          <p:spPr>
            <a:xfrm>
              <a:off x="1071215" y="4444102"/>
              <a:ext cx="134" cy="565006"/>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 name="グループ化 20">
            <a:extLst>
              <a:ext uri="{FF2B5EF4-FFF2-40B4-BE49-F238E27FC236}">
                <a16:creationId xmlns:a16="http://schemas.microsoft.com/office/drawing/2014/main" id="{040BCCC2-9345-40B4-BFFD-62DCDDA53A9A}"/>
              </a:ext>
            </a:extLst>
          </p:cNvPr>
          <p:cNvGrpSpPr/>
          <p:nvPr/>
        </p:nvGrpSpPr>
        <p:grpSpPr>
          <a:xfrm>
            <a:off x="7694754" y="3295034"/>
            <a:ext cx="498535" cy="2798718"/>
            <a:chOff x="3142046" y="2339815"/>
            <a:chExt cx="498535" cy="2798718"/>
          </a:xfrm>
        </p:grpSpPr>
        <p:pic>
          <p:nvPicPr>
            <p:cNvPr id="22" name="図 21">
              <a:extLst>
                <a:ext uri="{FF2B5EF4-FFF2-40B4-BE49-F238E27FC236}">
                  <a16:creationId xmlns:a16="http://schemas.microsoft.com/office/drawing/2014/main" id="{9BBAFC51-A84D-4311-ACB7-9109AD2235B3}"/>
                </a:ext>
              </a:extLst>
            </p:cNvPr>
            <p:cNvPicPr>
              <a:picLocks noChangeAspect="1"/>
            </p:cNvPicPr>
            <p:nvPr/>
          </p:nvPicPr>
          <p:blipFill>
            <a:blip r:embed="rId7"/>
            <a:stretch>
              <a:fillRect/>
            </a:stretch>
          </p:blipFill>
          <p:spPr>
            <a:xfrm>
              <a:off x="3144616" y="2339815"/>
              <a:ext cx="493395" cy="495108"/>
            </a:xfrm>
            <a:prstGeom prst="rect">
              <a:avLst/>
            </a:prstGeom>
          </p:spPr>
        </p:pic>
        <p:pic>
          <p:nvPicPr>
            <p:cNvPr id="23" name="図 22">
              <a:extLst>
                <a:ext uri="{FF2B5EF4-FFF2-40B4-BE49-F238E27FC236}">
                  <a16:creationId xmlns:a16="http://schemas.microsoft.com/office/drawing/2014/main" id="{FB0B10B8-4BFD-4ED9-8031-0FCA7D8D5509}"/>
                </a:ext>
              </a:extLst>
            </p:cNvPr>
            <p:cNvPicPr>
              <a:picLocks noChangeAspect="1"/>
            </p:cNvPicPr>
            <p:nvPr/>
          </p:nvPicPr>
          <p:blipFill>
            <a:blip r:embed="rId8"/>
            <a:stretch>
              <a:fillRect/>
            </a:stretch>
          </p:blipFill>
          <p:spPr>
            <a:xfrm>
              <a:off x="3142046" y="2971341"/>
              <a:ext cx="498535" cy="496822"/>
            </a:xfrm>
            <a:prstGeom prst="rect">
              <a:avLst/>
            </a:prstGeom>
          </p:spPr>
        </p:pic>
        <p:pic>
          <p:nvPicPr>
            <p:cNvPr id="24" name="図 23">
              <a:extLst>
                <a:ext uri="{FF2B5EF4-FFF2-40B4-BE49-F238E27FC236}">
                  <a16:creationId xmlns:a16="http://schemas.microsoft.com/office/drawing/2014/main" id="{24D99A0B-33BE-403A-9F01-3ED5584E30CF}"/>
                </a:ext>
              </a:extLst>
            </p:cNvPr>
            <p:cNvPicPr>
              <a:picLocks noChangeAspect="1"/>
            </p:cNvPicPr>
            <p:nvPr/>
          </p:nvPicPr>
          <p:blipFill>
            <a:blip r:embed="rId9"/>
            <a:stretch>
              <a:fillRect/>
            </a:stretch>
          </p:blipFill>
          <p:spPr>
            <a:xfrm>
              <a:off x="3144616" y="3604581"/>
              <a:ext cx="493395" cy="491682"/>
            </a:xfrm>
            <a:prstGeom prst="rect">
              <a:avLst/>
            </a:prstGeom>
          </p:spPr>
        </p:pic>
        <p:pic>
          <p:nvPicPr>
            <p:cNvPr id="25" name="図 24">
              <a:extLst>
                <a:ext uri="{FF2B5EF4-FFF2-40B4-BE49-F238E27FC236}">
                  <a16:creationId xmlns:a16="http://schemas.microsoft.com/office/drawing/2014/main" id="{9447FAF6-81A6-41BE-8BE0-4E4E954CB688}"/>
                </a:ext>
              </a:extLst>
            </p:cNvPr>
            <p:cNvPicPr>
              <a:picLocks noChangeAspect="1"/>
            </p:cNvPicPr>
            <p:nvPr/>
          </p:nvPicPr>
          <p:blipFill>
            <a:blip r:embed="rId10"/>
            <a:stretch>
              <a:fillRect/>
            </a:stretch>
          </p:blipFill>
          <p:spPr>
            <a:xfrm>
              <a:off x="3142902" y="4641711"/>
              <a:ext cx="496822" cy="496822"/>
            </a:xfrm>
            <a:prstGeom prst="rect">
              <a:avLst/>
            </a:prstGeom>
          </p:spPr>
        </p:pic>
      </p:grpSp>
      <p:graphicFrame>
        <p:nvGraphicFramePr>
          <p:cNvPr id="26" name="表 25">
            <a:extLst>
              <a:ext uri="{FF2B5EF4-FFF2-40B4-BE49-F238E27FC236}">
                <a16:creationId xmlns:a16="http://schemas.microsoft.com/office/drawing/2014/main" id="{DB0D7C27-97A6-4EE6-9D80-3BABBABE2120}"/>
              </a:ext>
            </a:extLst>
          </p:cNvPr>
          <p:cNvGraphicFramePr>
            <a:graphicFrameLocks noGrp="1"/>
          </p:cNvGraphicFramePr>
          <p:nvPr>
            <p:extLst>
              <p:ext uri="{D42A27DB-BD31-4B8C-83A1-F6EECF244321}">
                <p14:modId xmlns:p14="http://schemas.microsoft.com/office/powerpoint/2010/main" val="2744503121"/>
              </p:ext>
            </p:extLst>
          </p:nvPr>
        </p:nvGraphicFramePr>
        <p:xfrm>
          <a:off x="4943482" y="5596930"/>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7" name="表 26">
            <a:extLst>
              <a:ext uri="{FF2B5EF4-FFF2-40B4-BE49-F238E27FC236}">
                <a16:creationId xmlns:a16="http://schemas.microsoft.com/office/drawing/2014/main" id="{03D9F317-ABD7-45CC-9416-BB11864C6DE5}"/>
              </a:ext>
            </a:extLst>
          </p:cNvPr>
          <p:cNvGraphicFramePr>
            <a:graphicFrameLocks noGrp="1"/>
          </p:cNvGraphicFramePr>
          <p:nvPr>
            <p:extLst>
              <p:ext uri="{D42A27DB-BD31-4B8C-83A1-F6EECF244321}">
                <p14:modId xmlns:p14="http://schemas.microsoft.com/office/powerpoint/2010/main" val="1994283433"/>
              </p:ext>
            </p:extLst>
          </p:nvPr>
        </p:nvGraphicFramePr>
        <p:xfrm>
          <a:off x="4943482" y="4574788"/>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8" name="表 27">
            <a:extLst>
              <a:ext uri="{FF2B5EF4-FFF2-40B4-BE49-F238E27FC236}">
                <a16:creationId xmlns:a16="http://schemas.microsoft.com/office/drawing/2014/main" id="{997FC47A-5BD4-4D57-9025-500B96BB4135}"/>
              </a:ext>
            </a:extLst>
          </p:cNvPr>
          <p:cNvGraphicFramePr>
            <a:graphicFrameLocks noGrp="1"/>
          </p:cNvGraphicFramePr>
          <p:nvPr>
            <p:extLst>
              <p:ext uri="{D42A27DB-BD31-4B8C-83A1-F6EECF244321}">
                <p14:modId xmlns:p14="http://schemas.microsoft.com/office/powerpoint/2010/main" val="1791971492"/>
              </p:ext>
            </p:extLst>
          </p:nvPr>
        </p:nvGraphicFramePr>
        <p:xfrm>
          <a:off x="4943482" y="3925024"/>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9" name="表 28">
            <a:extLst>
              <a:ext uri="{FF2B5EF4-FFF2-40B4-BE49-F238E27FC236}">
                <a16:creationId xmlns:a16="http://schemas.microsoft.com/office/drawing/2014/main" id="{D8E08A80-1183-4B20-9E72-9D2860E5433E}"/>
              </a:ext>
            </a:extLst>
          </p:cNvPr>
          <p:cNvGraphicFramePr>
            <a:graphicFrameLocks noGrp="1"/>
          </p:cNvGraphicFramePr>
          <p:nvPr>
            <p:extLst>
              <p:ext uri="{D42A27DB-BD31-4B8C-83A1-F6EECF244321}">
                <p14:modId xmlns:p14="http://schemas.microsoft.com/office/powerpoint/2010/main" val="3157899603"/>
              </p:ext>
            </p:extLst>
          </p:nvPr>
        </p:nvGraphicFramePr>
        <p:xfrm>
          <a:off x="4943482" y="3272387"/>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cxnSp>
        <p:nvCxnSpPr>
          <p:cNvPr id="30" name="直線コネクタ 29">
            <a:extLst>
              <a:ext uri="{FF2B5EF4-FFF2-40B4-BE49-F238E27FC236}">
                <a16:creationId xmlns:a16="http://schemas.microsoft.com/office/drawing/2014/main" id="{DF88617B-A202-4E45-AC78-250BDE036210}"/>
              </a:ext>
            </a:extLst>
          </p:cNvPr>
          <p:cNvCxnSpPr>
            <a:cxnSpLocks/>
            <a:stCxn id="27" idx="2"/>
            <a:endCxn id="26" idx="0"/>
          </p:cNvCxnSpPr>
          <p:nvPr/>
        </p:nvCxnSpPr>
        <p:spPr>
          <a:xfrm>
            <a:off x="5190891" y="5060815"/>
            <a:ext cx="0" cy="536115"/>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左中かっこ 30">
            <a:extLst>
              <a:ext uri="{FF2B5EF4-FFF2-40B4-BE49-F238E27FC236}">
                <a16:creationId xmlns:a16="http://schemas.microsoft.com/office/drawing/2014/main" id="{D52E8641-F915-4512-9F6B-88A284A1292D}"/>
              </a:ext>
            </a:extLst>
          </p:cNvPr>
          <p:cNvSpPr/>
          <p:nvPr/>
        </p:nvSpPr>
        <p:spPr>
          <a:xfrm rot="10800000">
            <a:off x="5575293" y="3295033"/>
            <a:ext cx="187727" cy="278792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D899547-DE42-4A97-8C05-D0F748B1023E}"/>
              </a:ext>
            </a:extLst>
          </p:cNvPr>
          <p:cNvSpPr/>
          <p:nvPr/>
        </p:nvSpPr>
        <p:spPr>
          <a:xfrm>
            <a:off x="5867224" y="5336776"/>
            <a:ext cx="1261884" cy="461665"/>
          </a:xfrm>
          <a:prstGeom prst="rect">
            <a:avLst/>
          </a:prstGeom>
        </p:spPr>
        <p:txBody>
          <a:bodyPr wrap="none">
            <a:spAutoFit/>
          </a:bodyPr>
          <a:lstStyle/>
          <a:p>
            <a:r>
              <a:rPr kumimoji="1" lang="ja-JP" altLang="en-US" sz="1200" b="1" dirty="0">
                <a:solidFill>
                  <a:srgbClr val="494949"/>
                </a:solidFill>
              </a:rPr>
              <a:t>入力データ数と</a:t>
            </a:r>
            <a:br>
              <a:rPr kumimoji="1" lang="en-US" altLang="ja-JP" sz="1200" b="1" dirty="0">
                <a:solidFill>
                  <a:srgbClr val="494949"/>
                </a:solidFill>
              </a:rPr>
            </a:br>
            <a:r>
              <a:rPr kumimoji="1" lang="ja-JP" altLang="en-US" sz="1200" b="1" dirty="0">
                <a:solidFill>
                  <a:srgbClr val="494949"/>
                </a:solidFill>
              </a:rPr>
              <a:t>同数のカーネル</a:t>
            </a:r>
            <a:endParaRPr lang="ja-JP" altLang="en-US" sz="1200" b="1" dirty="0">
              <a:solidFill>
                <a:srgbClr val="494949"/>
              </a:solidFill>
            </a:endParaRPr>
          </a:p>
        </p:txBody>
      </p:sp>
      <p:sp>
        <p:nvSpPr>
          <p:cNvPr id="33" name="正方形/長方形 32">
            <a:extLst>
              <a:ext uri="{FF2B5EF4-FFF2-40B4-BE49-F238E27FC236}">
                <a16:creationId xmlns:a16="http://schemas.microsoft.com/office/drawing/2014/main" id="{6FB094EA-2E34-4B70-AB1B-C0F0EC943F90}"/>
              </a:ext>
            </a:extLst>
          </p:cNvPr>
          <p:cNvSpPr/>
          <p:nvPr/>
        </p:nvSpPr>
        <p:spPr>
          <a:xfrm>
            <a:off x="7491194" y="2951888"/>
            <a:ext cx="1082348" cy="307777"/>
          </a:xfrm>
          <a:prstGeom prst="rect">
            <a:avLst/>
          </a:prstGeom>
        </p:spPr>
        <p:txBody>
          <a:bodyPr wrap="none">
            <a:spAutoFit/>
          </a:bodyPr>
          <a:lstStyle/>
          <a:p>
            <a:r>
              <a:rPr lang="ja-JP" altLang="en-US" sz="1400" b="1" dirty="0">
                <a:solidFill>
                  <a:srgbClr val="494949"/>
                </a:solidFill>
              </a:rPr>
              <a:t>出力データ</a:t>
            </a:r>
          </a:p>
        </p:txBody>
      </p:sp>
      <p:sp>
        <p:nvSpPr>
          <p:cNvPr id="34" name="テキスト ボックス 33">
            <a:extLst>
              <a:ext uri="{FF2B5EF4-FFF2-40B4-BE49-F238E27FC236}">
                <a16:creationId xmlns:a16="http://schemas.microsoft.com/office/drawing/2014/main" id="{735A582F-FFDE-4D24-8817-7046B4397E9A}"/>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続いて、プーリング層で行われる特徴抽出処理について学びます。</a:t>
            </a:r>
          </a:p>
        </p:txBody>
      </p:sp>
      <p:sp>
        <p:nvSpPr>
          <p:cNvPr id="35" name="テキスト ボックス 34">
            <a:extLst>
              <a:ext uri="{FF2B5EF4-FFF2-40B4-BE49-F238E27FC236}">
                <a16:creationId xmlns:a16="http://schemas.microsoft.com/office/drawing/2014/main" id="{88A8127B-0AAF-40AB-88FF-F573A8EABA45}"/>
              </a:ext>
            </a:extLst>
          </p:cNvPr>
          <p:cNvSpPr txBox="1"/>
          <p:nvPr/>
        </p:nvSpPr>
        <p:spPr>
          <a:xfrm>
            <a:off x="596537" y="1400794"/>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プーリング層は</a:t>
            </a:r>
            <a:r>
              <a:rPr lang="en-US" altLang="ja-JP" sz="1600" dirty="0">
                <a:solidFill>
                  <a:srgbClr val="E94823"/>
                </a:solidFill>
              </a:rPr>
              <a:t>CNN</a:t>
            </a:r>
            <a:r>
              <a:rPr lang="ja-JP" altLang="en-US" sz="1600" dirty="0">
                <a:solidFill>
                  <a:srgbClr val="E94823"/>
                </a:solidFill>
              </a:rPr>
              <a:t>において、畳み込み層で作成した特徴マップを、局所ごとに代表値にまとめ上げる（解像度を下げる）層です。プーリング層では機械的に処理を行うため、パラメータの更新はありません。</a:t>
            </a:r>
          </a:p>
        </p:txBody>
      </p:sp>
    </p:spTree>
    <p:extLst>
      <p:ext uri="{BB962C8B-B14F-4D97-AF65-F5344CB8AC3E}">
        <p14:creationId xmlns:p14="http://schemas.microsoft.com/office/powerpoint/2010/main" val="233201156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08931-F819-4024-BE7E-C2CD37972F91}"/>
              </a:ext>
            </a:extLst>
          </p:cNvPr>
          <p:cNvSpPr>
            <a:spLocks noGrp="1"/>
          </p:cNvSpPr>
          <p:nvPr>
            <p:ph type="title"/>
          </p:nvPr>
        </p:nvSpPr>
        <p:spPr/>
        <p:txBody>
          <a:bodyPr/>
          <a:lstStyle/>
          <a:p>
            <a:r>
              <a:rPr kumimoji="1" lang="en-US" altLang="ja-JP" dirty="0"/>
              <a:t>7-1-10.</a:t>
            </a:r>
            <a:r>
              <a:rPr kumimoji="1" lang="ja-JP" altLang="en-US" dirty="0"/>
              <a:t>プーリング層②</a:t>
            </a:r>
          </a:p>
        </p:txBody>
      </p:sp>
      <p:sp>
        <p:nvSpPr>
          <p:cNvPr id="3" name="スライド番号プレースホルダー 2">
            <a:extLst>
              <a:ext uri="{FF2B5EF4-FFF2-40B4-BE49-F238E27FC236}">
                <a16:creationId xmlns:a16="http://schemas.microsoft.com/office/drawing/2014/main" id="{22663D3D-9B56-4EAF-877C-DCAFFF0EDFEB}"/>
              </a:ext>
            </a:extLst>
          </p:cNvPr>
          <p:cNvSpPr>
            <a:spLocks noGrp="1"/>
          </p:cNvSpPr>
          <p:nvPr>
            <p:ph type="sldNum" sz="quarter" idx="10"/>
          </p:nvPr>
        </p:nvSpPr>
        <p:spPr/>
        <p:txBody>
          <a:bodyPr/>
          <a:lstStyle/>
          <a:p>
            <a:fld id="{5D750650-B10A-47BF-93C2-E1678438B37A}" type="slidenum">
              <a:rPr lang="en-US" altLang="ja-JP" smtClean="0"/>
              <a:pPr/>
              <a:t>344</a:t>
            </a:fld>
            <a:endParaRPr lang="en-US" altLang="ja-JP" dirty="0"/>
          </a:p>
        </p:txBody>
      </p:sp>
      <p:sp>
        <p:nvSpPr>
          <p:cNvPr id="4" name="吹き出し: 四角形 3">
            <a:extLst>
              <a:ext uri="{FF2B5EF4-FFF2-40B4-BE49-F238E27FC236}">
                <a16:creationId xmlns:a16="http://schemas.microsoft.com/office/drawing/2014/main" id="{96EBE4BC-174B-4B7C-9205-7B84428F074D}"/>
              </a:ext>
            </a:extLst>
          </p:cNvPr>
          <p:cNvSpPr/>
          <p:nvPr/>
        </p:nvSpPr>
        <p:spPr>
          <a:xfrm>
            <a:off x="2164794" y="2851275"/>
            <a:ext cx="1843002" cy="326181"/>
          </a:xfrm>
          <a:prstGeom prst="wedgeRectCallout">
            <a:avLst>
              <a:gd name="adj1" fmla="val -32762"/>
              <a:gd name="adj2" fmla="val 99913"/>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a:solidFill>
                  <a:srgbClr val="494949"/>
                </a:solidFill>
              </a:rPr>
              <a:t>プーリングカーネル</a:t>
            </a:r>
            <a:endParaRPr kumimoji="1" lang="ja-JP" altLang="en-US" sz="1400" b="1" dirty="0">
              <a:solidFill>
                <a:srgbClr val="494949"/>
              </a:solidFill>
            </a:endParaRPr>
          </a:p>
        </p:txBody>
      </p:sp>
      <p:sp>
        <p:nvSpPr>
          <p:cNvPr id="5" name="左中かっこ 4">
            <a:extLst>
              <a:ext uri="{FF2B5EF4-FFF2-40B4-BE49-F238E27FC236}">
                <a16:creationId xmlns:a16="http://schemas.microsoft.com/office/drawing/2014/main" id="{2FC35CC1-8F20-4FFB-A9C6-9A4E7DB0F425}"/>
              </a:ext>
            </a:extLst>
          </p:cNvPr>
          <p:cNvSpPr/>
          <p:nvPr/>
        </p:nvSpPr>
        <p:spPr>
          <a:xfrm rot="5400000">
            <a:off x="7095817" y="1152358"/>
            <a:ext cx="177875" cy="4079409"/>
          </a:xfrm>
          <a:prstGeom prst="leftBrace">
            <a:avLst>
              <a:gd name="adj1" fmla="val 82488"/>
              <a:gd name="adj2" fmla="val 48344"/>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E3D6356-865B-4BB4-BC1A-03A3D838376F}"/>
              </a:ext>
            </a:extLst>
          </p:cNvPr>
          <p:cNvSpPr/>
          <p:nvPr/>
        </p:nvSpPr>
        <p:spPr>
          <a:xfrm>
            <a:off x="4372942" y="2725233"/>
            <a:ext cx="5747087" cy="307777"/>
          </a:xfrm>
          <a:prstGeom prst="rect">
            <a:avLst/>
          </a:prstGeom>
        </p:spPr>
        <p:txBody>
          <a:bodyPr wrap="none">
            <a:spAutoFit/>
          </a:bodyPr>
          <a:lstStyle/>
          <a:p>
            <a:pPr algn="ctr"/>
            <a:r>
              <a:rPr lang="ja-JP" altLang="en-US" sz="1400" b="1" dirty="0">
                <a:solidFill>
                  <a:srgbClr val="494949"/>
                </a:solidFill>
                <a:latin typeface="+mn-ea"/>
              </a:rPr>
              <a:t>ストライド</a:t>
            </a:r>
            <a:r>
              <a:rPr lang="en-US" altLang="ja-JP" sz="1400" b="1" dirty="0">
                <a:solidFill>
                  <a:srgbClr val="494949"/>
                </a:solidFill>
                <a:latin typeface="+mn-ea"/>
              </a:rPr>
              <a:t>(</a:t>
            </a:r>
            <a:r>
              <a:rPr lang="ja-JP" altLang="en-US" sz="1400" b="1" dirty="0">
                <a:solidFill>
                  <a:srgbClr val="494949"/>
                </a:solidFill>
                <a:latin typeface="+mn-ea"/>
              </a:rPr>
              <a:t>カーネルの移動量</a:t>
            </a:r>
            <a:r>
              <a:rPr lang="en-US" altLang="ja-JP" sz="1400" b="1" dirty="0">
                <a:solidFill>
                  <a:srgbClr val="494949"/>
                </a:solidFill>
                <a:latin typeface="+mn-ea"/>
              </a:rPr>
              <a:t>)</a:t>
            </a:r>
            <a:r>
              <a:rPr lang="ja-JP" altLang="en-US" sz="1400" b="1" dirty="0">
                <a:solidFill>
                  <a:srgbClr val="494949"/>
                </a:solidFill>
                <a:latin typeface="+mn-ea"/>
              </a:rPr>
              <a:t>分だけ移動してプーリング処理を実行</a:t>
            </a:r>
            <a:endParaRPr kumimoji="1" lang="ja-JP" altLang="en-US" sz="1400" b="1" dirty="0">
              <a:solidFill>
                <a:srgbClr val="494949"/>
              </a:solidFill>
              <a:latin typeface="+mn-ea"/>
            </a:endParaRPr>
          </a:p>
        </p:txBody>
      </p:sp>
      <p:graphicFrame>
        <p:nvGraphicFramePr>
          <p:cNvPr id="7" name="表 6">
            <a:extLst>
              <a:ext uri="{FF2B5EF4-FFF2-40B4-BE49-F238E27FC236}">
                <a16:creationId xmlns:a16="http://schemas.microsoft.com/office/drawing/2014/main" id="{EA385DE0-103F-4C46-836D-6785054BB9D5}"/>
              </a:ext>
            </a:extLst>
          </p:cNvPr>
          <p:cNvGraphicFramePr>
            <a:graphicFrameLocks noGrp="1"/>
          </p:cNvGraphicFramePr>
          <p:nvPr>
            <p:extLst>
              <p:ext uri="{D42A27DB-BD31-4B8C-83A1-F6EECF244321}">
                <p14:modId xmlns:p14="http://schemas.microsoft.com/office/powerpoint/2010/main" val="2716103637"/>
              </p:ext>
            </p:extLst>
          </p:nvPr>
        </p:nvGraphicFramePr>
        <p:xfrm>
          <a:off x="2164794"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b="1" dirty="0">
                          <a:solidFill>
                            <a:srgbClr val="EB0046"/>
                          </a:solidFill>
                        </a:rPr>
                        <a:t>6</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5</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8" name="正方形/長方形 7">
            <a:extLst>
              <a:ext uri="{FF2B5EF4-FFF2-40B4-BE49-F238E27FC236}">
                <a16:creationId xmlns:a16="http://schemas.microsoft.com/office/drawing/2014/main" id="{C2292666-DA4C-4090-B634-14A8A6963F5E}"/>
              </a:ext>
            </a:extLst>
          </p:cNvPr>
          <p:cNvSpPr/>
          <p:nvPr/>
        </p:nvSpPr>
        <p:spPr>
          <a:xfrm>
            <a:off x="2155575" y="337502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9" name="表 8">
            <a:extLst>
              <a:ext uri="{FF2B5EF4-FFF2-40B4-BE49-F238E27FC236}">
                <a16:creationId xmlns:a16="http://schemas.microsoft.com/office/drawing/2014/main" id="{A6991FE6-FEF1-4E25-971D-55F7BDA495D9}"/>
              </a:ext>
            </a:extLst>
          </p:cNvPr>
          <p:cNvGraphicFramePr>
            <a:graphicFrameLocks noGrp="1"/>
          </p:cNvGraphicFramePr>
          <p:nvPr>
            <p:extLst>
              <p:ext uri="{D42A27DB-BD31-4B8C-83A1-F6EECF244321}">
                <p14:modId xmlns:p14="http://schemas.microsoft.com/office/powerpoint/2010/main" val="2245661474"/>
              </p:ext>
            </p:extLst>
          </p:nvPr>
        </p:nvGraphicFramePr>
        <p:xfrm>
          <a:off x="5145051"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dirty="0">
                          <a:solidFill>
                            <a:srgbClr val="494949"/>
                          </a:solidFill>
                        </a:rPr>
                        <a:t>6</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5</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10" name="正方形/長方形 9">
            <a:extLst>
              <a:ext uri="{FF2B5EF4-FFF2-40B4-BE49-F238E27FC236}">
                <a16:creationId xmlns:a16="http://schemas.microsoft.com/office/drawing/2014/main" id="{AC92434F-B73E-435E-9CF7-8759977EADBD}"/>
              </a:ext>
            </a:extLst>
          </p:cNvPr>
          <p:cNvSpPr/>
          <p:nvPr/>
        </p:nvSpPr>
        <p:spPr>
          <a:xfrm>
            <a:off x="5509789" y="337502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11" name="表 10">
            <a:extLst>
              <a:ext uri="{FF2B5EF4-FFF2-40B4-BE49-F238E27FC236}">
                <a16:creationId xmlns:a16="http://schemas.microsoft.com/office/drawing/2014/main" id="{B0D11930-62A9-45E0-A4C0-16DCEE6514E9}"/>
              </a:ext>
            </a:extLst>
          </p:cNvPr>
          <p:cNvGraphicFramePr>
            <a:graphicFrameLocks noGrp="1"/>
          </p:cNvGraphicFramePr>
          <p:nvPr>
            <p:extLst>
              <p:ext uri="{D42A27DB-BD31-4B8C-83A1-F6EECF244321}">
                <p14:modId xmlns:p14="http://schemas.microsoft.com/office/powerpoint/2010/main" val="3644924080"/>
              </p:ext>
            </p:extLst>
          </p:nvPr>
        </p:nvGraphicFramePr>
        <p:xfrm>
          <a:off x="7746669"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dirty="0">
                          <a:solidFill>
                            <a:srgbClr val="494949"/>
                          </a:solidFill>
                        </a:rPr>
                        <a:t>6</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5</a:t>
                      </a:r>
                      <a:endParaRPr kumimoji="1" lang="ja-JP" altLang="en-US" sz="1600" b="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12" name="正方形/長方形 11">
            <a:extLst>
              <a:ext uri="{FF2B5EF4-FFF2-40B4-BE49-F238E27FC236}">
                <a16:creationId xmlns:a16="http://schemas.microsoft.com/office/drawing/2014/main" id="{179E74C2-F515-48D2-997A-3B9A32A6438D}"/>
              </a:ext>
            </a:extLst>
          </p:cNvPr>
          <p:cNvSpPr/>
          <p:nvPr/>
        </p:nvSpPr>
        <p:spPr>
          <a:xfrm>
            <a:off x="8475484" y="411709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13" name="直線コネクタ 12">
            <a:extLst>
              <a:ext uri="{FF2B5EF4-FFF2-40B4-BE49-F238E27FC236}">
                <a16:creationId xmlns:a16="http://schemas.microsoft.com/office/drawing/2014/main" id="{D027F0A8-F919-4EA3-B654-5F6E2D2947F3}"/>
              </a:ext>
            </a:extLst>
          </p:cNvPr>
          <p:cNvCxnSpPr>
            <a:cxnSpLocks/>
            <a:stCxn id="8" idx="2"/>
            <a:endCxn id="18" idx="1"/>
          </p:cNvCxnSpPr>
          <p:nvPr/>
        </p:nvCxnSpPr>
        <p:spPr>
          <a:xfrm>
            <a:off x="2539125" y="4100971"/>
            <a:ext cx="4152275" cy="1131306"/>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E39EF894-F77F-457B-9F84-9323C7A25CB7}"/>
              </a:ext>
            </a:extLst>
          </p:cNvPr>
          <p:cNvCxnSpPr>
            <a:cxnSpLocks/>
            <a:endCxn id="16" idx="0"/>
          </p:cNvCxnSpPr>
          <p:nvPr/>
        </p:nvCxnSpPr>
        <p:spPr>
          <a:xfrm>
            <a:off x="5865671" y="4118227"/>
            <a:ext cx="1380815" cy="929593"/>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B919FB56-32E3-41AE-86E7-851384DFA10F}"/>
              </a:ext>
            </a:extLst>
          </p:cNvPr>
          <p:cNvCxnSpPr>
            <a:cxnSpLocks/>
            <a:stCxn id="12" idx="2"/>
            <a:endCxn id="19" idx="3"/>
          </p:cNvCxnSpPr>
          <p:nvPr/>
        </p:nvCxnSpPr>
        <p:spPr>
          <a:xfrm flipH="1">
            <a:off x="7807702" y="4843041"/>
            <a:ext cx="1051332" cy="1128294"/>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16" name="表 15">
            <a:extLst>
              <a:ext uri="{FF2B5EF4-FFF2-40B4-BE49-F238E27FC236}">
                <a16:creationId xmlns:a16="http://schemas.microsoft.com/office/drawing/2014/main" id="{3E5C4B7D-D778-40B7-8F94-00C33A90B5BE}"/>
              </a:ext>
            </a:extLst>
          </p:cNvPr>
          <p:cNvGraphicFramePr>
            <a:graphicFrameLocks noGrp="1"/>
          </p:cNvGraphicFramePr>
          <p:nvPr>
            <p:extLst>
              <p:ext uri="{D42A27DB-BD31-4B8C-83A1-F6EECF244321}">
                <p14:modId xmlns:p14="http://schemas.microsoft.com/office/powerpoint/2010/main" val="1854222174"/>
              </p:ext>
            </p:extLst>
          </p:nvPr>
        </p:nvGraphicFramePr>
        <p:xfrm>
          <a:off x="6685270" y="5047820"/>
          <a:ext cx="1122432" cy="1107972"/>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tblGrid>
              <a:tr h="369324">
                <a:tc>
                  <a:txBody>
                    <a:bodyPr/>
                    <a:lstStyle/>
                    <a:p>
                      <a:pPr algn="ctr"/>
                      <a:r>
                        <a:rPr kumimoji="1" lang="en-US" altLang="ja-JP" sz="1600" b="1" dirty="0">
                          <a:solidFill>
                            <a:srgbClr val="EB0046"/>
                          </a:solidFill>
                        </a:rPr>
                        <a:t>6</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5</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4</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b="0" dirty="0">
                          <a:solidFill>
                            <a:srgbClr val="494949"/>
                          </a:solidFill>
                        </a:rPr>
                        <a:t>6</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b="0" dirty="0">
                          <a:solidFill>
                            <a:srgbClr val="494949"/>
                          </a:solidFill>
                        </a:rPr>
                        <a:t>3</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sp>
        <p:nvSpPr>
          <p:cNvPr id="17" name="正方形/長方形 16">
            <a:extLst>
              <a:ext uri="{FF2B5EF4-FFF2-40B4-BE49-F238E27FC236}">
                <a16:creationId xmlns:a16="http://schemas.microsoft.com/office/drawing/2014/main" id="{3E35A11E-95EF-4117-AD4E-31E9E61AE74C}"/>
              </a:ext>
            </a:extLst>
          </p:cNvPr>
          <p:cNvSpPr/>
          <p:nvPr/>
        </p:nvSpPr>
        <p:spPr>
          <a:xfrm>
            <a:off x="7066637" y="5047819"/>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79F58CE3-255A-436D-80A2-FD46A9A3B908}"/>
              </a:ext>
            </a:extLst>
          </p:cNvPr>
          <p:cNvSpPr/>
          <p:nvPr/>
        </p:nvSpPr>
        <p:spPr>
          <a:xfrm>
            <a:off x="6691400" y="5047819"/>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正方形/長方形 18">
            <a:extLst>
              <a:ext uri="{FF2B5EF4-FFF2-40B4-BE49-F238E27FC236}">
                <a16:creationId xmlns:a16="http://schemas.microsoft.com/office/drawing/2014/main" id="{F8B4296D-61C7-4DD7-8426-502C1862C1DB}"/>
              </a:ext>
            </a:extLst>
          </p:cNvPr>
          <p:cNvSpPr/>
          <p:nvPr/>
        </p:nvSpPr>
        <p:spPr>
          <a:xfrm>
            <a:off x="7438595" y="5786877"/>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正方形/長方形 19">
            <a:extLst>
              <a:ext uri="{FF2B5EF4-FFF2-40B4-BE49-F238E27FC236}">
                <a16:creationId xmlns:a16="http://schemas.microsoft.com/office/drawing/2014/main" id="{B61ECE58-C83D-47A6-8784-467B8C365D2C}"/>
              </a:ext>
            </a:extLst>
          </p:cNvPr>
          <p:cNvSpPr/>
          <p:nvPr/>
        </p:nvSpPr>
        <p:spPr>
          <a:xfrm>
            <a:off x="6926125" y="3939097"/>
            <a:ext cx="530915" cy="369332"/>
          </a:xfrm>
          <a:prstGeom prst="rect">
            <a:avLst/>
          </a:prstGeom>
        </p:spPr>
        <p:txBody>
          <a:bodyPr wrap="none">
            <a:spAutoFit/>
          </a:bodyPr>
          <a:lstStyle/>
          <a:p>
            <a:pPr algn="ctr"/>
            <a:r>
              <a:rPr kumimoji="1" lang="ja-JP" altLang="en-US" dirty="0"/>
              <a:t>・・・</a:t>
            </a:r>
            <a:endParaRPr lang="ja-JP" altLang="en-US" dirty="0"/>
          </a:p>
        </p:txBody>
      </p:sp>
      <p:sp>
        <p:nvSpPr>
          <p:cNvPr id="21" name="吹き出し: 四角形 20">
            <a:extLst>
              <a:ext uri="{FF2B5EF4-FFF2-40B4-BE49-F238E27FC236}">
                <a16:creationId xmlns:a16="http://schemas.microsoft.com/office/drawing/2014/main" id="{A2FA8453-2C65-4C47-921D-87D03BF2B492}"/>
              </a:ext>
            </a:extLst>
          </p:cNvPr>
          <p:cNvSpPr/>
          <p:nvPr/>
        </p:nvSpPr>
        <p:spPr>
          <a:xfrm>
            <a:off x="755119" y="5167672"/>
            <a:ext cx="5375065" cy="1025788"/>
          </a:xfrm>
          <a:prstGeom prst="wedgeRectCallout">
            <a:avLst>
              <a:gd name="adj1" fmla="val 58291"/>
              <a:gd name="adj2" fmla="val -37522"/>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b="1" dirty="0">
                <a:solidFill>
                  <a:srgbClr val="494949"/>
                </a:solidFill>
              </a:rPr>
              <a:t>プーリング処理</a:t>
            </a:r>
            <a:endParaRPr lang="en-US" altLang="ja-JP" sz="1600" b="1" dirty="0">
              <a:solidFill>
                <a:srgbClr val="494949"/>
              </a:solidFill>
            </a:endParaRPr>
          </a:p>
          <a:p>
            <a:pPr algn="ctr"/>
            <a:endParaRPr kumimoji="1" lang="en-US" altLang="ja-JP" sz="1050" dirty="0">
              <a:solidFill>
                <a:srgbClr val="494949"/>
              </a:solidFill>
            </a:endParaRPr>
          </a:p>
          <a:p>
            <a:r>
              <a:rPr kumimoji="1" lang="en-US" altLang="ja-JP" sz="1600" b="1" dirty="0">
                <a:solidFill>
                  <a:srgbClr val="494949"/>
                </a:solidFill>
              </a:rPr>
              <a:t>MaxPooling :</a:t>
            </a:r>
            <a:r>
              <a:rPr kumimoji="1" lang="ja-JP" altLang="en-US" sz="1600" b="1" dirty="0">
                <a:solidFill>
                  <a:srgbClr val="494949"/>
                </a:solidFill>
              </a:rPr>
              <a:t> カーネルウインドウ内の最大値を抽出</a:t>
            </a:r>
            <a:endParaRPr kumimoji="1" lang="en-US" altLang="ja-JP" sz="1600" b="1" dirty="0">
              <a:solidFill>
                <a:srgbClr val="494949"/>
              </a:solidFill>
            </a:endParaRPr>
          </a:p>
          <a:p>
            <a:r>
              <a:rPr kumimoji="1" lang="en-US" altLang="ja-JP" sz="1600" b="1" dirty="0">
                <a:solidFill>
                  <a:srgbClr val="494949"/>
                </a:solidFill>
              </a:rPr>
              <a:t>AveragePooling :</a:t>
            </a:r>
            <a:r>
              <a:rPr kumimoji="1" lang="ja-JP" altLang="en-US" sz="1600" b="1" dirty="0">
                <a:solidFill>
                  <a:srgbClr val="494949"/>
                </a:solidFill>
              </a:rPr>
              <a:t> カーネルウインドウ内の平均値を抽出</a:t>
            </a:r>
          </a:p>
        </p:txBody>
      </p:sp>
      <p:sp>
        <p:nvSpPr>
          <p:cNvPr id="22" name="テキスト ボックス 21">
            <a:extLst>
              <a:ext uri="{FF2B5EF4-FFF2-40B4-BE49-F238E27FC236}">
                <a16:creationId xmlns:a16="http://schemas.microsoft.com/office/drawing/2014/main" id="{00FF6F93-BB32-46BA-BB68-3616358A9D23}"/>
              </a:ext>
            </a:extLst>
          </p:cNvPr>
          <p:cNvSpPr txBox="1"/>
          <p:nvPr/>
        </p:nvSpPr>
        <p:spPr>
          <a:xfrm>
            <a:off x="749436" y="93343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MaxPooling</a:t>
            </a:r>
            <a:endParaRPr lang="ja-JP" altLang="en-US" sz="1800" dirty="0"/>
          </a:p>
          <a:p>
            <a:pPr lvl="1">
              <a:buClr>
                <a:srgbClr val="F36C37"/>
              </a:buClr>
            </a:pPr>
            <a:r>
              <a:rPr lang="ja-JP" altLang="en-US" sz="1400" b="1" dirty="0"/>
              <a:t>プーリング処理の代表的な手法の一つ（そのほかに</a:t>
            </a:r>
            <a:r>
              <a:rPr lang="en-US" altLang="ja-JP" sz="1400" b="1" dirty="0"/>
              <a:t>AveragePooling</a:t>
            </a:r>
            <a:r>
              <a:rPr lang="ja-JP" altLang="en-US" sz="1400" b="1" dirty="0"/>
              <a:t>などもある）</a:t>
            </a:r>
            <a:endParaRPr lang="en-US" altLang="ja-JP" sz="1400" b="1" dirty="0"/>
          </a:p>
          <a:p>
            <a:pPr lvl="1">
              <a:buClr>
                <a:srgbClr val="F36C37"/>
              </a:buClr>
            </a:pPr>
            <a:r>
              <a:rPr lang="ja-JP" altLang="en-US" sz="1400" b="1" dirty="0"/>
              <a:t>プーリングカーネルで囲まれた領域の代表値（最も大きい値）のみを残すことで、特徴をまとめ上げる</a:t>
            </a:r>
            <a:endParaRPr lang="en-US" altLang="ja-JP" sz="1400" b="1" dirty="0"/>
          </a:p>
          <a:p>
            <a:pPr lvl="1">
              <a:buClr>
                <a:srgbClr val="F36C37"/>
              </a:buClr>
            </a:pPr>
            <a:r>
              <a:rPr lang="ja-JP" altLang="en-US" sz="1400" b="1" dirty="0"/>
              <a:t>例えば、局所が少し変わっただけの画像を同一の種類とみなしたりすることに効果がある。畳み込みだけでは難しい、</a:t>
            </a:r>
            <a:br>
              <a:rPr lang="en-US" altLang="ja-JP" sz="1400" b="1" dirty="0"/>
            </a:br>
            <a:r>
              <a:rPr lang="ja-JP" altLang="en-US" sz="1400" b="1" dirty="0"/>
              <a:t>局所のパーツの回転、平行移動、スケールの変化などに強くなる</a:t>
            </a:r>
            <a:endParaRPr lang="en-US" altLang="ja-JP" sz="1400" b="1" dirty="0"/>
          </a:p>
          <a:p>
            <a:pPr lvl="1">
              <a:buClr>
                <a:srgbClr val="F36C37"/>
              </a:buClr>
            </a:pPr>
            <a:r>
              <a:rPr lang="ja-JP" altLang="en-US" sz="1400" b="1" dirty="0"/>
              <a:t>データを圧縮することにより計算コストも大きく下がるため、</a:t>
            </a:r>
            <a:r>
              <a:rPr lang="en-US" altLang="ja-JP" sz="1400" b="1" dirty="0"/>
              <a:t>CNN</a:t>
            </a:r>
            <a:r>
              <a:rPr lang="ja-JP" altLang="en-US" sz="1400" b="1" dirty="0"/>
              <a:t>の実用性を高める効果もある</a:t>
            </a:r>
            <a:endParaRPr lang="en-US" altLang="ja-JP" sz="1400" b="1" dirty="0"/>
          </a:p>
        </p:txBody>
      </p:sp>
    </p:spTree>
    <p:extLst>
      <p:ext uri="{BB962C8B-B14F-4D97-AF65-F5344CB8AC3E}">
        <p14:creationId xmlns:p14="http://schemas.microsoft.com/office/powerpoint/2010/main" val="13905735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90461-C4BB-4870-AD5B-FBEBBFCD73FC}"/>
              </a:ext>
            </a:extLst>
          </p:cNvPr>
          <p:cNvSpPr>
            <a:spLocks noGrp="1"/>
          </p:cNvSpPr>
          <p:nvPr>
            <p:ph type="title"/>
          </p:nvPr>
        </p:nvSpPr>
        <p:spPr/>
        <p:txBody>
          <a:bodyPr/>
          <a:lstStyle/>
          <a:p>
            <a:r>
              <a:rPr kumimoji="1" lang="en-US" altLang="ja-JP" dirty="0"/>
              <a:t>7-1-11.</a:t>
            </a:r>
            <a:r>
              <a:rPr kumimoji="1" lang="ja-JP" altLang="en-US" dirty="0"/>
              <a:t>全結合層</a:t>
            </a:r>
          </a:p>
        </p:txBody>
      </p:sp>
      <p:sp>
        <p:nvSpPr>
          <p:cNvPr id="3" name="スライド番号プレースホルダー 2">
            <a:extLst>
              <a:ext uri="{FF2B5EF4-FFF2-40B4-BE49-F238E27FC236}">
                <a16:creationId xmlns:a16="http://schemas.microsoft.com/office/drawing/2014/main" id="{04C2AAF6-E0F2-4879-AF5A-F3359AAB7EA3}"/>
              </a:ext>
            </a:extLst>
          </p:cNvPr>
          <p:cNvSpPr>
            <a:spLocks noGrp="1"/>
          </p:cNvSpPr>
          <p:nvPr>
            <p:ph type="sldNum" sz="quarter" idx="10"/>
          </p:nvPr>
        </p:nvSpPr>
        <p:spPr/>
        <p:txBody>
          <a:bodyPr/>
          <a:lstStyle/>
          <a:p>
            <a:fld id="{5D750650-B10A-47BF-93C2-E1678438B37A}" type="slidenum">
              <a:rPr lang="en-US" altLang="ja-JP" smtClean="0"/>
              <a:pPr/>
              <a:t>345</a:t>
            </a:fld>
            <a:endParaRPr lang="en-US" altLang="ja-JP" dirty="0"/>
          </a:p>
        </p:txBody>
      </p:sp>
      <p:sp>
        <p:nvSpPr>
          <p:cNvPr id="265" name="楕円 264">
            <a:extLst>
              <a:ext uri="{FF2B5EF4-FFF2-40B4-BE49-F238E27FC236}">
                <a16:creationId xmlns:a16="http://schemas.microsoft.com/office/drawing/2014/main" id="{64E95011-0CFA-4019-9E7A-F7105C1C3128}"/>
              </a:ext>
            </a:extLst>
          </p:cNvPr>
          <p:cNvSpPr/>
          <p:nvPr/>
        </p:nvSpPr>
        <p:spPr>
          <a:xfrm>
            <a:off x="7056545" y="3804048"/>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nvGrpSpPr>
          <p:cNvPr id="266" name="グループ化 265">
            <a:extLst>
              <a:ext uri="{FF2B5EF4-FFF2-40B4-BE49-F238E27FC236}">
                <a16:creationId xmlns:a16="http://schemas.microsoft.com/office/drawing/2014/main" id="{5A7F93DF-19F4-4CD8-AEE4-336CD97C4ACF}"/>
              </a:ext>
            </a:extLst>
          </p:cNvPr>
          <p:cNvGrpSpPr/>
          <p:nvPr/>
        </p:nvGrpSpPr>
        <p:grpSpPr>
          <a:xfrm>
            <a:off x="5853096" y="3816009"/>
            <a:ext cx="373260" cy="1973906"/>
            <a:chOff x="4406835" y="1983854"/>
            <a:chExt cx="373260" cy="1973906"/>
          </a:xfrm>
        </p:grpSpPr>
        <p:sp>
          <p:nvSpPr>
            <p:cNvPr id="267" name="楕円 266">
              <a:extLst>
                <a:ext uri="{FF2B5EF4-FFF2-40B4-BE49-F238E27FC236}">
                  <a16:creationId xmlns:a16="http://schemas.microsoft.com/office/drawing/2014/main" id="{094C7E68-F58E-4E19-9AFB-936606AEF3A3}"/>
                </a:ext>
              </a:extLst>
            </p:cNvPr>
            <p:cNvSpPr/>
            <p:nvPr/>
          </p:nvSpPr>
          <p:spPr>
            <a:xfrm>
              <a:off x="4406835" y="358450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8" name="楕円 267">
              <a:extLst>
                <a:ext uri="{FF2B5EF4-FFF2-40B4-BE49-F238E27FC236}">
                  <a16:creationId xmlns:a16="http://schemas.microsoft.com/office/drawing/2014/main" id="{D23587BA-3D31-4EB4-B590-E9F03D5AFE0A}"/>
                </a:ext>
              </a:extLst>
            </p:cNvPr>
            <p:cNvSpPr/>
            <p:nvPr/>
          </p:nvSpPr>
          <p:spPr>
            <a:xfrm>
              <a:off x="4406835" y="305095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9" name="楕円 268">
              <a:extLst>
                <a:ext uri="{FF2B5EF4-FFF2-40B4-BE49-F238E27FC236}">
                  <a16:creationId xmlns:a16="http://schemas.microsoft.com/office/drawing/2014/main" id="{63E87AD3-4060-4A5F-B8B9-06E0E0E92932}"/>
                </a:ext>
              </a:extLst>
            </p:cNvPr>
            <p:cNvSpPr/>
            <p:nvPr/>
          </p:nvSpPr>
          <p:spPr>
            <a:xfrm>
              <a:off x="4406835" y="251740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70" name="楕円 269">
              <a:extLst>
                <a:ext uri="{FF2B5EF4-FFF2-40B4-BE49-F238E27FC236}">
                  <a16:creationId xmlns:a16="http://schemas.microsoft.com/office/drawing/2014/main" id="{E2D12AB8-02E4-451E-A9F3-1352793934C9}"/>
                </a:ext>
              </a:extLst>
            </p:cNvPr>
            <p:cNvSpPr/>
            <p:nvPr/>
          </p:nvSpPr>
          <p:spPr>
            <a:xfrm>
              <a:off x="4406835" y="198385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271" name="直線矢印コネクタ 270">
            <a:extLst>
              <a:ext uri="{FF2B5EF4-FFF2-40B4-BE49-F238E27FC236}">
                <a16:creationId xmlns:a16="http://schemas.microsoft.com/office/drawing/2014/main" id="{E0A27F85-C987-44DD-B4C3-6EB0A13E45FB}"/>
              </a:ext>
            </a:extLst>
          </p:cNvPr>
          <p:cNvCxnSpPr>
            <a:cxnSpLocks/>
            <a:stCxn id="265" idx="6"/>
          </p:cNvCxnSpPr>
          <p:nvPr/>
        </p:nvCxnSpPr>
        <p:spPr>
          <a:xfrm>
            <a:off x="7429805" y="3990678"/>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2" name="直線矢印コネクタ 271">
            <a:extLst>
              <a:ext uri="{FF2B5EF4-FFF2-40B4-BE49-F238E27FC236}">
                <a16:creationId xmlns:a16="http://schemas.microsoft.com/office/drawing/2014/main" id="{5C2F8A9A-1D7C-4364-A2A0-1845BAFE668F}"/>
              </a:ext>
            </a:extLst>
          </p:cNvPr>
          <p:cNvCxnSpPr>
            <a:cxnSpLocks/>
            <a:stCxn id="267" idx="6"/>
            <a:endCxn id="265" idx="2"/>
          </p:cNvCxnSpPr>
          <p:nvPr/>
        </p:nvCxnSpPr>
        <p:spPr>
          <a:xfrm flipV="1">
            <a:off x="6226356" y="3990678"/>
            <a:ext cx="830189" cy="161260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3" name="直線矢印コネクタ 272">
            <a:extLst>
              <a:ext uri="{FF2B5EF4-FFF2-40B4-BE49-F238E27FC236}">
                <a16:creationId xmlns:a16="http://schemas.microsoft.com/office/drawing/2014/main" id="{E9231F00-0EEA-4248-AF62-E394623B1EAF}"/>
              </a:ext>
            </a:extLst>
          </p:cNvPr>
          <p:cNvCxnSpPr>
            <a:cxnSpLocks/>
            <a:stCxn id="268" idx="6"/>
            <a:endCxn id="265" idx="2"/>
          </p:cNvCxnSpPr>
          <p:nvPr/>
        </p:nvCxnSpPr>
        <p:spPr>
          <a:xfrm flipV="1">
            <a:off x="6226356" y="3990678"/>
            <a:ext cx="830189" cy="107905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4" name="直線矢印コネクタ 273">
            <a:extLst>
              <a:ext uri="{FF2B5EF4-FFF2-40B4-BE49-F238E27FC236}">
                <a16:creationId xmlns:a16="http://schemas.microsoft.com/office/drawing/2014/main" id="{D42F7278-04D3-4729-B3CF-7B5C5D6D87E5}"/>
              </a:ext>
            </a:extLst>
          </p:cNvPr>
          <p:cNvCxnSpPr>
            <a:cxnSpLocks/>
            <a:stCxn id="269" idx="6"/>
            <a:endCxn id="265" idx="2"/>
          </p:cNvCxnSpPr>
          <p:nvPr/>
        </p:nvCxnSpPr>
        <p:spPr>
          <a:xfrm flipV="1">
            <a:off x="6226356" y="3990678"/>
            <a:ext cx="830189" cy="54551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5" name="直線矢印コネクタ 274">
            <a:extLst>
              <a:ext uri="{FF2B5EF4-FFF2-40B4-BE49-F238E27FC236}">
                <a16:creationId xmlns:a16="http://schemas.microsoft.com/office/drawing/2014/main" id="{11F9A8F1-58CF-4CC3-A419-8C37C80DA83B}"/>
              </a:ext>
            </a:extLst>
          </p:cNvPr>
          <p:cNvCxnSpPr>
            <a:cxnSpLocks/>
            <a:stCxn id="270" idx="6"/>
            <a:endCxn id="265" idx="2"/>
          </p:cNvCxnSpPr>
          <p:nvPr/>
        </p:nvCxnSpPr>
        <p:spPr>
          <a:xfrm flipV="1">
            <a:off x="6226356" y="3990678"/>
            <a:ext cx="830189" cy="119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6" name="直線矢印コネクタ 275">
            <a:extLst>
              <a:ext uri="{FF2B5EF4-FFF2-40B4-BE49-F238E27FC236}">
                <a16:creationId xmlns:a16="http://schemas.microsoft.com/office/drawing/2014/main" id="{88DD3963-0F72-469B-9198-0936B4B5BA7D}"/>
              </a:ext>
            </a:extLst>
          </p:cNvPr>
          <p:cNvCxnSpPr>
            <a:cxnSpLocks/>
            <a:endCxn id="267" idx="2"/>
          </p:cNvCxnSpPr>
          <p:nvPr/>
        </p:nvCxnSpPr>
        <p:spPr>
          <a:xfrm>
            <a:off x="5144621" y="5361824"/>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7" name="直線矢印コネクタ 276">
            <a:extLst>
              <a:ext uri="{FF2B5EF4-FFF2-40B4-BE49-F238E27FC236}">
                <a16:creationId xmlns:a16="http://schemas.microsoft.com/office/drawing/2014/main" id="{7F6FB4E4-CAF5-4644-8818-DFC4AD3BCC16}"/>
              </a:ext>
            </a:extLst>
          </p:cNvPr>
          <p:cNvCxnSpPr>
            <a:cxnSpLocks/>
            <a:endCxn id="267" idx="2"/>
          </p:cNvCxnSpPr>
          <p:nvPr/>
        </p:nvCxnSpPr>
        <p:spPr>
          <a:xfrm>
            <a:off x="5144621" y="4802962"/>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8" name="直線矢印コネクタ 277">
            <a:extLst>
              <a:ext uri="{FF2B5EF4-FFF2-40B4-BE49-F238E27FC236}">
                <a16:creationId xmlns:a16="http://schemas.microsoft.com/office/drawing/2014/main" id="{1D2986F6-71EF-46F1-8399-D74AD92565AC}"/>
              </a:ext>
            </a:extLst>
          </p:cNvPr>
          <p:cNvCxnSpPr>
            <a:cxnSpLocks/>
            <a:endCxn id="267" idx="2"/>
          </p:cNvCxnSpPr>
          <p:nvPr/>
        </p:nvCxnSpPr>
        <p:spPr>
          <a:xfrm>
            <a:off x="5144621" y="4244100"/>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9" name="直線矢印コネクタ 278">
            <a:extLst>
              <a:ext uri="{FF2B5EF4-FFF2-40B4-BE49-F238E27FC236}">
                <a16:creationId xmlns:a16="http://schemas.microsoft.com/office/drawing/2014/main" id="{2AB9633C-7864-43F3-B59F-43CC1D6B8D5F}"/>
              </a:ext>
            </a:extLst>
          </p:cNvPr>
          <p:cNvCxnSpPr>
            <a:cxnSpLocks/>
            <a:endCxn id="268" idx="2"/>
          </p:cNvCxnSpPr>
          <p:nvPr/>
        </p:nvCxnSpPr>
        <p:spPr>
          <a:xfrm>
            <a:off x="5144621" y="4244100"/>
            <a:ext cx="708475" cy="8256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0" name="直線矢印コネクタ 279">
            <a:extLst>
              <a:ext uri="{FF2B5EF4-FFF2-40B4-BE49-F238E27FC236}">
                <a16:creationId xmlns:a16="http://schemas.microsoft.com/office/drawing/2014/main" id="{B82084DD-1141-4FF3-A7F8-A48AA3DB9F1C}"/>
              </a:ext>
            </a:extLst>
          </p:cNvPr>
          <p:cNvCxnSpPr>
            <a:cxnSpLocks/>
            <a:endCxn id="268" idx="2"/>
          </p:cNvCxnSpPr>
          <p:nvPr/>
        </p:nvCxnSpPr>
        <p:spPr>
          <a:xfrm>
            <a:off x="5144621" y="4802962"/>
            <a:ext cx="708475" cy="26677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1" name="直線矢印コネクタ 280">
            <a:extLst>
              <a:ext uri="{FF2B5EF4-FFF2-40B4-BE49-F238E27FC236}">
                <a16:creationId xmlns:a16="http://schemas.microsoft.com/office/drawing/2014/main" id="{3A019B0D-7231-4701-A94B-8DBDEAA73291}"/>
              </a:ext>
            </a:extLst>
          </p:cNvPr>
          <p:cNvCxnSpPr>
            <a:cxnSpLocks/>
            <a:endCxn id="268" idx="2"/>
          </p:cNvCxnSpPr>
          <p:nvPr/>
        </p:nvCxnSpPr>
        <p:spPr>
          <a:xfrm flipV="1">
            <a:off x="5144621" y="5069737"/>
            <a:ext cx="708475" cy="2920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2" name="直線矢印コネクタ 281">
            <a:extLst>
              <a:ext uri="{FF2B5EF4-FFF2-40B4-BE49-F238E27FC236}">
                <a16:creationId xmlns:a16="http://schemas.microsoft.com/office/drawing/2014/main" id="{965C9E03-C56D-45A2-A091-E0FA50CFB1AE}"/>
              </a:ext>
            </a:extLst>
          </p:cNvPr>
          <p:cNvCxnSpPr>
            <a:cxnSpLocks/>
            <a:endCxn id="269" idx="2"/>
          </p:cNvCxnSpPr>
          <p:nvPr/>
        </p:nvCxnSpPr>
        <p:spPr>
          <a:xfrm flipV="1">
            <a:off x="5144621" y="4536188"/>
            <a:ext cx="708475" cy="82563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3" name="直線矢印コネクタ 282">
            <a:extLst>
              <a:ext uri="{FF2B5EF4-FFF2-40B4-BE49-F238E27FC236}">
                <a16:creationId xmlns:a16="http://schemas.microsoft.com/office/drawing/2014/main" id="{DB52D661-D41D-41F2-ACD6-38368101ED70}"/>
              </a:ext>
            </a:extLst>
          </p:cNvPr>
          <p:cNvCxnSpPr>
            <a:cxnSpLocks/>
            <a:endCxn id="270" idx="2"/>
          </p:cNvCxnSpPr>
          <p:nvPr/>
        </p:nvCxnSpPr>
        <p:spPr>
          <a:xfrm flipV="1">
            <a:off x="5144621" y="4002639"/>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4" name="直線矢印コネクタ 283">
            <a:extLst>
              <a:ext uri="{FF2B5EF4-FFF2-40B4-BE49-F238E27FC236}">
                <a16:creationId xmlns:a16="http://schemas.microsoft.com/office/drawing/2014/main" id="{84C60163-D008-40F8-9AFF-BE7026ABB791}"/>
              </a:ext>
            </a:extLst>
          </p:cNvPr>
          <p:cNvCxnSpPr>
            <a:cxnSpLocks/>
            <a:stCxn id="270" idx="2"/>
          </p:cNvCxnSpPr>
          <p:nvPr/>
        </p:nvCxnSpPr>
        <p:spPr>
          <a:xfrm flipH="1">
            <a:off x="5144621" y="4002639"/>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5" name="直線矢印コネクタ 284">
            <a:extLst>
              <a:ext uri="{FF2B5EF4-FFF2-40B4-BE49-F238E27FC236}">
                <a16:creationId xmlns:a16="http://schemas.microsoft.com/office/drawing/2014/main" id="{EE28BD8E-BE6D-4FB5-9EDC-E8B41AD16E17}"/>
              </a:ext>
            </a:extLst>
          </p:cNvPr>
          <p:cNvCxnSpPr>
            <a:cxnSpLocks/>
            <a:stCxn id="269" idx="2"/>
          </p:cNvCxnSpPr>
          <p:nvPr/>
        </p:nvCxnSpPr>
        <p:spPr>
          <a:xfrm flipH="1" flipV="1">
            <a:off x="5144621" y="4244100"/>
            <a:ext cx="708475" cy="292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6" name="直線矢印コネクタ 285">
            <a:extLst>
              <a:ext uri="{FF2B5EF4-FFF2-40B4-BE49-F238E27FC236}">
                <a16:creationId xmlns:a16="http://schemas.microsoft.com/office/drawing/2014/main" id="{FBE90FE2-219E-4E1C-A2E9-C681D5E4B4BE}"/>
              </a:ext>
            </a:extLst>
          </p:cNvPr>
          <p:cNvCxnSpPr>
            <a:cxnSpLocks/>
            <a:endCxn id="270" idx="2"/>
          </p:cNvCxnSpPr>
          <p:nvPr/>
        </p:nvCxnSpPr>
        <p:spPr>
          <a:xfrm flipV="1">
            <a:off x="5144621" y="4002639"/>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7" name="直線矢印コネクタ 286">
            <a:extLst>
              <a:ext uri="{FF2B5EF4-FFF2-40B4-BE49-F238E27FC236}">
                <a16:creationId xmlns:a16="http://schemas.microsoft.com/office/drawing/2014/main" id="{E91E8D3D-04CA-4A7C-931B-2FA2B6FDEE39}"/>
              </a:ext>
            </a:extLst>
          </p:cNvPr>
          <p:cNvCxnSpPr>
            <a:cxnSpLocks/>
            <a:endCxn id="269" idx="2"/>
          </p:cNvCxnSpPr>
          <p:nvPr/>
        </p:nvCxnSpPr>
        <p:spPr>
          <a:xfrm flipV="1">
            <a:off x="5144621" y="4536188"/>
            <a:ext cx="708475" cy="26677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3" name="正方形/長方形 302">
            <a:extLst>
              <a:ext uri="{FF2B5EF4-FFF2-40B4-BE49-F238E27FC236}">
                <a16:creationId xmlns:a16="http://schemas.microsoft.com/office/drawing/2014/main" id="{899D0A84-E279-42F8-8358-5B4AC3553A88}"/>
              </a:ext>
            </a:extLst>
          </p:cNvPr>
          <p:cNvSpPr/>
          <p:nvPr/>
        </p:nvSpPr>
        <p:spPr>
          <a:xfrm>
            <a:off x="2552078" y="3994368"/>
            <a:ext cx="1210588" cy="338554"/>
          </a:xfrm>
          <a:prstGeom prst="rect">
            <a:avLst/>
          </a:prstGeom>
        </p:spPr>
        <p:txBody>
          <a:bodyPr wrap="none">
            <a:spAutoFit/>
          </a:bodyPr>
          <a:lstStyle/>
          <a:p>
            <a:r>
              <a:rPr kumimoji="1" lang="ja-JP" altLang="en-US" sz="1600" b="1" dirty="0"/>
              <a:t>入力データ</a:t>
            </a:r>
            <a:endParaRPr lang="ja-JP" altLang="en-US" b="1" dirty="0"/>
          </a:p>
        </p:txBody>
      </p:sp>
      <p:cxnSp>
        <p:nvCxnSpPr>
          <p:cNvPr id="306" name="直線矢印コネクタ 305">
            <a:extLst>
              <a:ext uri="{FF2B5EF4-FFF2-40B4-BE49-F238E27FC236}">
                <a16:creationId xmlns:a16="http://schemas.microsoft.com/office/drawing/2014/main" id="{0A0CF2C6-CAFD-4817-9496-6637B6EA0766}"/>
              </a:ext>
            </a:extLst>
          </p:cNvPr>
          <p:cNvCxnSpPr>
            <a:cxnSpLocks/>
            <a:stCxn id="111" idx="3"/>
            <a:endCxn id="317" idx="1"/>
          </p:cNvCxnSpPr>
          <p:nvPr/>
        </p:nvCxnSpPr>
        <p:spPr>
          <a:xfrm flipV="1">
            <a:off x="3448424" y="4759961"/>
            <a:ext cx="518398" cy="893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07" name="楕円 306">
            <a:extLst>
              <a:ext uri="{FF2B5EF4-FFF2-40B4-BE49-F238E27FC236}">
                <a16:creationId xmlns:a16="http://schemas.microsoft.com/office/drawing/2014/main" id="{BCE9A1BA-E2E9-4F43-8323-ABE0DE3F477E}"/>
              </a:ext>
            </a:extLst>
          </p:cNvPr>
          <p:cNvSpPr/>
          <p:nvPr/>
        </p:nvSpPr>
        <p:spPr>
          <a:xfrm>
            <a:off x="7050475" y="5416655"/>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308" name="直線矢印コネクタ 307">
            <a:extLst>
              <a:ext uri="{FF2B5EF4-FFF2-40B4-BE49-F238E27FC236}">
                <a16:creationId xmlns:a16="http://schemas.microsoft.com/office/drawing/2014/main" id="{0A84F0F7-94AE-4454-B37E-BEB8D0075FB3}"/>
              </a:ext>
            </a:extLst>
          </p:cNvPr>
          <p:cNvCxnSpPr>
            <a:cxnSpLocks/>
            <a:stCxn id="270" idx="6"/>
            <a:endCxn id="307" idx="2"/>
          </p:cNvCxnSpPr>
          <p:nvPr/>
        </p:nvCxnSpPr>
        <p:spPr>
          <a:xfrm>
            <a:off x="6226356" y="4002639"/>
            <a:ext cx="824119" cy="160064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9" name="直線矢印コネクタ 308">
            <a:extLst>
              <a:ext uri="{FF2B5EF4-FFF2-40B4-BE49-F238E27FC236}">
                <a16:creationId xmlns:a16="http://schemas.microsoft.com/office/drawing/2014/main" id="{A919C889-B323-41A2-BF68-0256C756D64E}"/>
              </a:ext>
            </a:extLst>
          </p:cNvPr>
          <p:cNvCxnSpPr>
            <a:cxnSpLocks/>
            <a:stCxn id="269" idx="6"/>
            <a:endCxn id="307" idx="2"/>
          </p:cNvCxnSpPr>
          <p:nvPr/>
        </p:nvCxnSpPr>
        <p:spPr>
          <a:xfrm>
            <a:off x="6226356" y="4536188"/>
            <a:ext cx="824119" cy="106709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0" name="直線矢印コネクタ 309">
            <a:extLst>
              <a:ext uri="{FF2B5EF4-FFF2-40B4-BE49-F238E27FC236}">
                <a16:creationId xmlns:a16="http://schemas.microsoft.com/office/drawing/2014/main" id="{42874F21-AC29-4CA9-B8EE-ACAF785C4A5F}"/>
              </a:ext>
            </a:extLst>
          </p:cNvPr>
          <p:cNvCxnSpPr>
            <a:cxnSpLocks/>
            <a:stCxn id="268" idx="6"/>
            <a:endCxn id="307" idx="2"/>
          </p:cNvCxnSpPr>
          <p:nvPr/>
        </p:nvCxnSpPr>
        <p:spPr>
          <a:xfrm>
            <a:off x="6226356" y="5069737"/>
            <a:ext cx="824119" cy="53354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1" name="直線矢印コネクタ 310">
            <a:extLst>
              <a:ext uri="{FF2B5EF4-FFF2-40B4-BE49-F238E27FC236}">
                <a16:creationId xmlns:a16="http://schemas.microsoft.com/office/drawing/2014/main" id="{7F6D1681-B12E-4BDB-9DEA-01A1E96CFFE1}"/>
              </a:ext>
            </a:extLst>
          </p:cNvPr>
          <p:cNvCxnSpPr>
            <a:cxnSpLocks/>
            <a:stCxn id="267" idx="6"/>
            <a:endCxn id="307" idx="2"/>
          </p:cNvCxnSpPr>
          <p:nvPr/>
        </p:nvCxnSpPr>
        <p:spPr>
          <a:xfrm>
            <a:off x="6226356" y="5603285"/>
            <a:ext cx="824119"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2" name="直線矢印コネクタ 311">
            <a:extLst>
              <a:ext uri="{FF2B5EF4-FFF2-40B4-BE49-F238E27FC236}">
                <a16:creationId xmlns:a16="http://schemas.microsoft.com/office/drawing/2014/main" id="{98DA64AB-CEE8-4FE9-9FD9-204964967023}"/>
              </a:ext>
            </a:extLst>
          </p:cNvPr>
          <p:cNvCxnSpPr>
            <a:cxnSpLocks/>
          </p:cNvCxnSpPr>
          <p:nvPr/>
        </p:nvCxnSpPr>
        <p:spPr>
          <a:xfrm>
            <a:off x="7420223" y="5576107"/>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4" name="直線矢印コネクタ 313">
            <a:extLst>
              <a:ext uri="{FF2B5EF4-FFF2-40B4-BE49-F238E27FC236}">
                <a16:creationId xmlns:a16="http://schemas.microsoft.com/office/drawing/2014/main" id="{0F0B7F58-1362-4C4E-A4F7-A15A9AAA6A4A}"/>
              </a:ext>
            </a:extLst>
          </p:cNvPr>
          <p:cNvCxnSpPr>
            <a:cxnSpLocks/>
            <a:stCxn id="317" idx="3"/>
            <a:endCxn id="318" idx="1"/>
          </p:cNvCxnSpPr>
          <p:nvPr/>
        </p:nvCxnSpPr>
        <p:spPr>
          <a:xfrm>
            <a:off x="4472474" y="475996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7" name="正方形/長方形 316">
            <a:extLst>
              <a:ext uri="{FF2B5EF4-FFF2-40B4-BE49-F238E27FC236}">
                <a16:creationId xmlns:a16="http://schemas.microsoft.com/office/drawing/2014/main" id="{8B79BA43-EA23-451D-8924-8A09246AD558}"/>
              </a:ext>
            </a:extLst>
          </p:cNvPr>
          <p:cNvSpPr/>
          <p:nvPr/>
        </p:nvSpPr>
        <p:spPr>
          <a:xfrm>
            <a:off x="3966822" y="380799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8" name="正方形/長方形 317">
            <a:extLst>
              <a:ext uri="{FF2B5EF4-FFF2-40B4-BE49-F238E27FC236}">
                <a16:creationId xmlns:a16="http://schemas.microsoft.com/office/drawing/2014/main" id="{889DDF96-65FD-4CA8-AF18-E5CDADDA2035}"/>
              </a:ext>
            </a:extLst>
          </p:cNvPr>
          <p:cNvSpPr/>
          <p:nvPr/>
        </p:nvSpPr>
        <p:spPr>
          <a:xfrm>
            <a:off x="4648624" y="380799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9" name="左中かっこ 318">
            <a:extLst>
              <a:ext uri="{FF2B5EF4-FFF2-40B4-BE49-F238E27FC236}">
                <a16:creationId xmlns:a16="http://schemas.microsoft.com/office/drawing/2014/main" id="{FD90BF12-F6E1-4503-B274-B59D54BB2821}"/>
              </a:ext>
            </a:extLst>
          </p:cNvPr>
          <p:cNvSpPr/>
          <p:nvPr/>
        </p:nvSpPr>
        <p:spPr>
          <a:xfrm rot="16200000">
            <a:off x="5928414" y="5631970"/>
            <a:ext cx="186914" cy="708477"/>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FF44BE43-3209-4C5A-9DE2-0E0A2E155E53}"/>
              </a:ext>
            </a:extLst>
          </p:cNvPr>
          <p:cNvSpPr/>
          <p:nvPr/>
        </p:nvSpPr>
        <p:spPr>
          <a:xfrm>
            <a:off x="5498858" y="6233446"/>
            <a:ext cx="1005403" cy="338554"/>
          </a:xfrm>
          <a:prstGeom prst="rect">
            <a:avLst/>
          </a:prstGeom>
        </p:spPr>
        <p:txBody>
          <a:bodyPr wrap="none">
            <a:spAutoFit/>
          </a:bodyPr>
          <a:lstStyle/>
          <a:p>
            <a:pPr algn="ctr"/>
            <a:r>
              <a:rPr lang="ja-JP" altLang="en-US" sz="1600" b="1" dirty="0">
                <a:solidFill>
                  <a:srgbClr val="E94823"/>
                </a:solidFill>
              </a:rPr>
              <a:t>全結合層</a:t>
            </a:r>
          </a:p>
        </p:txBody>
      </p:sp>
      <p:sp>
        <p:nvSpPr>
          <p:cNvPr id="324" name="正方形/長方形 323">
            <a:extLst>
              <a:ext uri="{FF2B5EF4-FFF2-40B4-BE49-F238E27FC236}">
                <a16:creationId xmlns:a16="http://schemas.microsoft.com/office/drawing/2014/main" id="{ACED7A44-0A63-48C3-B119-D1D6B38CC054}"/>
              </a:ext>
            </a:extLst>
          </p:cNvPr>
          <p:cNvSpPr/>
          <p:nvPr/>
        </p:nvSpPr>
        <p:spPr>
          <a:xfrm>
            <a:off x="7946434" y="4825405"/>
            <a:ext cx="737870" cy="273850"/>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5" name="正方形/長方形 324">
            <a:extLst>
              <a:ext uri="{FF2B5EF4-FFF2-40B4-BE49-F238E27FC236}">
                <a16:creationId xmlns:a16="http://schemas.microsoft.com/office/drawing/2014/main" id="{50680418-D9D7-4632-A01E-E572EC60F301}"/>
              </a:ext>
            </a:extLst>
          </p:cNvPr>
          <p:cNvSpPr/>
          <p:nvPr/>
        </p:nvSpPr>
        <p:spPr>
          <a:xfrm>
            <a:off x="7946434" y="5456835"/>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6" name="正方形/長方形 325">
            <a:extLst>
              <a:ext uri="{FF2B5EF4-FFF2-40B4-BE49-F238E27FC236}">
                <a16:creationId xmlns:a16="http://schemas.microsoft.com/office/drawing/2014/main" id="{104BE3B3-E77F-41D0-A505-61082CB2DCB1}"/>
              </a:ext>
            </a:extLst>
          </p:cNvPr>
          <p:cNvSpPr/>
          <p:nvPr/>
        </p:nvSpPr>
        <p:spPr>
          <a:xfrm>
            <a:off x="7924780" y="4808442"/>
            <a:ext cx="1180131" cy="307777"/>
          </a:xfrm>
          <a:prstGeom prst="rect">
            <a:avLst/>
          </a:prstGeom>
        </p:spPr>
        <p:txBody>
          <a:bodyPr wrap="none">
            <a:spAutoFit/>
          </a:bodyPr>
          <a:lstStyle/>
          <a:p>
            <a:r>
              <a:rPr kumimoji="1" lang="en-US" altLang="ja-JP" sz="1400" b="1" dirty="0"/>
              <a:t>5</a:t>
            </a:r>
            <a:r>
              <a:rPr kumimoji="1" lang="ja-JP" altLang="en-US" sz="1400" b="1" dirty="0"/>
              <a:t>の確率</a:t>
            </a:r>
            <a:r>
              <a:rPr kumimoji="1" lang="en-US" altLang="ja-JP" sz="1400" b="1" dirty="0"/>
              <a:t>: 0.6</a:t>
            </a:r>
            <a:endParaRPr lang="ja-JP" altLang="en-US" sz="1400" b="1" dirty="0"/>
          </a:p>
        </p:txBody>
      </p:sp>
      <p:sp>
        <p:nvSpPr>
          <p:cNvPr id="327" name="正方形/長方形 326">
            <a:extLst>
              <a:ext uri="{FF2B5EF4-FFF2-40B4-BE49-F238E27FC236}">
                <a16:creationId xmlns:a16="http://schemas.microsoft.com/office/drawing/2014/main" id="{229CAF30-CB84-41D1-A5F3-0A1DFE2B00D4}"/>
              </a:ext>
            </a:extLst>
          </p:cNvPr>
          <p:cNvSpPr/>
          <p:nvPr/>
        </p:nvSpPr>
        <p:spPr>
          <a:xfrm>
            <a:off x="7924780" y="5438057"/>
            <a:ext cx="1279517" cy="307777"/>
          </a:xfrm>
          <a:prstGeom prst="rect">
            <a:avLst/>
          </a:prstGeom>
        </p:spPr>
        <p:txBody>
          <a:bodyPr wrap="none">
            <a:spAutoFit/>
          </a:bodyPr>
          <a:lstStyle/>
          <a:p>
            <a:r>
              <a:rPr kumimoji="1" lang="en-US" altLang="ja-JP" sz="1400" b="1" dirty="0"/>
              <a:t>9</a:t>
            </a:r>
            <a:r>
              <a:rPr kumimoji="1" lang="ja-JP" altLang="en-US" sz="1400" b="1" dirty="0"/>
              <a:t>の確率</a:t>
            </a:r>
            <a:r>
              <a:rPr kumimoji="1" lang="en-US" altLang="ja-JP" sz="1400" b="1" dirty="0"/>
              <a:t>: 0.08</a:t>
            </a:r>
            <a:endParaRPr lang="ja-JP" altLang="en-US" sz="1400" b="1" dirty="0"/>
          </a:p>
        </p:txBody>
      </p:sp>
      <p:sp>
        <p:nvSpPr>
          <p:cNvPr id="328" name="正方形/長方形 327">
            <a:extLst>
              <a:ext uri="{FF2B5EF4-FFF2-40B4-BE49-F238E27FC236}">
                <a16:creationId xmlns:a16="http://schemas.microsoft.com/office/drawing/2014/main" id="{5190D474-F9C3-4F82-A87F-B0BD64040408}"/>
              </a:ext>
            </a:extLst>
          </p:cNvPr>
          <p:cNvSpPr/>
          <p:nvPr/>
        </p:nvSpPr>
        <p:spPr>
          <a:xfrm>
            <a:off x="2552078" y="5207765"/>
            <a:ext cx="1056700" cy="553998"/>
          </a:xfrm>
          <a:prstGeom prst="rect">
            <a:avLst/>
          </a:prstGeom>
        </p:spPr>
        <p:txBody>
          <a:bodyPr wrap="none">
            <a:spAutoFit/>
          </a:bodyPr>
          <a:lstStyle/>
          <a:p>
            <a:pPr algn="ctr"/>
            <a:r>
              <a:rPr kumimoji="1" lang="en-US" altLang="ja-JP" b="1" dirty="0"/>
              <a:t>5</a:t>
            </a:r>
          </a:p>
          <a:p>
            <a:pPr algn="ctr"/>
            <a:r>
              <a:rPr kumimoji="1" lang="en-US" altLang="ja-JP" sz="1200" b="1" dirty="0"/>
              <a:t>(</a:t>
            </a:r>
            <a:r>
              <a:rPr kumimoji="1" lang="ja-JP" altLang="en-US" sz="1200" b="1" dirty="0"/>
              <a:t>教師ラベル</a:t>
            </a:r>
            <a:r>
              <a:rPr kumimoji="1" lang="en-US" altLang="ja-JP" sz="1200" b="1" dirty="0"/>
              <a:t>)</a:t>
            </a:r>
            <a:endParaRPr lang="ja-JP" altLang="en-US" b="1" dirty="0"/>
          </a:p>
        </p:txBody>
      </p:sp>
      <p:sp>
        <p:nvSpPr>
          <p:cNvPr id="330" name="テキスト ボックス 329">
            <a:extLst>
              <a:ext uri="{FF2B5EF4-FFF2-40B4-BE49-F238E27FC236}">
                <a16:creationId xmlns:a16="http://schemas.microsoft.com/office/drawing/2014/main" id="{780CA6B4-1CA6-4D92-A158-1578432D7B03}"/>
              </a:ext>
            </a:extLst>
          </p:cNvPr>
          <p:cNvSpPr txBox="1"/>
          <p:nvPr/>
        </p:nvSpPr>
        <p:spPr>
          <a:xfrm>
            <a:off x="900248" y="901682"/>
            <a:ext cx="10386245" cy="148875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全結合層</a:t>
            </a:r>
          </a:p>
          <a:p>
            <a:pPr lvl="1">
              <a:buClr>
                <a:srgbClr val="F36C37"/>
              </a:buClr>
            </a:pPr>
            <a:r>
              <a:rPr lang="ja-JP" altLang="en-US" sz="1600" b="1" dirty="0"/>
              <a:t>畳み込み層、プーリング層で特徴を抽出した後は、全結合層で通常のニューラルネットワークと同様の</a:t>
            </a:r>
            <a:br>
              <a:rPr lang="en-US" altLang="ja-JP" sz="1600" b="1" dirty="0"/>
            </a:br>
            <a:r>
              <a:rPr lang="ja-JP" altLang="en-US" sz="1600" b="1" dirty="0"/>
              <a:t>計算を行う。</a:t>
            </a:r>
            <a:br>
              <a:rPr lang="en-US" altLang="ja-JP" sz="1600" b="1" dirty="0"/>
            </a:br>
            <a:r>
              <a:rPr lang="ja-JP" altLang="en-US" sz="1600" b="1" dirty="0"/>
              <a:t>（役割としてはニューラルネットワークの中間層と同じ）</a:t>
            </a:r>
            <a:endParaRPr lang="en-US" altLang="ja-JP" sz="1600" b="1" dirty="0"/>
          </a:p>
          <a:p>
            <a:pPr lvl="1">
              <a:buClr>
                <a:srgbClr val="F36C37"/>
              </a:buClr>
            </a:pPr>
            <a:r>
              <a:rPr lang="ja-JP" altLang="en-US" sz="1600" b="1" dirty="0"/>
              <a:t>全結合層に入力されるデータは</a:t>
            </a:r>
            <a:r>
              <a:rPr lang="en-US" altLang="ja-JP" sz="1600" b="1" dirty="0"/>
              <a:t>2</a:t>
            </a:r>
            <a:r>
              <a:rPr lang="ja-JP" altLang="en-US" sz="1600" b="1" dirty="0"/>
              <a:t>次元の画像データではなくそれを</a:t>
            </a:r>
            <a:r>
              <a:rPr lang="en-US" altLang="ja-JP" sz="1600" b="1" dirty="0"/>
              <a:t>1</a:t>
            </a:r>
            <a:r>
              <a:rPr lang="ja-JP" altLang="en-US" sz="1600" b="1" dirty="0"/>
              <a:t>次元の数値データに変換したものが</a:t>
            </a:r>
            <a:br>
              <a:rPr lang="en-US" altLang="ja-JP" sz="1600" b="1" dirty="0"/>
            </a:br>
            <a:r>
              <a:rPr lang="ja-JP" altLang="en-US" sz="1600" b="1" dirty="0"/>
              <a:t>入力される。</a:t>
            </a:r>
            <a:endParaRPr lang="en-US" altLang="ja-JP" sz="1600" b="1" dirty="0"/>
          </a:p>
          <a:p>
            <a:pPr lvl="1">
              <a:buClr>
                <a:srgbClr val="F36C37"/>
              </a:buClr>
            </a:pPr>
            <a:r>
              <a:rPr lang="ja-JP" altLang="en-US" sz="1600" b="1" dirty="0"/>
              <a:t>画像分類の出力層には、通常のニューラルネットワークの分類と同様にソフトマックス関数などが用いられる。</a:t>
            </a:r>
            <a:endParaRPr lang="en-US" altLang="ja-JP" sz="1600" b="1" dirty="0"/>
          </a:p>
          <a:p>
            <a:pPr lvl="1">
              <a:buClr>
                <a:srgbClr val="F36C37"/>
              </a:buClr>
            </a:pPr>
            <a:r>
              <a:rPr lang="ja-JP" altLang="en-US" sz="1600" b="1" dirty="0"/>
              <a:t>畳み込み層・プーリング層部分の最後の出力をすべて１次元に直したものを入力とする。</a:t>
            </a:r>
            <a:br>
              <a:rPr lang="en-US" altLang="ja-JP" sz="1600" b="1" dirty="0"/>
            </a:br>
            <a:r>
              <a:rPr lang="ja-JP" altLang="en-US" sz="1600" b="1" dirty="0"/>
              <a:t>例：最後のプーリング層からの出力が</a:t>
            </a:r>
            <a:r>
              <a:rPr lang="en-US" altLang="ja-JP" sz="1600" b="1" dirty="0"/>
              <a:t>14×14</a:t>
            </a:r>
            <a:r>
              <a:rPr lang="ja-JP" altLang="en-US" sz="1600" b="1" dirty="0"/>
              <a:t>の</a:t>
            </a:r>
            <a:r>
              <a:rPr lang="en-US" altLang="ja-JP" sz="1600" b="1" dirty="0"/>
              <a:t>16</a:t>
            </a:r>
            <a:r>
              <a:rPr lang="ja-JP" altLang="en-US" sz="1600" b="1" dirty="0"/>
              <a:t>枚の特徴マップだった場合、全結合層への入力は</a:t>
            </a:r>
            <a:br>
              <a:rPr lang="en-US" altLang="ja-JP" sz="1600" b="1" dirty="0"/>
            </a:br>
            <a:r>
              <a:rPr lang="ja-JP" altLang="en-US" sz="1600" b="1" dirty="0"/>
              <a:t>　　</a:t>
            </a:r>
            <a:r>
              <a:rPr lang="en-US" altLang="ja-JP" sz="1600" b="1" dirty="0"/>
              <a:t>14 × 14</a:t>
            </a:r>
            <a:r>
              <a:rPr lang="ja-JP" altLang="en-US" sz="1600" b="1" dirty="0"/>
              <a:t> </a:t>
            </a:r>
            <a:r>
              <a:rPr lang="en-US" altLang="ja-JP" sz="1600" b="1" dirty="0"/>
              <a:t>× 16 = 3136</a:t>
            </a:r>
            <a:br>
              <a:rPr lang="en-US" altLang="ja-JP" sz="1600" b="1" dirty="0"/>
            </a:br>
            <a:endParaRPr lang="en-US" altLang="ja-JP" sz="1600" b="1" dirty="0"/>
          </a:p>
        </p:txBody>
      </p:sp>
      <p:sp>
        <p:nvSpPr>
          <p:cNvPr id="73" name="左中かっこ 72">
            <a:extLst>
              <a:ext uri="{FF2B5EF4-FFF2-40B4-BE49-F238E27FC236}">
                <a16:creationId xmlns:a16="http://schemas.microsoft.com/office/drawing/2014/main" id="{A656F6A7-8F77-4ADC-8FCF-187A06F189DC}"/>
              </a:ext>
            </a:extLst>
          </p:cNvPr>
          <p:cNvSpPr/>
          <p:nvPr/>
        </p:nvSpPr>
        <p:spPr>
          <a:xfrm rot="16200000">
            <a:off x="7175594" y="5776134"/>
            <a:ext cx="144520" cy="438304"/>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E8FADC47-0C85-4794-9677-3A923F55E4AB}"/>
              </a:ext>
            </a:extLst>
          </p:cNvPr>
          <p:cNvSpPr/>
          <p:nvPr/>
        </p:nvSpPr>
        <p:spPr>
          <a:xfrm>
            <a:off x="6411727" y="6116634"/>
            <a:ext cx="1672254" cy="461665"/>
          </a:xfrm>
          <a:prstGeom prst="rect">
            <a:avLst/>
          </a:prstGeom>
        </p:spPr>
        <p:txBody>
          <a:bodyPr wrap="none">
            <a:spAutoFit/>
          </a:bodyPr>
          <a:lstStyle/>
          <a:p>
            <a:pPr algn="ctr"/>
            <a:r>
              <a:rPr lang="ja-JP" altLang="en-US" sz="1200" b="1" dirty="0"/>
              <a:t>出力層</a:t>
            </a:r>
            <a:endParaRPr lang="en-US" altLang="ja-JP" sz="1200" b="1" dirty="0"/>
          </a:p>
          <a:p>
            <a:pPr algn="ctr"/>
            <a:r>
              <a:rPr lang="en-US" altLang="ja-JP" sz="1200" b="1" dirty="0"/>
              <a:t>(</a:t>
            </a:r>
            <a:r>
              <a:rPr lang="ja-JP" altLang="en-US" sz="1200" b="1" dirty="0"/>
              <a:t>ソフトマックス関数</a:t>
            </a:r>
            <a:r>
              <a:rPr lang="en-US" altLang="ja-JP" sz="1200" b="1" dirty="0"/>
              <a:t>)</a:t>
            </a:r>
            <a:endParaRPr lang="ja-JP" altLang="en-US" sz="1200" b="1" dirty="0"/>
          </a:p>
        </p:txBody>
      </p:sp>
      <p:sp>
        <p:nvSpPr>
          <p:cNvPr id="75" name="左中かっこ 74">
            <a:extLst>
              <a:ext uri="{FF2B5EF4-FFF2-40B4-BE49-F238E27FC236}">
                <a16:creationId xmlns:a16="http://schemas.microsoft.com/office/drawing/2014/main" id="{4CFE20AA-576E-4FC8-9C2B-D8379D78CFC2}"/>
              </a:ext>
            </a:extLst>
          </p:cNvPr>
          <p:cNvSpPr/>
          <p:nvPr/>
        </p:nvSpPr>
        <p:spPr>
          <a:xfrm rot="16200000">
            <a:off x="3002687" y="5635231"/>
            <a:ext cx="186914" cy="708477"/>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DECD9E2B-4A25-49ED-AA2F-C04C86967D59}"/>
              </a:ext>
            </a:extLst>
          </p:cNvPr>
          <p:cNvSpPr/>
          <p:nvPr/>
        </p:nvSpPr>
        <p:spPr>
          <a:xfrm>
            <a:off x="2675725" y="6236707"/>
            <a:ext cx="800219" cy="338554"/>
          </a:xfrm>
          <a:prstGeom prst="rect">
            <a:avLst/>
          </a:prstGeom>
        </p:spPr>
        <p:txBody>
          <a:bodyPr wrap="none">
            <a:spAutoFit/>
          </a:bodyPr>
          <a:lstStyle/>
          <a:p>
            <a:pPr algn="ctr"/>
            <a:r>
              <a:rPr lang="ja-JP" altLang="en-US" sz="1600" b="1" dirty="0">
                <a:solidFill>
                  <a:srgbClr val="E94823"/>
                </a:solidFill>
              </a:rPr>
              <a:t>入力層</a:t>
            </a:r>
          </a:p>
        </p:txBody>
      </p:sp>
      <p:sp>
        <p:nvSpPr>
          <p:cNvPr id="78" name="楕円 77">
            <a:extLst>
              <a:ext uri="{FF2B5EF4-FFF2-40B4-BE49-F238E27FC236}">
                <a16:creationId xmlns:a16="http://schemas.microsoft.com/office/drawing/2014/main" id="{7F27B6FC-2DFF-42E5-98CA-9A90A3FDB17B}"/>
              </a:ext>
            </a:extLst>
          </p:cNvPr>
          <p:cNvSpPr/>
          <p:nvPr/>
        </p:nvSpPr>
        <p:spPr>
          <a:xfrm>
            <a:off x="7050475" y="434694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91" name="直線矢印コネクタ 90">
            <a:extLst>
              <a:ext uri="{FF2B5EF4-FFF2-40B4-BE49-F238E27FC236}">
                <a16:creationId xmlns:a16="http://schemas.microsoft.com/office/drawing/2014/main" id="{9D486222-1205-4D74-9644-60502746A315}"/>
              </a:ext>
            </a:extLst>
          </p:cNvPr>
          <p:cNvCxnSpPr>
            <a:cxnSpLocks/>
            <a:stCxn id="270" idx="6"/>
            <a:endCxn id="78" idx="2"/>
          </p:cNvCxnSpPr>
          <p:nvPr/>
        </p:nvCxnSpPr>
        <p:spPr>
          <a:xfrm>
            <a:off x="6226356" y="4002639"/>
            <a:ext cx="824119" cy="53093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矢印コネクタ 93">
            <a:extLst>
              <a:ext uri="{FF2B5EF4-FFF2-40B4-BE49-F238E27FC236}">
                <a16:creationId xmlns:a16="http://schemas.microsoft.com/office/drawing/2014/main" id="{37734E41-7887-4A51-B2FD-03422537E5FA}"/>
              </a:ext>
            </a:extLst>
          </p:cNvPr>
          <p:cNvCxnSpPr>
            <a:cxnSpLocks/>
            <a:stCxn id="268" idx="6"/>
            <a:endCxn id="78" idx="2"/>
          </p:cNvCxnSpPr>
          <p:nvPr/>
        </p:nvCxnSpPr>
        <p:spPr>
          <a:xfrm flipV="1">
            <a:off x="6226356" y="4533572"/>
            <a:ext cx="824119" cy="53616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7D7A60AE-FCB1-46D7-BAF8-17E59CB20EB6}"/>
              </a:ext>
            </a:extLst>
          </p:cNvPr>
          <p:cNvCxnSpPr>
            <a:cxnSpLocks/>
            <a:stCxn id="267" idx="6"/>
            <a:endCxn id="78" idx="2"/>
          </p:cNvCxnSpPr>
          <p:nvPr/>
        </p:nvCxnSpPr>
        <p:spPr>
          <a:xfrm flipV="1">
            <a:off x="6226356" y="4533572"/>
            <a:ext cx="824119" cy="106971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EBD90E4C-B0AB-4183-96E6-685A9AC817C7}"/>
              </a:ext>
            </a:extLst>
          </p:cNvPr>
          <p:cNvCxnSpPr>
            <a:cxnSpLocks/>
            <a:stCxn id="269" idx="6"/>
            <a:endCxn id="78" idx="2"/>
          </p:cNvCxnSpPr>
          <p:nvPr/>
        </p:nvCxnSpPr>
        <p:spPr>
          <a:xfrm flipV="1">
            <a:off x="6226356" y="4533572"/>
            <a:ext cx="824119" cy="261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3" name="正方形/長方形 102">
            <a:extLst>
              <a:ext uri="{FF2B5EF4-FFF2-40B4-BE49-F238E27FC236}">
                <a16:creationId xmlns:a16="http://schemas.microsoft.com/office/drawing/2014/main" id="{3360BE18-F6DC-4923-B3F6-4E039D415704}"/>
              </a:ext>
            </a:extLst>
          </p:cNvPr>
          <p:cNvSpPr/>
          <p:nvPr/>
        </p:nvSpPr>
        <p:spPr>
          <a:xfrm>
            <a:off x="7067828" y="4768891"/>
            <a:ext cx="338554" cy="646331"/>
          </a:xfrm>
          <a:prstGeom prst="rect">
            <a:avLst/>
          </a:prstGeom>
        </p:spPr>
        <p:txBody>
          <a:bodyPr wrap="none">
            <a:spAutoFit/>
          </a:bodyPr>
          <a:lstStyle/>
          <a:p>
            <a:pPr algn="ctr"/>
            <a:r>
              <a:rPr lang="ja-JP" altLang="en-US" sz="1200" b="1" dirty="0"/>
              <a:t>・</a:t>
            </a:r>
            <a:endParaRPr lang="en-US" altLang="ja-JP" sz="1200" b="1" dirty="0"/>
          </a:p>
          <a:p>
            <a:pPr algn="ctr"/>
            <a:r>
              <a:rPr lang="ja-JP" altLang="en-US" sz="1200" b="1" dirty="0"/>
              <a:t>・</a:t>
            </a:r>
            <a:endParaRPr lang="en-US" altLang="ja-JP" sz="1200" b="1" dirty="0"/>
          </a:p>
          <a:p>
            <a:pPr algn="ctr"/>
            <a:r>
              <a:rPr lang="ja-JP" altLang="en-US" sz="1200" b="1" dirty="0"/>
              <a:t>・</a:t>
            </a:r>
          </a:p>
        </p:txBody>
      </p:sp>
      <p:cxnSp>
        <p:nvCxnSpPr>
          <p:cNvPr id="104" name="直線矢印コネクタ 103">
            <a:extLst>
              <a:ext uri="{FF2B5EF4-FFF2-40B4-BE49-F238E27FC236}">
                <a16:creationId xmlns:a16="http://schemas.microsoft.com/office/drawing/2014/main" id="{E2BF46C4-B3A6-4E90-BC94-BDD14CD6C23F}"/>
              </a:ext>
            </a:extLst>
          </p:cNvPr>
          <p:cNvCxnSpPr>
            <a:cxnSpLocks/>
          </p:cNvCxnSpPr>
          <p:nvPr/>
        </p:nvCxnSpPr>
        <p:spPr>
          <a:xfrm>
            <a:off x="7429805" y="4530207"/>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D6888B92-BB80-4A45-81C1-C99F37B7CC06}"/>
              </a:ext>
            </a:extLst>
          </p:cNvPr>
          <p:cNvCxnSpPr>
            <a:cxnSpLocks/>
          </p:cNvCxnSpPr>
          <p:nvPr/>
        </p:nvCxnSpPr>
        <p:spPr>
          <a:xfrm>
            <a:off x="7420223" y="4955695"/>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06" name="正方形/長方形 105">
            <a:extLst>
              <a:ext uri="{FF2B5EF4-FFF2-40B4-BE49-F238E27FC236}">
                <a16:creationId xmlns:a16="http://schemas.microsoft.com/office/drawing/2014/main" id="{C199A469-95A2-4D4F-9713-DCEEA2FCF54E}"/>
              </a:ext>
            </a:extLst>
          </p:cNvPr>
          <p:cNvSpPr/>
          <p:nvPr/>
        </p:nvSpPr>
        <p:spPr>
          <a:xfrm>
            <a:off x="7957743" y="3858409"/>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07" name="正方形/長方形 106">
            <a:extLst>
              <a:ext uri="{FF2B5EF4-FFF2-40B4-BE49-F238E27FC236}">
                <a16:creationId xmlns:a16="http://schemas.microsoft.com/office/drawing/2014/main" id="{53CC7944-564A-46E6-A9AC-E23F636ECA6C}"/>
              </a:ext>
            </a:extLst>
          </p:cNvPr>
          <p:cNvSpPr/>
          <p:nvPr/>
        </p:nvSpPr>
        <p:spPr>
          <a:xfrm>
            <a:off x="7936089" y="3839631"/>
            <a:ext cx="1329210" cy="307777"/>
          </a:xfrm>
          <a:prstGeom prst="rect">
            <a:avLst/>
          </a:prstGeom>
        </p:spPr>
        <p:txBody>
          <a:bodyPr wrap="none">
            <a:spAutoFit/>
          </a:bodyPr>
          <a:lstStyle/>
          <a:p>
            <a:r>
              <a:rPr kumimoji="1" lang="en-US" altLang="ja-JP" sz="1400" b="1" dirty="0"/>
              <a:t>0</a:t>
            </a:r>
            <a:r>
              <a:rPr kumimoji="1" lang="ja-JP" altLang="en-US" sz="1400" b="1" dirty="0"/>
              <a:t>の確率</a:t>
            </a:r>
            <a:r>
              <a:rPr kumimoji="1" lang="en-US" altLang="ja-JP" sz="1400" b="1" dirty="0"/>
              <a:t> : 0.05</a:t>
            </a:r>
            <a:endParaRPr lang="ja-JP" altLang="en-US" sz="1400" b="1" dirty="0"/>
          </a:p>
        </p:txBody>
      </p:sp>
      <p:sp>
        <p:nvSpPr>
          <p:cNvPr id="108" name="正方形/長方形 107">
            <a:extLst>
              <a:ext uri="{FF2B5EF4-FFF2-40B4-BE49-F238E27FC236}">
                <a16:creationId xmlns:a16="http://schemas.microsoft.com/office/drawing/2014/main" id="{CE4578E5-DFB4-4529-803E-27D882DE7861}"/>
              </a:ext>
            </a:extLst>
          </p:cNvPr>
          <p:cNvSpPr/>
          <p:nvPr/>
        </p:nvSpPr>
        <p:spPr>
          <a:xfrm>
            <a:off x="7957085" y="4392847"/>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09" name="正方形/長方形 108">
            <a:extLst>
              <a:ext uri="{FF2B5EF4-FFF2-40B4-BE49-F238E27FC236}">
                <a16:creationId xmlns:a16="http://schemas.microsoft.com/office/drawing/2014/main" id="{4C8F639C-FAC5-4F0D-ADDF-E6942D9714F5}"/>
              </a:ext>
            </a:extLst>
          </p:cNvPr>
          <p:cNvSpPr/>
          <p:nvPr/>
        </p:nvSpPr>
        <p:spPr>
          <a:xfrm>
            <a:off x="7935431" y="4374069"/>
            <a:ext cx="1279517" cy="307777"/>
          </a:xfrm>
          <a:prstGeom prst="rect">
            <a:avLst/>
          </a:prstGeom>
        </p:spPr>
        <p:txBody>
          <a:bodyPr wrap="none">
            <a:spAutoFit/>
          </a:bodyPr>
          <a:lstStyle/>
          <a:p>
            <a:r>
              <a:rPr kumimoji="1" lang="en-US" altLang="ja-JP" sz="1400" b="1" dirty="0"/>
              <a:t>1</a:t>
            </a:r>
            <a:r>
              <a:rPr kumimoji="1" lang="ja-JP" altLang="en-US" sz="1400" b="1" dirty="0"/>
              <a:t>の確率</a:t>
            </a:r>
            <a:r>
              <a:rPr kumimoji="1" lang="en-US" altLang="ja-JP" sz="1400" b="1" dirty="0"/>
              <a:t>: 0.03</a:t>
            </a:r>
            <a:endParaRPr lang="ja-JP" altLang="en-US" sz="1400" b="1" dirty="0"/>
          </a:p>
        </p:txBody>
      </p:sp>
      <p:pic>
        <p:nvPicPr>
          <p:cNvPr id="111" name="図 110">
            <a:extLst>
              <a:ext uri="{FF2B5EF4-FFF2-40B4-BE49-F238E27FC236}">
                <a16:creationId xmlns:a16="http://schemas.microsoft.com/office/drawing/2014/main" id="{C6E5AB2E-42FE-4174-9224-F2F0FE7D54AE}"/>
              </a:ext>
            </a:extLst>
          </p:cNvPr>
          <p:cNvPicPr>
            <a:picLocks noChangeAspect="1"/>
          </p:cNvPicPr>
          <p:nvPr/>
        </p:nvPicPr>
        <p:blipFill>
          <a:blip r:embed="rId3"/>
          <a:stretch>
            <a:fillRect/>
          </a:stretch>
        </p:blipFill>
        <p:spPr>
          <a:xfrm>
            <a:off x="2810160" y="4459285"/>
            <a:ext cx="638264" cy="619211"/>
          </a:xfrm>
          <a:prstGeom prst="rect">
            <a:avLst/>
          </a:prstGeom>
          <a:effectLst/>
        </p:spPr>
      </p:pic>
      <p:sp>
        <p:nvSpPr>
          <p:cNvPr id="27" name="二等辺三角形 26">
            <a:extLst>
              <a:ext uri="{FF2B5EF4-FFF2-40B4-BE49-F238E27FC236}">
                <a16:creationId xmlns:a16="http://schemas.microsoft.com/office/drawing/2014/main" id="{80108A8F-DCCE-4AF5-A738-17A2874EA4F8}"/>
              </a:ext>
            </a:extLst>
          </p:cNvPr>
          <p:cNvSpPr/>
          <p:nvPr/>
        </p:nvSpPr>
        <p:spPr>
          <a:xfrm rot="5400000">
            <a:off x="9202414" y="4545846"/>
            <a:ext cx="1036320" cy="323166"/>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29026970-E5F5-4A41-8EC6-18CDF034DA44}"/>
              </a:ext>
            </a:extLst>
          </p:cNvPr>
          <p:cNvSpPr txBox="1"/>
          <p:nvPr/>
        </p:nvSpPr>
        <p:spPr>
          <a:xfrm>
            <a:off x="9882157" y="4416445"/>
            <a:ext cx="1555322" cy="584775"/>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0000"/>
                </a:solidFill>
                <a:latin typeface="+mn-ea"/>
              </a:rPr>
              <a:t>予測：</a:t>
            </a:r>
            <a:r>
              <a:rPr kumimoji="1" lang="ja-JP" altLang="en-US" sz="3200" b="1" dirty="0">
                <a:solidFill>
                  <a:srgbClr val="000000"/>
                </a:solidFill>
                <a:latin typeface="+mn-ea"/>
              </a:rPr>
              <a:t>５</a:t>
            </a:r>
            <a:endParaRPr kumimoji="1" lang="ja-JP" altLang="en-US" b="1" dirty="0">
              <a:solidFill>
                <a:srgbClr val="000000"/>
              </a:solidFill>
              <a:latin typeface="+mn-ea"/>
            </a:endParaRPr>
          </a:p>
        </p:txBody>
      </p:sp>
    </p:spTree>
    <p:extLst>
      <p:ext uri="{BB962C8B-B14F-4D97-AF65-F5344CB8AC3E}">
        <p14:creationId xmlns:p14="http://schemas.microsoft.com/office/powerpoint/2010/main" val="22606511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46280-0179-4FA4-9ACC-8EAAAAC77C40}"/>
              </a:ext>
            </a:extLst>
          </p:cNvPr>
          <p:cNvSpPr>
            <a:spLocks noGrp="1"/>
          </p:cNvSpPr>
          <p:nvPr>
            <p:ph type="title"/>
          </p:nvPr>
        </p:nvSpPr>
        <p:spPr/>
        <p:txBody>
          <a:bodyPr/>
          <a:lstStyle/>
          <a:p>
            <a:r>
              <a:rPr kumimoji="1" lang="en-US" altLang="ja-JP" dirty="0">
                <a:latin typeface="メイリオ"/>
                <a:ea typeface="メイリオ"/>
              </a:rPr>
              <a:t>7-1-12.</a:t>
            </a:r>
            <a:r>
              <a:rPr kumimoji="1" lang="ja-JP" altLang="en-US">
                <a:latin typeface="メイリオ"/>
                <a:ea typeface="メイリオ"/>
              </a:rPr>
              <a:t>畳み込み層・プーリング層の多</a:t>
            </a:r>
            <a:r>
              <a:rPr lang="ja-JP" altLang="en-US">
                <a:latin typeface="メイリオ"/>
                <a:ea typeface="メイリオ"/>
              </a:rPr>
              <a:t>層</a:t>
            </a:r>
            <a:r>
              <a:rPr kumimoji="1" lang="ja-JP" altLang="en-US">
                <a:latin typeface="メイリオ"/>
                <a:ea typeface="メイリオ"/>
              </a:rPr>
              <a:t>化</a:t>
            </a:r>
          </a:p>
        </p:txBody>
      </p:sp>
      <p:sp>
        <p:nvSpPr>
          <p:cNvPr id="3" name="スライド番号プレースホルダー 2">
            <a:extLst>
              <a:ext uri="{FF2B5EF4-FFF2-40B4-BE49-F238E27FC236}">
                <a16:creationId xmlns:a16="http://schemas.microsoft.com/office/drawing/2014/main" id="{9D581DDA-AA77-4493-B0E8-345CD48D5467}"/>
              </a:ext>
            </a:extLst>
          </p:cNvPr>
          <p:cNvSpPr>
            <a:spLocks noGrp="1"/>
          </p:cNvSpPr>
          <p:nvPr>
            <p:ph type="sldNum" sz="quarter" idx="10"/>
          </p:nvPr>
        </p:nvSpPr>
        <p:spPr/>
        <p:txBody>
          <a:bodyPr/>
          <a:lstStyle/>
          <a:p>
            <a:fld id="{5D750650-B10A-47BF-93C2-E1678438B37A}" type="slidenum">
              <a:rPr lang="en-US" altLang="ja-JP" smtClean="0"/>
              <a:pPr/>
              <a:t>346</a:t>
            </a:fld>
            <a:endParaRPr lang="en-US" altLang="ja-JP" dirty="0"/>
          </a:p>
        </p:txBody>
      </p:sp>
      <p:sp>
        <p:nvSpPr>
          <p:cNvPr id="5" name="テキスト ボックス 4">
            <a:extLst>
              <a:ext uri="{FF2B5EF4-FFF2-40B4-BE49-F238E27FC236}">
                <a16:creationId xmlns:a16="http://schemas.microsoft.com/office/drawing/2014/main" id="{1553651B-6E5F-475F-957E-668780D3C1C9}"/>
              </a:ext>
            </a:extLst>
          </p:cNvPr>
          <p:cNvSpPr txBox="1"/>
          <p:nvPr/>
        </p:nvSpPr>
        <p:spPr>
          <a:xfrm>
            <a:off x="698717" y="818262"/>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畳み込み層やプーリング層を多層化すると、作成した特徴マップからさらに画像の特徴を</a:t>
            </a:r>
            <a:br>
              <a:rPr lang="en-US" altLang="ja-JP" sz="1800" dirty="0"/>
            </a:br>
            <a:r>
              <a:rPr lang="ja-JP" altLang="en-US" sz="1800" dirty="0"/>
              <a:t>抽出して、精度の向上が見込めます。多層化する場合の各層の様子は以下のようになります。</a:t>
            </a:r>
          </a:p>
        </p:txBody>
      </p:sp>
      <p:pic>
        <p:nvPicPr>
          <p:cNvPr id="7" name="図 6">
            <a:extLst>
              <a:ext uri="{FF2B5EF4-FFF2-40B4-BE49-F238E27FC236}">
                <a16:creationId xmlns:a16="http://schemas.microsoft.com/office/drawing/2014/main" id="{E5D38A31-AC60-49D6-889A-915809F409B2}"/>
              </a:ext>
            </a:extLst>
          </p:cNvPr>
          <p:cNvPicPr>
            <a:picLocks noChangeAspect="1"/>
          </p:cNvPicPr>
          <p:nvPr/>
        </p:nvPicPr>
        <p:blipFill>
          <a:blip r:embed="rId3"/>
          <a:stretch>
            <a:fillRect/>
          </a:stretch>
        </p:blipFill>
        <p:spPr>
          <a:xfrm>
            <a:off x="526143" y="3981362"/>
            <a:ext cx="638264" cy="619211"/>
          </a:xfrm>
          <a:prstGeom prst="rect">
            <a:avLst/>
          </a:prstGeom>
          <a:effectLst/>
        </p:spPr>
      </p:pic>
      <p:sp>
        <p:nvSpPr>
          <p:cNvPr id="11" name="正方形/長方形 10">
            <a:extLst>
              <a:ext uri="{FF2B5EF4-FFF2-40B4-BE49-F238E27FC236}">
                <a16:creationId xmlns:a16="http://schemas.microsoft.com/office/drawing/2014/main" id="{B3124258-B1DA-490A-B644-0EC3DF1402E3}"/>
              </a:ext>
            </a:extLst>
          </p:cNvPr>
          <p:cNvSpPr/>
          <p:nvPr/>
        </p:nvSpPr>
        <p:spPr>
          <a:xfrm>
            <a:off x="1097854" y="2577850"/>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12" name="正方形/長方形 11">
            <a:extLst>
              <a:ext uri="{FF2B5EF4-FFF2-40B4-BE49-F238E27FC236}">
                <a16:creationId xmlns:a16="http://schemas.microsoft.com/office/drawing/2014/main" id="{5858CF4F-08E6-4902-B873-112CF56DA11E}"/>
              </a:ext>
            </a:extLst>
          </p:cNvPr>
          <p:cNvSpPr/>
          <p:nvPr/>
        </p:nvSpPr>
        <p:spPr>
          <a:xfrm>
            <a:off x="1097854" y="3798108"/>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13" name="正方形/長方形 12">
            <a:extLst>
              <a:ext uri="{FF2B5EF4-FFF2-40B4-BE49-F238E27FC236}">
                <a16:creationId xmlns:a16="http://schemas.microsoft.com/office/drawing/2014/main" id="{9D1EE032-AB40-4C47-830D-467C8D9CD747}"/>
              </a:ext>
            </a:extLst>
          </p:cNvPr>
          <p:cNvSpPr/>
          <p:nvPr/>
        </p:nvSpPr>
        <p:spPr>
          <a:xfrm>
            <a:off x="1097854" y="4992939"/>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15" name="直線矢印コネクタ 14">
            <a:extLst>
              <a:ext uri="{FF2B5EF4-FFF2-40B4-BE49-F238E27FC236}">
                <a16:creationId xmlns:a16="http://schemas.microsoft.com/office/drawing/2014/main" id="{C141ABBE-D8B7-4F83-B5ED-B5219641CDCB}"/>
              </a:ext>
            </a:extLst>
          </p:cNvPr>
          <p:cNvCxnSpPr>
            <a:cxnSpLocks/>
            <a:stCxn id="7" idx="3"/>
            <a:endCxn id="8" idx="1"/>
          </p:cNvCxnSpPr>
          <p:nvPr/>
        </p:nvCxnSpPr>
        <p:spPr>
          <a:xfrm flipV="1">
            <a:off x="1164407" y="3082052"/>
            <a:ext cx="862356" cy="1208916"/>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3E2EED33-7D76-4DDE-8D83-B01007ADDD45}"/>
              </a:ext>
            </a:extLst>
          </p:cNvPr>
          <p:cNvCxnSpPr>
            <a:cxnSpLocks/>
          </p:cNvCxnSpPr>
          <p:nvPr/>
        </p:nvCxnSpPr>
        <p:spPr>
          <a:xfrm flipV="1">
            <a:off x="1164407" y="4289258"/>
            <a:ext cx="862356" cy="3418"/>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4448A5A9-AC2A-46A9-90A7-BC991D9A8E62}"/>
              </a:ext>
            </a:extLst>
          </p:cNvPr>
          <p:cNvCxnSpPr>
            <a:cxnSpLocks/>
            <a:stCxn id="7" idx="3"/>
            <a:endCxn id="91" idx="1"/>
          </p:cNvCxnSpPr>
          <p:nvPr/>
        </p:nvCxnSpPr>
        <p:spPr>
          <a:xfrm>
            <a:off x="1164407" y="4290968"/>
            <a:ext cx="859801" cy="119473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 name="四角形: 角を丸くする 21">
            <a:extLst>
              <a:ext uri="{FF2B5EF4-FFF2-40B4-BE49-F238E27FC236}">
                <a16:creationId xmlns:a16="http://schemas.microsoft.com/office/drawing/2014/main" id="{DD724D83-6976-43D6-B4B0-5E1CA6560C2E}"/>
              </a:ext>
            </a:extLst>
          </p:cNvPr>
          <p:cNvSpPr/>
          <p:nvPr/>
        </p:nvSpPr>
        <p:spPr>
          <a:xfrm>
            <a:off x="4025245" y="2441544"/>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正方形/長方形 22">
            <a:extLst>
              <a:ext uri="{FF2B5EF4-FFF2-40B4-BE49-F238E27FC236}">
                <a16:creationId xmlns:a16="http://schemas.microsoft.com/office/drawing/2014/main" id="{7286629B-01D3-4DD9-AC47-29F6F7F01B7D}"/>
              </a:ext>
            </a:extLst>
          </p:cNvPr>
          <p:cNvSpPr/>
          <p:nvPr/>
        </p:nvSpPr>
        <p:spPr>
          <a:xfrm>
            <a:off x="3363332" y="2149173"/>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sp>
        <p:nvSpPr>
          <p:cNvPr id="26" name="正方形/長方形 25">
            <a:extLst>
              <a:ext uri="{FF2B5EF4-FFF2-40B4-BE49-F238E27FC236}">
                <a16:creationId xmlns:a16="http://schemas.microsoft.com/office/drawing/2014/main" id="{1A682ACB-D308-4A15-BEA4-F9BDEA7DF0ED}"/>
              </a:ext>
            </a:extLst>
          </p:cNvPr>
          <p:cNvSpPr/>
          <p:nvPr/>
        </p:nvSpPr>
        <p:spPr>
          <a:xfrm>
            <a:off x="4954333" y="2846701"/>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cxnSp>
        <p:nvCxnSpPr>
          <p:cNvPr id="29" name="直線矢印コネクタ 28">
            <a:extLst>
              <a:ext uri="{FF2B5EF4-FFF2-40B4-BE49-F238E27FC236}">
                <a16:creationId xmlns:a16="http://schemas.microsoft.com/office/drawing/2014/main" id="{FFC19C4F-BCDB-4099-A9FC-A6B1BD579AF3}"/>
              </a:ext>
            </a:extLst>
          </p:cNvPr>
          <p:cNvCxnSpPr>
            <a:cxnSpLocks/>
          </p:cNvCxnSpPr>
          <p:nvPr/>
        </p:nvCxnSpPr>
        <p:spPr>
          <a:xfrm>
            <a:off x="2445532" y="3075410"/>
            <a:ext cx="2508801" cy="14048"/>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E2CAD6D1-4426-4657-84B3-92946F870F89}"/>
              </a:ext>
            </a:extLst>
          </p:cNvPr>
          <p:cNvCxnSpPr>
            <a:cxnSpLocks/>
          </p:cNvCxnSpPr>
          <p:nvPr/>
        </p:nvCxnSpPr>
        <p:spPr>
          <a:xfrm>
            <a:off x="2445532" y="4284545"/>
            <a:ext cx="2508801" cy="12844"/>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D6372046-F66A-44B8-B5B8-856386842569}"/>
              </a:ext>
            </a:extLst>
          </p:cNvPr>
          <p:cNvCxnSpPr>
            <a:cxnSpLocks/>
          </p:cNvCxnSpPr>
          <p:nvPr/>
        </p:nvCxnSpPr>
        <p:spPr>
          <a:xfrm>
            <a:off x="2442977" y="5488224"/>
            <a:ext cx="2506836" cy="1534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正方形/長方形 37">
            <a:extLst>
              <a:ext uri="{FF2B5EF4-FFF2-40B4-BE49-F238E27FC236}">
                <a16:creationId xmlns:a16="http://schemas.microsoft.com/office/drawing/2014/main" id="{55C8216B-E17A-49C0-A578-E42D2D146485}"/>
              </a:ext>
            </a:extLst>
          </p:cNvPr>
          <p:cNvSpPr/>
          <p:nvPr/>
        </p:nvSpPr>
        <p:spPr>
          <a:xfrm>
            <a:off x="4504971"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sp>
        <p:nvSpPr>
          <p:cNvPr id="49" name="正方形/長方形 48">
            <a:extLst>
              <a:ext uri="{FF2B5EF4-FFF2-40B4-BE49-F238E27FC236}">
                <a16:creationId xmlns:a16="http://schemas.microsoft.com/office/drawing/2014/main" id="{C3B97807-6569-405B-967A-56149ADB0BEA}"/>
              </a:ext>
            </a:extLst>
          </p:cNvPr>
          <p:cNvSpPr/>
          <p:nvPr/>
        </p:nvSpPr>
        <p:spPr>
          <a:xfrm>
            <a:off x="4518383" y="3798108"/>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2</a:t>
            </a:r>
          </a:p>
        </p:txBody>
      </p:sp>
      <p:sp>
        <p:nvSpPr>
          <p:cNvPr id="50" name="正方形/長方形 49">
            <a:extLst>
              <a:ext uri="{FF2B5EF4-FFF2-40B4-BE49-F238E27FC236}">
                <a16:creationId xmlns:a16="http://schemas.microsoft.com/office/drawing/2014/main" id="{EE07C156-9540-4EB6-8DDB-F54FFD7270DD}"/>
              </a:ext>
            </a:extLst>
          </p:cNvPr>
          <p:cNvSpPr/>
          <p:nvPr/>
        </p:nvSpPr>
        <p:spPr>
          <a:xfrm>
            <a:off x="4485872" y="5002696"/>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3</a:t>
            </a:r>
          </a:p>
        </p:txBody>
      </p:sp>
      <p:sp>
        <p:nvSpPr>
          <p:cNvPr id="53" name="四角形: 角を丸くする 52">
            <a:extLst>
              <a:ext uri="{FF2B5EF4-FFF2-40B4-BE49-F238E27FC236}">
                <a16:creationId xmlns:a16="http://schemas.microsoft.com/office/drawing/2014/main" id="{F8B041FD-9F48-4A68-BC0A-68DEE7FC1BB6}"/>
              </a:ext>
            </a:extLst>
          </p:cNvPr>
          <p:cNvSpPr/>
          <p:nvPr/>
        </p:nvSpPr>
        <p:spPr>
          <a:xfrm>
            <a:off x="6567955" y="2859314"/>
            <a:ext cx="2233403" cy="3731849"/>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正方形/長方形 146">
            <a:extLst>
              <a:ext uri="{FF2B5EF4-FFF2-40B4-BE49-F238E27FC236}">
                <a16:creationId xmlns:a16="http://schemas.microsoft.com/office/drawing/2014/main" id="{E2E01A50-3ADC-4773-9E33-A7DA9BBEA8E8}"/>
              </a:ext>
            </a:extLst>
          </p:cNvPr>
          <p:cNvSpPr/>
          <p:nvPr/>
        </p:nvSpPr>
        <p:spPr>
          <a:xfrm>
            <a:off x="8276381" y="526054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52" name="四角形: 角を丸くする 51">
            <a:extLst>
              <a:ext uri="{FF2B5EF4-FFF2-40B4-BE49-F238E27FC236}">
                <a16:creationId xmlns:a16="http://schemas.microsoft.com/office/drawing/2014/main" id="{1BE8AE86-3B58-49CE-AF36-BB3C5F3FC6A7}"/>
              </a:ext>
            </a:extLst>
          </p:cNvPr>
          <p:cNvSpPr/>
          <p:nvPr/>
        </p:nvSpPr>
        <p:spPr>
          <a:xfrm>
            <a:off x="6366411" y="2679525"/>
            <a:ext cx="2211036"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6" name="正方形/長方形 145">
            <a:extLst>
              <a:ext uri="{FF2B5EF4-FFF2-40B4-BE49-F238E27FC236}">
                <a16:creationId xmlns:a16="http://schemas.microsoft.com/office/drawing/2014/main" id="{42352D80-68F9-42A6-A758-2C7EEC1CC0AB}"/>
              </a:ext>
            </a:extLst>
          </p:cNvPr>
          <p:cNvSpPr/>
          <p:nvPr/>
        </p:nvSpPr>
        <p:spPr>
          <a:xfrm>
            <a:off x="8054098" y="405561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51" name="四角形: 角を丸くする 50">
            <a:extLst>
              <a:ext uri="{FF2B5EF4-FFF2-40B4-BE49-F238E27FC236}">
                <a16:creationId xmlns:a16="http://schemas.microsoft.com/office/drawing/2014/main" id="{8A88B5E4-40C2-47C6-BC8F-C99D28B7F676}"/>
              </a:ext>
            </a:extLst>
          </p:cNvPr>
          <p:cNvSpPr/>
          <p:nvPr/>
        </p:nvSpPr>
        <p:spPr>
          <a:xfrm>
            <a:off x="6096000" y="2426172"/>
            <a:ext cx="2244963"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正方形/長方形 53">
            <a:extLst>
              <a:ext uri="{FF2B5EF4-FFF2-40B4-BE49-F238E27FC236}">
                <a16:creationId xmlns:a16="http://schemas.microsoft.com/office/drawing/2014/main" id="{B3EBAD48-2ABE-4A2D-986A-EAE336ADEF12}"/>
              </a:ext>
            </a:extLst>
          </p:cNvPr>
          <p:cNvSpPr/>
          <p:nvPr/>
        </p:nvSpPr>
        <p:spPr>
          <a:xfrm>
            <a:off x="6648974" y="5780695"/>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55" name="正方形/長方形 54">
            <a:extLst>
              <a:ext uri="{FF2B5EF4-FFF2-40B4-BE49-F238E27FC236}">
                <a16:creationId xmlns:a16="http://schemas.microsoft.com/office/drawing/2014/main" id="{B9D7620E-425F-4D25-B521-3525CD202A21}"/>
              </a:ext>
            </a:extLst>
          </p:cNvPr>
          <p:cNvSpPr/>
          <p:nvPr/>
        </p:nvSpPr>
        <p:spPr>
          <a:xfrm>
            <a:off x="6817117" y="6071612"/>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56" name="正方形/長方形 55">
            <a:extLst>
              <a:ext uri="{FF2B5EF4-FFF2-40B4-BE49-F238E27FC236}">
                <a16:creationId xmlns:a16="http://schemas.microsoft.com/office/drawing/2014/main" id="{41870C5E-AFF9-437D-B9CA-632123790CEF}"/>
              </a:ext>
            </a:extLst>
          </p:cNvPr>
          <p:cNvSpPr/>
          <p:nvPr/>
        </p:nvSpPr>
        <p:spPr>
          <a:xfrm>
            <a:off x="6975040" y="6341241"/>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61" name="直線矢印コネクタ 60">
            <a:extLst>
              <a:ext uri="{FF2B5EF4-FFF2-40B4-BE49-F238E27FC236}">
                <a16:creationId xmlns:a16="http://schemas.microsoft.com/office/drawing/2014/main" id="{E8F98B67-2ABE-41A3-AEB9-30B8F8331A92}"/>
              </a:ext>
            </a:extLst>
          </p:cNvPr>
          <p:cNvCxnSpPr>
            <a:cxnSpLocks/>
          </p:cNvCxnSpPr>
          <p:nvPr/>
        </p:nvCxnSpPr>
        <p:spPr>
          <a:xfrm>
            <a:off x="5425035" y="3080288"/>
            <a:ext cx="999444" cy="2764"/>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9E6298F7-0FAA-42A6-93C8-A8AC879E31F1}"/>
              </a:ext>
            </a:extLst>
          </p:cNvPr>
          <p:cNvCxnSpPr>
            <a:cxnSpLocks/>
          </p:cNvCxnSpPr>
          <p:nvPr/>
        </p:nvCxnSpPr>
        <p:spPr>
          <a:xfrm>
            <a:off x="5425035" y="4290589"/>
            <a:ext cx="999444" cy="75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3" name="直線矢印コネクタ 62">
            <a:extLst>
              <a:ext uri="{FF2B5EF4-FFF2-40B4-BE49-F238E27FC236}">
                <a16:creationId xmlns:a16="http://schemas.microsoft.com/office/drawing/2014/main" id="{69EF0338-F001-4226-8FFD-533BF1963DF1}"/>
              </a:ext>
            </a:extLst>
          </p:cNvPr>
          <p:cNvCxnSpPr>
            <a:cxnSpLocks/>
          </p:cNvCxnSpPr>
          <p:nvPr/>
        </p:nvCxnSpPr>
        <p:spPr>
          <a:xfrm flipV="1">
            <a:off x="5420515" y="5493324"/>
            <a:ext cx="1004246" cy="514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7" name="正方形/長方形 76">
            <a:extLst>
              <a:ext uri="{FF2B5EF4-FFF2-40B4-BE49-F238E27FC236}">
                <a16:creationId xmlns:a16="http://schemas.microsoft.com/office/drawing/2014/main" id="{0D6418DB-9436-484B-97D8-210409973CA9}"/>
              </a:ext>
            </a:extLst>
          </p:cNvPr>
          <p:cNvSpPr/>
          <p:nvPr/>
        </p:nvSpPr>
        <p:spPr>
          <a:xfrm>
            <a:off x="2962011" y="2808675"/>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grpSp>
        <p:nvGrpSpPr>
          <p:cNvPr id="83" name="グループ化 82">
            <a:extLst>
              <a:ext uri="{FF2B5EF4-FFF2-40B4-BE49-F238E27FC236}">
                <a16:creationId xmlns:a16="http://schemas.microsoft.com/office/drawing/2014/main" id="{A9DA4CC2-AC2F-49C4-9878-7415FB4B921E}"/>
              </a:ext>
            </a:extLst>
          </p:cNvPr>
          <p:cNvGrpSpPr/>
          <p:nvPr/>
        </p:nvGrpSpPr>
        <p:grpSpPr>
          <a:xfrm>
            <a:off x="2026763" y="2870563"/>
            <a:ext cx="418769" cy="422978"/>
            <a:chOff x="1828803" y="2742458"/>
            <a:chExt cx="541314" cy="546755"/>
          </a:xfrm>
        </p:grpSpPr>
        <p:sp>
          <p:nvSpPr>
            <p:cNvPr id="8" name="正方形/長方形 7">
              <a:extLst>
                <a:ext uri="{FF2B5EF4-FFF2-40B4-BE49-F238E27FC236}">
                  <a16:creationId xmlns:a16="http://schemas.microsoft.com/office/drawing/2014/main" id="{CC9BB8C8-7BF2-4FA5-A403-79433240BF76}"/>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正方形/長方形 79">
              <a:extLst>
                <a:ext uri="{FF2B5EF4-FFF2-40B4-BE49-F238E27FC236}">
                  <a16:creationId xmlns:a16="http://schemas.microsoft.com/office/drawing/2014/main" id="{335357B4-E5FD-4113-AFD6-C456858CDD96}"/>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1" name="正方形/長方形 80">
              <a:extLst>
                <a:ext uri="{FF2B5EF4-FFF2-40B4-BE49-F238E27FC236}">
                  <a16:creationId xmlns:a16="http://schemas.microsoft.com/office/drawing/2014/main" id="{6CE22D5C-BA77-4D81-AEC4-61D7A4FE69E7}"/>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84" name="グループ化 83">
            <a:extLst>
              <a:ext uri="{FF2B5EF4-FFF2-40B4-BE49-F238E27FC236}">
                <a16:creationId xmlns:a16="http://schemas.microsoft.com/office/drawing/2014/main" id="{1DF15578-A91E-4001-8C46-9B03B3A46AC7}"/>
              </a:ext>
            </a:extLst>
          </p:cNvPr>
          <p:cNvGrpSpPr/>
          <p:nvPr/>
        </p:nvGrpSpPr>
        <p:grpSpPr>
          <a:xfrm>
            <a:off x="2026763" y="4079478"/>
            <a:ext cx="418769" cy="422978"/>
            <a:chOff x="1828803" y="2742458"/>
            <a:chExt cx="541314" cy="546755"/>
          </a:xfrm>
        </p:grpSpPr>
        <p:sp>
          <p:nvSpPr>
            <p:cNvPr id="85" name="正方形/長方形 84">
              <a:extLst>
                <a:ext uri="{FF2B5EF4-FFF2-40B4-BE49-F238E27FC236}">
                  <a16:creationId xmlns:a16="http://schemas.microsoft.com/office/drawing/2014/main" id="{AFA5F055-9CFC-44BC-8A45-6F6BF419536B}"/>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正方形/長方形 85">
              <a:extLst>
                <a:ext uri="{FF2B5EF4-FFF2-40B4-BE49-F238E27FC236}">
                  <a16:creationId xmlns:a16="http://schemas.microsoft.com/office/drawing/2014/main" id="{DD26006C-58B9-4523-B7CA-B96E92BA4C0E}"/>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正方形/長方形 86">
              <a:extLst>
                <a:ext uri="{FF2B5EF4-FFF2-40B4-BE49-F238E27FC236}">
                  <a16:creationId xmlns:a16="http://schemas.microsoft.com/office/drawing/2014/main" id="{893A0B56-80FB-44A4-A2D6-49CBE0F24EAA}"/>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88" name="グループ化 87">
            <a:extLst>
              <a:ext uri="{FF2B5EF4-FFF2-40B4-BE49-F238E27FC236}">
                <a16:creationId xmlns:a16="http://schemas.microsoft.com/office/drawing/2014/main" id="{5664E81E-E39D-4D6D-8043-F2644B6ADDA3}"/>
              </a:ext>
            </a:extLst>
          </p:cNvPr>
          <p:cNvGrpSpPr/>
          <p:nvPr/>
        </p:nvGrpSpPr>
        <p:grpSpPr>
          <a:xfrm>
            <a:off x="2024208" y="5284408"/>
            <a:ext cx="418769" cy="422978"/>
            <a:chOff x="1828803" y="2742458"/>
            <a:chExt cx="541314" cy="546755"/>
          </a:xfrm>
        </p:grpSpPr>
        <p:sp>
          <p:nvSpPr>
            <p:cNvPr id="89" name="正方形/長方形 88">
              <a:extLst>
                <a:ext uri="{FF2B5EF4-FFF2-40B4-BE49-F238E27FC236}">
                  <a16:creationId xmlns:a16="http://schemas.microsoft.com/office/drawing/2014/main" id="{616C28D5-5460-478E-9430-F85C2109DFD5}"/>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0" name="正方形/長方形 89">
              <a:extLst>
                <a:ext uri="{FF2B5EF4-FFF2-40B4-BE49-F238E27FC236}">
                  <a16:creationId xmlns:a16="http://schemas.microsoft.com/office/drawing/2014/main" id="{FC68E52F-579B-4A61-A5E9-D1DB79AC63AC}"/>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正方形/長方形 90">
              <a:extLst>
                <a:ext uri="{FF2B5EF4-FFF2-40B4-BE49-F238E27FC236}">
                  <a16:creationId xmlns:a16="http://schemas.microsoft.com/office/drawing/2014/main" id="{AE9B858E-266D-48EF-8281-FF0BCB47392B}"/>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94" name="正方形/長方形 93">
            <a:extLst>
              <a:ext uri="{FF2B5EF4-FFF2-40B4-BE49-F238E27FC236}">
                <a16:creationId xmlns:a16="http://schemas.microsoft.com/office/drawing/2014/main" id="{D0185AA3-33D2-4D74-8708-0C948475DC68}"/>
              </a:ext>
            </a:extLst>
          </p:cNvPr>
          <p:cNvSpPr/>
          <p:nvPr/>
        </p:nvSpPr>
        <p:spPr>
          <a:xfrm>
            <a:off x="2974157" y="4017590"/>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sp>
        <p:nvSpPr>
          <p:cNvPr id="95" name="正方形/長方形 94">
            <a:extLst>
              <a:ext uri="{FF2B5EF4-FFF2-40B4-BE49-F238E27FC236}">
                <a16:creationId xmlns:a16="http://schemas.microsoft.com/office/drawing/2014/main" id="{4051BC93-7037-4B42-8AF0-89C3C124FF3D}"/>
              </a:ext>
            </a:extLst>
          </p:cNvPr>
          <p:cNvSpPr/>
          <p:nvPr/>
        </p:nvSpPr>
        <p:spPr>
          <a:xfrm>
            <a:off x="2967378" y="5222520"/>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sp>
        <p:nvSpPr>
          <p:cNvPr id="96" name="正方形/長方形 95">
            <a:extLst>
              <a:ext uri="{FF2B5EF4-FFF2-40B4-BE49-F238E27FC236}">
                <a16:creationId xmlns:a16="http://schemas.microsoft.com/office/drawing/2014/main" id="{2B4403A1-97FE-443E-9421-2AEDD09F6636}"/>
              </a:ext>
            </a:extLst>
          </p:cNvPr>
          <p:cNvSpPr/>
          <p:nvPr/>
        </p:nvSpPr>
        <p:spPr>
          <a:xfrm>
            <a:off x="4957099" y="405561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7" name="正方形/長方形 96">
            <a:extLst>
              <a:ext uri="{FF2B5EF4-FFF2-40B4-BE49-F238E27FC236}">
                <a16:creationId xmlns:a16="http://schemas.microsoft.com/office/drawing/2014/main" id="{BAB0E4BD-25E0-4983-B2E7-425A4220F940}"/>
              </a:ext>
            </a:extLst>
          </p:cNvPr>
          <p:cNvSpPr/>
          <p:nvPr/>
        </p:nvSpPr>
        <p:spPr>
          <a:xfrm>
            <a:off x="4949813" y="526054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8" name="正方形/長方形 97">
            <a:extLst>
              <a:ext uri="{FF2B5EF4-FFF2-40B4-BE49-F238E27FC236}">
                <a16:creationId xmlns:a16="http://schemas.microsoft.com/office/drawing/2014/main" id="{7113CDA4-1846-49C0-B042-DA50DA4F7959}"/>
              </a:ext>
            </a:extLst>
          </p:cNvPr>
          <p:cNvSpPr/>
          <p:nvPr/>
        </p:nvSpPr>
        <p:spPr>
          <a:xfrm>
            <a:off x="2780516"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sp>
        <p:nvSpPr>
          <p:cNvPr id="110" name="正方形/長方形 109">
            <a:extLst>
              <a:ext uri="{FF2B5EF4-FFF2-40B4-BE49-F238E27FC236}">
                <a16:creationId xmlns:a16="http://schemas.microsoft.com/office/drawing/2014/main" id="{B2217B5D-E858-4F96-9620-EC746E712BD2}"/>
              </a:ext>
            </a:extLst>
          </p:cNvPr>
          <p:cNvSpPr/>
          <p:nvPr/>
        </p:nvSpPr>
        <p:spPr>
          <a:xfrm>
            <a:off x="5542190" y="2577850"/>
            <a:ext cx="1636987"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1-1</a:t>
            </a:r>
          </a:p>
        </p:txBody>
      </p:sp>
      <p:sp>
        <p:nvSpPr>
          <p:cNvPr id="111" name="正方形/長方形 110">
            <a:extLst>
              <a:ext uri="{FF2B5EF4-FFF2-40B4-BE49-F238E27FC236}">
                <a16:creationId xmlns:a16="http://schemas.microsoft.com/office/drawing/2014/main" id="{07CC5AF3-9639-4A6D-8116-D9245C8EA103}"/>
              </a:ext>
            </a:extLst>
          </p:cNvPr>
          <p:cNvSpPr/>
          <p:nvPr/>
        </p:nvSpPr>
        <p:spPr>
          <a:xfrm>
            <a:off x="5485630" y="3798108"/>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1-2</a:t>
            </a:r>
          </a:p>
        </p:txBody>
      </p:sp>
      <p:sp>
        <p:nvSpPr>
          <p:cNvPr id="112" name="正方形/長方形 111">
            <a:extLst>
              <a:ext uri="{FF2B5EF4-FFF2-40B4-BE49-F238E27FC236}">
                <a16:creationId xmlns:a16="http://schemas.microsoft.com/office/drawing/2014/main" id="{0A2E7F7B-2818-49BA-9318-D91B8C8DA236}"/>
              </a:ext>
            </a:extLst>
          </p:cNvPr>
          <p:cNvSpPr/>
          <p:nvPr/>
        </p:nvSpPr>
        <p:spPr>
          <a:xfrm>
            <a:off x="5410425" y="4995188"/>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1-3</a:t>
            </a:r>
          </a:p>
        </p:txBody>
      </p:sp>
      <p:grpSp>
        <p:nvGrpSpPr>
          <p:cNvPr id="113" name="グループ化 112">
            <a:extLst>
              <a:ext uri="{FF2B5EF4-FFF2-40B4-BE49-F238E27FC236}">
                <a16:creationId xmlns:a16="http://schemas.microsoft.com/office/drawing/2014/main" id="{9796978F-3D0D-4762-9AA8-85C88E48A2BF}"/>
              </a:ext>
            </a:extLst>
          </p:cNvPr>
          <p:cNvGrpSpPr/>
          <p:nvPr/>
        </p:nvGrpSpPr>
        <p:grpSpPr>
          <a:xfrm>
            <a:off x="6441094" y="2870563"/>
            <a:ext cx="418769" cy="422978"/>
            <a:chOff x="1828803" y="2742458"/>
            <a:chExt cx="541314" cy="546755"/>
          </a:xfrm>
        </p:grpSpPr>
        <p:sp>
          <p:nvSpPr>
            <p:cNvPr id="114" name="正方形/長方形 113">
              <a:extLst>
                <a:ext uri="{FF2B5EF4-FFF2-40B4-BE49-F238E27FC236}">
                  <a16:creationId xmlns:a16="http://schemas.microsoft.com/office/drawing/2014/main" id="{B8493A77-0BBD-48B6-A448-74A2C0406ED6}"/>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5" name="正方形/長方形 114">
              <a:extLst>
                <a:ext uri="{FF2B5EF4-FFF2-40B4-BE49-F238E27FC236}">
                  <a16:creationId xmlns:a16="http://schemas.microsoft.com/office/drawing/2014/main" id="{4FAB0726-2B00-47E1-B2B9-FCB2BE0DF61C}"/>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正方形/長方形 115">
              <a:extLst>
                <a:ext uri="{FF2B5EF4-FFF2-40B4-BE49-F238E27FC236}">
                  <a16:creationId xmlns:a16="http://schemas.microsoft.com/office/drawing/2014/main" id="{F6DC8FB4-4B96-4AED-830F-241B5E80FEAD}"/>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17" name="グループ化 116">
            <a:extLst>
              <a:ext uri="{FF2B5EF4-FFF2-40B4-BE49-F238E27FC236}">
                <a16:creationId xmlns:a16="http://schemas.microsoft.com/office/drawing/2014/main" id="{E65ED435-B9E6-4267-9CE3-6B0805827634}"/>
              </a:ext>
            </a:extLst>
          </p:cNvPr>
          <p:cNvGrpSpPr/>
          <p:nvPr/>
        </p:nvGrpSpPr>
        <p:grpSpPr>
          <a:xfrm>
            <a:off x="6441094" y="4079478"/>
            <a:ext cx="418769" cy="422978"/>
            <a:chOff x="1828803" y="2742458"/>
            <a:chExt cx="541314" cy="546755"/>
          </a:xfrm>
        </p:grpSpPr>
        <p:sp>
          <p:nvSpPr>
            <p:cNvPr id="118" name="正方形/長方形 117">
              <a:extLst>
                <a:ext uri="{FF2B5EF4-FFF2-40B4-BE49-F238E27FC236}">
                  <a16:creationId xmlns:a16="http://schemas.microsoft.com/office/drawing/2014/main" id="{0412BCEB-DB7C-4417-8446-EE2F1D660811}"/>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9" name="正方形/長方形 118">
              <a:extLst>
                <a:ext uri="{FF2B5EF4-FFF2-40B4-BE49-F238E27FC236}">
                  <a16:creationId xmlns:a16="http://schemas.microsoft.com/office/drawing/2014/main" id="{C2846DF5-F2EB-49EE-B5D1-B46A346CA643}"/>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0" name="正方形/長方形 119">
              <a:extLst>
                <a:ext uri="{FF2B5EF4-FFF2-40B4-BE49-F238E27FC236}">
                  <a16:creationId xmlns:a16="http://schemas.microsoft.com/office/drawing/2014/main" id="{89A42DA4-AAAD-4E97-A5C3-A146739BF4FC}"/>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21" name="グループ化 120">
            <a:extLst>
              <a:ext uri="{FF2B5EF4-FFF2-40B4-BE49-F238E27FC236}">
                <a16:creationId xmlns:a16="http://schemas.microsoft.com/office/drawing/2014/main" id="{ED1CF864-968C-4019-B933-067F33A8A946}"/>
              </a:ext>
            </a:extLst>
          </p:cNvPr>
          <p:cNvGrpSpPr/>
          <p:nvPr/>
        </p:nvGrpSpPr>
        <p:grpSpPr>
          <a:xfrm>
            <a:off x="6438539" y="5284408"/>
            <a:ext cx="418769" cy="422978"/>
            <a:chOff x="1828803" y="2742458"/>
            <a:chExt cx="541314" cy="546755"/>
          </a:xfrm>
        </p:grpSpPr>
        <p:sp>
          <p:nvSpPr>
            <p:cNvPr id="122" name="正方形/長方形 121">
              <a:extLst>
                <a:ext uri="{FF2B5EF4-FFF2-40B4-BE49-F238E27FC236}">
                  <a16:creationId xmlns:a16="http://schemas.microsoft.com/office/drawing/2014/main" id="{ED999299-A71B-4271-8486-B958AC805C9A}"/>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3" name="正方形/長方形 122">
              <a:extLst>
                <a:ext uri="{FF2B5EF4-FFF2-40B4-BE49-F238E27FC236}">
                  <a16:creationId xmlns:a16="http://schemas.microsoft.com/office/drawing/2014/main" id="{103090A2-5F76-442B-981C-78EC030561B4}"/>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4" name="正方形/長方形 123">
              <a:extLst>
                <a:ext uri="{FF2B5EF4-FFF2-40B4-BE49-F238E27FC236}">
                  <a16:creationId xmlns:a16="http://schemas.microsoft.com/office/drawing/2014/main" id="{1663DAB7-B1A3-42F7-8231-884CDC9BE2C2}"/>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25" name="正方形/長方形 124">
            <a:extLst>
              <a:ext uri="{FF2B5EF4-FFF2-40B4-BE49-F238E27FC236}">
                <a16:creationId xmlns:a16="http://schemas.microsoft.com/office/drawing/2014/main" id="{EDE95040-87B1-432D-A5B9-EAA3F08DC5C1}"/>
              </a:ext>
            </a:extLst>
          </p:cNvPr>
          <p:cNvSpPr/>
          <p:nvPr/>
        </p:nvSpPr>
        <p:spPr>
          <a:xfrm>
            <a:off x="7792986" y="2846701"/>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26" name="正方形/長方形 125">
            <a:extLst>
              <a:ext uri="{FF2B5EF4-FFF2-40B4-BE49-F238E27FC236}">
                <a16:creationId xmlns:a16="http://schemas.microsoft.com/office/drawing/2014/main" id="{26112F39-C365-455E-AA07-92EFFA9FC7F1}"/>
              </a:ext>
            </a:extLst>
          </p:cNvPr>
          <p:cNvSpPr/>
          <p:nvPr/>
        </p:nvSpPr>
        <p:spPr>
          <a:xfrm>
            <a:off x="7284623"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cxnSp>
        <p:nvCxnSpPr>
          <p:cNvPr id="127" name="直線矢印コネクタ 126">
            <a:extLst>
              <a:ext uri="{FF2B5EF4-FFF2-40B4-BE49-F238E27FC236}">
                <a16:creationId xmlns:a16="http://schemas.microsoft.com/office/drawing/2014/main" id="{46DF71CB-9073-4C42-AEA1-1211ED59A668}"/>
              </a:ext>
            </a:extLst>
          </p:cNvPr>
          <p:cNvCxnSpPr>
            <a:cxnSpLocks/>
            <a:stCxn id="124" idx="3"/>
            <a:endCxn id="125" idx="1"/>
          </p:cNvCxnSpPr>
          <p:nvPr/>
        </p:nvCxnSpPr>
        <p:spPr>
          <a:xfrm flipV="1">
            <a:off x="6857308" y="3082052"/>
            <a:ext cx="935678" cy="2403646"/>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130" name="直線矢印コネクタ 129">
            <a:extLst>
              <a:ext uri="{FF2B5EF4-FFF2-40B4-BE49-F238E27FC236}">
                <a16:creationId xmlns:a16="http://schemas.microsoft.com/office/drawing/2014/main" id="{ED24C755-EF12-4126-AC22-4D25E2BDE856}"/>
              </a:ext>
            </a:extLst>
          </p:cNvPr>
          <p:cNvCxnSpPr>
            <a:cxnSpLocks/>
            <a:stCxn id="118" idx="3"/>
            <a:endCxn id="125" idx="1"/>
          </p:cNvCxnSpPr>
          <p:nvPr/>
        </p:nvCxnSpPr>
        <p:spPr>
          <a:xfrm flipV="1">
            <a:off x="6859863" y="3082052"/>
            <a:ext cx="933123" cy="1208915"/>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131" name="直線矢印コネクタ 130">
            <a:extLst>
              <a:ext uri="{FF2B5EF4-FFF2-40B4-BE49-F238E27FC236}">
                <a16:creationId xmlns:a16="http://schemas.microsoft.com/office/drawing/2014/main" id="{B47F23C0-B76E-4BDE-881F-45623408051C}"/>
              </a:ext>
            </a:extLst>
          </p:cNvPr>
          <p:cNvCxnSpPr>
            <a:cxnSpLocks/>
          </p:cNvCxnSpPr>
          <p:nvPr/>
        </p:nvCxnSpPr>
        <p:spPr>
          <a:xfrm>
            <a:off x="6859863" y="3077606"/>
            <a:ext cx="933123" cy="10199"/>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sp>
        <p:nvSpPr>
          <p:cNvPr id="140" name="四角形: 角を丸くする 139">
            <a:extLst>
              <a:ext uri="{FF2B5EF4-FFF2-40B4-BE49-F238E27FC236}">
                <a16:creationId xmlns:a16="http://schemas.microsoft.com/office/drawing/2014/main" id="{CD5BDD81-98D2-4071-905B-C07BD8E776CE}"/>
              </a:ext>
            </a:extLst>
          </p:cNvPr>
          <p:cNvSpPr/>
          <p:nvPr/>
        </p:nvSpPr>
        <p:spPr>
          <a:xfrm>
            <a:off x="9427068" y="2441544"/>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1" name="正方形/長方形 140">
            <a:extLst>
              <a:ext uri="{FF2B5EF4-FFF2-40B4-BE49-F238E27FC236}">
                <a16:creationId xmlns:a16="http://schemas.microsoft.com/office/drawing/2014/main" id="{3D7E34D1-A1FB-403D-AB96-FA39827DBB31}"/>
              </a:ext>
            </a:extLst>
          </p:cNvPr>
          <p:cNvSpPr/>
          <p:nvPr/>
        </p:nvSpPr>
        <p:spPr>
          <a:xfrm>
            <a:off x="8765156" y="2149173"/>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sp>
        <p:nvSpPr>
          <p:cNvPr id="142" name="正方形/長方形 141">
            <a:extLst>
              <a:ext uri="{FF2B5EF4-FFF2-40B4-BE49-F238E27FC236}">
                <a16:creationId xmlns:a16="http://schemas.microsoft.com/office/drawing/2014/main" id="{213D1673-2540-4229-8314-8940E1BF7F69}"/>
              </a:ext>
            </a:extLst>
          </p:cNvPr>
          <p:cNvSpPr/>
          <p:nvPr/>
        </p:nvSpPr>
        <p:spPr>
          <a:xfrm>
            <a:off x="9976139" y="2895782"/>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sp>
        <p:nvSpPr>
          <p:cNvPr id="143" name="正方形/長方形 142">
            <a:extLst>
              <a:ext uri="{FF2B5EF4-FFF2-40B4-BE49-F238E27FC236}">
                <a16:creationId xmlns:a16="http://schemas.microsoft.com/office/drawing/2014/main" id="{5DA17F98-E9FA-4C77-A663-FEBEC52DA29F}"/>
              </a:ext>
            </a:extLst>
          </p:cNvPr>
          <p:cNvSpPr/>
          <p:nvPr/>
        </p:nvSpPr>
        <p:spPr>
          <a:xfrm>
            <a:off x="9976139" y="4104697"/>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sp>
        <p:nvSpPr>
          <p:cNvPr id="144" name="正方形/長方形 143">
            <a:extLst>
              <a:ext uri="{FF2B5EF4-FFF2-40B4-BE49-F238E27FC236}">
                <a16:creationId xmlns:a16="http://schemas.microsoft.com/office/drawing/2014/main" id="{ED2873E1-BB51-4A7F-80CC-49EC55A38D07}"/>
              </a:ext>
            </a:extLst>
          </p:cNvPr>
          <p:cNvSpPr/>
          <p:nvPr/>
        </p:nvSpPr>
        <p:spPr>
          <a:xfrm>
            <a:off x="9976139" y="5309627"/>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cxnSp>
        <p:nvCxnSpPr>
          <p:cNvPr id="158" name="直線矢印コネクタ 157">
            <a:extLst>
              <a:ext uri="{FF2B5EF4-FFF2-40B4-BE49-F238E27FC236}">
                <a16:creationId xmlns:a16="http://schemas.microsoft.com/office/drawing/2014/main" id="{131DDD7D-E3C7-4860-B68A-2898D3285479}"/>
              </a:ext>
            </a:extLst>
          </p:cNvPr>
          <p:cNvCxnSpPr>
            <a:cxnSpLocks/>
          </p:cNvCxnSpPr>
          <p:nvPr/>
        </p:nvCxnSpPr>
        <p:spPr>
          <a:xfrm>
            <a:off x="8263688" y="3077606"/>
            <a:ext cx="1712451"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5" name="直線矢印コネクタ 164">
            <a:extLst>
              <a:ext uri="{FF2B5EF4-FFF2-40B4-BE49-F238E27FC236}">
                <a16:creationId xmlns:a16="http://schemas.microsoft.com/office/drawing/2014/main" id="{D167F26C-AFF2-4DD4-B0B9-AD50813933FE}"/>
              </a:ext>
            </a:extLst>
          </p:cNvPr>
          <p:cNvCxnSpPr>
            <a:cxnSpLocks/>
          </p:cNvCxnSpPr>
          <p:nvPr/>
        </p:nvCxnSpPr>
        <p:spPr>
          <a:xfrm>
            <a:off x="8524800" y="4278638"/>
            <a:ext cx="1451339"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8" name="直線矢印コネクタ 167">
            <a:extLst>
              <a:ext uri="{FF2B5EF4-FFF2-40B4-BE49-F238E27FC236}">
                <a16:creationId xmlns:a16="http://schemas.microsoft.com/office/drawing/2014/main" id="{F27E6A21-E905-4682-80AD-97AAAAA50805}"/>
              </a:ext>
            </a:extLst>
          </p:cNvPr>
          <p:cNvCxnSpPr>
            <a:cxnSpLocks/>
          </p:cNvCxnSpPr>
          <p:nvPr/>
        </p:nvCxnSpPr>
        <p:spPr>
          <a:xfrm>
            <a:off x="8747083" y="5492859"/>
            <a:ext cx="122905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1" name="吹き出し: 角を丸めた四角形 170">
            <a:extLst>
              <a:ext uri="{FF2B5EF4-FFF2-40B4-BE49-F238E27FC236}">
                <a16:creationId xmlns:a16="http://schemas.microsoft.com/office/drawing/2014/main" id="{97EA811D-7E97-44CD-AD0B-CC1F4DF9473A}"/>
              </a:ext>
            </a:extLst>
          </p:cNvPr>
          <p:cNvSpPr/>
          <p:nvPr/>
        </p:nvSpPr>
        <p:spPr>
          <a:xfrm>
            <a:off x="727061" y="5979052"/>
            <a:ext cx="2405588" cy="359304"/>
          </a:xfrm>
          <a:prstGeom prst="wedgeRoundRectCallout">
            <a:avLst>
              <a:gd name="adj1" fmla="val 10306"/>
              <a:gd name="adj2" fmla="val -106080"/>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a:t>
            </a:r>
            <a:r>
              <a:rPr kumimoji="1" lang="en-US" altLang="ja-JP" sz="1400" b="1" dirty="0">
                <a:solidFill>
                  <a:schemeClr val="bg1"/>
                </a:solidFill>
                <a:latin typeface="+mn-ea"/>
              </a:rPr>
              <a:t>1</a:t>
            </a:r>
            <a:r>
              <a:rPr kumimoji="1" lang="ja-JP" altLang="en-US" sz="1400" b="1" dirty="0">
                <a:solidFill>
                  <a:schemeClr val="bg1"/>
                </a:solidFill>
                <a:latin typeface="+mn-ea"/>
              </a:rPr>
              <a:t>層目 </a:t>
            </a:r>
            <a:r>
              <a:rPr kumimoji="1" lang="en-US" altLang="ja-JP" sz="1400" b="1" dirty="0">
                <a:solidFill>
                  <a:schemeClr val="bg1"/>
                </a:solidFill>
                <a:latin typeface="+mn-ea"/>
              </a:rPr>
              <a:t>×3</a:t>
            </a:r>
            <a:endParaRPr kumimoji="1" lang="ja-JP" altLang="en-US" sz="1400" b="1" dirty="0">
              <a:solidFill>
                <a:schemeClr val="bg1"/>
              </a:solidFill>
              <a:latin typeface="+mn-ea"/>
            </a:endParaRPr>
          </a:p>
        </p:txBody>
      </p:sp>
      <p:sp>
        <p:nvSpPr>
          <p:cNvPr id="173" name="吹き出し: 角を丸めた四角形 172">
            <a:extLst>
              <a:ext uri="{FF2B5EF4-FFF2-40B4-BE49-F238E27FC236}">
                <a16:creationId xmlns:a16="http://schemas.microsoft.com/office/drawing/2014/main" id="{5727DEA2-387E-4F7F-BAC8-82799822D088}"/>
              </a:ext>
            </a:extLst>
          </p:cNvPr>
          <p:cNvSpPr/>
          <p:nvPr/>
        </p:nvSpPr>
        <p:spPr>
          <a:xfrm>
            <a:off x="3233222" y="6160695"/>
            <a:ext cx="2743200" cy="359304"/>
          </a:xfrm>
          <a:prstGeom prst="wedgeRoundRectCallout">
            <a:avLst>
              <a:gd name="adj1" fmla="val 55371"/>
              <a:gd name="adj2" fmla="val -142811"/>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a:t>
            </a:r>
            <a:r>
              <a:rPr kumimoji="1" lang="en-US" altLang="ja-JP" sz="1400" b="1" dirty="0">
                <a:solidFill>
                  <a:schemeClr val="bg1"/>
                </a:solidFill>
                <a:latin typeface="+mn-ea"/>
              </a:rPr>
              <a:t>2</a:t>
            </a:r>
            <a:r>
              <a:rPr kumimoji="1" lang="ja-JP" altLang="en-US" sz="1400" b="1" dirty="0">
                <a:solidFill>
                  <a:schemeClr val="bg1"/>
                </a:solidFill>
                <a:latin typeface="+mn-ea"/>
              </a:rPr>
              <a:t>層目 </a:t>
            </a:r>
            <a:r>
              <a:rPr kumimoji="1" lang="en-US" altLang="ja-JP" sz="1400" b="1" dirty="0">
                <a:solidFill>
                  <a:schemeClr val="bg1"/>
                </a:solidFill>
                <a:latin typeface="+mn-ea"/>
              </a:rPr>
              <a:t>×3 ×3</a:t>
            </a:r>
            <a:endParaRPr kumimoji="1" lang="ja-JP" altLang="en-US" sz="1400" b="1" dirty="0">
              <a:solidFill>
                <a:schemeClr val="bg1"/>
              </a:solidFill>
              <a:latin typeface="+mn-ea"/>
            </a:endParaRPr>
          </a:p>
        </p:txBody>
      </p:sp>
      <p:sp>
        <p:nvSpPr>
          <p:cNvPr id="174" name="吹き出し: 角を丸めた四角形 173">
            <a:extLst>
              <a:ext uri="{FF2B5EF4-FFF2-40B4-BE49-F238E27FC236}">
                <a16:creationId xmlns:a16="http://schemas.microsoft.com/office/drawing/2014/main" id="{09357A41-60D6-4C40-87B2-65B81B8195F4}"/>
              </a:ext>
            </a:extLst>
          </p:cNvPr>
          <p:cNvSpPr/>
          <p:nvPr/>
        </p:nvSpPr>
        <p:spPr>
          <a:xfrm>
            <a:off x="7033500" y="5140218"/>
            <a:ext cx="1228754" cy="487478"/>
          </a:xfrm>
          <a:prstGeom prst="wedgeRoundRectCallout">
            <a:avLst>
              <a:gd name="adj1" fmla="val -30851"/>
              <a:gd name="adj2" fmla="val -165586"/>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bg1"/>
                </a:solidFill>
                <a:latin typeface="+mn-ea"/>
              </a:rPr>
              <a:t>各カーネルの出力</a:t>
            </a:r>
            <a:endParaRPr kumimoji="1" lang="en-US" altLang="ja-JP" sz="1200" b="1" dirty="0">
              <a:solidFill>
                <a:schemeClr val="bg1"/>
              </a:solidFill>
              <a:latin typeface="+mn-ea"/>
            </a:endParaRPr>
          </a:p>
          <a:p>
            <a:pPr algn="ctr"/>
            <a:r>
              <a:rPr kumimoji="1" lang="ja-JP" altLang="en-US" sz="1200" b="1" dirty="0">
                <a:solidFill>
                  <a:schemeClr val="bg1"/>
                </a:solidFill>
                <a:latin typeface="+mn-ea"/>
              </a:rPr>
              <a:t>を合計する</a:t>
            </a:r>
          </a:p>
        </p:txBody>
      </p:sp>
      <p:sp>
        <p:nvSpPr>
          <p:cNvPr id="175" name="正方形/長方形 174">
            <a:extLst>
              <a:ext uri="{FF2B5EF4-FFF2-40B4-BE49-F238E27FC236}">
                <a16:creationId xmlns:a16="http://schemas.microsoft.com/office/drawing/2014/main" id="{EF1E3119-C126-4999-9933-D3420BDBBAF8}"/>
              </a:ext>
            </a:extLst>
          </p:cNvPr>
          <p:cNvSpPr/>
          <p:nvPr/>
        </p:nvSpPr>
        <p:spPr>
          <a:xfrm>
            <a:off x="2775277" y="3787305"/>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2</a:t>
            </a:r>
          </a:p>
        </p:txBody>
      </p:sp>
      <p:sp>
        <p:nvSpPr>
          <p:cNvPr id="176" name="正方形/長方形 175">
            <a:extLst>
              <a:ext uri="{FF2B5EF4-FFF2-40B4-BE49-F238E27FC236}">
                <a16:creationId xmlns:a16="http://schemas.microsoft.com/office/drawing/2014/main" id="{C09DC1FB-49A0-4ACB-9A19-D495C4E42883}"/>
              </a:ext>
            </a:extLst>
          </p:cNvPr>
          <p:cNvSpPr/>
          <p:nvPr/>
        </p:nvSpPr>
        <p:spPr>
          <a:xfrm>
            <a:off x="2775277" y="4994644"/>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3</a:t>
            </a:r>
          </a:p>
        </p:txBody>
      </p:sp>
      <p:sp>
        <p:nvSpPr>
          <p:cNvPr id="177" name="テキスト ボックス 176">
            <a:extLst>
              <a:ext uri="{FF2B5EF4-FFF2-40B4-BE49-F238E27FC236}">
                <a16:creationId xmlns:a16="http://schemas.microsoft.com/office/drawing/2014/main" id="{131F01B7-F47A-45CD-8042-DBF4AE6CD0DA}"/>
              </a:ext>
            </a:extLst>
          </p:cNvPr>
          <p:cNvSpPr txBox="1"/>
          <p:nvPr/>
        </p:nvSpPr>
        <p:spPr>
          <a:xfrm>
            <a:off x="197344" y="1602479"/>
            <a:ext cx="2994726" cy="954107"/>
          </a:xfrm>
          <a:prstGeom prst="rect">
            <a:avLst/>
          </a:prstGeom>
          <a:noFill/>
          <a:ln w="19050">
            <a:solidFill>
              <a:schemeClr val="tx2">
                <a:lumMod val="50000"/>
                <a:lumOff val="50000"/>
              </a:schemeClr>
            </a:solidFill>
          </a:ln>
        </p:spPr>
        <p:txBody>
          <a:bodyPr wrap="square" rtlCol="0">
            <a:spAutoFit/>
          </a:bodyPr>
          <a:lstStyle/>
          <a:p>
            <a:pPr defTabSz="914400" fontAlgn="base">
              <a:spcBef>
                <a:spcPct val="0"/>
              </a:spcBef>
              <a:spcAft>
                <a:spcPct val="0"/>
              </a:spcAft>
            </a:pPr>
            <a:r>
              <a:rPr kumimoji="1" lang="ja-JP" altLang="en-US" sz="1400" dirty="0">
                <a:solidFill>
                  <a:srgbClr val="000000"/>
                </a:solidFill>
                <a:latin typeface="+mn-ea"/>
              </a:rPr>
              <a:t>２層目のように、複数のレイヤーを持つデータに対しては、それぞれのレイヤーに対して異なるカーネルを用いた結果を合成する</a:t>
            </a:r>
          </a:p>
        </p:txBody>
      </p:sp>
      <p:sp>
        <p:nvSpPr>
          <p:cNvPr id="178" name="楕円 177">
            <a:extLst>
              <a:ext uri="{FF2B5EF4-FFF2-40B4-BE49-F238E27FC236}">
                <a16:creationId xmlns:a16="http://schemas.microsoft.com/office/drawing/2014/main" id="{0E62E510-5CFE-47EC-A3D2-D74A806CF464}"/>
              </a:ext>
            </a:extLst>
          </p:cNvPr>
          <p:cNvSpPr/>
          <p:nvPr/>
        </p:nvSpPr>
        <p:spPr>
          <a:xfrm>
            <a:off x="11363260" y="3246818"/>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0" name="直線矢印コネクタ 179">
            <a:extLst>
              <a:ext uri="{FF2B5EF4-FFF2-40B4-BE49-F238E27FC236}">
                <a16:creationId xmlns:a16="http://schemas.microsoft.com/office/drawing/2014/main" id="{47B84874-4EFB-42AA-A49C-0B386D22AFFE}"/>
              </a:ext>
            </a:extLst>
          </p:cNvPr>
          <p:cNvCxnSpPr>
            <a:cxnSpLocks/>
            <a:stCxn id="144" idx="3"/>
            <a:endCxn id="178" idx="2"/>
          </p:cNvCxnSpPr>
          <p:nvPr/>
        </p:nvCxnSpPr>
        <p:spPr>
          <a:xfrm flipV="1">
            <a:off x="10348679" y="3433448"/>
            <a:ext cx="1014581" cy="20624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矢印コネクタ 180">
            <a:extLst>
              <a:ext uri="{FF2B5EF4-FFF2-40B4-BE49-F238E27FC236}">
                <a16:creationId xmlns:a16="http://schemas.microsoft.com/office/drawing/2014/main" id="{C365FBAE-DDA1-4069-A193-76CD4E48B9D5}"/>
              </a:ext>
            </a:extLst>
          </p:cNvPr>
          <p:cNvCxnSpPr>
            <a:cxnSpLocks/>
            <a:stCxn id="143" idx="3"/>
            <a:endCxn id="178" idx="2"/>
          </p:cNvCxnSpPr>
          <p:nvPr/>
        </p:nvCxnSpPr>
        <p:spPr>
          <a:xfrm flipV="1">
            <a:off x="10348679" y="3433448"/>
            <a:ext cx="1014581" cy="85751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矢印コネクタ 181">
            <a:extLst>
              <a:ext uri="{FF2B5EF4-FFF2-40B4-BE49-F238E27FC236}">
                <a16:creationId xmlns:a16="http://schemas.microsoft.com/office/drawing/2014/main" id="{3520FB87-7523-44BC-8C9C-074092DC6DE6}"/>
              </a:ext>
            </a:extLst>
          </p:cNvPr>
          <p:cNvCxnSpPr>
            <a:cxnSpLocks/>
            <a:stCxn id="142" idx="3"/>
            <a:endCxn id="178" idx="2"/>
          </p:cNvCxnSpPr>
          <p:nvPr/>
        </p:nvCxnSpPr>
        <p:spPr>
          <a:xfrm>
            <a:off x="10348679" y="3082052"/>
            <a:ext cx="1014581" cy="35139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3" name="楕円 182">
            <a:extLst>
              <a:ext uri="{FF2B5EF4-FFF2-40B4-BE49-F238E27FC236}">
                <a16:creationId xmlns:a16="http://schemas.microsoft.com/office/drawing/2014/main" id="{77C4DCFC-D285-4112-9944-BD07D91DC08B}"/>
              </a:ext>
            </a:extLst>
          </p:cNvPr>
          <p:cNvSpPr/>
          <p:nvPr/>
        </p:nvSpPr>
        <p:spPr>
          <a:xfrm>
            <a:off x="11357190" y="4859425"/>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4" name="直線矢印コネクタ 183">
            <a:extLst>
              <a:ext uri="{FF2B5EF4-FFF2-40B4-BE49-F238E27FC236}">
                <a16:creationId xmlns:a16="http://schemas.microsoft.com/office/drawing/2014/main" id="{352693B2-8430-448B-B043-C2C627635B75}"/>
              </a:ext>
            </a:extLst>
          </p:cNvPr>
          <p:cNvCxnSpPr>
            <a:cxnSpLocks/>
            <a:stCxn id="142" idx="3"/>
            <a:endCxn id="183" idx="2"/>
          </p:cNvCxnSpPr>
          <p:nvPr/>
        </p:nvCxnSpPr>
        <p:spPr>
          <a:xfrm>
            <a:off x="10348679" y="3082052"/>
            <a:ext cx="1008511" cy="196400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矢印コネクタ 184">
            <a:extLst>
              <a:ext uri="{FF2B5EF4-FFF2-40B4-BE49-F238E27FC236}">
                <a16:creationId xmlns:a16="http://schemas.microsoft.com/office/drawing/2014/main" id="{7F8A16DF-0BE0-4BBF-9071-1E401A77647F}"/>
              </a:ext>
            </a:extLst>
          </p:cNvPr>
          <p:cNvCxnSpPr>
            <a:cxnSpLocks/>
            <a:stCxn id="144" idx="3"/>
            <a:endCxn id="183" idx="2"/>
          </p:cNvCxnSpPr>
          <p:nvPr/>
        </p:nvCxnSpPr>
        <p:spPr>
          <a:xfrm flipV="1">
            <a:off x="10348679" y="5046055"/>
            <a:ext cx="1008511" cy="449842"/>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矢印コネクタ 185">
            <a:extLst>
              <a:ext uri="{FF2B5EF4-FFF2-40B4-BE49-F238E27FC236}">
                <a16:creationId xmlns:a16="http://schemas.microsoft.com/office/drawing/2014/main" id="{659471EA-B1FF-4745-A7A3-774CB10C3200}"/>
              </a:ext>
            </a:extLst>
          </p:cNvPr>
          <p:cNvCxnSpPr>
            <a:cxnSpLocks/>
            <a:stCxn id="143" idx="3"/>
            <a:endCxn id="183" idx="2"/>
          </p:cNvCxnSpPr>
          <p:nvPr/>
        </p:nvCxnSpPr>
        <p:spPr>
          <a:xfrm>
            <a:off x="10348679" y="4290967"/>
            <a:ext cx="1008511" cy="755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8" name="楕円 187">
            <a:extLst>
              <a:ext uri="{FF2B5EF4-FFF2-40B4-BE49-F238E27FC236}">
                <a16:creationId xmlns:a16="http://schemas.microsoft.com/office/drawing/2014/main" id="{B4F67BDF-7ECD-46B3-8E22-1410C97D3F72}"/>
              </a:ext>
            </a:extLst>
          </p:cNvPr>
          <p:cNvSpPr/>
          <p:nvPr/>
        </p:nvSpPr>
        <p:spPr>
          <a:xfrm>
            <a:off x="11357190" y="378971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9" name="直線矢印コネクタ 188">
            <a:extLst>
              <a:ext uri="{FF2B5EF4-FFF2-40B4-BE49-F238E27FC236}">
                <a16:creationId xmlns:a16="http://schemas.microsoft.com/office/drawing/2014/main" id="{BF844C81-03EB-4636-B8D8-D1A6447825B8}"/>
              </a:ext>
            </a:extLst>
          </p:cNvPr>
          <p:cNvCxnSpPr>
            <a:cxnSpLocks/>
            <a:stCxn id="142" idx="3"/>
            <a:endCxn id="188" idx="2"/>
          </p:cNvCxnSpPr>
          <p:nvPr/>
        </p:nvCxnSpPr>
        <p:spPr>
          <a:xfrm>
            <a:off x="10348679" y="3082052"/>
            <a:ext cx="1008511" cy="89429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矢印コネクタ 189">
            <a:extLst>
              <a:ext uri="{FF2B5EF4-FFF2-40B4-BE49-F238E27FC236}">
                <a16:creationId xmlns:a16="http://schemas.microsoft.com/office/drawing/2014/main" id="{4898FDA4-5C51-4FDC-B0CB-DAA6077EC7D2}"/>
              </a:ext>
            </a:extLst>
          </p:cNvPr>
          <p:cNvCxnSpPr>
            <a:cxnSpLocks/>
            <a:stCxn id="144" idx="3"/>
            <a:endCxn id="188" idx="2"/>
          </p:cNvCxnSpPr>
          <p:nvPr/>
        </p:nvCxnSpPr>
        <p:spPr>
          <a:xfrm flipV="1">
            <a:off x="10348679" y="3976342"/>
            <a:ext cx="1008511" cy="151955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矢印コネクタ 191">
            <a:extLst>
              <a:ext uri="{FF2B5EF4-FFF2-40B4-BE49-F238E27FC236}">
                <a16:creationId xmlns:a16="http://schemas.microsoft.com/office/drawing/2014/main" id="{FCD6EAA4-DBD5-4E81-B8CB-4142212FCBC6}"/>
              </a:ext>
            </a:extLst>
          </p:cNvPr>
          <p:cNvCxnSpPr>
            <a:cxnSpLocks/>
            <a:stCxn id="143" idx="3"/>
            <a:endCxn id="188" idx="2"/>
          </p:cNvCxnSpPr>
          <p:nvPr/>
        </p:nvCxnSpPr>
        <p:spPr>
          <a:xfrm flipV="1">
            <a:off x="10348679" y="3976342"/>
            <a:ext cx="1008511" cy="31462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3" name="正方形/長方形 192">
            <a:extLst>
              <a:ext uri="{FF2B5EF4-FFF2-40B4-BE49-F238E27FC236}">
                <a16:creationId xmlns:a16="http://schemas.microsoft.com/office/drawing/2014/main" id="{AD72F27C-2722-43A5-B1BE-8B844C33E022}"/>
              </a:ext>
            </a:extLst>
          </p:cNvPr>
          <p:cNvSpPr/>
          <p:nvPr/>
        </p:nvSpPr>
        <p:spPr>
          <a:xfrm>
            <a:off x="11374543" y="4211661"/>
            <a:ext cx="338554" cy="646331"/>
          </a:xfrm>
          <a:prstGeom prst="rect">
            <a:avLst/>
          </a:prstGeom>
        </p:spPr>
        <p:txBody>
          <a:bodyPr wrap="none">
            <a:spAutoFit/>
          </a:bodyPr>
          <a:lstStyle/>
          <a:p>
            <a:pPr algn="ctr"/>
            <a:r>
              <a:rPr lang="ja-JP" altLang="en-US" sz="1200" b="1" dirty="0"/>
              <a:t>・</a:t>
            </a:r>
            <a:endParaRPr lang="en-US" altLang="ja-JP" sz="1200" b="1" dirty="0"/>
          </a:p>
          <a:p>
            <a:pPr algn="ctr"/>
            <a:r>
              <a:rPr lang="ja-JP" altLang="en-US" sz="1200" b="1" dirty="0"/>
              <a:t>・</a:t>
            </a:r>
            <a:endParaRPr lang="en-US" altLang="ja-JP" sz="1200" b="1" dirty="0"/>
          </a:p>
          <a:p>
            <a:pPr algn="ctr"/>
            <a:r>
              <a:rPr lang="ja-JP" altLang="en-US" sz="1200" b="1" dirty="0"/>
              <a:t>・</a:t>
            </a:r>
          </a:p>
        </p:txBody>
      </p:sp>
    </p:spTree>
    <p:extLst>
      <p:ext uri="{BB962C8B-B14F-4D97-AF65-F5344CB8AC3E}">
        <p14:creationId xmlns:p14="http://schemas.microsoft.com/office/powerpoint/2010/main" val="231792044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3A426-8C66-480C-BC5D-1E9A4B4DB6D7}"/>
              </a:ext>
            </a:extLst>
          </p:cNvPr>
          <p:cNvSpPr>
            <a:spLocks noGrp="1"/>
          </p:cNvSpPr>
          <p:nvPr>
            <p:ph type="title"/>
          </p:nvPr>
        </p:nvSpPr>
        <p:spPr/>
        <p:txBody>
          <a:bodyPr/>
          <a:lstStyle/>
          <a:p>
            <a:r>
              <a:rPr kumimoji="1" lang="en-US" altLang="ja-JP" dirty="0"/>
              <a:t>7-1-13.(</a:t>
            </a:r>
            <a:r>
              <a:rPr kumimoji="1" lang="ja-JP" altLang="en-US" dirty="0"/>
              <a:t>参考</a:t>
            </a:r>
            <a:r>
              <a:rPr kumimoji="1" lang="en-US" altLang="ja-JP" dirty="0"/>
              <a:t>)</a:t>
            </a:r>
            <a:r>
              <a:rPr kumimoji="1" lang="ja-JP" altLang="en-US" dirty="0"/>
              <a:t>カラー画像の場合</a:t>
            </a:r>
          </a:p>
        </p:txBody>
      </p:sp>
      <p:sp>
        <p:nvSpPr>
          <p:cNvPr id="3" name="スライド番号プレースホルダー 2">
            <a:extLst>
              <a:ext uri="{FF2B5EF4-FFF2-40B4-BE49-F238E27FC236}">
                <a16:creationId xmlns:a16="http://schemas.microsoft.com/office/drawing/2014/main" id="{A983DB36-C304-46AE-A8F8-A02A85E6CFA2}"/>
              </a:ext>
            </a:extLst>
          </p:cNvPr>
          <p:cNvSpPr>
            <a:spLocks noGrp="1"/>
          </p:cNvSpPr>
          <p:nvPr>
            <p:ph type="sldNum" sz="quarter" idx="10"/>
          </p:nvPr>
        </p:nvSpPr>
        <p:spPr/>
        <p:txBody>
          <a:bodyPr/>
          <a:lstStyle/>
          <a:p>
            <a:fld id="{5D750650-B10A-47BF-93C2-E1678438B37A}" type="slidenum">
              <a:rPr lang="en-US" altLang="ja-JP" smtClean="0"/>
              <a:pPr/>
              <a:t>347</a:t>
            </a:fld>
            <a:endParaRPr lang="en-US" altLang="ja-JP" dirty="0"/>
          </a:p>
        </p:txBody>
      </p:sp>
      <p:pic>
        <p:nvPicPr>
          <p:cNvPr id="30" name="図 29">
            <a:extLst>
              <a:ext uri="{FF2B5EF4-FFF2-40B4-BE49-F238E27FC236}">
                <a16:creationId xmlns:a16="http://schemas.microsoft.com/office/drawing/2014/main" id="{8903F918-C7F2-4325-A9E5-E6AD8BD84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964" y="5143060"/>
            <a:ext cx="830270" cy="831680"/>
          </a:xfrm>
          <a:prstGeom prst="rect">
            <a:avLst/>
          </a:prstGeom>
          <a:effectLst>
            <a:outerShdw blurRad="63500" sx="102000" sy="102000" algn="ctr" rotWithShape="0">
              <a:prstClr val="black">
                <a:alpha val="40000"/>
              </a:prstClr>
            </a:outerShdw>
          </a:effectLst>
        </p:spPr>
      </p:pic>
      <p:pic>
        <p:nvPicPr>
          <p:cNvPr id="31" name="図 30">
            <a:extLst>
              <a:ext uri="{FF2B5EF4-FFF2-40B4-BE49-F238E27FC236}">
                <a16:creationId xmlns:a16="http://schemas.microsoft.com/office/drawing/2014/main" id="{65466168-8506-4EDA-B8F3-E7650766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831" y="2744002"/>
            <a:ext cx="818150" cy="819539"/>
          </a:xfrm>
          <a:prstGeom prst="rect">
            <a:avLst/>
          </a:prstGeom>
          <a:effectLst>
            <a:outerShdw blurRad="63500" sx="102000" sy="102000" algn="ctr" rotWithShape="0">
              <a:prstClr val="black">
                <a:alpha val="40000"/>
              </a:prstClr>
            </a:outerShdw>
          </a:effectLst>
        </p:spPr>
      </p:pic>
      <p:pic>
        <p:nvPicPr>
          <p:cNvPr id="32" name="図 31">
            <a:extLst>
              <a:ext uri="{FF2B5EF4-FFF2-40B4-BE49-F238E27FC236}">
                <a16:creationId xmlns:a16="http://schemas.microsoft.com/office/drawing/2014/main" id="{21C1698C-144C-4753-9E1A-AF9999056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31" y="3948329"/>
            <a:ext cx="830269" cy="831679"/>
          </a:xfrm>
          <a:prstGeom prst="rect">
            <a:avLst/>
          </a:prstGeom>
          <a:effectLst>
            <a:outerShdw blurRad="63500" sx="102000" sy="102000" algn="ctr" rotWithShape="0">
              <a:prstClr val="black">
                <a:alpha val="40000"/>
              </a:prstClr>
            </a:outerShdw>
          </a:effectLst>
        </p:spPr>
      </p:pic>
      <p:sp>
        <p:nvSpPr>
          <p:cNvPr id="33" name="四角形: 角を丸くする 32">
            <a:extLst>
              <a:ext uri="{FF2B5EF4-FFF2-40B4-BE49-F238E27FC236}">
                <a16:creationId xmlns:a16="http://schemas.microsoft.com/office/drawing/2014/main" id="{971B97C6-0487-4ADC-8388-DDC4F4D4E520}"/>
              </a:ext>
            </a:extLst>
          </p:cNvPr>
          <p:cNvSpPr/>
          <p:nvPr/>
        </p:nvSpPr>
        <p:spPr>
          <a:xfrm>
            <a:off x="5645376" y="2932516"/>
            <a:ext cx="2233403" cy="3731849"/>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正方形/長方形 33">
            <a:extLst>
              <a:ext uri="{FF2B5EF4-FFF2-40B4-BE49-F238E27FC236}">
                <a16:creationId xmlns:a16="http://schemas.microsoft.com/office/drawing/2014/main" id="{8083D110-2212-4448-9711-CC7AD38DEAA6}"/>
              </a:ext>
            </a:extLst>
          </p:cNvPr>
          <p:cNvSpPr/>
          <p:nvPr/>
        </p:nvSpPr>
        <p:spPr>
          <a:xfrm>
            <a:off x="7353802" y="5333748"/>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35" name="四角形: 角を丸くする 34">
            <a:extLst>
              <a:ext uri="{FF2B5EF4-FFF2-40B4-BE49-F238E27FC236}">
                <a16:creationId xmlns:a16="http://schemas.microsoft.com/office/drawing/2014/main" id="{C17833F1-C8FF-406A-BD4E-6978DCA173F0}"/>
              </a:ext>
            </a:extLst>
          </p:cNvPr>
          <p:cNvSpPr/>
          <p:nvPr/>
        </p:nvSpPr>
        <p:spPr>
          <a:xfrm>
            <a:off x="5443832" y="2752727"/>
            <a:ext cx="2211036"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6" name="正方形/長方形 35">
            <a:extLst>
              <a:ext uri="{FF2B5EF4-FFF2-40B4-BE49-F238E27FC236}">
                <a16:creationId xmlns:a16="http://schemas.microsoft.com/office/drawing/2014/main" id="{E41DFB18-48E0-4199-8C92-B95A015FAB87}"/>
              </a:ext>
            </a:extLst>
          </p:cNvPr>
          <p:cNvSpPr/>
          <p:nvPr/>
        </p:nvSpPr>
        <p:spPr>
          <a:xfrm>
            <a:off x="7131519" y="4128818"/>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37" name="四角形: 角を丸くする 36">
            <a:extLst>
              <a:ext uri="{FF2B5EF4-FFF2-40B4-BE49-F238E27FC236}">
                <a16:creationId xmlns:a16="http://schemas.microsoft.com/office/drawing/2014/main" id="{534A3DBC-87FF-4F24-A384-5B35E7FD826C}"/>
              </a:ext>
            </a:extLst>
          </p:cNvPr>
          <p:cNvSpPr/>
          <p:nvPr/>
        </p:nvSpPr>
        <p:spPr>
          <a:xfrm>
            <a:off x="5185996" y="2498217"/>
            <a:ext cx="2244963"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8" name="正方形/長方形 37">
            <a:extLst>
              <a:ext uri="{FF2B5EF4-FFF2-40B4-BE49-F238E27FC236}">
                <a16:creationId xmlns:a16="http://schemas.microsoft.com/office/drawing/2014/main" id="{83BB5803-2F6F-4CD9-8DDA-B6442280C62E}"/>
              </a:ext>
            </a:extLst>
          </p:cNvPr>
          <p:cNvSpPr/>
          <p:nvPr/>
        </p:nvSpPr>
        <p:spPr>
          <a:xfrm>
            <a:off x="5726395" y="5853897"/>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39" name="正方形/長方形 38">
            <a:extLst>
              <a:ext uri="{FF2B5EF4-FFF2-40B4-BE49-F238E27FC236}">
                <a16:creationId xmlns:a16="http://schemas.microsoft.com/office/drawing/2014/main" id="{1E85F1C4-3039-4FC2-8B64-E4B055A7B70A}"/>
              </a:ext>
            </a:extLst>
          </p:cNvPr>
          <p:cNvSpPr/>
          <p:nvPr/>
        </p:nvSpPr>
        <p:spPr>
          <a:xfrm>
            <a:off x="5894538" y="6144814"/>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40" name="正方形/長方形 39">
            <a:extLst>
              <a:ext uri="{FF2B5EF4-FFF2-40B4-BE49-F238E27FC236}">
                <a16:creationId xmlns:a16="http://schemas.microsoft.com/office/drawing/2014/main" id="{95065AAA-552D-417A-8844-D018F8B28ED3}"/>
              </a:ext>
            </a:extLst>
          </p:cNvPr>
          <p:cNvSpPr/>
          <p:nvPr/>
        </p:nvSpPr>
        <p:spPr>
          <a:xfrm>
            <a:off x="6052461" y="6414443"/>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41" name="直線矢印コネクタ 40">
            <a:extLst>
              <a:ext uri="{FF2B5EF4-FFF2-40B4-BE49-F238E27FC236}">
                <a16:creationId xmlns:a16="http://schemas.microsoft.com/office/drawing/2014/main" id="{B27283D2-1217-4FA8-A208-8C2FB2E4210C}"/>
              </a:ext>
            </a:extLst>
          </p:cNvPr>
          <p:cNvCxnSpPr>
            <a:cxnSpLocks/>
            <a:stCxn id="31" idx="3"/>
            <a:endCxn id="48" idx="1"/>
          </p:cNvCxnSpPr>
          <p:nvPr/>
        </p:nvCxnSpPr>
        <p:spPr>
          <a:xfrm>
            <a:off x="3944981" y="3153772"/>
            <a:ext cx="1573534" cy="148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2" name="直線矢印コネクタ 41">
            <a:extLst>
              <a:ext uri="{FF2B5EF4-FFF2-40B4-BE49-F238E27FC236}">
                <a16:creationId xmlns:a16="http://schemas.microsoft.com/office/drawing/2014/main" id="{8A9F55E0-0205-478F-82BC-A8FD1D944113}"/>
              </a:ext>
            </a:extLst>
          </p:cNvPr>
          <p:cNvCxnSpPr>
            <a:cxnSpLocks/>
            <a:stCxn id="32" idx="3"/>
            <a:endCxn id="52" idx="1"/>
          </p:cNvCxnSpPr>
          <p:nvPr/>
        </p:nvCxnSpPr>
        <p:spPr>
          <a:xfrm>
            <a:off x="3957100" y="4364169"/>
            <a:ext cx="1561415"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3" name="直線矢印コネクタ 42">
            <a:extLst>
              <a:ext uri="{FF2B5EF4-FFF2-40B4-BE49-F238E27FC236}">
                <a16:creationId xmlns:a16="http://schemas.microsoft.com/office/drawing/2014/main" id="{26B9F7CC-F5AA-446C-97A3-2E11CB21EE68}"/>
              </a:ext>
            </a:extLst>
          </p:cNvPr>
          <p:cNvCxnSpPr>
            <a:cxnSpLocks/>
            <a:stCxn id="30" idx="3"/>
            <a:endCxn id="58" idx="1"/>
          </p:cNvCxnSpPr>
          <p:nvPr/>
        </p:nvCxnSpPr>
        <p:spPr>
          <a:xfrm>
            <a:off x="3954234" y="5558900"/>
            <a:ext cx="156172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4" name="正方形/長方形 43">
            <a:extLst>
              <a:ext uri="{FF2B5EF4-FFF2-40B4-BE49-F238E27FC236}">
                <a16:creationId xmlns:a16="http://schemas.microsoft.com/office/drawing/2014/main" id="{758EDA01-4422-4026-8793-B0D0C36E5BC3}"/>
              </a:ext>
            </a:extLst>
          </p:cNvPr>
          <p:cNvSpPr/>
          <p:nvPr/>
        </p:nvSpPr>
        <p:spPr>
          <a:xfrm>
            <a:off x="4605757" y="2651052"/>
            <a:ext cx="1636987"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1-1</a:t>
            </a:r>
          </a:p>
        </p:txBody>
      </p:sp>
      <p:sp>
        <p:nvSpPr>
          <p:cNvPr id="45" name="正方形/長方形 44">
            <a:extLst>
              <a:ext uri="{FF2B5EF4-FFF2-40B4-BE49-F238E27FC236}">
                <a16:creationId xmlns:a16="http://schemas.microsoft.com/office/drawing/2014/main" id="{E52B257D-35E6-41C3-AB2B-547B64B1111F}"/>
              </a:ext>
            </a:extLst>
          </p:cNvPr>
          <p:cNvSpPr/>
          <p:nvPr/>
        </p:nvSpPr>
        <p:spPr>
          <a:xfrm>
            <a:off x="4549197" y="3871310"/>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1-2</a:t>
            </a:r>
          </a:p>
        </p:txBody>
      </p:sp>
      <p:sp>
        <p:nvSpPr>
          <p:cNvPr id="46" name="正方形/長方形 45">
            <a:extLst>
              <a:ext uri="{FF2B5EF4-FFF2-40B4-BE49-F238E27FC236}">
                <a16:creationId xmlns:a16="http://schemas.microsoft.com/office/drawing/2014/main" id="{17992ECD-0CA9-43B2-A476-E72FE917AA24}"/>
              </a:ext>
            </a:extLst>
          </p:cNvPr>
          <p:cNvSpPr/>
          <p:nvPr/>
        </p:nvSpPr>
        <p:spPr>
          <a:xfrm>
            <a:off x="4474909" y="5067846"/>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1-3</a:t>
            </a:r>
          </a:p>
        </p:txBody>
      </p:sp>
      <p:grpSp>
        <p:nvGrpSpPr>
          <p:cNvPr id="47" name="グループ化 46">
            <a:extLst>
              <a:ext uri="{FF2B5EF4-FFF2-40B4-BE49-F238E27FC236}">
                <a16:creationId xmlns:a16="http://schemas.microsoft.com/office/drawing/2014/main" id="{61FCCE0F-4430-4A5E-AF0F-32B604D28990}"/>
              </a:ext>
            </a:extLst>
          </p:cNvPr>
          <p:cNvGrpSpPr/>
          <p:nvPr/>
        </p:nvGrpSpPr>
        <p:grpSpPr>
          <a:xfrm>
            <a:off x="5518515" y="2943765"/>
            <a:ext cx="418769" cy="422978"/>
            <a:chOff x="1828803" y="2742458"/>
            <a:chExt cx="541314" cy="546755"/>
          </a:xfrm>
        </p:grpSpPr>
        <p:sp>
          <p:nvSpPr>
            <p:cNvPr id="48" name="正方形/長方形 47">
              <a:extLst>
                <a:ext uri="{FF2B5EF4-FFF2-40B4-BE49-F238E27FC236}">
                  <a16:creationId xmlns:a16="http://schemas.microsoft.com/office/drawing/2014/main" id="{D08303F9-A4CB-4739-AE67-DA0CC661281D}"/>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9" name="正方形/長方形 48">
              <a:extLst>
                <a:ext uri="{FF2B5EF4-FFF2-40B4-BE49-F238E27FC236}">
                  <a16:creationId xmlns:a16="http://schemas.microsoft.com/office/drawing/2014/main" id="{4B7E900B-F2B1-47F1-8FB3-CB8A92DE768F}"/>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0" name="正方形/長方形 49">
              <a:extLst>
                <a:ext uri="{FF2B5EF4-FFF2-40B4-BE49-F238E27FC236}">
                  <a16:creationId xmlns:a16="http://schemas.microsoft.com/office/drawing/2014/main" id="{51F0EB02-5092-4A99-98B7-5A82B85EC6E7}"/>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51" name="グループ化 50">
            <a:extLst>
              <a:ext uri="{FF2B5EF4-FFF2-40B4-BE49-F238E27FC236}">
                <a16:creationId xmlns:a16="http://schemas.microsoft.com/office/drawing/2014/main" id="{E3DFF6C4-D59A-4990-9C77-F38F5E9CDA66}"/>
              </a:ext>
            </a:extLst>
          </p:cNvPr>
          <p:cNvGrpSpPr/>
          <p:nvPr/>
        </p:nvGrpSpPr>
        <p:grpSpPr>
          <a:xfrm>
            <a:off x="5518515" y="4152680"/>
            <a:ext cx="418769" cy="422978"/>
            <a:chOff x="1828803" y="2742458"/>
            <a:chExt cx="541314" cy="546755"/>
          </a:xfrm>
        </p:grpSpPr>
        <p:sp>
          <p:nvSpPr>
            <p:cNvPr id="52" name="正方形/長方形 51">
              <a:extLst>
                <a:ext uri="{FF2B5EF4-FFF2-40B4-BE49-F238E27FC236}">
                  <a16:creationId xmlns:a16="http://schemas.microsoft.com/office/drawing/2014/main" id="{5AF4DB5A-1566-4E01-B1E2-BB4D3030DA5E}"/>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正方形/長方形 52">
              <a:extLst>
                <a:ext uri="{FF2B5EF4-FFF2-40B4-BE49-F238E27FC236}">
                  <a16:creationId xmlns:a16="http://schemas.microsoft.com/office/drawing/2014/main" id="{1B4FF1D5-D4D5-4CD5-8D47-A360AB44928E}"/>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正方形/長方形 53">
              <a:extLst>
                <a:ext uri="{FF2B5EF4-FFF2-40B4-BE49-F238E27FC236}">
                  <a16:creationId xmlns:a16="http://schemas.microsoft.com/office/drawing/2014/main" id="{E6A300F3-9D1F-4F28-B9E8-468D08CF4279}"/>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55" name="グループ化 54">
            <a:extLst>
              <a:ext uri="{FF2B5EF4-FFF2-40B4-BE49-F238E27FC236}">
                <a16:creationId xmlns:a16="http://schemas.microsoft.com/office/drawing/2014/main" id="{4D2613FD-6C5C-4FCF-B94E-659A03979752}"/>
              </a:ext>
            </a:extLst>
          </p:cNvPr>
          <p:cNvGrpSpPr/>
          <p:nvPr/>
        </p:nvGrpSpPr>
        <p:grpSpPr>
          <a:xfrm>
            <a:off x="5515960" y="5357610"/>
            <a:ext cx="418769" cy="422978"/>
            <a:chOff x="1828803" y="2742458"/>
            <a:chExt cx="541314" cy="546755"/>
          </a:xfrm>
        </p:grpSpPr>
        <p:sp>
          <p:nvSpPr>
            <p:cNvPr id="56" name="正方形/長方形 55">
              <a:extLst>
                <a:ext uri="{FF2B5EF4-FFF2-40B4-BE49-F238E27FC236}">
                  <a16:creationId xmlns:a16="http://schemas.microsoft.com/office/drawing/2014/main" id="{9926A295-7767-48CD-B657-8036FA62A105}"/>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7" name="正方形/長方形 56">
              <a:extLst>
                <a:ext uri="{FF2B5EF4-FFF2-40B4-BE49-F238E27FC236}">
                  <a16:creationId xmlns:a16="http://schemas.microsoft.com/office/drawing/2014/main" id="{42E6FD56-6789-41C8-A82B-D4B0282467A2}"/>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A247952C-646F-4C9F-BD5D-BD4DEF73C940}"/>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60" name="正方形/長方形 59">
            <a:extLst>
              <a:ext uri="{FF2B5EF4-FFF2-40B4-BE49-F238E27FC236}">
                <a16:creationId xmlns:a16="http://schemas.microsoft.com/office/drawing/2014/main" id="{ADEFB965-4DDA-4257-B222-1EE806A81504}"/>
              </a:ext>
            </a:extLst>
          </p:cNvPr>
          <p:cNvSpPr/>
          <p:nvPr/>
        </p:nvSpPr>
        <p:spPr>
          <a:xfrm>
            <a:off x="6362044" y="2651052"/>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cxnSp>
        <p:nvCxnSpPr>
          <p:cNvPr id="61" name="直線矢印コネクタ 60">
            <a:extLst>
              <a:ext uri="{FF2B5EF4-FFF2-40B4-BE49-F238E27FC236}">
                <a16:creationId xmlns:a16="http://schemas.microsoft.com/office/drawing/2014/main" id="{1A63192C-A751-4B4A-87E2-F64E7F5B92C9}"/>
              </a:ext>
            </a:extLst>
          </p:cNvPr>
          <p:cNvCxnSpPr>
            <a:cxnSpLocks/>
            <a:stCxn id="58" idx="3"/>
            <a:endCxn id="59" idx="1"/>
          </p:cNvCxnSpPr>
          <p:nvPr/>
        </p:nvCxnSpPr>
        <p:spPr>
          <a:xfrm flipV="1">
            <a:off x="5934729" y="3155254"/>
            <a:ext cx="935678" cy="2403646"/>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FF99C1F4-876D-423E-B2CA-05422804AEB6}"/>
              </a:ext>
            </a:extLst>
          </p:cNvPr>
          <p:cNvCxnSpPr>
            <a:cxnSpLocks/>
            <a:stCxn id="52" idx="3"/>
            <a:endCxn id="59" idx="1"/>
          </p:cNvCxnSpPr>
          <p:nvPr/>
        </p:nvCxnSpPr>
        <p:spPr>
          <a:xfrm flipV="1">
            <a:off x="5937284" y="3155254"/>
            <a:ext cx="933123" cy="1208915"/>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63" name="直線矢印コネクタ 62">
            <a:extLst>
              <a:ext uri="{FF2B5EF4-FFF2-40B4-BE49-F238E27FC236}">
                <a16:creationId xmlns:a16="http://schemas.microsoft.com/office/drawing/2014/main" id="{820A272E-600E-47C0-945D-BA61EB4E5958}"/>
              </a:ext>
            </a:extLst>
          </p:cNvPr>
          <p:cNvCxnSpPr>
            <a:cxnSpLocks/>
          </p:cNvCxnSpPr>
          <p:nvPr/>
        </p:nvCxnSpPr>
        <p:spPr>
          <a:xfrm>
            <a:off x="5937284" y="3150808"/>
            <a:ext cx="933123" cy="10199"/>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sp>
        <p:nvSpPr>
          <p:cNvPr id="64" name="四角形: 角を丸くする 63">
            <a:extLst>
              <a:ext uri="{FF2B5EF4-FFF2-40B4-BE49-F238E27FC236}">
                <a16:creationId xmlns:a16="http://schemas.microsoft.com/office/drawing/2014/main" id="{04A407A1-3EFF-434D-9348-152784D69B31}"/>
              </a:ext>
            </a:extLst>
          </p:cNvPr>
          <p:cNvSpPr/>
          <p:nvPr/>
        </p:nvSpPr>
        <p:spPr>
          <a:xfrm>
            <a:off x="8504489" y="2514746"/>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正方形/長方形 64">
            <a:extLst>
              <a:ext uri="{FF2B5EF4-FFF2-40B4-BE49-F238E27FC236}">
                <a16:creationId xmlns:a16="http://schemas.microsoft.com/office/drawing/2014/main" id="{E396E153-8FB2-4574-B1E6-CD0D5D03D064}"/>
              </a:ext>
            </a:extLst>
          </p:cNvPr>
          <p:cNvSpPr/>
          <p:nvPr/>
        </p:nvSpPr>
        <p:spPr>
          <a:xfrm>
            <a:off x="7912704" y="6144535"/>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cxnSp>
        <p:nvCxnSpPr>
          <p:cNvPr id="69" name="直線矢印コネクタ 68">
            <a:extLst>
              <a:ext uri="{FF2B5EF4-FFF2-40B4-BE49-F238E27FC236}">
                <a16:creationId xmlns:a16="http://schemas.microsoft.com/office/drawing/2014/main" id="{3155B14E-691A-438E-8B04-76D0AB62900B}"/>
              </a:ext>
            </a:extLst>
          </p:cNvPr>
          <p:cNvCxnSpPr>
            <a:cxnSpLocks/>
          </p:cNvCxnSpPr>
          <p:nvPr/>
        </p:nvCxnSpPr>
        <p:spPr>
          <a:xfrm>
            <a:off x="7341109" y="3150808"/>
            <a:ext cx="1712451"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0" name="直線矢印コネクタ 69">
            <a:extLst>
              <a:ext uri="{FF2B5EF4-FFF2-40B4-BE49-F238E27FC236}">
                <a16:creationId xmlns:a16="http://schemas.microsoft.com/office/drawing/2014/main" id="{D63B40F7-48A0-47A6-AF5E-88BCAD7CD4C4}"/>
              </a:ext>
            </a:extLst>
          </p:cNvPr>
          <p:cNvCxnSpPr>
            <a:cxnSpLocks/>
          </p:cNvCxnSpPr>
          <p:nvPr/>
        </p:nvCxnSpPr>
        <p:spPr>
          <a:xfrm>
            <a:off x="7602221" y="4351840"/>
            <a:ext cx="1451339"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1" name="直線矢印コネクタ 70">
            <a:extLst>
              <a:ext uri="{FF2B5EF4-FFF2-40B4-BE49-F238E27FC236}">
                <a16:creationId xmlns:a16="http://schemas.microsoft.com/office/drawing/2014/main" id="{F0B07AF4-2D89-4D44-831C-2E9E2500B347}"/>
              </a:ext>
            </a:extLst>
          </p:cNvPr>
          <p:cNvCxnSpPr>
            <a:cxnSpLocks/>
          </p:cNvCxnSpPr>
          <p:nvPr/>
        </p:nvCxnSpPr>
        <p:spPr>
          <a:xfrm>
            <a:off x="7824504" y="5566061"/>
            <a:ext cx="122905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吹き出し: 角を丸めた四角形 71">
            <a:extLst>
              <a:ext uri="{FF2B5EF4-FFF2-40B4-BE49-F238E27FC236}">
                <a16:creationId xmlns:a16="http://schemas.microsoft.com/office/drawing/2014/main" id="{2FCB90F7-F4F0-432C-BD2C-36C128A18062}"/>
              </a:ext>
            </a:extLst>
          </p:cNvPr>
          <p:cNvSpPr/>
          <p:nvPr/>
        </p:nvSpPr>
        <p:spPr>
          <a:xfrm>
            <a:off x="6110921" y="5213420"/>
            <a:ext cx="1228754" cy="487478"/>
          </a:xfrm>
          <a:prstGeom prst="wedgeRoundRectCallout">
            <a:avLst>
              <a:gd name="adj1" fmla="val -30851"/>
              <a:gd name="adj2" fmla="val -165586"/>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bg1"/>
                </a:solidFill>
                <a:latin typeface="+mn-ea"/>
              </a:rPr>
              <a:t>各カーネルの出力</a:t>
            </a:r>
            <a:endParaRPr kumimoji="1" lang="en-US" altLang="ja-JP" sz="1200" b="1" dirty="0">
              <a:solidFill>
                <a:schemeClr val="bg1"/>
              </a:solidFill>
              <a:latin typeface="+mn-ea"/>
            </a:endParaRPr>
          </a:p>
          <a:p>
            <a:pPr algn="ctr"/>
            <a:r>
              <a:rPr kumimoji="1" lang="ja-JP" altLang="en-US" sz="1200" b="1" dirty="0">
                <a:solidFill>
                  <a:schemeClr val="bg1"/>
                </a:solidFill>
                <a:latin typeface="+mn-ea"/>
              </a:rPr>
              <a:t>を合計する</a:t>
            </a:r>
          </a:p>
        </p:txBody>
      </p:sp>
      <p:sp>
        <p:nvSpPr>
          <p:cNvPr id="73" name="吹き出し: 角を丸めた四角形 72">
            <a:extLst>
              <a:ext uri="{FF2B5EF4-FFF2-40B4-BE49-F238E27FC236}">
                <a16:creationId xmlns:a16="http://schemas.microsoft.com/office/drawing/2014/main" id="{AB9AF66A-7448-4D3B-A0B4-22979BE1C38C}"/>
              </a:ext>
            </a:extLst>
          </p:cNvPr>
          <p:cNvSpPr/>
          <p:nvPr/>
        </p:nvSpPr>
        <p:spPr>
          <a:xfrm>
            <a:off x="2476721" y="6288229"/>
            <a:ext cx="2743200" cy="359304"/>
          </a:xfrm>
          <a:prstGeom prst="wedgeRoundRectCallout">
            <a:avLst>
              <a:gd name="adj1" fmla="val 48988"/>
              <a:gd name="adj2" fmla="val -115738"/>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 </a:t>
            </a:r>
            <a:r>
              <a:rPr kumimoji="1" lang="en-US" altLang="ja-JP" sz="1400" b="1" dirty="0">
                <a:solidFill>
                  <a:schemeClr val="bg1"/>
                </a:solidFill>
                <a:latin typeface="+mn-ea"/>
              </a:rPr>
              <a:t>×3 ×3</a:t>
            </a:r>
            <a:endParaRPr kumimoji="1" lang="ja-JP" altLang="en-US" sz="1400" b="1" dirty="0">
              <a:solidFill>
                <a:schemeClr val="bg1"/>
              </a:solidFill>
              <a:latin typeface="+mn-ea"/>
            </a:endParaRPr>
          </a:p>
        </p:txBody>
      </p:sp>
      <p:grpSp>
        <p:nvGrpSpPr>
          <p:cNvPr id="102" name="グループ化 101">
            <a:extLst>
              <a:ext uri="{FF2B5EF4-FFF2-40B4-BE49-F238E27FC236}">
                <a16:creationId xmlns:a16="http://schemas.microsoft.com/office/drawing/2014/main" id="{2CD337C5-C83D-44BC-A0B6-A5064CB53995}"/>
              </a:ext>
            </a:extLst>
          </p:cNvPr>
          <p:cNvGrpSpPr/>
          <p:nvPr/>
        </p:nvGrpSpPr>
        <p:grpSpPr>
          <a:xfrm>
            <a:off x="6870407" y="2919903"/>
            <a:ext cx="470702" cy="470702"/>
            <a:chOff x="7388567" y="2127423"/>
            <a:chExt cx="470702" cy="470702"/>
          </a:xfrm>
        </p:grpSpPr>
        <p:sp>
          <p:nvSpPr>
            <p:cNvPr id="59" name="正方形/長方形 58">
              <a:extLst>
                <a:ext uri="{FF2B5EF4-FFF2-40B4-BE49-F238E27FC236}">
                  <a16:creationId xmlns:a16="http://schemas.microsoft.com/office/drawing/2014/main" id="{2B79B96B-9786-4DD4-9489-9A85C5608DA4}"/>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2" name="楕円 91">
              <a:extLst>
                <a:ext uri="{FF2B5EF4-FFF2-40B4-BE49-F238E27FC236}">
                  <a16:creationId xmlns:a16="http://schemas.microsoft.com/office/drawing/2014/main" id="{DC56CD2B-FC18-41DC-AC83-1329461638CE}"/>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3" name="直角三角形 92">
              <a:extLst>
                <a:ext uri="{FF2B5EF4-FFF2-40B4-BE49-F238E27FC236}">
                  <a16:creationId xmlns:a16="http://schemas.microsoft.com/office/drawing/2014/main" id="{47E96E9C-74FF-47B0-B4BD-4171156038D8}"/>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4" name="直角三角形 93">
              <a:extLst>
                <a:ext uri="{FF2B5EF4-FFF2-40B4-BE49-F238E27FC236}">
                  <a16:creationId xmlns:a16="http://schemas.microsoft.com/office/drawing/2014/main" id="{7C68B1A0-1B6E-4F91-8975-52DB18C57309}"/>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5" name="四角形: 上の 2 つの角を切り取る 94">
              <a:extLst>
                <a:ext uri="{FF2B5EF4-FFF2-40B4-BE49-F238E27FC236}">
                  <a16:creationId xmlns:a16="http://schemas.microsoft.com/office/drawing/2014/main" id="{6135BD22-9009-4B35-AC92-BEC0AED749F2}"/>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87" name="直線コネクタ 86">
              <a:extLst>
                <a:ext uri="{FF2B5EF4-FFF2-40B4-BE49-F238E27FC236}">
                  <a16:creationId xmlns:a16="http://schemas.microsoft.com/office/drawing/2014/main" id="{7CD1CF61-C637-498A-8C0F-A88AFE78F17C}"/>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直線コネクタ 98">
              <a:extLst>
                <a:ext uri="{FF2B5EF4-FFF2-40B4-BE49-F238E27FC236}">
                  <a16:creationId xmlns:a16="http://schemas.microsoft.com/office/drawing/2014/main" id="{1EA13B16-4671-464A-83B4-CC75283D59ED}"/>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直線コネクタ 99">
              <a:extLst>
                <a:ext uri="{FF2B5EF4-FFF2-40B4-BE49-F238E27FC236}">
                  <a16:creationId xmlns:a16="http://schemas.microsoft.com/office/drawing/2014/main" id="{5B804F3F-F179-4990-80A8-3515081D7525}"/>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直線コネクタ 100">
              <a:extLst>
                <a:ext uri="{FF2B5EF4-FFF2-40B4-BE49-F238E27FC236}">
                  <a16:creationId xmlns:a16="http://schemas.microsoft.com/office/drawing/2014/main" id="{C7ED9133-C8A3-47E2-8B2B-DF83E6F8AC64}"/>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4" name="グループ化 103">
            <a:extLst>
              <a:ext uri="{FF2B5EF4-FFF2-40B4-BE49-F238E27FC236}">
                <a16:creationId xmlns:a16="http://schemas.microsoft.com/office/drawing/2014/main" id="{A0F07639-42AD-4307-840E-6A72E8B053C9}"/>
              </a:ext>
            </a:extLst>
          </p:cNvPr>
          <p:cNvGrpSpPr/>
          <p:nvPr/>
        </p:nvGrpSpPr>
        <p:grpSpPr>
          <a:xfrm>
            <a:off x="9058282" y="2967850"/>
            <a:ext cx="363095" cy="363095"/>
            <a:chOff x="7388567" y="2127423"/>
            <a:chExt cx="470702" cy="470702"/>
          </a:xfrm>
        </p:grpSpPr>
        <p:sp>
          <p:nvSpPr>
            <p:cNvPr id="105" name="正方形/長方形 104">
              <a:extLst>
                <a:ext uri="{FF2B5EF4-FFF2-40B4-BE49-F238E27FC236}">
                  <a16:creationId xmlns:a16="http://schemas.microsoft.com/office/drawing/2014/main" id="{111C5BAD-3D28-4172-9AB1-A082502E7812}"/>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06" name="楕円 105">
              <a:extLst>
                <a:ext uri="{FF2B5EF4-FFF2-40B4-BE49-F238E27FC236}">
                  <a16:creationId xmlns:a16="http://schemas.microsoft.com/office/drawing/2014/main" id="{C2FE79A2-D512-4BE7-8EAA-13E0AA7923F5}"/>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7" name="直角三角形 106">
              <a:extLst>
                <a:ext uri="{FF2B5EF4-FFF2-40B4-BE49-F238E27FC236}">
                  <a16:creationId xmlns:a16="http://schemas.microsoft.com/office/drawing/2014/main" id="{5C4BB449-38C0-473B-AC9F-7C9687C57A68}"/>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8" name="直角三角形 107">
              <a:extLst>
                <a:ext uri="{FF2B5EF4-FFF2-40B4-BE49-F238E27FC236}">
                  <a16:creationId xmlns:a16="http://schemas.microsoft.com/office/drawing/2014/main" id="{33EF3943-59AE-44E9-A8A5-EFAC2EDFC5C1}"/>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9" name="四角形: 上の 2 つの角を切り取る 108">
              <a:extLst>
                <a:ext uri="{FF2B5EF4-FFF2-40B4-BE49-F238E27FC236}">
                  <a16:creationId xmlns:a16="http://schemas.microsoft.com/office/drawing/2014/main" id="{0EDDC4C1-193B-4D59-A092-7BA4FE397445}"/>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0" name="直線コネクタ 109">
              <a:extLst>
                <a:ext uri="{FF2B5EF4-FFF2-40B4-BE49-F238E27FC236}">
                  <a16:creationId xmlns:a16="http://schemas.microsoft.com/office/drawing/2014/main" id="{EE2F4F96-A4A4-43B4-B2E6-E5C19979930B}"/>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61E14AE8-C119-4D20-B18F-27A01C56C2DA}"/>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FA00B8-157E-4E69-B880-58E223AD44C4}"/>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512F7D1D-4525-4BEC-99A0-07331FA9686B}"/>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4" name="グループ化 113">
            <a:extLst>
              <a:ext uri="{FF2B5EF4-FFF2-40B4-BE49-F238E27FC236}">
                <a16:creationId xmlns:a16="http://schemas.microsoft.com/office/drawing/2014/main" id="{DF8D9260-5A86-4D72-94D5-9859806822BC}"/>
              </a:ext>
            </a:extLst>
          </p:cNvPr>
          <p:cNvGrpSpPr/>
          <p:nvPr/>
        </p:nvGrpSpPr>
        <p:grpSpPr>
          <a:xfrm>
            <a:off x="9049142" y="4153344"/>
            <a:ext cx="363095" cy="363095"/>
            <a:chOff x="7388567" y="2127423"/>
            <a:chExt cx="470702" cy="470702"/>
          </a:xfrm>
        </p:grpSpPr>
        <p:sp>
          <p:nvSpPr>
            <p:cNvPr id="115" name="正方形/長方形 114">
              <a:extLst>
                <a:ext uri="{FF2B5EF4-FFF2-40B4-BE49-F238E27FC236}">
                  <a16:creationId xmlns:a16="http://schemas.microsoft.com/office/drawing/2014/main" id="{6D3D36EB-892A-4F98-9C9C-BFFE73946719}"/>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16" name="楕円 115">
              <a:extLst>
                <a:ext uri="{FF2B5EF4-FFF2-40B4-BE49-F238E27FC236}">
                  <a16:creationId xmlns:a16="http://schemas.microsoft.com/office/drawing/2014/main" id="{3F6D3182-C0D2-41DF-B05E-1EE461FC56EC}"/>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7" name="直角三角形 116">
              <a:extLst>
                <a:ext uri="{FF2B5EF4-FFF2-40B4-BE49-F238E27FC236}">
                  <a16:creationId xmlns:a16="http://schemas.microsoft.com/office/drawing/2014/main" id="{A63AA926-763C-4B5D-9D53-9689B6069609}"/>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8" name="直角三角形 117">
              <a:extLst>
                <a:ext uri="{FF2B5EF4-FFF2-40B4-BE49-F238E27FC236}">
                  <a16:creationId xmlns:a16="http://schemas.microsoft.com/office/drawing/2014/main" id="{A171D6BD-8E29-4C04-A7F7-E74ABD3A95F9}"/>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9" name="四角形: 上の 2 つの角を切り取る 118">
              <a:extLst>
                <a:ext uri="{FF2B5EF4-FFF2-40B4-BE49-F238E27FC236}">
                  <a16:creationId xmlns:a16="http://schemas.microsoft.com/office/drawing/2014/main" id="{829510F0-5AB2-4696-A645-27D1EC06CD22}"/>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20" name="直線コネクタ 119">
              <a:extLst>
                <a:ext uri="{FF2B5EF4-FFF2-40B4-BE49-F238E27FC236}">
                  <a16:creationId xmlns:a16="http://schemas.microsoft.com/office/drawing/2014/main" id="{34A0AE55-F4E1-47E8-9A8F-02C60CD1CFEE}"/>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直線コネクタ 120">
              <a:extLst>
                <a:ext uri="{FF2B5EF4-FFF2-40B4-BE49-F238E27FC236}">
                  <a16:creationId xmlns:a16="http://schemas.microsoft.com/office/drawing/2014/main" id="{5ABA160A-DF42-43B5-B632-F83D235FD01D}"/>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直線コネクタ 121">
              <a:extLst>
                <a:ext uri="{FF2B5EF4-FFF2-40B4-BE49-F238E27FC236}">
                  <a16:creationId xmlns:a16="http://schemas.microsoft.com/office/drawing/2014/main" id="{C8954EBA-05D9-4A7F-83B7-9A2152AFC9E7}"/>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直線コネクタ 122">
              <a:extLst>
                <a:ext uri="{FF2B5EF4-FFF2-40B4-BE49-F238E27FC236}">
                  <a16:creationId xmlns:a16="http://schemas.microsoft.com/office/drawing/2014/main" id="{51A06CCE-E2B4-4875-8A2A-47A6459CC0C2}"/>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4" name="グループ化 123">
            <a:extLst>
              <a:ext uri="{FF2B5EF4-FFF2-40B4-BE49-F238E27FC236}">
                <a16:creationId xmlns:a16="http://schemas.microsoft.com/office/drawing/2014/main" id="{289DD5D3-D334-4963-9E5D-6ED1783287B0}"/>
              </a:ext>
            </a:extLst>
          </p:cNvPr>
          <p:cNvGrpSpPr/>
          <p:nvPr/>
        </p:nvGrpSpPr>
        <p:grpSpPr>
          <a:xfrm>
            <a:off x="9048101" y="5376557"/>
            <a:ext cx="363095" cy="363095"/>
            <a:chOff x="7388567" y="2127423"/>
            <a:chExt cx="470702" cy="470702"/>
          </a:xfrm>
        </p:grpSpPr>
        <p:sp>
          <p:nvSpPr>
            <p:cNvPr id="125" name="正方形/長方形 124">
              <a:extLst>
                <a:ext uri="{FF2B5EF4-FFF2-40B4-BE49-F238E27FC236}">
                  <a16:creationId xmlns:a16="http://schemas.microsoft.com/office/drawing/2014/main" id="{A51FD130-F792-40BB-8E24-A1BAD771AE0B}"/>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26" name="楕円 125">
              <a:extLst>
                <a:ext uri="{FF2B5EF4-FFF2-40B4-BE49-F238E27FC236}">
                  <a16:creationId xmlns:a16="http://schemas.microsoft.com/office/drawing/2014/main" id="{C8278819-01C5-4578-A658-6B5C9649E309}"/>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7" name="直角三角形 126">
              <a:extLst>
                <a:ext uri="{FF2B5EF4-FFF2-40B4-BE49-F238E27FC236}">
                  <a16:creationId xmlns:a16="http://schemas.microsoft.com/office/drawing/2014/main" id="{A703BF77-799F-4D4E-8E67-FD46AE73FFC4}"/>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直角三角形 127">
              <a:extLst>
                <a:ext uri="{FF2B5EF4-FFF2-40B4-BE49-F238E27FC236}">
                  <a16:creationId xmlns:a16="http://schemas.microsoft.com/office/drawing/2014/main" id="{1454867F-FEAB-46A6-96CD-CC4BCAA30A3F}"/>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9" name="四角形: 上の 2 つの角を切り取る 128">
              <a:extLst>
                <a:ext uri="{FF2B5EF4-FFF2-40B4-BE49-F238E27FC236}">
                  <a16:creationId xmlns:a16="http://schemas.microsoft.com/office/drawing/2014/main" id="{FBDEBB56-B1F9-4A17-84C0-7D61776BCF63}"/>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30" name="直線コネクタ 129">
              <a:extLst>
                <a:ext uri="{FF2B5EF4-FFF2-40B4-BE49-F238E27FC236}">
                  <a16:creationId xmlns:a16="http://schemas.microsoft.com/office/drawing/2014/main" id="{2BEF595F-D784-4ED7-B265-7CA543BE9100}"/>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コネクタ 130">
              <a:extLst>
                <a:ext uri="{FF2B5EF4-FFF2-40B4-BE49-F238E27FC236}">
                  <a16:creationId xmlns:a16="http://schemas.microsoft.com/office/drawing/2014/main" id="{DC27D0BA-FC96-41F3-B5E9-986C65D2A815}"/>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直線コネクタ 131">
              <a:extLst>
                <a:ext uri="{FF2B5EF4-FFF2-40B4-BE49-F238E27FC236}">
                  <a16:creationId xmlns:a16="http://schemas.microsoft.com/office/drawing/2014/main" id="{89E7767E-299F-433C-87EE-DAD0A0B5EB2C}"/>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直線コネクタ 132">
              <a:extLst>
                <a:ext uri="{FF2B5EF4-FFF2-40B4-BE49-F238E27FC236}">
                  <a16:creationId xmlns:a16="http://schemas.microsoft.com/office/drawing/2014/main" id="{DBE701B0-EB33-4BD9-AC1B-A014DB5E1041}"/>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34" name="テキスト ボックス 133">
            <a:extLst>
              <a:ext uri="{FF2B5EF4-FFF2-40B4-BE49-F238E27FC236}">
                <a16:creationId xmlns:a16="http://schemas.microsoft.com/office/drawing/2014/main" id="{9634D181-11C4-45BC-95F6-D2F3D30B39AE}"/>
              </a:ext>
            </a:extLst>
          </p:cNvPr>
          <p:cNvSpPr txBox="1"/>
          <p:nvPr/>
        </p:nvSpPr>
        <p:spPr>
          <a:xfrm>
            <a:off x="714532" y="799559"/>
            <a:ext cx="10658473" cy="151195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カラー画像に対して学習を行う場合、入力データがすでに</a:t>
            </a:r>
            <a:r>
              <a:rPr lang="en-US" altLang="ja-JP" sz="1800" dirty="0"/>
              <a:t>RGB</a:t>
            </a:r>
            <a:r>
              <a:rPr lang="ja-JP" altLang="en-US" sz="1800" dirty="0"/>
              <a:t>の３つのレイヤーに分かれています。そのため、下図のように、それぞれのレイヤーに対して畳み込み層を用意します。しかし、出力は各レイヤーに対して異なるカーネルを用いた結果を合成するので、</a:t>
            </a:r>
            <a:r>
              <a:rPr lang="en-US" altLang="ja-JP" sz="1800" dirty="0"/>
              <a:t>RGB</a:t>
            </a:r>
            <a:r>
              <a:rPr lang="ja-JP" altLang="en-US" sz="1800" dirty="0"/>
              <a:t>それぞれの出力が出るわけではありません。その後は、グレースケールと同じです。</a:t>
            </a:r>
          </a:p>
        </p:txBody>
      </p:sp>
    </p:spTree>
    <p:extLst>
      <p:ext uri="{BB962C8B-B14F-4D97-AF65-F5344CB8AC3E}">
        <p14:creationId xmlns:p14="http://schemas.microsoft.com/office/powerpoint/2010/main" val="1963402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348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7-2.TensorFlow / Keras</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7-3.</a:t>
            </a:r>
            <a:r>
              <a:rPr lang="ja-JP" altLang="en-US" sz="2800" b="1" spc="300" dirty="0">
                <a:solidFill>
                  <a:srgbClr val="BFBFBF"/>
                </a:solidFill>
              </a:rPr>
              <a:t>演習：</a:t>
            </a:r>
            <a:r>
              <a:rPr lang="en-US" altLang="ja-JP" sz="2800" b="1" spc="300" dirty="0">
                <a:solidFill>
                  <a:srgbClr val="BFBFBF"/>
                </a:solidFill>
              </a:rPr>
              <a:t>CNN</a:t>
            </a:r>
            <a:r>
              <a:rPr lang="ja-JP" altLang="en-US" sz="2800" b="1" spc="300" dirty="0">
                <a:solidFill>
                  <a:srgbClr val="BFBFBF"/>
                </a:solidFill>
              </a:rPr>
              <a:t>による画像分類</a:t>
            </a:r>
            <a:endParaRPr lang="en-US" altLang="ja-JP" sz="2800" b="1" spc="300" dirty="0">
              <a:solidFill>
                <a:srgbClr val="BFBFBF"/>
              </a:solidFill>
            </a:endParaRPr>
          </a:p>
          <a:p>
            <a:pPr algn="l">
              <a:lnSpc>
                <a:spcPct val="150000"/>
              </a:lnSpc>
            </a:pPr>
            <a:r>
              <a:rPr lang="en-US" altLang="ja-JP" sz="2800" b="1" spc="300" dirty="0">
                <a:solidFill>
                  <a:srgbClr val="BFBFBF"/>
                </a:solidFill>
              </a:rPr>
              <a:t>7-4.</a:t>
            </a:r>
            <a:r>
              <a:rPr lang="ja-JP" altLang="en-US" sz="2800" b="1" spc="300" dirty="0">
                <a:solidFill>
                  <a:srgbClr val="BFBFBF"/>
                </a:solidFill>
              </a:rPr>
              <a:t>画像分類の活用例</a:t>
            </a:r>
            <a:endParaRPr lang="en-US" altLang="ja-JP" sz="2800" b="1" spc="300" dirty="0">
              <a:solidFill>
                <a:srgbClr val="BFBFBF"/>
              </a:solidFill>
            </a:endParaRPr>
          </a:p>
        </p:txBody>
      </p:sp>
    </p:spTree>
    <p:extLst>
      <p:ext uri="{BB962C8B-B14F-4D97-AF65-F5344CB8AC3E}">
        <p14:creationId xmlns:p14="http://schemas.microsoft.com/office/powerpoint/2010/main" val="358019002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7-2-1.TensorFlow / </a:t>
            </a:r>
            <a:r>
              <a:rPr kumimoji="1" lang="en-US" altLang="ja-JP" dirty="0" err="1"/>
              <a:t>Keras</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349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7-1_Tensorflow/Keras</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9" name="テキスト ボックス 8">
            <a:extLst>
              <a:ext uri="{FF2B5EF4-FFF2-40B4-BE49-F238E27FC236}">
                <a16:creationId xmlns:a16="http://schemas.microsoft.com/office/drawing/2014/main" id="{FFAA2893-4025-431E-BBE2-50E0AE3ECE7F}"/>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17245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時系列処理</a:t>
            </a:r>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時系列処理</a:t>
              </a:r>
              <a:endParaRPr lang="en-US" altLang="ja-JP" sz="2400" b="1" spc="150" dirty="0">
                <a:solidFill>
                  <a:schemeClr val="bg1"/>
                </a:solidFill>
                <a:latin typeface="+mn-ea"/>
              </a:endParaRP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rgbClr val="494949"/>
                </a:solidFill>
              </a:rPr>
              <a:t>　</a:t>
            </a:r>
            <a:r>
              <a:rPr lang="ja-JP" altLang="en-US" sz="2000">
                <a:solidFill>
                  <a:srgbClr val="494949"/>
                </a:solidFill>
              </a:rPr>
              <a:t>時系列処理技術は、その名の通り、時系列データを使用した処理技術です。</a:t>
            </a:r>
            <a:endParaRPr lang="en-US" altLang="ja-JP" sz="2000" dirty="0">
              <a:solidFill>
                <a:srgbClr val="494949"/>
              </a:solidFill>
            </a:endParaRPr>
          </a:p>
          <a:p>
            <a:r>
              <a:rPr lang="ja-JP" altLang="en-US" sz="2000" spc="0">
                <a:solidFill>
                  <a:srgbClr val="494949"/>
                </a:solidFill>
              </a:rPr>
              <a:t>時系列データとは売上や株価など時間軸のデータが紐付いたデータを指します。</a:t>
            </a:r>
            <a:endParaRPr lang="en-US" altLang="ja-JP" sz="2000" spc="0" dirty="0">
              <a:solidFill>
                <a:srgbClr val="494949"/>
              </a:solidFill>
            </a:endParaRPr>
          </a:p>
          <a:p>
            <a:r>
              <a:rPr lang="ja-JP" altLang="en-US" sz="2000" spc="0">
                <a:solidFill>
                  <a:srgbClr val="494949"/>
                </a:solidFill>
              </a:rPr>
              <a:t>過去の需要や傾向から予測を行いたい時に使用する技術です。</a:t>
            </a:r>
            <a:endParaRPr lang="ja-JP" altLang="en-US" sz="2000" spc="0" dirty="0">
              <a:solidFill>
                <a:srgbClr val="494949"/>
              </a:solidFill>
            </a:endParaRPr>
          </a:p>
        </p:txBody>
      </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7720082" y="3492170"/>
            <a:ext cx="121058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時系列分類</a:t>
            </a:r>
            <a:endParaRPr kumimoji="1" lang="ja-JP" altLang="en-US" sz="1600" dirty="0">
              <a:solidFill>
                <a:srgbClr val="000000"/>
              </a:solidFill>
              <a:latin typeface="+mn-ea"/>
            </a:endParaRPr>
          </a:p>
        </p:txBody>
      </p:sp>
      <p:sp>
        <p:nvSpPr>
          <p:cNvPr id="29" name="テキスト ボックス 28">
            <a:extLst>
              <a:ext uri="{FF2B5EF4-FFF2-40B4-BE49-F238E27FC236}">
                <a16:creationId xmlns:a16="http://schemas.microsoft.com/office/drawing/2014/main" id="{1B2D775B-7A57-8403-DE06-4E887A299654}"/>
              </a:ext>
            </a:extLst>
          </p:cNvPr>
          <p:cNvSpPr txBox="1"/>
          <p:nvPr/>
        </p:nvSpPr>
        <p:spPr>
          <a:xfrm>
            <a:off x="2581035" y="3452358"/>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需要予測</a:t>
            </a:r>
            <a:endParaRPr kumimoji="1" lang="ja-JP" altLang="en-US" sz="1600" dirty="0">
              <a:solidFill>
                <a:srgbClr val="000000"/>
              </a:solidFill>
              <a:latin typeface="+mn-ea"/>
            </a:endParaRPr>
          </a:p>
        </p:txBody>
      </p:sp>
      <p:graphicFrame>
        <p:nvGraphicFramePr>
          <p:cNvPr id="8" name="グラフ 7">
            <a:extLst>
              <a:ext uri="{FF2B5EF4-FFF2-40B4-BE49-F238E27FC236}">
                <a16:creationId xmlns:a16="http://schemas.microsoft.com/office/drawing/2014/main" id="{96092DA2-C2DB-035C-F503-D4F6FEE97C39}"/>
              </a:ext>
            </a:extLst>
          </p:cNvPr>
          <p:cNvGraphicFramePr>
            <a:graphicFrameLocks/>
          </p:cNvGraphicFramePr>
          <p:nvPr>
            <p:extLst>
              <p:ext uri="{D42A27DB-BD31-4B8C-83A1-F6EECF244321}">
                <p14:modId xmlns:p14="http://schemas.microsoft.com/office/powerpoint/2010/main" val="4242976124"/>
              </p:ext>
            </p:extLst>
          </p:nvPr>
        </p:nvGraphicFramePr>
        <p:xfrm>
          <a:off x="1200025" y="3787283"/>
          <a:ext cx="3767425" cy="2173021"/>
        </p:xfrm>
        <a:graphic>
          <a:graphicData uri="http://schemas.openxmlformats.org/drawingml/2006/chart">
            <c:chart xmlns:c="http://schemas.openxmlformats.org/drawingml/2006/chart" xmlns:r="http://schemas.openxmlformats.org/officeDocument/2006/relationships" r:id="rId2"/>
          </a:graphicData>
        </a:graphic>
      </p:graphicFrame>
      <p:pic>
        <p:nvPicPr>
          <p:cNvPr id="33" name="図 32" descr="グラフ, 折れ線グラフ&#10;&#10;自動的に生成された説明">
            <a:extLst>
              <a:ext uri="{FF2B5EF4-FFF2-40B4-BE49-F238E27FC236}">
                <a16:creationId xmlns:a16="http://schemas.microsoft.com/office/drawing/2014/main" id="{E845EFD4-C4CE-55CE-F9D8-96692F5AC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590" y="4152945"/>
            <a:ext cx="2238786" cy="1459051"/>
          </a:xfrm>
          <a:prstGeom prst="rect">
            <a:avLst/>
          </a:prstGeom>
        </p:spPr>
      </p:pic>
      <p:pic>
        <p:nvPicPr>
          <p:cNvPr id="37" name="図 36" descr="グラフ, 折れ線グラフ&#10;&#10;自動的に生成された説明">
            <a:extLst>
              <a:ext uri="{FF2B5EF4-FFF2-40B4-BE49-F238E27FC236}">
                <a16:creationId xmlns:a16="http://schemas.microsoft.com/office/drawing/2014/main" id="{E6412637-B96A-8C72-AF37-251F597F3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76" y="4152945"/>
            <a:ext cx="2238786" cy="1301315"/>
          </a:xfrm>
          <a:prstGeom prst="rect">
            <a:avLst/>
          </a:prstGeom>
        </p:spPr>
      </p:pic>
      <p:sp>
        <p:nvSpPr>
          <p:cNvPr id="38" name="テキスト ボックス 37">
            <a:extLst>
              <a:ext uri="{FF2B5EF4-FFF2-40B4-BE49-F238E27FC236}">
                <a16:creationId xmlns:a16="http://schemas.microsoft.com/office/drawing/2014/main" id="{F800E305-790B-9049-6624-DD04E2D1C01E}"/>
              </a:ext>
            </a:extLst>
          </p:cNvPr>
          <p:cNvSpPr txBox="1"/>
          <p:nvPr/>
        </p:nvSpPr>
        <p:spPr>
          <a:xfrm>
            <a:off x="7065592" y="5817898"/>
            <a:ext cx="237917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株価が上がる</a:t>
            </a:r>
            <a:r>
              <a:rPr kumimoji="1" lang="en-US" altLang="ja-JP" sz="1600" dirty="0">
                <a:solidFill>
                  <a:srgbClr val="000000"/>
                </a:solidFill>
                <a:latin typeface="+mn-ea"/>
              </a:rPr>
              <a:t> or </a:t>
            </a:r>
            <a:r>
              <a:rPr kumimoji="1" lang="ja-JP" altLang="en-US" sz="1600">
                <a:solidFill>
                  <a:srgbClr val="000000"/>
                </a:solidFill>
                <a:latin typeface="+mn-ea"/>
              </a:rPr>
              <a:t>下がる</a:t>
            </a:r>
            <a:endParaRPr kumimoji="1" lang="ja-JP" altLang="en-US" sz="1600" dirty="0">
              <a:solidFill>
                <a:srgbClr val="000000"/>
              </a:solidFill>
              <a:latin typeface="+mn-ea"/>
            </a:endParaRPr>
          </a:p>
        </p:txBody>
      </p:sp>
      <p:sp>
        <p:nvSpPr>
          <p:cNvPr id="39" name="テキスト ボックス 38">
            <a:extLst>
              <a:ext uri="{FF2B5EF4-FFF2-40B4-BE49-F238E27FC236}">
                <a16:creationId xmlns:a16="http://schemas.microsoft.com/office/drawing/2014/main" id="{81535D25-A54B-F8E0-5B6F-AECED005A1F2}"/>
              </a:ext>
            </a:extLst>
          </p:cNvPr>
          <p:cNvSpPr txBox="1"/>
          <p:nvPr/>
        </p:nvSpPr>
        <p:spPr>
          <a:xfrm>
            <a:off x="2139407" y="5817898"/>
            <a:ext cx="188865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明日の販売数</a:t>
            </a:r>
            <a:r>
              <a:rPr kumimoji="1" lang="en-US" altLang="ja-JP" sz="1600" dirty="0">
                <a:solidFill>
                  <a:srgbClr val="000000"/>
                </a:solidFill>
                <a:latin typeface="+mn-ea"/>
              </a:rPr>
              <a:t> n </a:t>
            </a:r>
            <a:r>
              <a:rPr kumimoji="1" lang="ja-JP" altLang="en-US" sz="1600">
                <a:solidFill>
                  <a:srgbClr val="000000"/>
                </a:solidFill>
                <a:latin typeface="+mn-ea"/>
              </a:rPr>
              <a:t>個</a:t>
            </a:r>
            <a:endParaRPr kumimoji="1" lang="ja-JP" altLang="en-US" sz="1600" dirty="0">
              <a:solidFill>
                <a:srgbClr val="000000"/>
              </a:solidFill>
              <a:latin typeface="+mn-ea"/>
            </a:endParaRPr>
          </a:p>
        </p:txBody>
      </p:sp>
      <p:sp>
        <p:nvSpPr>
          <p:cNvPr id="9" name="スライド番号プレースホルダー 2">
            <a:extLst>
              <a:ext uri="{FF2B5EF4-FFF2-40B4-BE49-F238E27FC236}">
                <a16:creationId xmlns:a16="http://schemas.microsoft.com/office/drawing/2014/main" id="{B651A878-4026-C38C-8A37-82392F1FCD3E}"/>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35</a:t>
            </a:fld>
            <a:endParaRPr lang="en-US" altLang="ja-JP" dirty="0"/>
          </a:p>
        </p:txBody>
      </p:sp>
    </p:spTree>
    <p:extLst>
      <p:ext uri="{BB962C8B-B14F-4D97-AF65-F5344CB8AC3E}">
        <p14:creationId xmlns:p14="http://schemas.microsoft.com/office/powerpoint/2010/main" val="232483879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-2-2.</a:t>
            </a:r>
            <a:r>
              <a:rPr lang="en-US" altLang="ja-JP" dirty="0"/>
              <a:t>Keras</a:t>
            </a:r>
            <a:r>
              <a:rPr lang="ja-JP" altLang="en-US" dirty="0"/>
              <a:t>で画像分類の準備をする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796774"/>
            <a:ext cx="10658473" cy="3610466"/>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MNIST</a:t>
            </a:r>
            <a:r>
              <a:rPr lang="ja-JP" altLang="en-US" sz="1400" b="0" dirty="0">
                <a:solidFill>
                  <a:srgbClr val="008000"/>
                </a:solidFill>
                <a:effectLst/>
                <a:latin typeface="+mn-ea"/>
              </a:rPr>
              <a:t>をロードする</a:t>
            </a:r>
            <a:endParaRPr lang="ja-JP" altLang="en-US" sz="1400" b="0" dirty="0">
              <a:solidFill>
                <a:srgbClr val="000000"/>
              </a:solidFill>
              <a:effectLst/>
              <a:latin typeface="+mn-ea"/>
            </a:endParaRPr>
          </a:p>
          <a:p>
            <a:r>
              <a:rPr lang="en-US" altLang="ja-JP" sz="1400" b="0" dirty="0">
                <a:solidFill>
                  <a:srgbClr val="000000"/>
                </a:solidFill>
                <a:effectLst/>
                <a:latin typeface="+mn-ea"/>
              </a:rPr>
              <a:t>(train_images, train_labels), (val_images, val_labels) = mnist.load_data()</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変数に格納したデータは</a:t>
            </a:r>
            <a:r>
              <a:rPr lang="en-US" altLang="ja-JP" sz="1400" b="0" dirty="0">
                <a:solidFill>
                  <a:srgbClr val="008000"/>
                </a:solidFill>
                <a:effectLst/>
                <a:latin typeface="+mn-ea"/>
              </a:rPr>
              <a:t>60000×28×28</a:t>
            </a:r>
            <a:r>
              <a:rPr lang="ja-JP" altLang="en-US" sz="1400" b="0" dirty="0">
                <a:solidFill>
                  <a:srgbClr val="008000"/>
                </a:solidFill>
                <a:effectLst/>
                <a:latin typeface="+mn-ea"/>
              </a:rPr>
              <a:t>の</a:t>
            </a:r>
            <a:r>
              <a:rPr lang="en-US" altLang="ja-JP" sz="1400" b="0" dirty="0">
                <a:solidFill>
                  <a:srgbClr val="008000"/>
                </a:solidFill>
                <a:effectLst/>
                <a:latin typeface="+mn-ea"/>
              </a:rPr>
              <a:t>numpy</a:t>
            </a:r>
            <a:r>
              <a:rPr lang="ja-JP" altLang="en-US" sz="1400" b="0" dirty="0">
                <a:solidFill>
                  <a:srgbClr val="008000"/>
                </a:solidFill>
                <a:effectLst/>
                <a:latin typeface="+mn-ea"/>
              </a:rPr>
              <a:t>配列として格納されています。</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これを</a:t>
            </a:r>
            <a:r>
              <a:rPr lang="en-US" altLang="ja-JP" sz="1400" b="0" dirty="0">
                <a:solidFill>
                  <a:srgbClr val="008000"/>
                </a:solidFill>
                <a:effectLst/>
                <a:latin typeface="+mn-ea"/>
              </a:rPr>
              <a:t>255</a:t>
            </a:r>
            <a:r>
              <a:rPr lang="ja-JP" altLang="en-US" sz="1400" b="0" dirty="0">
                <a:solidFill>
                  <a:srgbClr val="008000"/>
                </a:solidFill>
                <a:effectLst/>
                <a:latin typeface="+mn-ea"/>
              </a:rPr>
              <a:t>で割ることにより、一つ一つのピクセル情報を</a:t>
            </a:r>
            <a:r>
              <a:rPr lang="en-US" altLang="ja-JP" sz="1400" b="0" dirty="0">
                <a:solidFill>
                  <a:srgbClr val="008000"/>
                </a:solidFill>
                <a:effectLst/>
                <a:latin typeface="+mn-ea"/>
              </a:rPr>
              <a:t>0</a:t>
            </a:r>
            <a:r>
              <a:rPr lang="ja-JP" altLang="en-US" sz="1400" b="0" dirty="0">
                <a:solidFill>
                  <a:srgbClr val="008000"/>
                </a:solidFill>
                <a:effectLst/>
                <a:latin typeface="+mn-ea"/>
              </a:rPr>
              <a:t>～</a:t>
            </a:r>
            <a:r>
              <a:rPr lang="en-US" altLang="ja-JP" sz="1400" b="0" dirty="0">
                <a:solidFill>
                  <a:srgbClr val="008000"/>
                </a:solidFill>
                <a:effectLst/>
                <a:latin typeface="+mn-ea"/>
              </a:rPr>
              <a:t>1</a:t>
            </a:r>
            <a:r>
              <a:rPr lang="ja-JP" altLang="en-US" sz="1400" b="0" dirty="0">
                <a:solidFill>
                  <a:srgbClr val="008000"/>
                </a:solidFill>
                <a:effectLst/>
                <a:latin typeface="+mn-ea"/>
              </a:rPr>
              <a:t>の範囲に正規化します。</a:t>
            </a:r>
            <a:endParaRPr lang="ja-JP" altLang="en-US" sz="1400" b="0" dirty="0">
              <a:solidFill>
                <a:srgbClr val="000000"/>
              </a:solidFill>
              <a:effectLst/>
              <a:latin typeface="+mn-ea"/>
            </a:endParaRPr>
          </a:p>
          <a:p>
            <a:r>
              <a:rPr lang="fr-FR" altLang="ja-JP" sz="1400" b="0" dirty="0">
                <a:solidFill>
                  <a:srgbClr val="000000"/>
                </a:solidFill>
                <a:effectLst/>
                <a:latin typeface="Meiryo UI" panose="020B0604030504040204" pitchFamily="50" charset="-128"/>
                <a:ea typeface="Meiryo UI" panose="020B0604030504040204" pitchFamily="50" charset="-128"/>
              </a:rPr>
              <a:t>train_images = train_images.astype(</a:t>
            </a:r>
            <a:r>
              <a:rPr lang="fr-FR" altLang="ja-JP" sz="1400" b="0" dirty="0">
                <a:solidFill>
                  <a:srgbClr val="A31515"/>
                </a:solidFill>
                <a:effectLst/>
                <a:latin typeface="Meiryo UI" panose="020B0604030504040204" pitchFamily="50" charset="-128"/>
                <a:ea typeface="Meiryo UI" panose="020B0604030504040204" pitchFamily="50" charset="-128"/>
              </a:rPr>
              <a:t>"float32"</a:t>
            </a:r>
            <a:r>
              <a:rPr lang="fr-FR" altLang="ja-JP" sz="1400" b="0" dirty="0">
                <a:solidFill>
                  <a:srgbClr val="000000"/>
                </a:solidFill>
                <a:effectLst/>
                <a:latin typeface="Meiryo UI" panose="020B0604030504040204" pitchFamily="50" charset="-128"/>
                <a:ea typeface="Meiryo UI" panose="020B0604030504040204" pitchFamily="50" charset="-128"/>
              </a:rPr>
              <a:t>) / </a:t>
            </a:r>
            <a:r>
              <a:rPr lang="fr-FR" altLang="ja-JP" sz="1400" b="0" dirty="0">
                <a:solidFill>
                  <a:srgbClr val="09885A"/>
                </a:solidFill>
                <a:effectLst/>
                <a:latin typeface="Meiryo UI" panose="020B0604030504040204" pitchFamily="50" charset="-128"/>
                <a:ea typeface="Meiryo UI" panose="020B0604030504040204" pitchFamily="50" charset="-128"/>
              </a:rPr>
              <a:t>255</a:t>
            </a:r>
            <a:r>
              <a:rPr lang="fr-FR" altLang="ja-JP" sz="1400" b="0" dirty="0">
                <a:solidFill>
                  <a:srgbClr val="000000"/>
                </a:solidFill>
                <a:effectLst/>
                <a:latin typeface="Meiryo UI" panose="020B0604030504040204" pitchFamily="50" charset="-128"/>
                <a:ea typeface="Meiryo UI" panose="020B0604030504040204" pitchFamily="50" charset="-128"/>
              </a:rPr>
              <a:t>.</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目的変数である、</a:t>
            </a:r>
            <a:r>
              <a:rPr lang="en-US" altLang="ja-JP" sz="1400" b="0" dirty="0">
                <a:solidFill>
                  <a:srgbClr val="008000"/>
                </a:solidFill>
                <a:effectLst/>
                <a:latin typeface="+mn-ea"/>
              </a:rPr>
              <a:t>0</a:t>
            </a:r>
            <a:r>
              <a:rPr lang="ja-JP" altLang="en-US" sz="1400" b="0" dirty="0">
                <a:solidFill>
                  <a:srgbClr val="008000"/>
                </a:solidFill>
                <a:effectLst/>
                <a:latin typeface="+mn-ea"/>
              </a:rPr>
              <a:t>～</a:t>
            </a:r>
            <a:r>
              <a:rPr lang="en-US" altLang="ja-JP" sz="1400" b="0" dirty="0">
                <a:solidFill>
                  <a:srgbClr val="008000"/>
                </a:solidFill>
                <a:effectLst/>
                <a:latin typeface="+mn-ea"/>
              </a:rPr>
              <a:t>9</a:t>
            </a:r>
            <a:r>
              <a:rPr lang="ja-JP" altLang="en-US" sz="1400" b="0" dirty="0">
                <a:solidFill>
                  <a:srgbClr val="008000"/>
                </a:solidFill>
                <a:effectLst/>
                <a:latin typeface="+mn-ea"/>
              </a:rPr>
              <a:t>のどれに当たるかのラベルを</a:t>
            </a:r>
            <a:r>
              <a:rPr lang="en-US" altLang="ja-JP" sz="1400" b="0" dirty="0">
                <a:solidFill>
                  <a:srgbClr val="008000"/>
                </a:solidFill>
                <a:effectLst/>
                <a:latin typeface="+mn-ea"/>
              </a:rPr>
              <a:t>one-hot</a:t>
            </a:r>
            <a:r>
              <a:rPr lang="ja-JP" altLang="en-US" sz="1400" b="0" dirty="0">
                <a:solidFill>
                  <a:srgbClr val="008000"/>
                </a:solidFill>
                <a:effectLst/>
                <a:latin typeface="+mn-ea"/>
              </a:rPr>
              <a:t>表現に直す。</a:t>
            </a:r>
            <a:r>
              <a:rPr lang="en-US" altLang="ja-JP" sz="1400" b="0" dirty="0" err="1">
                <a:solidFill>
                  <a:srgbClr val="000000"/>
                </a:solidFill>
                <a:effectLst/>
                <a:latin typeface="+mn-ea"/>
              </a:rPr>
              <a:t>train_labels</a:t>
            </a:r>
            <a:r>
              <a:rPr lang="en-US" altLang="ja-JP" sz="1400" b="0" dirty="0">
                <a:solidFill>
                  <a:srgbClr val="000000"/>
                </a:solidFill>
                <a:effectLst/>
                <a:latin typeface="+mn-ea"/>
              </a:rPr>
              <a:t> = tf.keras.utils.to_categorical(train_labels, </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1" dirty="0">
                <a:solidFill>
                  <a:srgbClr val="EA0D62"/>
                </a:solidFill>
                <a:effectLst/>
                <a:latin typeface="+mn-ea"/>
              </a:rPr>
              <a:t>※ </a:t>
            </a:r>
            <a:r>
              <a:rPr lang="ja-JP" altLang="en-US" sz="1400" b="1" dirty="0">
                <a:solidFill>
                  <a:srgbClr val="EA0D62"/>
                </a:solidFill>
                <a:effectLst/>
                <a:latin typeface="+mn-ea"/>
              </a:rPr>
              <a:t>検証データも同様に正規化及び</a:t>
            </a:r>
            <a:r>
              <a:rPr lang="en-US" altLang="ja-JP" sz="1400" b="1" dirty="0">
                <a:solidFill>
                  <a:srgbClr val="EA0D62"/>
                </a:solidFill>
                <a:effectLst/>
                <a:latin typeface="+mn-ea"/>
              </a:rPr>
              <a:t>one-hot</a:t>
            </a:r>
            <a:r>
              <a:rPr lang="ja-JP" altLang="en-US" sz="1400" b="1" dirty="0">
                <a:solidFill>
                  <a:srgbClr val="EA0D62"/>
                </a:solidFill>
                <a:effectLst/>
                <a:latin typeface="+mn-ea"/>
              </a:rPr>
              <a:t>表現に直します</a:t>
            </a:r>
            <a:endParaRPr lang="en-US" altLang="ja-JP" sz="1400" b="1" dirty="0">
              <a:solidFill>
                <a:srgbClr val="EA0D62"/>
              </a:solidFill>
              <a:effectLst/>
              <a:latin typeface="+mn-ea"/>
            </a:endParaRPr>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246623"/>
            <a:ext cx="10998926" cy="135421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まずは、データの用意とデータに対しての前処理を行います。画像データは初めから</a:t>
            </a:r>
            <a:r>
              <a:rPr lang="en-US" altLang="ja-JP" sz="1600" dirty="0">
                <a:solidFill>
                  <a:srgbClr val="E94823"/>
                </a:solidFill>
              </a:rPr>
              <a:t>0</a:t>
            </a:r>
            <a:r>
              <a:rPr lang="ja-JP" altLang="en-US" sz="1600" dirty="0">
                <a:solidFill>
                  <a:srgbClr val="E94823"/>
                </a:solidFill>
              </a:rPr>
              <a:t>～</a:t>
            </a:r>
            <a:r>
              <a:rPr lang="en-US" altLang="ja-JP" sz="1600" dirty="0">
                <a:solidFill>
                  <a:srgbClr val="E94823"/>
                </a:solidFill>
              </a:rPr>
              <a:t>255</a:t>
            </a:r>
            <a:r>
              <a:rPr lang="ja-JP" altLang="en-US" sz="1600" dirty="0">
                <a:solidFill>
                  <a:srgbClr val="E94823"/>
                </a:solidFill>
              </a:rPr>
              <a:t>の範囲でスケールがそろっていますが、スケールが大きいとネットワークを最適化するのに時間がかかります。そこで、データのスケールを</a:t>
            </a:r>
            <a:r>
              <a:rPr lang="en-US" altLang="ja-JP" sz="1600" dirty="0">
                <a:solidFill>
                  <a:srgbClr val="E94823"/>
                </a:solidFill>
              </a:rPr>
              <a:t>0</a:t>
            </a:r>
            <a:r>
              <a:rPr lang="ja-JP" altLang="en-US" sz="1600" dirty="0">
                <a:solidFill>
                  <a:srgbClr val="E94823"/>
                </a:solidFill>
              </a:rPr>
              <a:t>～</a:t>
            </a:r>
            <a:r>
              <a:rPr lang="en-US" altLang="ja-JP" sz="1600" dirty="0">
                <a:solidFill>
                  <a:srgbClr val="E94823"/>
                </a:solidFill>
              </a:rPr>
              <a:t>1</a:t>
            </a:r>
            <a:r>
              <a:rPr lang="ja-JP" altLang="en-US" sz="1600" dirty="0">
                <a:solidFill>
                  <a:srgbClr val="E94823"/>
                </a:solidFill>
              </a:rPr>
              <a:t>の範囲に収める正規化を行います。また、ソフトマックス関数を使用するとそれぞれの確率値が出力されるので、目的変数は</a:t>
            </a:r>
            <a:r>
              <a:rPr lang="en-US" altLang="ja-JP" sz="1600" dirty="0">
                <a:solidFill>
                  <a:srgbClr val="E94823"/>
                </a:solidFill>
              </a:rPr>
              <a:t>One-Hot</a:t>
            </a:r>
            <a:r>
              <a:rPr lang="ja-JP" altLang="en-US" sz="1600" dirty="0">
                <a:solidFill>
                  <a:srgbClr val="E94823"/>
                </a:solidFill>
              </a:rPr>
              <a:t>表現に変換します。</a:t>
            </a:r>
            <a:endParaRPr lang="en-US" altLang="ja-JP" sz="1600" dirty="0">
              <a:solidFill>
                <a:srgbClr val="E94823"/>
              </a:solidFill>
            </a:endParaRP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2562240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-2-3.</a:t>
            </a:r>
            <a:r>
              <a:rPr lang="en-US" altLang="ja-JP" dirty="0"/>
              <a:t>Keras</a:t>
            </a:r>
            <a:r>
              <a:rPr lang="ja-JP" altLang="en-US" dirty="0"/>
              <a:t>で</a:t>
            </a:r>
            <a:r>
              <a:rPr lang="en-US" altLang="ja-JP" dirty="0"/>
              <a:t>CNN</a:t>
            </a:r>
            <a:r>
              <a:rPr lang="ja-JP" altLang="en-US" dirty="0"/>
              <a:t>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80389"/>
            <a:ext cx="10658473" cy="4975266"/>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0000"/>
                </a:solidFill>
                <a:effectLst/>
                <a:latin typeface="+mn-ea"/>
              </a:rPr>
              <a:t>model = Sequential()</a:t>
            </a:r>
          </a:p>
          <a:p>
            <a:endParaRPr lang="en-US" altLang="ja-JP" sz="1400" dirty="0">
              <a:solidFill>
                <a:srgbClr val="000000"/>
              </a:solidFill>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畳み込み層</a:t>
            </a:r>
            <a:endParaRPr lang="ja-JP" altLang="en-US" sz="1400" b="0" dirty="0">
              <a:solidFill>
                <a:srgbClr val="000000"/>
              </a:solidFill>
              <a:effectLst/>
              <a:latin typeface="+mn-ea"/>
            </a:endParaRPr>
          </a:p>
          <a:p>
            <a:r>
              <a:rPr lang="en-US" altLang="ja-JP" sz="1400" b="0" dirty="0" err="1">
                <a:solidFill>
                  <a:srgbClr val="000000"/>
                </a:solidFill>
                <a:effectLst/>
                <a:latin typeface="+mn-ea"/>
              </a:rPr>
              <a:t>model.add</a:t>
            </a:r>
            <a:r>
              <a:rPr lang="en-US" altLang="ja-JP" sz="1400" b="0" dirty="0">
                <a:solidFill>
                  <a:srgbClr val="000000"/>
                </a:solidFill>
                <a:effectLst/>
                <a:latin typeface="+mn-ea"/>
              </a:rPr>
              <a:t>(Conv2D(</a:t>
            </a:r>
            <a:r>
              <a:rPr lang="en-US" altLang="ja-JP" sz="1400" b="0" dirty="0">
                <a:solidFill>
                  <a:srgbClr val="09885A"/>
                </a:solidFill>
                <a:effectLst/>
                <a:latin typeface="+mn-ea"/>
              </a:rPr>
              <a:t>16</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 padding=</a:t>
            </a:r>
            <a:r>
              <a:rPr lang="en-US" altLang="ja-JP" sz="1400" b="0" dirty="0">
                <a:solidFill>
                  <a:srgbClr val="A31515"/>
                </a:solidFill>
                <a:effectLst/>
                <a:latin typeface="+mn-ea"/>
              </a:rPr>
              <a:t>'same'</a:t>
            </a:r>
            <a:r>
              <a:rPr lang="en-US" altLang="ja-JP" sz="1400" b="0" dirty="0">
                <a:solidFill>
                  <a:srgbClr val="000000"/>
                </a:solidFill>
                <a:effectLst/>
                <a:latin typeface="Courier New" panose="02070309020205020404" pitchFamily="49" charset="0"/>
              </a:rPr>
              <a:t> </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input_shape</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28</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28</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1</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err="1">
                <a:solidFill>
                  <a:srgbClr val="000000"/>
                </a:solidFill>
                <a:effectLst/>
                <a:latin typeface="+mn-ea"/>
              </a:rPr>
              <a:t>model.add</a:t>
            </a:r>
            <a:r>
              <a:rPr lang="en-US" altLang="ja-JP" sz="1400" b="0" dirty="0">
                <a:solidFill>
                  <a:srgbClr val="000000"/>
                </a:solidFill>
                <a:effectLst/>
                <a:latin typeface="+mn-ea"/>
              </a:rPr>
              <a:t>(Activation(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0.5</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プーリング層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model.add(MaxPooling2D((</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9885A"/>
                </a:solidFill>
                <a:effectLst/>
                <a:latin typeface="+mn-ea"/>
              </a:rPr>
              <a:t>2</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全結合層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model.add(Flatten())</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1024</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0.5</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10</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'softmax'</a:t>
            </a:r>
            <a:r>
              <a:rPr lang="en-US" altLang="ja-JP" sz="1400" b="0" dirty="0">
                <a:solidFill>
                  <a:srgbClr val="000000"/>
                </a:solidFill>
                <a:effectLst/>
                <a:latin typeface="+mn-ea"/>
              </a:rPr>
              <a:t>))</a:t>
            </a:r>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最適化手法として</a:t>
            </a:r>
            <a:r>
              <a:rPr lang="en-US" altLang="ja-JP" sz="1400" b="0" dirty="0">
                <a:solidFill>
                  <a:srgbClr val="008000"/>
                </a:solidFill>
                <a:effectLst/>
                <a:latin typeface="+mn-ea"/>
              </a:rPr>
              <a:t>Adam</a:t>
            </a:r>
            <a:r>
              <a:rPr lang="ja-JP" altLang="en-US" sz="1400" b="0" dirty="0">
                <a:solidFill>
                  <a:srgbClr val="008000"/>
                </a:solidFill>
                <a:effectLst/>
                <a:latin typeface="+mn-ea"/>
              </a:rPr>
              <a:t>、誤差関数として交差エントロピー誤差を設定</a:t>
            </a:r>
            <a:endParaRPr lang="ja-JP" altLang="en-US" sz="1400" b="0" dirty="0">
              <a:solidFill>
                <a:srgbClr val="000000"/>
              </a:solidFill>
              <a:effectLst/>
              <a:latin typeface="+mn-ea"/>
            </a:endParaRPr>
          </a:p>
          <a:p>
            <a:r>
              <a:rPr lang="en-US" altLang="ja-JP" sz="1400" b="0" dirty="0">
                <a:solidFill>
                  <a:srgbClr val="008000"/>
                </a:solidFill>
                <a:effectLst/>
                <a:latin typeface="+mn-ea"/>
              </a:rPr>
              <a:t># metrics</a:t>
            </a:r>
            <a:r>
              <a:rPr lang="ja-JP" altLang="en-US" sz="1400" b="0" dirty="0">
                <a:solidFill>
                  <a:srgbClr val="008000"/>
                </a:solidFill>
                <a:effectLst/>
                <a:latin typeface="+mn-ea"/>
              </a:rPr>
              <a:t>は損失以外に実行中に確認する評価指標を指定できる。</a:t>
            </a:r>
            <a:endParaRPr lang="ja-JP" altLang="en-US" sz="1400" b="0" dirty="0">
              <a:solidFill>
                <a:srgbClr val="000000"/>
              </a:solidFill>
              <a:effectLst/>
              <a:latin typeface="+mn-ea"/>
            </a:endParaRP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'categorical_crossentropy'</a:t>
            </a:r>
            <a:r>
              <a:rPr lang="en-US" altLang="ja-JP" sz="1400" b="0" dirty="0">
                <a:solidFill>
                  <a:srgbClr val="000000"/>
                </a:solidFill>
                <a:effectLst/>
                <a:latin typeface="+mn-ea"/>
              </a:rPr>
              <a:t>, metrics</a:t>
            </a:r>
            <a:r>
              <a:rPr lang="en-US" altLang="ja-JP" sz="1400" b="0" dirty="0">
                <a:solidFill>
                  <a:srgbClr val="000000"/>
                </a:solidFill>
                <a:effectLst/>
                <a:latin typeface="Courier New" panose="02070309020205020404" pitchFamily="49" charset="0"/>
              </a:rPr>
              <a:t>=[</a:t>
            </a:r>
            <a:r>
              <a:rPr lang="en-US" altLang="ja-JP" sz="1400" b="0" dirty="0">
                <a:solidFill>
                  <a:srgbClr val="A31515"/>
                </a:solidFill>
                <a:effectLst/>
                <a:latin typeface="Courier New" panose="02070309020205020404" pitchFamily="49" charset="0"/>
              </a:rPr>
              <a:t>'acc'</a:t>
            </a:r>
            <a:r>
              <a:rPr lang="en-US" altLang="ja-JP" sz="1400" b="0" dirty="0">
                <a:solidFill>
                  <a:srgbClr val="000000"/>
                </a:solidFill>
                <a:effectLst/>
                <a:latin typeface="Courier New" panose="02070309020205020404" pitchFamily="49" charset="0"/>
              </a:rPr>
              <a:t>])</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4297680" y="897778"/>
            <a:ext cx="6848102" cy="780748"/>
          </a:xfrm>
          <a:prstGeom prst="borderCallout1">
            <a:avLst>
              <a:gd name="adj1" fmla="val 44905"/>
              <a:gd name="adj2" fmla="val -1651"/>
              <a:gd name="adj3" fmla="val 106940"/>
              <a:gd name="adj4" fmla="val -1726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畳み込み層は</a:t>
            </a:r>
            <a:r>
              <a:rPr kumimoji="1" lang="en-US" altLang="ja-JP" sz="1400" dirty="0">
                <a:solidFill>
                  <a:srgbClr val="494949"/>
                </a:solidFill>
                <a:latin typeface="+mn-ea"/>
              </a:rPr>
              <a:t>Conv2D</a:t>
            </a:r>
            <a:r>
              <a:rPr kumimoji="1" lang="ja-JP" altLang="en-US" sz="1400" dirty="0">
                <a:solidFill>
                  <a:srgbClr val="494949"/>
                </a:solidFill>
                <a:latin typeface="+mn-ea"/>
              </a:rPr>
              <a:t>、</a:t>
            </a:r>
            <a:endParaRPr kumimoji="1" lang="en-US" altLang="ja-JP" sz="1400" dirty="0">
              <a:solidFill>
                <a:srgbClr val="494949"/>
              </a:solidFill>
              <a:latin typeface="+mn-ea"/>
            </a:endParaRPr>
          </a:p>
          <a:p>
            <a:r>
              <a:rPr kumimoji="1" lang="ja-JP" altLang="en-US" sz="1400" dirty="0">
                <a:solidFill>
                  <a:srgbClr val="494949"/>
                </a:solidFill>
                <a:latin typeface="+mn-ea"/>
              </a:rPr>
              <a:t>引数は</a:t>
            </a:r>
            <a:r>
              <a:rPr kumimoji="1" lang="en-US" altLang="ja-JP" sz="1400" dirty="0">
                <a:solidFill>
                  <a:srgbClr val="494949"/>
                </a:solidFill>
                <a:latin typeface="+mn-ea"/>
              </a:rPr>
              <a:t>(</a:t>
            </a:r>
            <a:r>
              <a:rPr kumimoji="1" lang="ja-JP" altLang="en-US" sz="1400" dirty="0">
                <a:solidFill>
                  <a:srgbClr val="494949"/>
                </a:solidFill>
                <a:latin typeface="+mn-ea"/>
              </a:rPr>
              <a:t>カーネル数、カーネルのサイズ、パディングの指定、入力層の形状</a:t>
            </a:r>
            <a:r>
              <a:rPr kumimoji="1" lang="en-US" altLang="ja-JP" sz="1400" dirty="0">
                <a:solidFill>
                  <a:srgbClr val="494949"/>
                </a:solidFill>
                <a:latin typeface="+mn-ea"/>
              </a:rPr>
              <a:t>)</a:t>
            </a:r>
          </a:p>
          <a:p>
            <a:r>
              <a:rPr kumimoji="1" lang="en-US" altLang="ja-JP" sz="1400" dirty="0">
                <a:solidFill>
                  <a:srgbClr val="494949"/>
                </a:solidFill>
                <a:latin typeface="+mn-ea"/>
              </a:rPr>
              <a:t>※ </a:t>
            </a:r>
            <a:r>
              <a:rPr kumimoji="1" lang="ja-JP" altLang="en-US" sz="1400" dirty="0">
                <a:solidFill>
                  <a:srgbClr val="494949"/>
                </a:solidFill>
                <a:latin typeface="+mn-ea"/>
              </a:rPr>
              <a:t>そのほかにも指定できる引数があります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5950449" y="2621253"/>
            <a:ext cx="4825496" cy="362038"/>
          </a:xfrm>
          <a:prstGeom prst="borderCallout1">
            <a:avLst>
              <a:gd name="adj1" fmla="val 52660"/>
              <a:gd name="adj2" fmla="val -128"/>
              <a:gd name="adj3" fmla="val -105005"/>
              <a:gd name="adj4" fmla="val -529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CNN</a:t>
            </a:r>
            <a:r>
              <a:rPr kumimoji="1" lang="ja-JP" altLang="en-US" sz="1400" dirty="0">
                <a:solidFill>
                  <a:srgbClr val="494949"/>
                </a:solidFill>
                <a:latin typeface="+mn-ea"/>
              </a:rPr>
              <a:t>においても活性化関数は</a:t>
            </a:r>
            <a:r>
              <a:rPr kumimoji="1" lang="en-US" altLang="ja-JP" sz="1400" dirty="0">
                <a:solidFill>
                  <a:srgbClr val="494949"/>
                </a:solidFill>
                <a:latin typeface="+mn-ea"/>
              </a:rPr>
              <a:t>ReLU</a:t>
            </a:r>
            <a:r>
              <a:rPr kumimoji="1" lang="ja-JP" altLang="en-US" sz="1400" dirty="0">
                <a:solidFill>
                  <a:srgbClr val="494949"/>
                </a:solidFill>
                <a:latin typeface="+mn-ea"/>
              </a:rPr>
              <a:t>関数が一般的です</a:t>
            </a:r>
            <a:endParaRPr kumimoji="1" lang="en-US" altLang="ja-JP" sz="1400" dirty="0">
              <a:solidFill>
                <a:srgbClr val="494949"/>
              </a:solidFill>
              <a:latin typeface="+mn-ea"/>
            </a:endParaRP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3549089"/>
            <a:ext cx="5221884" cy="573398"/>
          </a:xfrm>
          <a:prstGeom prst="borderCallout1">
            <a:avLst>
              <a:gd name="adj1" fmla="val 51420"/>
              <a:gd name="adj2" fmla="val -714"/>
              <a:gd name="adj3" fmla="val 165441"/>
              <a:gd name="adj4" fmla="val -3494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多値分類なので出力には</a:t>
            </a:r>
            <a:r>
              <a:rPr kumimoji="1" lang="en-US" altLang="ja-JP" sz="1400" dirty="0">
                <a:solidFill>
                  <a:srgbClr val="A31515"/>
                </a:solidFill>
                <a:latin typeface="+mn-ea"/>
              </a:rPr>
              <a:t>softmax</a:t>
            </a:r>
            <a:r>
              <a:rPr kumimoji="1" lang="ja-JP" altLang="en-US" sz="1400" dirty="0">
                <a:solidFill>
                  <a:schemeClr val="tx1"/>
                </a:solidFill>
                <a:latin typeface="+mn-ea"/>
              </a:rPr>
              <a:t>関数を指定します</a:t>
            </a:r>
          </a:p>
        </p:txBody>
      </p:sp>
      <p:sp>
        <p:nvSpPr>
          <p:cNvPr id="15" name="吹き出し: 線 14">
            <a:extLst>
              <a:ext uri="{FF2B5EF4-FFF2-40B4-BE49-F238E27FC236}">
                <a16:creationId xmlns:a16="http://schemas.microsoft.com/office/drawing/2014/main" id="{E0B3A4BD-389A-4D8C-AFED-9406EDAE9C5C}"/>
              </a:ext>
            </a:extLst>
          </p:cNvPr>
          <p:cNvSpPr/>
          <p:nvPr/>
        </p:nvSpPr>
        <p:spPr>
          <a:xfrm>
            <a:off x="7598005" y="4171482"/>
            <a:ext cx="3714160" cy="911098"/>
          </a:xfrm>
          <a:prstGeom prst="borderCallout1">
            <a:avLst>
              <a:gd name="adj1" fmla="val 101672"/>
              <a:gd name="adj2" fmla="val 32367"/>
              <a:gd name="adj3" fmla="val 122030"/>
              <a:gd name="adj4" fmla="val 88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metrics</a:t>
            </a:r>
            <a:r>
              <a:rPr kumimoji="1" lang="ja-JP" altLang="en-US" sz="1400" dirty="0">
                <a:solidFill>
                  <a:srgbClr val="494949"/>
                </a:solidFill>
                <a:latin typeface="+mn-ea"/>
              </a:rPr>
              <a:t>は損失関数以外にエポックごとに確認したい指標を指定することができます。</a:t>
            </a:r>
            <a:r>
              <a:rPr kumimoji="1" lang="en-US" altLang="ja-JP" sz="1400" dirty="0">
                <a:solidFill>
                  <a:srgbClr val="494949"/>
                </a:solidFill>
                <a:latin typeface="+mn-ea"/>
              </a:rPr>
              <a:t>acc</a:t>
            </a:r>
            <a:r>
              <a:rPr kumimoji="1" lang="ja-JP" altLang="en-US" sz="1400" dirty="0">
                <a:solidFill>
                  <a:srgbClr val="494949"/>
                </a:solidFill>
                <a:latin typeface="+mn-ea"/>
              </a:rPr>
              <a:t>は正解率です。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5998" y="5545040"/>
            <a:ext cx="4835385" cy="344625"/>
          </a:xfrm>
          <a:prstGeom prst="borderCallout1">
            <a:avLst>
              <a:gd name="adj1" fmla="val 61265"/>
              <a:gd name="adj2" fmla="val -544"/>
              <a:gd name="adj3" fmla="val 7389"/>
              <a:gd name="adj4" fmla="val -1462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損失関数は多値分類の</a:t>
            </a:r>
            <a:r>
              <a:rPr lang="en-US" altLang="ja-JP" sz="1400" b="0" dirty="0">
                <a:solidFill>
                  <a:srgbClr val="494949"/>
                </a:solidFill>
                <a:effectLst/>
                <a:latin typeface="+mn-ea"/>
              </a:rPr>
              <a:t>categorical_crossentropy</a:t>
            </a:r>
            <a:r>
              <a:rPr lang="ja-JP" altLang="en-US" sz="1400" b="0" dirty="0">
                <a:solidFill>
                  <a:srgbClr val="494949"/>
                </a:solidFill>
                <a:effectLst/>
                <a:latin typeface="+mn-ea"/>
              </a:rPr>
              <a:t>を指定</a:t>
            </a:r>
            <a:endParaRPr lang="en-US" altLang="ja-JP" sz="1400" b="0" dirty="0">
              <a:solidFill>
                <a:srgbClr val="494949"/>
              </a:solidFill>
              <a:effectLst/>
              <a:latin typeface="+mn-ea"/>
            </a:endParaRPr>
          </a:p>
        </p:txBody>
      </p:sp>
      <p:sp>
        <p:nvSpPr>
          <p:cNvPr id="11" name="吹き出し: 線 10">
            <a:extLst>
              <a:ext uri="{FF2B5EF4-FFF2-40B4-BE49-F238E27FC236}">
                <a16:creationId xmlns:a16="http://schemas.microsoft.com/office/drawing/2014/main" id="{588C29C4-B663-41B8-AA67-C5A91B601537}"/>
              </a:ext>
            </a:extLst>
          </p:cNvPr>
          <p:cNvSpPr/>
          <p:nvPr/>
        </p:nvSpPr>
        <p:spPr>
          <a:xfrm>
            <a:off x="5950449" y="3020852"/>
            <a:ext cx="3985402" cy="362038"/>
          </a:xfrm>
          <a:prstGeom prst="borderCallout1">
            <a:avLst>
              <a:gd name="adj1" fmla="val 52660"/>
              <a:gd name="adj2" fmla="val -128"/>
              <a:gd name="adj3" fmla="val -163800"/>
              <a:gd name="adj4" fmla="val -6692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ドロップアウトは畳み込み層にも有効です</a:t>
            </a:r>
          </a:p>
        </p:txBody>
      </p:sp>
      <p:sp>
        <p:nvSpPr>
          <p:cNvPr id="17" name="テキスト ボックス 16">
            <a:extLst>
              <a:ext uri="{FF2B5EF4-FFF2-40B4-BE49-F238E27FC236}">
                <a16:creationId xmlns:a16="http://schemas.microsoft.com/office/drawing/2014/main" id="{71EBAAEB-7109-4028-8862-69CAF2D35C91}"/>
              </a:ext>
            </a:extLst>
          </p:cNvPr>
          <p:cNvSpPr txBox="1"/>
          <p:nvPr/>
        </p:nvSpPr>
        <p:spPr>
          <a:xfrm>
            <a:off x="766763" y="5895202"/>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を使用しますが、</a:t>
            </a:r>
            <a:r>
              <a:rPr lang="en-US" altLang="ja-JP" sz="1800" dirty="0"/>
              <a:t>Keras</a:t>
            </a:r>
            <a:r>
              <a:rPr lang="ja-JP" altLang="en-US" sz="1800" dirty="0"/>
              <a:t>は自動で</a:t>
            </a:r>
            <a:r>
              <a:rPr lang="en-US" altLang="ja-JP" sz="1800" dirty="0"/>
              <a:t>GPU</a:t>
            </a:r>
            <a:r>
              <a:rPr lang="ja-JP" altLang="en-US" sz="1800" dirty="0"/>
              <a:t>の利用可否を判断します。</a:t>
            </a:r>
          </a:p>
        </p:txBody>
      </p:sp>
    </p:spTree>
    <p:extLst>
      <p:ext uri="{BB962C8B-B14F-4D97-AF65-F5344CB8AC3E}">
        <p14:creationId xmlns:p14="http://schemas.microsoft.com/office/powerpoint/2010/main" val="13751646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352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7-2.TensorFlow / Keras</a:t>
            </a:r>
            <a:r>
              <a:rPr lang="ja-JP" altLang="en-US" sz="2800" b="1" spc="300" dirty="0">
                <a:solidFill>
                  <a:srgbClr val="BFBFBF"/>
                </a:solidFill>
              </a:rPr>
              <a:t>による</a:t>
            </a:r>
            <a:r>
              <a:rPr lang="en-US" altLang="ja-JP" sz="2800" b="1" spc="300" dirty="0">
                <a:solidFill>
                  <a:srgbClr val="BFBFBF"/>
                </a:solidFill>
              </a:rPr>
              <a:t>CNN</a:t>
            </a:r>
            <a:r>
              <a:rPr lang="ja-JP" altLang="en-US" sz="2800" b="1" spc="300" dirty="0">
                <a:solidFill>
                  <a:srgbClr val="BFBFBF"/>
                </a:solidFill>
              </a:rPr>
              <a:t>画像分類</a:t>
            </a:r>
            <a:endParaRPr lang="en-US" altLang="ja-JP" sz="2800" b="1" spc="300" dirty="0">
              <a:solidFill>
                <a:srgbClr val="BFBFBF"/>
              </a:solidFill>
            </a:endParaRPr>
          </a:p>
          <a:p>
            <a:pPr algn="l">
              <a:lnSpc>
                <a:spcPct val="150000"/>
              </a:lnSpc>
            </a:pPr>
            <a:r>
              <a:rPr lang="en-US" altLang="ja-JP" sz="2800" b="1" spc="300" dirty="0">
                <a:solidFill>
                  <a:srgbClr val="00879E"/>
                </a:solidFill>
              </a:rPr>
              <a:t>7-3.</a:t>
            </a:r>
            <a:r>
              <a:rPr lang="ja-JP" altLang="en-US" sz="2800" b="1" spc="300" dirty="0">
                <a:solidFill>
                  <a:srgbClr val="00879E"/>
                </a:solidFill>
              </a:rPr>
              <a:t>演習：</a:t>
            </a:r>
            <a:r>
              <a:rPr lang="en-US" altLang="ja-JP" sz="2800" b="1" spc="300" dirty="0">
                <a:solidFill>
                  <a:srgbClr val="00879E"/>
                </a:solidFill>
              </a:rPr>
              <a:t>CNN</a:t>
            </a:r>
            <a:r>
              <a:rPr lang="ja-JP" altLang="en-US" sz="2800" b="1" spc="300" dirty="0">
                <a:solidFill>
                  <a:srgbClr val="00879E"/>
                </a:solidFill>
              </a:rPr>
              <a:t>による画像分類</a:t>
            </a:r>
            <a:endParaRPr lang="en-US" altLang="ja-JP" sz="2800" b="1" spc="300" dirty="0">
              <a:solidFill>
                <a:srgbClr val="00879E"/>
              </a:solidFill>
            </a:endParaRPr>
          </a:p>
          <a:p>
            <a:pPr algn="l">
              <a:lnSpc>
                <a:spcPct val="150000"/>
              </a:lnSpc>
            </a:pPr>
            <a:r>
              <a:rPr lang="en-US" altLang="ja-JP" sz="2800" b="1" spc="300" dirty="0">
                <a:solidFill>
                  <a:srgbClr val="BFBFBF"/>
                </a:solidFill>
              </a:rPr>
              <a:t>7-4.</a:t>
            </a:r>
            <a:r>
              <a:rPr lang="ja-JP" altLang="en-US" sz="2800" b="1" spc="300" dirty="0">
                <a:solidFill>
                  <a:srgbClr val="BFBFBF"/>
                </a:solidFill>
              </a:rPr>
              <a:t>画像分類の活用例</a:t>
            </a:r>
            <a:endParaRPr lang="en-US" altLang="ja-JP" sz="2800" b="1" spc="300" dirty="0">
              <a:solidFill>
                <a:srgbClr val="BFBFBF"/>
              </a:solidFill>
            </a:endParaRPr>
          </a:p>
        </p:txBody>
      </p:sp>
    </p:spTree>
    <p:extLst>
      <p:ext uri="{BB962C8B-B14F-4D97-AF65-F5344CB8AC3E}">
        <p14:creationId xmlns:p14="http://schemas.microsoft.com/office/powerpoint/2010/main" val="33500898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7-3-1.</a:t>
            </a:r>
            <a:r>
              <a:rPr lang="ja-JP" altLang="en-US" dirty="0"/>
              <a:t>演習</a:t>
            </a:r>
            <a:r>
              <a:rPr lang="en-US" altLang="ja-JP" dirty="0"/>
              <a:t>7</a:t>
            </a:r>
            <a:r>
              <a:rPr lang="ja-JP" altLang="en-US" dirty="0"/>
              <a:t>：</a:t>
            </a:r>
            <a:r>
              <a:rPr lang="en-US" altLang="ja-JP" dirty="0"/>
              <a:t>CNN</a:t>
            </a:r>
            <a:r>
              <a:rPr lang="ja-JP" altLang="en-US" dirty="0"/>
              <a:t>を用いた画像分類</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7-3_</a:t>
            </a:r>
            <a:r>
              <a:rPr lang="ja-JP" altLang="en-US" sz="1800" dirty="0"/>
              <a:t>（演習）</a:t>
            </a:r>
            <a:r>
              <a:rPr lang="en-US" altLang="ja-JP" sz="1800" dirty="0"/>
              <a:t>TensorFlow/Keras</a:t>
            </a:r>
            <a:r>
              <a:rPr lang="ja-JP" altLang="en-US" sz="1800" dirty="0"/>
              <a:t>による服の画像分類</a:t>
            </a:r>
            <a:r>
              <a:rPr lang="en-US" altLang="ja-JP" sz="1800" dirty="0"/>
              <a:t>.</a:t>
            </a:r>
            <a:r>
              <a:rPr lang="en-US" altLang="ja-JP" sz="1800" dirty="0" err="1"/>
              <a:t>ipynb</a:t>
            </a:r>
            <a:r>
              <a:rPr lang="ja-JP" altLang="en-US" sz="18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689174" y="4266268"/>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ja-JP" altLang="en-US" sz="1400" dirty="0">
                <a:solidFill>
                  <a:srgbClr val="F36C37"/>
                </a:solidFill>
              </a:rPr>
              <a:t>　 ノートブック内に記載しています。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284171"/>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1"/>
            <a:ext cx="9964088" cy="1999264"/>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を用いて、画像分類問題に挑戦します。</a:t>
            </a:r>
            <a:br>
              <a:rPr lang="en-US" altLang="ja-JP" sz="2000" b="1" dirty="0">
                <a:solidFill>
                  <a:srgbClr val="F36C37"/>
                </a:solidFill>
              </a:rPr>
            </a:br>
            <a:r>
              <a:rPr lang="ja-JP" altLang="en-US" sz="2000" b="1" dirty="0">
                <a:solidFill>
                  <a:srgbClr val="F36C37"/>
                </a:solidFill>
              </a:rPr>
              <a:t>この課題では</a:t>
            </a:r>
            <a:r>
              <a:rPr lang="en-US" altLang="ja-JP" sz="2000" b="1" dirty="0">
                <a:solidFill>
                  <a:srgbClr val="F36C37"/>
                </a:solidFill>
              </a:rPr>
              <a:t>10</a:t>
            </a:r>
            <a:r>
              <a:rPr lang="ja-JP" altLang="en-US" sz="2000" b="1" dirty="0">
                <a:solidFill>
                  <a:srgbClr val="F36C37"/>
                </a:solidFill>
              </a:rPr>
              <a:t>種類に分類される服の画像のデータセット</a:t>
            </a:r>
            <a:r>
              <a:rPr lang="en-US" altLang="ja-JP" sz="2000" b="1" dirty="0">
                <a:solidFill>
                  <a:srgbClr val="F36C37"/>
                </a:solidFill>
              </a:rPr>
              <a:t>Fashion-MNIST</a:t>
            </a:r>
            <a:r>
              <a:rPr lang="ja-JP" altLang="en-US" sz="2000" b="1" dirty="0">
                <a:solidFill>
                  <a:srgbClr val="F36C37"/>
                </a:solidFill>
              </a:rPr>
              <a:t>を</a:t>
            </a:r>
            <a:br>
              <a:rPr lang="en-US" altLang="ja-JP" sz="2000" b="1" dirty="0">
                <a:solidFill>
                  <a:srgbClr val="F36C37"/>
                </a:solidFill>
              </a:rPr>
            </a:br>
            <a:r>
              <a:rPr lang="ja-JP" altLang="en-US" sz="2000" b="1" dirty="0">
                <a:solidFill>
                  <a:srgbClr val="F36C37"/>
                </a:solidFill>
              </a:rPr>
              <a:t>使用して、服をそれぞれの種類に分類します。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7" name="図 6">
            <a:extLst>
              <a:ext uri="{FF2B5EF4-FFF2-40B4-BE49-F238E27FC236}">
                <a16:creationId xmlns:a16="http://schemas.microsoft.com/office/drawing/2014/main" id="{206E2B38-06B1-4C1E-B6F4-917004665256}"/>
              </a:ext>
            </a:extLst>
          </p:cNvPr>
          <p:cNvPicPr>
            <a:picLocks noChangeAspect="1"/>
          </p:cNvPicPr>
          <p:nvPr/>
        </p:nvPicPr>
        <p:blipFill>
          <a:blip r:embed="rId3"/>
          <a:stretch>
            <a:fillRect/>
          </a:stretch>
        </p:blipFill>
        <p:spPr>
          <a:xfrm>
            <a:off x="2316931" y="4972488"/>
            <a:ext cx="695422" cy="885949"/>
          </a:xfrm>
          <a:prstGeom prst="rect">
            <a:avLst/>
          </a:prstGeom>
        </p:spPr>
      </p:pic>
      <p:pic>
        <p:nvPicPr>
          <p:cNvPr id="9" name="図 8">
            <a:extLst>
              <a:ext uri="{FF2B5EF4-FFF2-40B4-BE49-F238E27FC236}">
                <a16:creationId xmlns:a16="http://schemas.microsoft.com/office/drawing/2014/main" id="{F50C3D4E-798F-494F-B80F-D8B8800D0015}"/>
              </a:ext>
            </a:extLst>
          </p:cNvPr>
          <p:cNvPicPr>
            <a:picLocks noChangeAspect="1"/>
          </p:cNvPicPr>
          <p:nvPr/>
        </p:nvPicPr>
        <p:blipFill>
          <a:blip r:embed="rId4"/>
          <a:stretch>
            <a:fillRect/>
          </a:stretch>
        </p:blipFill>
        <p:spPr>
          <a:xfrm>
            <a:off x="3081060" y="5029743"/>
            <a:ext cx="666843" cy="790685"/>
          </a:xfrm>
          <a:prstGeom prst="rect">
            <a:avLst/>
          </a:prstGeom>
        </p:spPr>
      </p:pic>
      <p:pic>
        <p:nvPicPr>
          <p:cNvPr id="14" name="図 13">
            <a:extLst>
              <a:ext uri="{FF2B5EF4-FFF2-40B4-BE49-F238E27FC236}">
                <a16:creationId xmlns:a16="http://schemas.microsoft.com/office/drawing/2014/main" id="{54D4F840-E6D2-4073-972C-9EF5FE5461EA}"/>
              </a:ext>
            </a:extLst>
          </p:cNvPr>
          <p:cNvPicPr>
            <a:picLocks noChangeAspect="1"/>
          </p:cNvPicPr>
          <p:nvPr/>
        </p:nvPicPr>
        <p:blipFill>
          <a:blip r:embed="rId5"/>
          <a:stretch>
            <a:fillRect/>
          </a:stretch>
        </p:blipFill>
        <p:spPr>
          <a:xfrm>
            <a:off x="3832320" y="5001165"/>
            <a:ext cx="657317" cy="838317"/>
          </a:xfrm>
          <a:prstGeom prst="rect">
            <a:avLst/>
          </a:prstGeom>
        </p:spPr>
      </p:pic>
      <p:pic>
        <p:nvPicPr>
          <p:cNvPr id="16" name="図 15">
            <a:extLst>
              <a:ext uri="{FF2B5EF4-FFF2-40B4-BE49-F238E27FC236}">
                <a16:creationId xmlns:a16="http://schemas.microsoft.com/office/drawing/2014/main" id="{647AB655-5987-4438-87F2-E212A37FE4FC}"/>
              </a:ext>
            </a:extLst>
          </p:cNvPr>
          <p:cNvPicPr>
            <a:picLocks noChangeAspect="1"/>
          </p:cNvPicPr>
          <p:nvPr/>
        </p:nvPicPr>
        <p:blipFill>
          <a:blip r:embed="rId6"/>
          <a:stretch>
            <a:fillRect/>
          </a:stretch>
        </p:blipFill>
        <p:spPr>
          <a:xfrm>
            <a:off x="4512987" y="5029843"/>
            <a:ext cx="724001" cy="800212"/>
          </a:xfrm>
          <a:prstGeom prst="rect">
            <a:avLst/>
          </a:prstGeom>
        </p:spPr>
      </p:pic>
      <p:pic>
        <p:nvPicPr>
          <p:cNvPr id="18" name="図 17">
            <a:extLst>
              <a:ext uri="{FF2B5EF4-FFF2-40B4-BE49-F238E27FC236}">
                <a16:creationId xmlns:a16="http://schemas.microsoft.com/office/drawing/2014/main" id="{71FFDDF4-1CBA-4CB5-8E10-E32F356A1A30}"/>
              </a:ext>
            </a:extLst>
          </p:cNvPr>
          <p:cNvPicPr>
            <a:picLocks noChangeAspect="1"/>
          </p:cNvPicPr>
          <p:nvPr/>
        </p:nvPicPr>
        <p:blipFill>
          <a:blip r:embed="rId7"/>
          <a:stretch>
            <a:fillRect/>
          </a:stretch>
        </p:blipFill>
        <p:spPr>
          <a:xfrm>
            <a:off x="5252860" y="5010889"/>
            <a:ext cx="657317" cy="847843"/>
          </a:xfrm>
          <a:prstGeom prst="rect">
            <a:avLst/>
          </a:prstGeom>
        </p:spPr>
      </p:pic>
      <p:pic>
        <p:nvPicPr>
          <p:cNvPr id="20" name="図 19">
            <a:extLst>
              <a:ext uri="{FF2B5EF4-FFF2-40B4-BE49-F238E27FC236}">
                <a16:creationId xmlns:a16="http://schemas.microsoft.com/office/drawing/2014/main" id="{BFBF0F73-1142-435D-A7C3-2EEC5984FB97}"/>
              </a:ext>
            </a:extLst>
          </p:cNvPr>
          <p:cNvPicPr>
            <a:picLocks noChangeAspect="1"/>
          </p:cNvPicPr>
          <p:nvPr/>
        </p:nvPicPr>
        <p:blipFill>
          <a:blip r:embed="rId8"/>
          <a:stretch>
            <a:fillRect/>
          </a:stretch>
        </p:blipFill>
        <p:spPr>
          <a:xfrm>
            <a:off x="5963465" y="5001165"/>
            <a:ext cx="704948" cy="924054"/>
          </a:xfrm>
          <a:prstGeom prst="rect">
            <a:avLst/>
          </a:prstGeom>
        </p:spPr>
      </p:pic>
      <p:pic>
        <p:nvPicPr>
          <p:cNvPr id="22" name="図 21">
            <a:extLst>
              <a:ext uri="{FF2B5EF4-FFF2-40B4-BE49-F238E27FC236}">
                <a16:creationId xmlns:a16="http://schemas.microsoft.com/office/drawing/2014/main" id="{B6704C4B-2EA9-45D1-B579-95897C26D9B6}"/>
              </a:ext>
            </a:extLst>
          </p:cNvPr>
          <p:cNvPicPr>
            <a:picLocks noChangeAspect="1"/>
          </p:cNvPicPr>
          <p:nvPr/>
        </p:nvPicPr>
        <p:blipFill>
          <a:blip r:embed="rId9"/>
          <a:stretch>
            <a:fillRect/>
          </a:stretch>
        </p:blipFill>
        <p:spPr>
          <a:xfrm>
            <a:off x="6677087" y="5010504"/>
            <a:ext cx="714475" cy="828791"/>
          </a:xfrm>
          <a:prstGeom prst="rect">
            <a:avLst/>
          </a:prstGeom>
        </p:spPr>
      </p:pic>
      <p:pic>
        <p:nvPicPr>
          <p:cNvPr id="24" name="図 23">
            <a:extLst>
              <a:ext uri="{FF2B5EF4-FFF2-40B4-BE49-F238E27FC236}">
                <a16:creationId xmlns:a16="http://schemas.microsoft.com/office/drawing/2014/main" id="{ABC5AD19-82F7-40DF-B44D-D74384970547}"/>
              </a:ext>
            </a:extLst>
          </p:cNvPr>
          <p:cNvPicPr>
            <a:picLocks noChangeAspect="1"/>
          </p:cNvPicPr>
          <p:nvPr/>
        </p:nvPicPr>
        <p:blipFill>
          <a:blip r:embed="rId10"/>
          <a:stretch>
            <a:fillRect/>
          </a:stretch>
        </p:blipFill>
        <p:spPr>
          <a:xfrm>
            <a:off x="7474329" y="5001064"/>
            <a:ext cx="657317" cy="828791"/>
          </a:xfrm>
          <a:prstGeom prst="rect">
            <a:avLst/>
          </a:prstGeom>
        </p:spPr>
      </p:pic>
      <p:pic>
        <p:nvPicPr>
          <p:cNvPr id="26" name="図 25">
            <a:extLst>
              <a:ext uri="{FF2B5EF4-FFF2-40B4-BE49-F238E27FC236}">
                <a16:creationId xmlns:a16="http://schemas.microsoft.com/office/drawing/2014/main" id="{B55FD5F3-9AB9-437C-BC5D-4853D4342600}"/>
              </a:ext>
            </a:extLst>
          </p:cNvPr>
          <p:cNvPicPr>
            <a:picLocks noChangeAspect="1"/>
          </p:cNvPicPr>
          <p:nvPr/>
        </p:nvPicPr>
        <p:blipFill>
          <a:blip r:embed="rId11"/>
          <a:stretch>
            <a:fillRect/>
          </a:stretch>
        </p:blipFill>
        <p:spPr>
          <a:xfrm>
            <a:off x="8252224" y="5000480"/>
            <a:ext cx="638264" cy="819264"/>
          </a:xfrm>
          <a:prstGeom prst="rect">
            <a:avLst/>
          </a:prstGeom>
        </p:spPr>
      </p:pic>
      <p:pic>
        <p:nvPicPr>
          <p:cNvPr id="28" name="図 27">
            <a:extLst>
              <a:ext uri="{FF2B5EF4-FFF2-40B4-BE49-F238E27FC236}">
                <a16:creationId xmlns:a16="http://schemas.microsoft.com/office/drawing/2014/main" id="{E69424B0-5BCC-4C25-A1EB-6158307EA0D7}"/>
              </a:ext>
            </a:extLst>
          </p:cNvPr>
          <p:cNvPicPr>
            <a:picLocks noChangeAspect="1"/>
          </p:cNvPicPr>
          <p:nvPr/>
        </p:nvPicPr>
        <p:blipFill>
          <a:blip r:embed="rId12"/>
          <a:stretch>
            <a:fillRect/>
          </a:stretch>
        </p:blipFill>
        <p:spPr>
          <a:xfrm>
            <a:off x="8987774" y="5020120"/>
            <a:ext cx="704948" cy="838317"/>
          </a:xfrm>
          <a:prstGeom prst="rect">
            <a:avLst/>
          </a:prstGeom>
        </p:spPr>
      </p:pic>
      <p:sp>
        <p:nvSpPr>
          <p:cNvPr id="31" name="テキスト ボックス 30">
            <a:extLst>
              <a:ext uri="{FF2B5EF4-FFF2-40B4-BE49-F238E27FC236}">
                <a16:creationId xmlns:a16="http://schemas.microsoft.com/office/drawing/2014/main" id="{C9C3FE10-EDF0-4F14-9358-7754C44FBA93}"/>
              </a:ext>
            </a:extLst>
          </p:cNvPr>
          <p:cNvSpPr txBox="1"/>
          <p:nvPr/>
        </p:nvSpPr>
        <p:spPr>
          <a:xfrm>
            <a:off x="2245214" y="5856982"/>
            <a:ext cx="831622" cy="461665"/>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T-shirt</a:t>
            </a:r>
          </a:p>
          <a:p>
            <a:pPr algn="ctr" defTabSz="914400" fontAlgn="base">
              <a:spcBef>
                <a:spcPct val="0"/>
              </a:spcBef>
              <a:spcAft>
                <a:spcPct val="0"/>
              </a:spcAft>
            </a:pPr>
            <a:r>
              <a:rPr kumimoji="1" lang="en-US" altLang="ja-JP" sz="1200" b="1" dirty="0">
                <a:solidFill>
                  <a:srgbClr val="000000"/>
                </a:solidFill>
                <a:latin typeface="+mn-ea"/>
              </a:rPr>
              <a:t>/top</a:t>
            </a:r>
            <a:endParaRPr kumimoji="1" lang="ja-JP" altLang="en-US" sz="1200" b="1" dirty="0">
              <a:solidFill>
                <a:srgbClr val="000000"/>
              </a:solidFill>
              <a:latin typeface="+mn-ea"/>
            </a:endParaRPr>
          </a:p>
        </p:txBody>
      </p:sp>
      <p:sp>
        <p:nvSpPr>
          <p:cNvPr id="32" name="テキスト ボックス 31">
            <a:extLst>
              <a:ext uri="{FF2B5EF4-FFF2-40B4-BE49-F238E27FC236}">
                <a16:creationId xmlns:a16="http://schemas.microsoft.com/office/drawing/2014/main" id="{27D42CDB-F8BD-4EF1-ABDE-14B0CBC9718D}"/>
              </a:ext>
            </a:extLst>
          </p:cNvPr>
          <p:cNvSpPr txBox="1"/>
          <p:nvPr/>
        </p:nvSpPr>
        <p:spPr>
          <a:xfrm>
            <a:off x="2932520"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Trouser</a:t>
            </a:r>
            <a:endParaRPr kumimoji="1" lang="ja-JP" altLang="en-US" sz="1200" b="1" dirty="0">
              <a:solidFill>
                <a:srgbClr val="000000"/>
              </a:solidFill>
              <a:latin typeface="+mn-ea"/>
            </a:endParaRPr>
          </a:p>
        </p:txBody>
      </p:sp>
      <p:sp>
        <p:nvSpPr>
          <p:cNvPr id="33" name="テキスト ボックス 32">
            <a:extLst>
              <a:ext uri="{FF2B5EF4-FFF2-40B4-BE49-F238E27FC236}">
                <a16:creationId xmlns:a16="http://schemas.microsoft.com/office/drawing/2014/main" id="{DAC4F2F8-C157-45D7-B392-BA241A685E5B}"/>
              </a:ext>
            </a:extLst>
          </p:cNvPr>
          <p:cNvSpPr txBox="1"/>
          <p:nvPr/>
        </p:nvSpPr>
        <p:spPr>
          <a:xfrm>
            <a:off x="3702953"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Pullover</a:t>
            </a:r>
            <a:endParaRPr kumimoji="1" lang="ja-JP" altLang="en-US" sz="1200" b="1" dirty="0">
              <a:solidFill>
                <a:srgbClr val="000000"/>
              </a:solidFill>
              <a:latin typeface="+mn-ea"/>
            </a:endParaRPr>
          </a:p>
        </p:txBody>
      </p:sp>
      <p:sp>
        <p:nvSpPr>
          <p:cNvPr id="34" name="テキスト ボックス 33">
            <a:extLst>
              <a:ext uri="{FF2B5EF4-FFF2-40B4-BE49-F238E27FC236}">
                <a16:creationId xmlns:a16="http://schemas.microsoft.com/office/drawing/2014/main" id="{1058B675-CD5E-403D-8D78-CDAC059F7A48}"/>
              </a:ext>
            </a:extLst>
          </p:cNvPr>
          <p:cNvSpPr txBox="1"/>
          <p:nvPr/>
        </p:nvSpPr>
        <p:spPr>
          <a:xfrm>
            <a:off x="4417259"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Dress</a:t>
            </a:r>
            <a:endParaRPr kumimoji="1" lang="ja-JP" altLang="en-US" sz="1200" b="1" dirty="0">
              <a:solidFill>
                <a:srgbClr val="000000"/>
              </a:solidFill>
              <a:latin typeface="+mn-ea"/>
            </a:endParaRPr>
          </a:p>
        </p:txBody>
      </p:sp>
      <p:sp>
        <p:nvSpPr>
          <p:cNvPr id="35" name="テキスト ボックス 34">
            <a:extLst>
              <a:ext uri="{FF2B5EF4-FFF2-40B4-BE49-F238E27FC236}">
                <a16:creationId xmlns:a16="http://schemas.microsoft.com/office/drawing/2014/main" id="{72512B82-8DE3-49C9-A823-D72BE2940EF8}"/>
              </a:ext>
            </a:extLst>
          </p:cNvPr>
          <p:cNvSpPr txBox="1"/>
          <p:nvPr/>
        </p:nvSpPr>
        <p:spPr>
          <a:xfrm>
            <a:off x="5068284"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Coat</a:t>
            </a:r>
            <a:endParaRPr kumimoji="1" lang="ja-JP" altLang="en-US" sz="1200" b="1" dirty="0">
              <a:solidFill>
                <a:srgbClr val="000000"/>
              </a:solidFill>
              <a:latin typeface="+mn-ea"/>
            </a:endParaRPr>
          </a:p>
        </p:txBody>
      </p:sp>
      <p:sp>
        <p:nvSpPr>
          <p:cNvPr id="36" name="テキスト ボックス 35">
            <a:extLst>
              <a:ext uri="{FF2B5EF4-FFF2-40B4-BE49-F238E27FC236}">
                <a16:creationId xmlns:a16="http://schemas.microsoft.com/office/drawing/2014/main" id="{8779F038-8D32-47C9-B059-ACC59E347652}"/>
              </a:ext>
            </a:extLst>
          </p:cNvPr>
          <p:cNvSpPr txBox="1"/>
          <p:nvPr/>
        </p:nvSpPr>
        <p:spPr>
          <a:xfrm>
            <a:off x="5812437"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Sandal</a:t>
            </a:r>
            <a:endParaRPr kumimoji="1" lang="ja-JP" altLang="en-US" sz="1200" b="1" dirty="0">
              <a:solidFill>
                <a:srgbClr val="000000"/>
              </a:solidFill>
              <a:latin typeface="+mn-ea"/>
            </a:endParaRPr>
          </a:p>
        </p:txBody>
      </p:sp>
      <p:sp>
        <p:nvSpPr>
          <p:cNvPr id="37" name="テキスト ボックス 36">
            <a:extLst>
              <a:ext uri="{FF2B5EF4-FFF2-40B4-BE49-F238E27FC236}">
                <a16:creationId xmlns:a16="http://schemas.microsoft.com/office/drawing/2014/main" id="{21842D7C-D479-46E6-81DE-A5BF3D4526BB}"/>
              </a:ext>
            </a:extLst>
          </p:cNvPr>
          <p:cNvSpPr txBox="1"/>
          <p:nvPr/>
        </p:nvSpPr>
        <p:spPr>
          <a:xfrm>
            <a:off x="6579734"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Shirt</a:t>
            </a:r>
            <a:endParaRPr kumimoji="1" lang="ja-JP" altLang="en-US" sz="1200" b="1" dirty="0">
              <a:solidFill>
                <a:srgbClr val="000000"/>
              </a:solidFill>
              <a:latin typeface="+mn-ea"/>
            </a:endParaRPr>
          </a:p>
        </p:txBody>
      </p:sp>
      <p:sp>
        <p:nvSpPr>
          <p:cNvPr id="38" name="テキスト ボックス 37">
            <a:extLst>
              <a:ext uri="{FF2B5EF4-FFF2-40B4-BE49-F238E27FC236}">
                <a16:creationId xmlns:a16="http://schemas.microsoft.com/office/drawing/2014/main" id="{7F81B563-AB06-4895-BE83-B18744C82766}"/>
              </a:ext>
            </a:extLst>
          </p:cNvPr>
          <p:cNvSpPr txBox="1"/>
          <p:nvPr/>
        </p:nvSpPr>
        <p:spPr>
          <a:xfrm>
            <a:off x="7305901"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Sneaker</a:t>
            </a:r>
            <a:endParaRPr kumimoji="1" lang="ja-JP" altLang="en-US" sz="1200" b="1" dirty="0">
              <a:solidFill>
                <a:srgbClr val="000000"/>
              </a:solidFill>
              <a:latin typeface="+mn-ea"/>
            </a:endParaRPr>
          </a:p>
        </p:txBody>
      </p:sp>
      <p:sp>
        <p:nvSpPr>
          <p:cNvPr id="39" name="テキスト ボックス 38">
            <a:extLst>
              <a:ext uri="{FF2B5EF4-FFF2-40B4-BE49-F238E27FC236}">
                <a16:creationId xmlns:a16="http://schemas.microsoft.com/office/drawing/2014/main" id="{BFF5C24C-9E4B-4E0C-B22E-A6985406A37F}"/>
              </a:ext>
            </a:extLst>
          </p:cNvPr>
          <p:cNvSpPr txBox="1"/>
          <p:nvPr/>
        </p:nvSpPr>
        <p:spPr>
          <a:xfrm>
            <a:off x="8084251"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Bag</a:t>
            </a:r>
            <a:endParaRPr kumimoji="1" lang="ja-JP" altLang="en-US" sz="1200" b="1" dirty="0">
              <a:solidFill>
                <a:srgbClr val="000000"/>
              </a:solidFill>
              <a:latin typeface="+mn-ea"/>
            </a:endParaRPr>
          </a:p>
        </p:txBody>
      </p:sp>
      <p:sp>
        <p:nvSpPr>
          <p:cNvPr id="40" name="テキスト ボックス 39">
            <a:extLst>
              <a:ext uri="{FF2B5EF4-FFF2-40B4-BE49-F238E27FC236}">
                <a16:creationId xmlns:a16="http://schemas.microsoft.com/office/drawing/2014/main" id="{B0CB01B2-233B-492F-88C1-801AFB0B0D32}"/>
              </a:ext>
            </a:extLst>
          </p:cNvPr>
          <p:cNvSpPr txBox="1"/>
          <p:nvPr/>
        </p:nvSpPr>
        <p:spPr>
          <a:xfrm>
            <a:off x="8858897" y="5856982"/>
            <a:ext cx="1017310" cy="461665"/>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Ankle boot</a:t>
            </a:r>
            <a:endParaRPr kumimoji="1" lang="ja-JP" altLang="en-US" sz="1200" b="1" dirty="0">
              <a:solidFill>
                <a:srgbClr val="000000"/>
              </a:solidFill>
              <a:latin typeface="+mn-ea"/>
            </a:endParaRPr>
          </a:p>
        </p:txBody>
      </p:sp>
      <p:pic>
        <p:nvPicPr>
          <p:cNvPr id="41" name="図 40">
            <a:extLst>
              <a:ext uri="{FF2B5EF4-FFF2-40B4-BE49-F238E27FC236}">
                <a16:creationId xmlns:a16="http://schemas.microsoft.com/office/drawing/2014/main" id="{CD798A71-598D-4B43-8B82-455F12C25C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15361" y="4407482"/>
            <a:ext cx="1489205" cy="1799644"/>
          </a:xfrm>
          <a:prstGeom prst="rect">
            <a:avLst/>
          </a:prstGeom>
        </p:spPr>
      </p:pic>
    </p:spTree>
    <p:extLst>
      <p:ext uri="{BB962C8B-B14F-4D97-AF65-F5344CB8AC3E}">
        <p14:creationId xmlns:p14="http://schemas.microsoft.com/office/powerpoint/2010/main" val="391662670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354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7-2.TensorFlow / Keras</a:t>
            </a:r>
            <a:r>
              <a:rPr lang="ja-JP" altLang="en-US" sz="2800" b="1" spc="300" dirty="0">
                <a:solidFill>
                  <a:srgbClr val="BFBFBF"/>
                </a:solidFill>
              </a:rPr>
              <a:t>による</a:t>
            </a:r>
            <a:r>
              <a:rPr lang="en-US" altLang="ja-JP" sz="2800" b="1" spc="300" dirty="0">
                <a:solidFill>
                  <a:srgbClr val="BFBFBF"/>
                </a:solidFill>
              </a:rPr>
              <a:t>CNN</a:t>
            </a:r>
            <a:r>
              <a:rPr lang="ja-JP" altLang="en-US" sz="2800" b="1" spc="300" dirty="0">
                <a:solidFill>
                  <a:srgbClr val="BFBFBF"/>
                </a:solidFill>
              </a:rPr>
              <a:t>画像分類</a:t>
            </a:r>
            <a:endParaRPr lang="en-US" altLang="ja-JP" sz="2800" b="1" spc="300" dirty="0">
              <a:solidFill>
                <a:srgbClr val="BFBFBF"/>
              </a:solidFill>
            </a:endParaRPr>
          </a:p>
          <a:p>
            <a:pPr algn="l">
              <a:lnSpc>
                <a:spcPct val="150000"/>
              </a:lnSpc>
            </a:pPr>
            <a:r>
              <a:rPr lang="en-US" altLang="ja-JP" sz="2800" b="1" spc="300" dirty="0">
                <a:solidFill>
                  <a:srgbClr val="BFBFBF"/>
                </a:solidFill>
              </a:rPr>
              <a:t>7-3.</a:t>
            </a:r>
            <a:r>
              <a:rPr lang="ja-JP" altLang="en-US" sz="2800" b="1" spc="300" dirty="0">
                <a:solidFill>
                  <a:srgbClr val="BFBFBF"/>
                </a:solidFill>
              </a:rPr>
              <a:t>演習：</a:t>
            </a:r>
            <a:r>
              <a:rPr lang="en-US" altLang="ja-JP" sz="2800" b="1" spc="300" dirty="0">
                <a:solidFill>
                  <a:srgbClr val="BFBFBF"/>
                </a:solidFill>
              </a:rPr>
              <a:t>CNN</a:t>
            </a:r>
            <a:r>
              <a:rPr lang="ja-JP" altLang="en-US" sz="2800" b="1" spc="300" dirty="0">
                <a:solidFill>
                  <a:srgbClr val="BFBFBF"/>
                </a:solidFill>
              </a:rPr>
              <a:t>による画像分類</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7-4.</a:t>
            </a:r>
            <a:r>
              <a:rPr lang="ja-JP" altLang="en-US" sz="2800" b="1" spc="300" dirty="0">
                <a:solidFill>
                  <a:schemeClr val="tx1">
                    <a:lumMod val="75000"/>
                    <a:lumOff val="25000"/>
                  </a:schemeClr>
                </a:solidFill>
              </a:rPr>
              <a:t>画像分類の活用例</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497084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54690"/>
            <a:ext cx="10599737" cy="5056868"/>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31837" y="1420086"/>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人間の行っていた業務を 一部 </a:t>
            </a:r>
            <a:r>
              <a:rPr lang="en-US" altLang="ja-JP" sz="1800" dirty="0"/>
              <a:t>or </a:t>
            </a:r>
            <a:r>
              <a:rPr lang="ja-JP" altLang="en-US" sz="1800" dirty="0"/>
              <a:t>全部 代行する</a:t>
            </a:r>
            <a:br>
              <a:rPr lang="en-US" altLang="ja-JP" sz="1800" dirty="0"/>
            </a:br>
            <a:br>
              <a:rPr lang="en-US" altLang="ja-JP" sz="800" dirty="0"/>
            </a:br>
            <a:r>
              <a:rPr lang="ja-JP" altLang="en-US" sz="1600" dirty="0"/>
              <a:t>　人間ができることを</a:t>
            </a:r>
            <a:r>
              <a:rPr lang="en-US" altLang="ja-JP" sz="1600" dirty="0">
                <a:solidFill>
                  <a:srgbClr val="00879E"/>
                </a:solidFill>
              </a:rPr>
              <a:t>AI</a:t>
            </a:r>
            <a:r>
              <a:rPr lang="ja-JP" altLang="en-US" sz="1600" dirty="0">
                <a:solidFill>
                  <a:srgbClr val="00879E"/>
                </a:solidFill>
              </a:rPr>
              <a:t>に代替</a:t>
            </a:r>
            <a:r>
              <a:rPr lang="ja-JP" altLang="en-US" sz="1600" dirty="0"/>
              <a:t>させることにより、作業の効率化・コスト削減を行う活用方法です。人間に可能であっても業務量が膨大であったり、</a:t>
            </a:r>
            <a:r>
              <a:rPr lang="en-US" altLang="ja-JP" sz="1600" dirty="0"/>
              <a:t>24</a:t>
            </a:r>
            <a:r>
              <a:rPr lang="ja-JP" altLang="en-US" sz="1600" dirty="0"/>
              <a:t>時間体制が必要であったりする場合に、画像分類の</a:t>
            </a:r>
            <a:r>
              <a:rPr lang="en-US" altLang="ja-JP" sz="1600" dirty="0"/>
              <a:t>AI</a:t>
            </a:r>
            <a:r>
              <a:rPr lang="ja-JP" altLang="en-US" sz="1600" dirty="0"/>
              <a:t>を導入し、代わりに判断をさせます。</a:t>
            </a:r>
            <a:endParaRPr lang="en-US" altLang="ja-JP" sz="1600" dirty="0"/>
          </a:p>
          <a:p>
            <a:pPr lvl="1">
              <a:buClr>
                <a:srgbClr val="F36C37"/>
              </a:buClr>
              <a:buSzPct val="50000"/>
              <a:buFont typeface="Wingdings" panose="05000000000000000000" pitchFamily="2" charset="2"/>
              <a:buChar char="n"/>
            </a:pPr>
            <a:r>
              <a:rPr lang="ja-JP" altLang="en-US" sz="1400" b="1" dirty="0"/>
              <a:t>物件の写真からどの部屋の画像なのかを識別。自動でラベル付け</a:t>
            </a:r>
            <a:endParaRPr lang="en-US" altLang="ja-JP" sz="1400" b="1" dirty="0"/>
          </a:p>
          <a:p>
            <a:pPr lvl="1">
              <a:buClr>
                <a:srgbClr val="F36C37"/>
              </a:buClr>
              <a:buSzPct val="50000"/>
              <a:buFont typeface="Wingdings" panose="05000000000000000000" pitchFamily="2" charset="2"/>
              <a:buChar char="n"/>
            </a:pPr>
            <a:r>
              <a:rPr lang="ja-JP" altLang="en-US" sz="1400" b="1" dirty="0"/>
              <a:t>服の画像から自動でクリーニングのカテゴリを検出する無人レジ</a:t>
            </a:r>
            <a:br>
              <a:rPr lang="en-US" altLang="ja-JP" sz="2400" dirty="0"/>
            </a:br>
            <a:endParaRPr lang="en-US" altLang="ja-JP" sz="1600" dirty="0"/>
          </a:p>
          <a:p>
            <a:pPr>
              <a:buClr>
                <a:srgbClr val="F36C37"/>
              </a:buClr>
              <a:buFont typeface="Wingdings" panose="05000000000000000000" pitchFamily="2" charset="2"/>
              <a:buChar char="l"/>
            </a:pPr>
            <a:r>
              <a:rPr lang="ja-JP" altLang="en-US" sz="1800" dirty="0"/>
              <a:t>人間の補強・増強として人の行う仕事を拡張する</a:t>
            </a:r>
            <a:br>
              <a:rPr lang="en-US" altLang="ja-JP" sz="1800" dirty="0"/>
            </a:br>
            <a:br>
              <a:rPr lang="en-US" altLang="ja-JP" sz="900" dirty="0"/>
            </a:br>
            <a:r>
              <a:rPr lang="ja-JP" altLang="en-US" sz="1600" dirty="0"/>
              <a:t>　人間では見ただけでは判断が難しいような事象も大量の画像から傾向を学んだ</a:t>
            </a:r>
            <a:r>
              <a:rPr lang="en-US" altLang="ja-JP" sz="1600" dirty="0"/>
              <a:t>AI</a:t>
            </a:r>
            <a:r>
              <a:rPr lang="ja-JP" altLang="en-US" sz="1600" dirty="0"/>
              <a:t>なら判断できる場合もあります。また、精度が不十分で</a:t>
            </a:r>
            <a:r>
              <a:rPr lang="en-US" altLang="ja-JP" sz="1600" dirty="0"/>
              <a:t>AI</a:t>
            </a:r>
            <a:r>
              <a:rPr lang="ja-JP" altLang="en-US" sz="1600" dirty="0"/>
              <a:t>に完全に代行させられなくても、</a:t>
            </a:r>
            <a:r>
              <a:rPr lang="ja-JP" altLang="en-US" sz="1600" dirty="0">
                <a:solidFill>
                  <a:srgbClr val="00879E"/>
                </a:solidFill>
              </a:rPr>
              <a:t>最終的な判断を人間がするための補助材料</a:t>
            </a:r>
            <a:r>
              <a:rPr lang="ja-JP" altLang="en-US" sz="1600" dirty="0"/>
              <a:t>にすることで業務の手助けになるケースは多く存在します。</a:t>
            </a:r>
            <a:endParaRPr lang="en-US" altLang="ja-JP" sz="1600" dirty="0"/>
          </a:p>
          <a:p>
            <a:pPr lvl="1">
              <a:buClr>
                <a:srgbClr val="F36C37"/>
              </a:buClr>
              <a:buSzPct val="50000"/>
              <a:buFont typeface="Wingdings" panose="05000000000000000000" pitchFamily="2" charset="2"/>
              <a:buChar char="n"/>
            </a:pPr>
            <a:r>
              <a:rPr lang="ja-JP" altLang="en-US" sz="1400" b="1" dirty="0"/>
              <a:t>監視カメラの映像から万引きの可能性のある不審者を通知</a:t>
            </a:r>
            <a:endParaRPr lang="en-US" altLang="ja-JP" sz="1400" b="1" dirty="0"/>
          </a:p>
          <a:p>
            <a:pPr lvl="1">
              <a:buClr>
                <a:srgbClr val="F36C37"/>
              </a:buClr>
              <a:buSzPct val="50000"/>
              <a:buFont typeface="Wingdings" panose="05000000000000000000" pitchFamily="2" charset="2"/>
              <a:buChar char="n"/>
            </a:pPr>
            <a:r>
              <a:rPr lang="ja-JP" altLang="en-US" sz="1400" b="1" dirty="0"/>
              <a:t>患者の臓器の画像から腫瘍を発見する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7-4-1.</a:t>
            </a:r>
            <a:r>
              <a:rPr lang="ja-JP" altLang="en-US" dirty="0"/>
              <a:t>画像分類の活用例①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355</a:t>
            </a:fld>
            <a:endParaRPr kumimoji="1" lang="ja-JP" altLang="en-US"/>
          </a:p>
        </p:txBody>
      </p:sp>
      <p:sp>
        <p:nvSpPr>
          <p:cNvPr id="10" name="テキスト ボックス 9">
            <a:extLst>
              <a:ext uri="{FF2B5EF4-FFF2-40B4-BE49-F238E27FC236}">
                <a16:creationId xmlns:a16="http://schemas.microsoft.com/office/drawing/2014/main" id="{53832DD6-D6F9-4CE9-956E-C4FE4BEE07CB}"/>
              </a:ext>
            </a:extLst>
          </p:cNvPr>
          <p:cNvSpPr txBox="1"/>
          <p:nvPr/>
        </p:nvSpPr>
        <p:spPr>
          <a:xfrm>
            <a:off x="766763" y="923033"/>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画像分類の活用について代表的な事例を紹介します。</a:t>
            </a:r>
            <a:endParaRPr lang="en-US" altLang="ja-JP" sz="1800" dirty="0"/>
          </a:p>
        </p:txBody>
      </p:sp>
      <p:pic>
        <p:nvPicPr>
          <p:cNvPr id="8" name="図 7" descr="背景パターン が含まれている画像&#10;&#10;自動的に生成された説明">
            <a:extLst>
              <a:ext uri="{FF2B5EF4-FFF2-40B4-BE49-F238E27FC236}">
                <a16:creationId xmlns:a16="http://schemas.microsoft.com/office/drawing/2014/main" id="{B713686C-C3F9-4EE0-B090-C4FD1646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367" y="4852240"/>
            <a:ext cx="3331132" cy="1424060"/>
          </a:xfrm>
          <a:prstGeom prst="rect">
            <a:avLst/>
          </a:prstGeom>
        </p:spPr>
      </p:pic>
      <p:sp>
        <p:nvSpPr>
          <p:cNvPr id="9" name="テキスト ボックス 8">
            <a:extLst>
              <a:ext uri="{FF2B5EF4-FFF2-40B4-BE49-F238E27FC236}">
                <a16:creationId xmlns:a16="http://schemas.microsoft.com/office/drawing/2014/main" id="{E5BA74A0-1DCA-4225-A9C8-59DE90BD6A21}"/>
              </a:ext>
            </a:extLst>
          </p:cNvPr>
          <p:cNvSpPr txBox="1"/>
          <p:nvPr/>
        </p:nvSpPr>
        <p:spPr>
          <a:xfrm>
            <a:off x="825500" y="6009073"/>
            <a:ext cx="7622538" cy="35625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chemeClr val="bg2">
                    <a:lumMod val="50000"/>
                  </a:schemeClr>
                </a:solidFill>
              </a:rPr>
              <a:t>※</a:t>
            </a:r>
            <a:r>
              <a:rPr lang="ja-JP" altLang="en-US" sz="1400" dirty="0">
                <a:solidFill>
                  <a:schemeClr val="bg2">
                    <a:lumMod val="50000"/>
                  </a:schemeClr>
                </a:solidFill>
              </a:rPr>
              <a:t>単純な画像分類だけでは実現できないものも含んでいます</a:t>
            </a:r>
            <a:endParaRPr lang="en-US" altLang="ja-JP" sz="1400" dirty="0">
              <a:solidFill>
                <a:schemeClr val="bg2">
                  <a:lumMod val="50000"/>
                </a:schemeClr>
              </a:solidFill>
            </a:endParaRPr>
          </a:p>
        </p:txBody>
      </p:sp>
    </p:spTree>
    <p:extLst>
      <p:ext uri="{BB962C8B-B14F-4D97-AF65-F5344CB8AC3E}">
        <p14:creationId xmlns:p14="http://schemas.microsoft.com/office/powerpoint/2010/main" val="286937761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92843"/>
            <a:ext cx="10599737" cy="4972481"/>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66763" y="1467128"/>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新たなユーザー体験を提供する</a:t>
            </a:r>
            <a:br>
              <a:rPr lang="en-US" altLang="ja-JP" sz="1800" dirty="0"/>
            </a:br>
            <a:br>
              <a:rPr lang="en-US" altLang="ja-JP" sz="800" dirty="0"/>
            </a:br>
            <a:r>
              <a:rPr lang="ja-JP" altLang="en-US" sz="1600" dirty="0"/>
              <a:t>　</a:t>
            </a:r>
            <a:r>
              <a:rPr lang="en-US" altLang="ja-JP" sz="1600" dirty="0"/>
              <a:t>AI</a:t>
            </a:r>
            <a:r>
              <a:rPr lang="ja-JP" altLang="en-US" sz="1600" dirty="0"/>
              <a:t>を導入することで業務フローを改善したり、コストの削減につながらなくても、サービスを利用する顧客を楽しませたり、</a:t>
            </a:r>
            <a:r>
              <a:rPr lang="ja-JP" altLang="en-US" sz="1600" dirty="0">
                <a:solidFill>
                  <a:srgbClr val="00879E"/>
                </a:solidFill>
              </a:rPr>
              <a:t>新たな体験</a:t>
            </a:r>
            <a:r>
              <a:rPr lang="ja-JP" altLang="en-US" sz="1600" dirty="0"/>
              <a:t>から感動を与えることでビジネスに有効活用するケースです。</a:t>
            </a:r>
            <a:endParaRPr lang="en-US" altLang="ja-JP" sz="1600" dirty="0"/>
          </a:p>
          <a:p>
            <a:pPr lvl="1">
              <a:buClr>
                <a:srgbClr val="F36C37"/>
              </a:buClr>
              <a:buSzPct val="50000"/>
              <a:buFont typeface="Wingdings" panose="05000000000000000000" pitchFamily="2" charset="2"/>
              <a:buChar char="n"/>
            </a:pPr>
            <a:r>
              <a:rPr lang="ja-JP" altLang="en-US" sz="1400" b="1" dirty="0"/>
              <a:t>フリマアプリで撮影した写真から、商品のカテゴリやメーカーなどを自動で判別して入力</a:t>
            </a:r>
            <a:br>
              <a:rPr lang="en-US" altLang="ja-JP" sz="2400" dirty="0"/>
            </a:br>
            <a:endParaRPr lang="en-US" altLang="ja-JP" sz="16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7-4-2.</a:t>
            </a:r>
            <a:r>
              <a:rPr lang="ja-JP" altLang="en-US" dirty="0"/>
              <a:t>画像分類の活用例②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356</a:t>
            </a:fld>
            <a:endParaRPr kumimoji="1" lang="ja-JP" altLang="en-US"/>
          </a:p>
        </p:txBody>
      </p:sp>
      <p:pic>
        <p:nvPicPr>
          <p:cNvPr id="9" name="図 8" descr="アイコン&#10;&#10;中程度の精度で自動的に生成された説明">
            <a:extLst>
              <a:ext uri="{FF2B5EF4-FFF2-40B4-BE49-F238E27FC236}">
                <a16:creationId xmlns:a16="http://schemas.microsoft.com/office/drawing/2014/main" id="{8B833AE7-DCF0-457D-ACB8-1ED2CC04B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4093846"/>
            <a:ext cx="1765207" cy="2247108"/>
          </a:xfrm>
          <a:prstGeom prst="rect">
            <a:avLst/>
          </a:prstGeom>
        </p:spPr>
      </p:pic>
      <p:sp>
        <p:nvSpPr>
          <p:cNvPr id="11" name="テキスト ボックス 10">
            <a:extLst>
              <a:ext uri="{FF2B5EF4-FFF2-40B4-BE49-F238E27FC236}">
                <a16:creationId xmlns:a16="http://schemas.microsoft.com/office/drawing/2014/main" id="{AEF045D9-C40B-414F-84F6-80679CD6B7F2}"/>
              </a:ext>
            </a:extLst>
          </p:cNvPr>
          <p:cNvSpPr txBox="1"/>
          <p:nvPr/>
        </p:nvSpPr>
        <p:spPr>
          <a:xfrm>
            <a:off x="825500" y="6009073"/>
            <a:ext cx="7622538" cy="35625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chemeClr val="bg2">
                    <a:lumMod val="50000"/>
                  </a:schemeClr>
                </a:solidFill>
              </a:rPr>
              <a:t>※</a:t>
            </a:r>
            <a:r>
              <a:rPr lang="ja-JP" altLang="en-US" sz="1400" dirty="0">
                <a:solidFill>
                  <a:schemeClr val="bg2">
                    <a:lumMod val="50000"/>
                  </a:schemeClr>
                </a:solidFill>
              </a:rPr>
              <a:t>単純な画像分類だけでは実現できないものも含んでいます</a:t>
            </a:r>
            <a:endParaRPr lang="en-US" altLang="ja-JP" sz="1400" dirty="0">
              <a:solidFill>
                <a:schemeClr val="bg2">
                  <a:lumMod val="50000"/>
                </a:schemeClr>
              </a:solidFill>
            </a:endParaRPr>
          </a:p>
        </p:txBody>
      </p:sp>
    </p:spTree>
    <p:extLst>
      <p:ext uri="{BB962C8B-B14F-4D97-AF65-F5344CB8AC3E}">
        <p14:creationId xmlns:p14="http://schemas.microsoft.com/office/powerpoint/2010/main" val="13777115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この章では、ニューラルネットワークの発展形である</a:t>
            </a:r>
            <a:r>
              <a:rPr lang="en-US" altLang="ja-JP" sz="2000" b="1" dirty="0">
                <a:solidFill>
                  <a:srgbClr val="F36C37"/>
                </a:solidFill>
              </a:rPr>
              <a:t>CNN</a:t>
            </a:r>
            <a:r>
              <a:rPr lang="ja-JP" altLang="en-US" sz="2000" b="1" dirty="0">
                <a:solidFill>
                  <a:srgbClr val="F36C37"/>
                </a:solidFill>
              </a:rPr>
              <a:t>を用いた</a:t>
            </a:r>
            <a:br>
              <a:rPr lang="en-US" altLang="ja-JP" sz="2000" b="1" dirty="0">
                <a:solidFill>
                  <a:srgbClr val="F36C37"/>
                </a:solidFill>
              </a:rPr>
            </a:br>
            <a:r>
              <a:rPr lang="ja-JP" altLang="en-US" sz="2000" b="1" dirty="0">
                <a:solidFill>
                  <a:srgbClr val="F36C37"/>
                </a:solidFill>
              </a:rPr>
              <a:t>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TensorFlow / </a:t>
            </a:r>
            <a:r>
              <a:rPr lang="en-US" altLang="ja-JP" sz="2000" b="1" dirty="0" err="1">
                <a:solidFill>
                  <a:srgbClr val="F36C37"/>
                </a:solidFill>
              </a:rPr>
              <a:t>Keras</a:t>
            </a:r>
            <a:r>
              <a:rPr lang="ja-JP" altLang="en-US" sz="2000" b="1" dirty="0">
                <a:solidFill>
                  <a:srgbClr val="F36C37"/>
                </a:solidFill>
              </a:rPr>
              <a:t>での実装を体験しました。</a:t>
            </a:r>
            <a:br>
              <a:rPr lang="en-US" altLang="ja-JP" sz="2000" b="1" dirty="0">
                <a:solidFill>
                  <a:srgbClr val="F36C37"/>
                </a:solidFill>
              </a:rPr>
            </a:br>
            <a:r>
              <a:rPr lang="ja-JP" altLang="en-US" sz="2000" b="1" dirty="0">
                <a:solidFill>
                  <a:srgbClr val="F36C37"/>
                </a:solidFill>
              </a:rPr>
              <a:t>また、画像分類の活用例も確認しました。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357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を用いて画像分類モデルを実装できる</a:t>
            </a:r>
            <a:endParaRPr lang="en-US" altLang="ja-JP" sz="2000" b="1" dirty="0"/>
          </a:p>
        </p:txBody>
      </p:sp>
    </p:spTree>
    <p:extLst>
      <p:ext uri="{BB962C8B-B14F-4D97-AF65-F5344CB8AC3E}">
        <p14:creationId xmlns:p14="http://schemas.microsoft.com/office/powerpoint/2010/main" val="24490715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コースのまとめ</a:t>
            </a:r>
            <a:endParaRPr lang="en-US" altLang="ja-JP" sz="3200" spc="150" dirty="0">
              <a:solidFill>
                <a:srgbClr val="F36C37"/>
              </a:solidFill>
            </a:endParaRPr>
          </a:p>
        </p:txBody>
      </p:sp>
    </p:spTree>
    <p:extLst>
      <p:ext uri="{BB962C8B-B14F-4D97-AF65-F5344CB8AC3E}">
        <p14:creationId xmlns:p14="http://schemas.microsoft.com/office/powerpoint/2010/main" val="115683475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989038"/>
            <a:ext cx="10599737" cy="252681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コースのまとめ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4636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このコースでは、機械学習</a:t>
            </a:r>
            <a:r>
              <a:rPr lang="en-US" altLang="ja-JP" sz="2000" b="1" dirty="0">
                <a:solidFill>
                  <a:srgbClr val="F36C37"/>
                </a:solidFill>
              </a:rPr>
              <a:t>&amp;</a:t>
            </a:r>
            <a:r>
              <a:rPr lang="ja-JP" altLang="en-US" sz="2000" b="1" dirty="0">
                <a:solidFill>
                  <a:srgbClr val="F36C37"/>
                </a:solidFill>
              </a:rPr>
              <a:t>ディープラーニングを実装しながら学び、</a:t>
            </a:r>
            <a:br>
              <a:rPr lang="en-US" altLang="ja-JP" sz="2000" b="1" dirty="0">
                <a:solidFill>
                  <a:srgbClr val="F36C37"/>
                </a:solidFill>
              </a:rPr>
            </a:br>
            <a:r>
              <a:rPr lang="ja-JP" altLang="en-US" sz="2000" b="1" dirty="0">
                <a:solidFill>
                  <a:srgbClr val="F36C37"/>
                </a:solidFill>
              </a:rPr>
              <a:t>構造化データの回帰・分類や画像分類について学びました。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また、モデルの構築、評価、精度の改善についても学び、代表的なライブラリや</a:t>
            </a:r>
            <a:br>
              <a:rPr lang="en-US" altLang="ja-JP" sz="2000" b="1" dirty="0">
                <a:solidFill>
                  <a:srgbClr val="F36C37"/>
                </a:solidFill>
              </a:rPr>
            </a:br>
            <a:r>
              <a:rPr lang="ja-JP" altLang="en-US" sz="2000" b="1" dirty="0">
                <a:solidFill>
                  <a:srgbClr val="F36C37"/>
                </a:solidFill>
              </a:rPr>
              <a:t>フレームワークでの実装方法を学びました。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359</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70052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80091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コースの目標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752941"/>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24452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spcBef>
                <a:spcPts val="0"/>
              </a:spcBef>
              <a:spcAft>
                <a:spcPts val="0"/>
              </a:spcAft>
              <a:buClr>
                <a:schemeClr val="tx1">
                  <a:lumMod val="75000"/>
                  <a:lumOff val="25000"/>
                </a:schemeClr>
              </a:buClr>
            </a:pPr>
            <a:r>
              <a:rPr lang="ja-JP" altLang="en-US" sz="1800" b="1" dirty="0"/>
              <a:t>機械学習の概要を説明できる</a:t>
            </a:r>
          </a:p>
          <a:p>
            <a:pPr>
              <a:lnSpc>
                <a:spcPct val="150000"/>
              </a:lnSpc>
              <a:spcBef>
                <a:spcPts val="0"/>
              </a:spcBef>
              <a:spcAft>
                <a:spcPts val="0"/>
              </a:spcAft>
              <a:buClr>
                <a:schemeClr val="tx1">
                  <a:lumMod val="75000"/>
                  <a:lumOff val="25000"/>
                </a:schemeClr>
              </a:buClr>
            </a:pPr>
            <a:r>
              <a:rPr lang="en-US" altLang="ja-JP" sz="1800" b="1" dirty="0"/>
              <a:t>scikit-learn</a:t>
            </a:r>
            <a:r>
              <a:rPr lang="ja-JP" altLang="en-US" sz="1800" b="1" dirty="0"/>
              <a:t>を使用して機械学習モデルを実装できる</a:t>
            </a:r>
          </a:p>
          <a:p>
            <a:pPr>
              <a:lnSpc>
                <a:spcPct val="150000"/>
              </a:lnSpc>
              <a:spcBef>
                <a:spcPts val="0"/>
              </a:spcBef>
              <a:spcAft>
                <a:spcPts val="0"/>
              </a:spcAft>
              <a:buClr>
                <a:schemeClr val="tx1">
                  <a:lumMod val="75000"/>
                  <a:lumOff val="25000"/>
                </a:schemeClr>
              </a:buClr>
            </a:pPr>
            <a:r>
              <a:rPr lang="en-US" altLang="ja-JP" sz="1800" b="1" dirty="0"/>
              <a:t>LightGBM</a:t>
            </a:r>
            <a:r>
              <a:rPr lang="ja-JP" altLang="en-US" sz="1800" b="1" dirty="0"/>
              <a:t>を使用した機械学習モデルを実装できる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を使用してディープラーニングを実装できる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を用いて画像分類モデルを実装できる</a:t>
            </a:r>
          </a:p>
        </p:txBody>
      </p:sp>
      <p:pic>
        <p:nvPicPr>
          <p:cNvPr id="7" name="図 6">
            <a:extLst>
              <a:ext uri="{FF2B5EF4-FFF2-40B4-BE49-F238E27FC236}">
                <a16:creationId xmlns:a16="http://schemas.microsoft.com/office/drawing/2014/main" id="{B6005FBF-3382-4694-9C8D-24380A0FA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6552" y="1404756"/>
            <a:ext cx="1931438" cy="1931438"/>
          </a:xfrm>
          <a:prstGeom prst="rect">
            <a:avLst/>
          </a:prstGeom>
        </p:spPr>
      </p:pic>
      <p:pic>
        <p:nvPicPr>
          <p:cNvPr id="12" name="図 11" descr="スポーツゲーム が含まれている画像&#10;&#10;自動的に生成された説明">
            <a:extLst>
              <a:ext uri="{FF2B5EF4-FFF2-40B4-BE49-F238E27FC236}">
                <a16:creationId xmlns:a16="http://schemas.microsoft.com/office/drawing/2014/main" id="{18AB2E50-9C6D-4B58-B78C-37CB928957CE}"/>
              </a:ext>
            </a:extLst>
          </p:cNvPr>
          <p:cNvPicPr>
            <a:picLocks noChangeAspect="1"/>
          </p:cNvPicPr>
          <p:nvPr/>
        </p:nvPicPr>
        <p:blipFill rotWithShape="1">
          <a:blip r:embed="rId5">
            <a:extLst>
              <a:ext uri="{28A0092B-C50C-407E-A947-70E740481C1C}">
                <a14:useLocalDpi xmlns:a14="http://schemas.microsoft.com/office/drawing/2010/main" val="0"/>
              </a:ext>
            </a:extLst>
          </a:blip>
          <a:srcRect b="31953"/>
          <a:stretch/>
        </p:blipFill>
        <p:spPr>
          <a:xfrm>
            <a:off x="9754883" y="4469462"/>
            <a:ext cx="2433107" cy="1750025"/>
          </a:xfrm>
          <a:prstGeom prst="rect">
            <a:avLst/>
          </a:prstGeom>
        </p:spPr>
      </p:pic>
    </p:spTree>
    <p:extLst>
      <p:ext uri="{BB962C8B-B14F-4D97-AF65-F5344CB8AC3E}">
        <p14:creationId xmlns:p14="http://schemas.microsoft.com/office/powerpoint/2010/main" val="1531065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自然言語処理</a:t>
            </a:r>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自然言語処理</a:t>
              </a:r>
              <a:endParaRPr lang="en-US" altLang="ja-JP" sz="2400" b="1" spc="150" dirty="0">
                <a:solidFill>
                  <a:schemeClr val="bg1"/>
                </a:solidFill>
                <a:latin typeface="+mn-ea"/>
              </a:endParaRP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rgbClr val="494949"/>
                </a:solidFill>
              </a:rPr>
              <a:t>　</a:t>
            </a:r>
            <a:r>
              <a:rPr lang="ja-JP" altLang="en-US" sz="2000">
                <a:solidFill>
                  <a:srgbClr val="494949"/>
                </a:solidFill>
              </a:rPr>
              <a:t>自然言語処理技術は、人間の言葉を使用した技術です。</a:t>
            </a:r>
            <a:endParaRPr lang="en-US" altLang="ja-JP" sz="2000" dirty="0">
              <a:solidFill>
                <a:srgbClr val="494949"/>
              </a:solidFill>
            </a:endParaRPr>
          </a:p>
          <a:p>
            <a:r>
              <a:rPr lang="ja-JP" altLang="en-US" sz="2000" spc="0">
                <a:solidFill>
                  <a:srgbClr val="494949"/>
                </a:solidFill>
              </a:rPr>
              <a:t>文章生成や文章の分類、機械翻訳や固有表現抽出など様々なタスクがあります。昨今話題の生成</a:t>
            </a:r>
            <a:r>
              <a:rPr lang="en-US" altLang="ja-JP" sz="2000" spc="0" dirty="0">
                <a:solidFill>
                  <a:srgbClr val="494949"/>
                </a:solidFill>
              </a:rPr>
              <a:t> AI </a:t>
            </a:r>
            <a:r>
              <a:rPr lang="ja-JP" altLang="en-US" sz="2000" spc="0">
                <a:solidFill>
                  <a:srgbClr val="494949"/>
                </a:solidFill>
              </a:rPr>
              <a:t>も大規模言語（</a:t>
            </a:r>
            <a:r>
              <a:rPr lang="en-US" altLang="ja-JP" sz="2000" spc="0" dirty="0">
                <a:solidFill>
                  <a:srgbClr val="494949"/>
                </a:solidFill>
              </a:rPr>
              <a:t>LLM)</a:t>
            </a:r>
            <a:r>
              <a:rPr lang="ja-JP" altLang="en-US" sz="2000" spc="0">
                <a:solidFill>
                  <a:srgbClr val="494949"/>
                </a:solidFill>
              </a:rPr>
              <a:t>モデルと言われる自然言語処理の一種です。</a:t>
            </a:r>
            <a:endParaRPr lang="ja-JP" altLang="en-US" sz="2000" spc="0" dirty="0">
              <a:solidFill>
                <a:srgbClr val="494949"/>
              </a:solidFill>
            </a:endParaRPr>
          </a:p>
        </p:txBody>
      </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5826335" y="3190815"/>
            <a:ext cx="59503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翻訳</a:t>
            </a:r>
            <a:endParaRPr kumimoji="1" lang="ja-JP" altLang="en-US" sz="1600" dirty="0">
              <a:solidFill>
                <a:srgbClr val="000000"/>
              </a:solidFill>
              <a:latin typeface="+mn-ea"/>
            </a:endParaRPr>
          </a:p>
        </p:txBody>
      </p:sp>
      <p:pic>
        <p:nvPicPr>
          <p:cNvPr id="23" name="図 22">
            <a:extLst>
              <a:ext uri="{FF2B5EF4-FFF2-40B4-BE49-F238E27FC236}">
                <a16:creationId xmlns:a16="http://schemas.microsoft.com/office/drawing/2014/main" id="{10813720-7F04-6521-D467-288B83393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716" y="3507956"/>
            <a:ext cx="823262" cy="1029506"/>
          </a:xfrm>
          <a:prstGeom prst="rect">
            <a:avLst/>
          </a:prstGeom>
        </p:spPr>
      </p:pic>
      <p:sp>
        <p:nvSpPr>
          <p:cNvPr id="24" name="テキスト ボックス 23">
            <a:extLst>
              <a:ext uri="{FF2B5EF4-FFF2-40B4-BE49-F238E27FC236}">
                <a16:creationId xmlns:a16="http://schemas.microsoft.com/office/drawing/2014/main" id="{8C3E9069-B95C-8DC6-559F-653816062E91}"/>
              </a:ext>
            </a:extLst>
          </p:cNvPr>
          <p:cNvSpPr txBox="1"/>
          <p:nvPr/>
        </p:nvSpPr>
        <p:spPr>
          <a:xfrm>
            <a:off x="2472716" y="4537462"/>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sp>
        <p:nvSpPr>
          <p:cNvPr id="27" name="吹き出し: 角を丸めた四角形 28">
            <a:extLst>
              <a:ext uri="{FF2B5EF4-FFF2-40B4-BE49-F238E27FC236}">
                <a16:creationId xmlns:a16="http://schemas.microsoft.com/office/drawing/2014/main" id="{FCADBAED-C5AD-08C7-CC0B-79E27A94A4C8}"/>
              </a:ext>
            </a:extLst>
          </p:cNvPr>
          <p:cNvSpPr/>
          <p:nvPr/>
        </p:nvSpPr>
        <p:spPr>
          <a:xfrm>
            <a:off x="3331704" y="3255361"/>
            <a:ext cx="1048243"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迷惑メール</a:t>
            </a:r>
            <a:endParaRPr kumimoji="1" lang="ja-JP" altLang="en-US" sz="1400" b="1" dirty="0">
              <a:solidFill>
                <a:srgbClr val="494949"/>
              </a:solidFill>
              <a:latin typeface="+mn-ea"/>
            </a:endParaRPr>
          </a:p>
        </p:txBody>
      </p:sp>
      <p:sp>
        <p:nvSpPr>
          <p:cNvPr id="29" name="テキスト ボックス 28">
            <a:extLst>
              <a:ext uri="{FF2B5EF4-FFF2-40B4-BE49-F238E27FC236}">
                <a16:creationId xmlns:a16="http://schemas.microsoft.com/office/drawing/2014/main" id="{1B2D775B-7A57-8403-DE06-4E887A299654}"/>
              </a:ext>
            </a:extLst>
          </p:cNvPr>
          <p:cNvSpPr txBox="1"/>
          <p:nvPr/>
        </p:nvSpPr>
        <p:spPr>
          <a:xfrm>
            <a:off x="1571167" y="3190815"/>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文章分類</a:t>
            </a:r>
            <a:endParaRPr kumimoji="1" lang="ja-JP" altLang="en-US" sz="1600" dirty="0">
              <a:solidFill>
                <a:srgbClr val="000000"/>
              </a:solidFill>
              <a:latin typeface="+mn-ea"/>
            </a:endParaRPr>
          </a:p>
        </p:txBody>
      </p:sp>
      <p:sp>
        <p:nvSpPr>
          <p:cNvPr id="36" name="テキスト ボックス 35">
            <a:extLst>
              <a:ext uri="{FF2B5EF4-FFF2-40B4-BE49-F238E27FC236}">
                <a16:creationId xmlns:a16="http://schemas.microsoft.com/office/drawing/2014/main" id="{5D5D2C38-C5FE-A663-A273-B35257C3BBC4}"/>
              </a:ext>
            </a:extLst>
          </p:cNvPr>
          <p:cNvSpPr txBox="1"/>
          <p:nvPr/>
        </p:nvSpPr>
        <p:spPr>
          <a:xfrm>
            <a:off x="9463350" y="3190815"/>
            <a:ext cx="95891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生成</a:t>
            </a:r>
            <a:r>
              <a:rPr kumimoji="1" lang="en-US" altLang="ja-JP" sz="1600" dirty="0">
                <a:solidFill>
                  <a:srgbClr val="000000"/>
                </a:solidFill>
                <a:latin typeface="+mn-ea"/>
              </a:rPr>
              <a:t> AI </a:t>
            </a:r>
            <a:endParaRPr kumimoji="1" lang="ja-JP" altLang="en-US" sz="1600" dirty="0">
              <a:solidFill>
                <a:srgbClr val="000000"/>
              </a:solidFill>
              <a:latin typeface="+mn-ea"/>
            </a:endParaRPr>
          </a:p>
        </p:txBody>
      </p:sp>
      <p:pic>
        <p:nvPicPr>
          <p:cNvPr id="1026" name="Picture 2" descr="Blue Email Icon Icon Free PNG Image｜Illustoon">
            <a:extLst>
              <a:ext uri="{FF2B5EF4-FFF2-40B4-BE49-F238E27FC236}">
                <a16:creationId xmlns:a16="http://schemas.microsoft.com/office/drawing/2014/main" id="{2630D2F6-7274-5BDE-A35A-3C0545ABE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 y="3295571"/>
            <a:ext cx="926614" cy="9266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Email Icon Icon Free PNG Image｜Illustoon">
            <a:extLst>
              <a:ext uri="{FF2B5EF4-FFF2-40B4-BE49-F238E27FC236}">
                <a16:creationId xmlns:a16="http://schemas.microsoft.com/office/drawing/2014/main" id="{07ED9D53-0704-EB32-A50B-C0A3DF5EB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23" y="3880549"/>
            <a:ext cx="926614" cy="926614"/>
          </a:xfrm>
          <a:prstGeom prst="rect">
            <a:avLst/>
          </a:prstGeom>
          <a:noFill/>
          <a:extLst>
            <a:ext uri="{909E8E84-426E-40DD-AFC4-6F175D3DCCD1}">
              <a14:hiddenFill xmlns:a14="http://schemas.microsoft.com/office/drawing/2010/main">
                <a:solidFill>
                  <a:srgbClr val="FFFFFF"/>
                </a:solidFill>
              </a14:hiddenFill>
            </a:ext>
          </a:extLst>
        </p:spPr>
      </p:pic>
      <p:sp>
        <p:nvSpPr>
          <p:cNvPr id="21" name="矢印: 右 27">
            <a:extLst>
              <a:ext uri="{FF2B5EF4-FFF2-40B4-BE49-F238E27FC236}">
                <a16:creationId xmlns:a16="http://schemas.microsoft.com/office/drawing/2014/main" id="{ACDDC1D2-8979-85B6-BFCD-14F5873E4FC5}"/>
              </a:ext>
            </a:extLst>
          </p:cNvPr>
          <p:cNvSpPr/>
          <p:nvPr/>
        </p:nvSpPr>
        <p:spPr>
          <a:xfrm>
            <a:off x="1890338" y="395010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pic>
        <p:nvPicPr>
          <p:cNvPr id="33" name="図 32">
            <a:extLst>
              <a:ext uri="{FF2B5EF4-FFF2-40B4-BE49-F238E27FC236}">
                <a16:creationId xmlns:a16="http://schemas.microsoft.com/office/drawing/2014/main" id="{AF781856-BBA6-F081-DFA0-087CB1EE1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637" y="3507956"/>
            <a:ext cx="823262" cy="1029506"/>
          </a:xfrm>
          <a:prstGeom prst="rect">
            <a:avLst/>
          </a:prstGeom>
        </p:spPr>
      </p:pic>
      <p:sp>
        <p:nvSpPr>
          <p:cNvPr id="35" name="矢印: 右 27">
            <a:extLst>
              <a:ext uri="{FF2B5EF4-FFF2-40B4-BE49-F238E27FC236}">
                <a16:creationId xmlns:a16="http://schemas.microsoft.com/office/drawing/2014/main" id="{251127AE-1474-C05D-591D-0E2FC9602C1B}"/>
              </a:ext>
            </a:extLst>
          </p:cNvPr>
          <p:cNvSpPr/>
          <p:nvPr/>
        </p:nvSpPr>
        <p:spPr>
          <a:xfrm>
            <a:off x="5921060" y="3952490"/>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37" name="テキスト ボックス 36">
            <a:extLst>
              <a:ext uri="{FF2B5EF4-FFF2-40B4-BE49-F238E27FC236}">
                <a16:creationId xmlns:a16="http://schemas.microsoft.com/office/drawing/2014/main" id="{8508D275-6C1D-45B0-4167-D037E8603214}"/>
              </a:ext>
            </a:extLst>
          </p:cNvPr>
          <p:cNvSpPr txBox="1"/>
          <p:nvPr/>
        </p:nvSpPr>
        <p:spPr>
          <a:xfrm>
            <a:off x="4717498" y="3826076"/>
            <a:ext cx="1005403" cy="830997"/>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000000"/>
                </a:solidFill>
                <a:latin typeface="+mn-ea"/>
              </a:rPr>
              <a:t>Hello</a:t>
            </a:r>
          </a:p>
          <a:p>
            <a:pPr algn="ctr" defTabSz="914400" fontAlgn="base">
              <a:spcBef>
                <a:spcPct val="0"/>
              </a:spcBef>
              <a:spcAft>
                <a:spcPct val="0"/>
              </a:spcAft>
            </a:pPr>
            <a:r>
              <a:rPr kumimoji="1" lang="ja-JP" altLang="en-US" sz="1600">
                <a:solidFill>
                  <a:srgbClr val="000000"/>
                </a:solidFill>
                <a:latin typeface="+mn-ea"/>
              </a:rPr>
              <a:t>ニーハオ</a:t>
            </a:r>
            <a:endParaRPr kumimoji="1" lang="en-US" altLang="ja-JP" sz="1600" dirty="0">
              <a:solidFill>
                <a:srgbClr val="000000"/>
              </a:solidFill>
              <a:latin typeface="+mn-ea"/>
            </a:endParaRPr>
          </a:p>
          <a:p>
            <a:pPr algn="ctr" defTabSz="914400" fontAlgn="base">
              <a:spcBef>
                <a:spcPct val="0"/>
              </a:spcBef>
              <a:spcAft>
                <a:spcPct val="0"/>
              </a:spcAft>
            </a:pPr>
            <a:r>
              <a:rPr kumimoji="1" lang="en-US" altLang="ja-JP" sz="1600" dirty="0">
                <a:solidFill>
                  <a:srgbClr val="000000"/>
                </a:solidFill>
                <a:latin typeface="+mn-ea"/>
              </a:rPr>
              <a:t>Ora!</a:t>
            </a:r>
            <a:endParaRPr kumimoji="1" lang="ja-JP" altLang="en-US" sz="1600" dirty="0">
              <a:solidFill>
                <a:srgbClr val="000000"/>
              </a:solidFill>
              <a:latin typeface="+mn-ea"/>
            </a:endParaRPr>
          </a:p>
        </p:txBody>
      </p:sp>
      <p:sp>
        <p:nvSpPr>
          <p:cNvPr id="38" name="吹き出し: 角を丸めた四角形 28">
            <a:extLst>
              <a:ext uri="{FF2B5EF4-FFF2-40B4-BE49-F238E27FC236}">
                <a16:creationId xmlns:a16="http://schemas.microsoft.com/office/drawing/2014/main" id="{E7976C5B-EF62-2919-9523-B85FB7300B7A}"/>
              </a:ext>
            </a:extLst>
          </p:cNvPr>
          <p:cNvSpPr/>
          <p:nvPr/>
        </p:nvSpPr>
        <p:spPr>
          <a:xfrm>
            <a:off x="7407876" y="3255361"/>
            <a:ext cx="1048243"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こんにちは</a:t>
            </a:r>
            <a:endParaRPr kumimoji="1" lang="ja-JP" altLang="en-US" sz="1400" b="1" dirty="0">
              <a:solidFill>
                <a:srgbClr val="494949"/>
              </a:solidFill>
              <a:latin typeface="+mn-ea"/>
            </a:endParaRPr>
          </a:p>
        </p:txBody>
      </p:sp>
      <p:sp>
        <p:nvSpPr>
          <p:cNvPr id="39" name="テキスト ボックス 38">
            <a:extLst>
              <a:ext uri="{FF2B5EF4-FFF2-40B4-BE49-F238E27FC236}">
                <a16:creationId xmlns:a16="http://schemas.microsoft.com/office/drawing/2014/main" id="{30F5053B-FA2E-3E4C-9C9D-7E10A0CA8B4C}"/>
              </a:ext>
            </a:extLst>
          </p:cNvPr>
          <p:cNvSpPr txBox="1"/>
          <p:nvPr/>
        </p:nvSpPr>
        <p:spPr>
          <a:xfrm>
            <a:off x="6500638" y="4537462"/>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40" name="図 39">
            <a:extLst>
              <a:ext uri="{FF2B5EF4-FFF2-40B4-BE49-F238E27FC236}">
                <a16:creationId xmlns:a16="http://schemas.microsoft.com/office/drawing/2014/main" id="{5FE1DD97-F0B7-5859-EBF7-977BC652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842" y="3507956"/>
            <a:ext cx="823262" cy="1029506"/>
          </a:xfrm>
          <a:prstGeom prst="rect">
            <a:avLst/>
          </a:prstGeom>
        </p:spPr>
      </p:pic>
      <p:sp>
        <p:nvSpPr>
          <p:cNvPr id="42" name="矢印: 右 27">
            <a:extLst>
              <a:ext uri="{FF2B5EF4-FFF2-40B4-BE49-F238E27FC236}">
                <a16:creationId xmlns:a16="http://schemas.microsoft.com/office/drawing/2014/main" id="{873FB401-1430-14A7-3F0E-F7E92EDAD620}"/>
              </a:ext>
            </a:extLst>
          </p:cNvPr>
          <p:cNvSpPr/>
          <p:nvPr/>
        </p:nvSpPr>
        <p:spPr>
          <a:xfrm>
            <a:off x="9630258" y="3952490"/>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43" name="テキスト ボックス 42">
            <a:extLst>
              <a:ext uri="{FF2B5EF4-FFF2-40B4-BE49-F238E27FC236}">
                <a16:creationId xmlns:a16="http://schemas.microsoft.com/office/drawing/2014/main" id="{E9658CFC-094E-CFFF-0D92-444F2FBC11F2}"/>
              </a:ext>
            </a:extLst>
          </p:cNvPr>
          <p:cNvSpPr txBox="1"/>
          <p:nvPr/>
        </p:nvSpPr>
        <p:spPr>
          <a:xfrm>
            <a:off x="8615112" y="3854177"/>
            <a:ext cx="1005403"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今日の</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天気は？</a:t>
            </a:r>
            <a:endParaRPr kumimoji="1" lang="ja-JP" altLang="en-US" sz="1600" dirty="0">
              <a:solidFill>
                <a:srgbClr val="000000"/>
              </a:solidFill>
              <a:latin typeface="+mn-ea"/>
            </a:endParaRPr>
          </a:p>
        </p:txBody>
      </p:sp>
      <p:sp>
        <p:nvSpPr>
          <p:cNvPr id="44" name="吹き出し: 角を丸めた四角形 28">
            <a:extLst>
              <a:ext uri="{FF2B5EF4-FFF2-40B4-BE49-F238E27FC236}">
                <a16:creationId xmlns:a16="http://schemas.microsoft.com/office/drawing/2014/main" id="{4446375E-C4E0-63F8-0473-C0ADF8185C66}"/>
              </a:ext>
            </a:extLst>
          </p:cNvPr>
          <p:cNvSpPr/>
          <p:nvPr/>
        </p:nvSpPr>
        <p:spPr>
          <a:xfrm>
            <a:off x="11073192" y="3125930"/>
            <a:ext cx="1048243" cy="366586"/>
          </a:xfrm>
          <a:prstGeom prst="wedgeRoundRectCallout">
            <a:avLst>
              <a:gd name="adj1" fmla="val -67804"/>
              <a:gd name="adj2" fmla="val 7041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晴れ</a:t>
            </a:r>
            <a:endParaRPr kumimoji="1" lang="en-US" altLang="ja-JP" sz="1400" b="1" dirty="0">
              <a:solidFill>
                <a:srgbClr val="494949"/>
              </a:solidFill>
              <a:latin typeface="+mn-ea"/>
            </a:endParaRPr>
          </a:p>
          <a:p>
            <a:pPr algn="ctr"/>
            <a:r>
              <a:rPr kumimoji="1" lang="ja-JP" altLang="en-US" sz="1400" b="1">
                <a:solidFill>
                  <a:srgbClr val="494949"/>
                </a:solidFill>
                <a:latin typeface="+mn-ea"/>
              </a:rPr>
              <a:t>時々雨</a:t>
            </a:r>
            <a:endParaRPr kumimoji="1" lang="ja-JP" altLang="en-US" sz="1400" b="1" dirty="0">
              <a:solidFill>
                <a:srgbClr val="494949"/>
              </a:solidFill>
              <a:latin typeface="+mn-ea"/>
            </a:endParaRPr>
          </a:p>
        </p:txBody>
      </p:sp>
      <p:sp>
        <p:nvSpPr>
          <p:cNvPr id="45" name="テキスト ボックス 44">
            <a:extLst>
              <a:ext uri="{FF2B5EF4-FFF2-40B4-BE49-F238E27FC236}">
                <a16:creationId xmlns:a16="http://schemas.microsoft.com/office/drawing/2014/main" id="{504D8A7F-D818-EE1F-B39D-DF5BEDD535CB}"/>
              </a:ext>
            </a:extLst>
          </p:cNvPr>
          <p:cNvSpPr txBox="1"/>
          <p:nvPr/>
        </p:nvSpPr>
        <p:spPr>
          <a:xfrm>
            <a:off x="10247842" y="4513443"/>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cxnSp>
        <p:nvCxnSpPr>
          <p:cNvPr id="51" name="直線矢印コネクタ 50">
            <a:extLst>
              <a:ext uri="{FF2B5EF4-FFF2-40B4-BE49-F238E27FC236}">
                <a16:creationId xmlns:a16="http://schemas.microsoft.com/office/drawing/2014/main" id="{CA4B55B3-1C05-0120-A59B-D34D447AC756}"/>
              </a:ext>
            </a:extLst>
          </p:cNvPr>
          <p:cNvCxnSpPr>
            <a:cxnSpLocks/>
            <a:stCxn id="54" idx="3"/>
            <a:endCxn id="55" idx="1"/>
          </p:cNvCxnSpPr>
          <p:nvPr/>
        </p:nvCxnSpPr>
        <p:spPr>
          <a:xfrm>
            <a:off x="7834837" y="5816765"/>
            <a:ext cx="215735" cy="0"/>
          </a:xfrm>
          <a:prstGeom prst="straightConnector1">
            <a:avLst/>
          </a:prstGeom>
          <a:ln w="38100">
            <a:solidFill>
              <a:schemeClr val="accent4"/>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2" name="直線矢印コネクタ 51">
            <a:extLst>
              <a:ext uri="{FF2B5EF4-FFF2-40B4-BE49-F238E27FC236}">
                <a16:creationId xmlns:a16="http://schemas.microsoft.com/office/drawing/2014/main" id="{F1510C37-8660-3C49-FB2E-31D8A7F1AA39}"/>
              </a:ext>
            </a:extLst>
          </p:cNvPr>
          <p:cNvCxnSpPr>
            <a:cxnSpLocks/>
            <a:stCxn id="53" idx="3"/>
            <a:endCxn id="54" idx="1"/>
          </p:cNvCxnSpPr>
          <p:nvPr/>
        </p:nvCxnSpPr>
        <p:spPr>
          <a:xfrm>
            <a:off x="4793546" y="5816765"/>
            <a:ext cx="215735" cy="0"/>
          </a:xfrm>
          <a:prstGeom prst="straightConnector1">
            <a:avLst/>
          </a:prstGeom>
          <a:ln w="38100">
            <a:solidFill>
              <a:schemeClr val="accent4"/>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3" name="四角形: 角を丸くする 4">
            <a:extLst>
              <a:ext uri="{FF2B5EF4-FFF2-40B4-BE49-F238E27FC236}">
                <a16:creationId xmlns:a16="http://schemas.microsoft.com/office/drawing/2014/main" id="{4FF3F76E-F0A3-973F-2301-21C9D69BB210}"/>
              </a:ext>
            </a:extLst>
          </p:cNvPr>
          <p:cNvSpPr/>
          <p:nvPr/>
        </p:nvSpPr>
        <p:spPr>
          <a:xfrm>
            <a:off x="1967990" y="5261065"/>
            <a:ext cx="2825556" cy="111140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solidFill>
                  <a:schemeClr val="tx1"/>
                </a:solidFill>
              </a:rPr>
              <a:t>単語の分割</a:t>
            </a:r>
            <a:br>
              <a:rPr kumimoji="1" lang="en-US" altLang="ja-JP" sz="2400" dirty="0">
                <a:solidFill>
                  <a:schemeClr val="tx1"/>
                </a:solidFill>
              </a:rPr>
            </a:br>
            <a:r>
              <a:rPr kumimoji="1" lang="en-US" altLang="ja-JP" sz="2000" dirty="0">
                <a:solidFill>
                  <a:schemeClr val="tx1"/>
                </a:solidFill>
              </a:rPr>
              <a:t>(</a:t>
            </a:r>
            <a:r>
              <a:rPr kumimoji="1" lang="ja-JP" altLang="en-US" sz="2000" dirty="0">
                <a:solidFill>
                  <a:schemeClr val="tx1"/>
                </a:solidFill>
              </a:rPr>
              <a:t>形態素解析</a:t>
            </a:r>
            <a:r>
              <a:rPr kumimoji="1" lang="ja-JP" altLang="en-US" sz="2000">
                <a:solidFill>
                  <a:schemeClr val="tx1"/>
                </a:solidFill>
              </a:rPr>
              <a:t>など</a:t>
            </a:r>
            <a:r>
              <a:rPr kumimoji="1" lang="en-US" altLang="ja-JP" sz="2000" dirty="0">
                <a:solidFill>
                  <a:schemeClr val="tx1"/>
                </a:solidFill>
              </a:rPr>
              <a:t>)</a:t>
            </a:r>
            <a:endParaRPr kumimoji="1" lang="ja-JP" altLang="en-US" sz="2400" dirty="0">
              <a:solidFill>
                <a:schemeClr val="tx1"/>
              </a:solidFill>
            </a:endParaRPr>
          </a:p>
        </p:txBody>
      </p:sp>
      <p:sp>
        <p:nvSpPr>
          <p:cNvPr id="54" name="四角形: 角を丸くする 5">
            <a:extLst>
              <a:ext uri="{FF2B5EF4-FFF2-40B4-BE49-F238E27FC236}">
                <a16:creationId xmlns:a16="http://schemas.microsoft.com/office/drawing/2014/main" id="{67AF9295-060E-6BF7-C534-5E47C7AAB148}"/>
              </a:ext>
            </a:extLst>
          </p:cNvPr>
          <p:cNvSpPr/>
          <p:nvPr/>
        </p:nvSpPr>
        <p:spPr>
          <a:xfrm>
            <a:off x="5009281" y="5261065"/>
            <a:ext cx="2825556" cy="111140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solidFill>
                  <a:schemeClr val="tx1"/>
                </a:solidFill>
              </a:rPr>
              <a:t>単語のベクトル化</a:t>
            </a:r>
            <a:endParaRPr kumimoji="1" lang="en-US" altLang="ja-JP" sz="2400" dirty="0">
              <a:solidFill>
                <a:schemeClr val="tx1"/>
              </a:solidFill>
            </a:endParaRPr>
          </a:p>
          <a:p>
            <a:pPr algn="ctr"/>
            <a:r>
              <a:rPr kumimoji="1" lang="en-US" altLang="ja-JP" sz="2000" dirty="0">
                <a:solidFill>
                  <a:schemeClr val="tx1"/>
                </a:solidFill>
              </a:rPr>
              <a:t>(Word2Vec</a:t>
            </a:r>
            <a:r>
              <a:rPr kumimoji="1" lang="ja-JP" altLang="en-US" sz="2000" dirty="0">
                <a:solidFill>
                  <a:schemeClr val="tx1"/>
                </a:solidFill>
              </a:rPr>
              <a:t>など</a:t>
            </a:r>
            <a:r>
              <a:rPr kumimoji="1" lang="en-US" altLang="ja-JP" sz="2000" dirty="0">
                <a:solidFill>
                  <a:schemeClr val="tx1"/>
                </a:solidFill>
              </a:rPr>
              <a:t>)</a:t>
            </a:r>
            <a:endParaRPr kumimoji="1" lang="ja-JP" altLang="en-US" sz="2000" dirty="0">
              <a:solidFill>
                <a:schemeClr val="tx1"/>
              </a:solidFill>
            </a:endParaRPr>
          </a:p>
        </p:txBody>
      </p:sp>
      <p:sp>
        <p:nvSpPr>
          <p:cNvPr id="55" name="四角形: 角を丸くする 6">
            <a:extLst>
              <a:ext uri="{FF2B5EF4-FFF2-40B4-BE49-F238E27FC236}">
                <a16:creationId xmlns:a16="http://schemas.microsoft.com/office/drawing/2014/main" id="{B80D452B-9AB1-2684-903D-AD7934F56D96}"/>
              </a:ext>
            </a:extLst>
          </p:cNvPr>
          <p:cNvSpPr/>
          <p:nvPr/>
        </p:nvSpPr>
        <p:spPr>
          <a:xfrm>
            <a:off x="8050572" y="5261065"/>
            <a:ext cx="2825556" cy="111140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solidFill>
                  <a:schemeClr val="tx1"/>
                </a:solidFill>
              </a:rPr>
              <a:t>学習</a:t>
            </a:r>
            <a:r>
              <a:rPr kumimoji="1" lang="en-US" altLang="ja-JP" sz="2400" dirty="0">
                <a:solidFill>
                  <a:schemeClr val="tx1"/>
                </a:solidFill>
              </a:rPr>
              <a:t>/</a:t>
            </a:r>
            <a:r>
              <a:rPr kumimoji="1" lang="ja-JP" altLang="en-US" sz="2400" dirty="0">
                <a:solidFill>
                  <a:schemeClr val="tx1"/>
                </a:solidFill>
              </a:rPr>
              <a:t>推論</a:t>
            </a:r>
            <a:br>
              <a:rPr kumimoji="1" lang="en-US" altLang="ja-JP" sz="2400" dirty="0">
                <a:solidFill>
                  <a:schemeClr val="tx1"/>
                </a:solidFill>
              </a:rPr>
            </a:br>
            <a:r>
              <a:rPr kumimoji="1" lang="ja-JP" altLang="en-US" sz="2400" dirty="0">
                <a:solidFill>
                  <a:schemeClr val="tx1"/>
                </a:solidFill>
              </a:rPr>
              <a:t>モデル構築</a:t>
            </a:r>
          </a:p>
        </p:txBody>
      </p:sp>
      <p:sp>
        <p:nvSpPr>
          <p:cNvPr id="57" name="テキスト ボックス 56">
            <a:extLst>
              <a:ext uri="{FF2B5EF4-FFF2-40B4-BE49-F238E27FC236}">
                <a16:creationId xmlns:a16="http://schemas.microsoft.com/office/drawing/2014/main" id="{57651C0F-510F-A796-D90F-BB8FEEB0FFB2}"/>
              </a:ext>
            </a:extLst>
          </p:cNvPr>
          <p:cNvSpPr txBox="1"/>
          <p:nvPr/>
        </p:nvSpPr>
        <p:spPr>
          <a:xfrm>
            <a:off x="584040" y="4945788"/>
            <a:ext cx="6328228" cy="369332"/>
          </a:xfrm>
          <a:prstGeom prst="rect">
            <a:avLst/>
          </a:prstGeom>
          <a:noFill/>
        </p:spPr>
        <p:txBody>
          <a:bodyPr wrap="square">
            <a:spAutoFit/>
          </a:bodyPr>
          <a:lstStyle/>
          <a:p>
            <a:r>
              <a:rPr lang="ja-JP" altLang="en-US"/>
              <a:t>自然言語処理の流れ</a:t>
            </a:r>
            <a:endParaRPr lang="en-US" altLang="ja-JP" dirty="0"/>
          </a:p>
        </p:txBody>
      </p:sp>
      <p:sp>
        <p:nvSpPr>
          <p:cNvPr id="9" name="スライド番号プレースホルダー 2">
            <a:extLst>
              <a:ext uri="{FF2B5EF4-FFF2-40B4-BE49-F238E27FC236}">
                <a16:creationId xmlns:a16="http://schemas.microsoft.com/office/drawing/2014/main" id="{BA60A347-03D5-CB55-6559-8E1AB42B4D2B}"/>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36</a:t>
            </a:fld>
            <a:endParaRPr lang="en-US" altLang="ja-JP" dirty="0"/>
          </a:p>
        </p:txBody>
      </p:sp>
    </p:spTree>
    <p:extLst>
      <p:ext uri="{BB962C8B-B14F-4D97-AF65-F5344CB8AC3E}">
        <p14:creationId xmlns:p14="http://schemas.microsoft.com/office/powerpoint/2010/main" val="282994588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2" y="1539473"/>
            <a:ext cx="10658475" cy="4721368"/>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これからのワークロード</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360</a:t>
            </a:fld>
            <a:endParaRPr kumimoji="1" lang="ja-JP" altLang="en-US"/>
          </a:p>
        </p:txBody>
      </p:sp>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1080998" y="1713909"/>
            <a:ext cx="6093107" cy="3886178"/>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l"/>
            </a:pPr>
            <a:r>
              <a:rPr kumimoji="1" lang="ja-JP" altLang="en-US" sz="2000" b="1" spc="300" dirty="0">
                <a:solidFill>
                  <a:srgbClr val="F36C37"/>
                </a:solidFill>
              </a:rPr>
              <a:t>さらに知識・スキルを深める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前処理、特徴量エンジニアリング</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発展的な画像分類</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自然言語処理</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教師なし学習・強化学習</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600" b="1" spc="300" dirty="0">
                <a:solidFill>
                  <a:srgbClr val="F36C37"/>
                </a:solidFill>
              </a:rPr>
              <a:t>AI</a:t>
            </a:r>
            <a:r>
              <a:rPr kumimoji="1" lang="ja-JP" altLang="en-US" sz="1600" b="1" spc="300" dirty="0">
                <a:solidFill>
                  <a:srgbClr val="F36C37"/>
                </a:solidFill>
              </a:rPr>
              <a:t>プランナー</a:t>
            </a:r>
            <a:endParaRPr kumimoji="1" lang="en-US" altLang="ja-JP" sz="1600" b="1" spc="300" dirty="0">
              <a:solidFill>
                <a:srgbClr val="F36C37"/>
              </a:solidFill>
            </a:endParaRPr>
          </a:p>
          <a:p>
            <a:pPr marL="342900" indent="-342900" algn="l">
              <a:lnSpc>
                <a:spcPct val="150000"/>
              </a:lnSpc>
              <a:buFont typeface="Wingdings" panose="05000000000000000000" pitchFamily="2" charset="2"/>
              <a:buChar char="l"/>
            </a:pPr>
            <a:r>
              <a:rPr kumimoji="1" lang="ja-JP" altLang="en-US" sz="2000" b="1" spc="300" dirty="0">
                <a:solidFill>
                  <a:srgbClr val="F36C37"/>
                </a:solidFill>
              </a:rPr>
              <a:t>挑戦してみる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分析コンペへの挑戦（</a:t>
            </a:r>
            <a:r>
              <a:rPr kumimoji="1" lang="en-US" altLang="ja-JP" sz="1600" b="1" spc="300" dirty="0">
                <a:solidFill>
                  <a:srgbClr val="F36C37"/>
                </a:solidFill>
              </a:rPr>
              <a:t>Kaggle</a:t>
            </a:r>
            <a:r>
              <a:rPr kumimoji="1" lang="ja-JP" altLang="en-US" sz="1600" b="1" spc="300" dirty="0">
                <a:solidFill>
                  <a:srgbClr val="F36C37"/>
                </a:solidFill>
              </a:rPr>
              <a:t>、</a:t>
            </a:r>
            <a:r>
              <a:rPr kumimoji="1" lang="en-US" altLang="ja-JP" sz="1600" b="1" spc="300" dirty="0">
                <a:solidFill>
                  <a:srgbClr val="F36C37"/>
                </a:solidFill>
              </a:rPr>
              <a:t>SIGNATE</a:t>
            </a:r>
            <a:r>
              <a:rPr kumimoji="1" lang="ja-JP" altLang="en-US" sz="1600" b="1" spc="300" dirty="0">
                <a:solidFill>
                  <a:srgbClr val="F36C37"/>
                </a:solidFill>
              </a:rPr>
              <a:t>）</a:t>
            </a:r>
            <a:endParaRPr kumimoji="1" lang="en-US" altLang="ja-JP" sz="1600" b="1" spc="300" dirty="0">
              <a:solidFill>
                <a:srgbClr val="F36C37"/>
              </a:solidFill>
            </a:endParaRPr>
          </a:p>
          <a:p>
            <a:pPr lvl="1">
              <a:lnSpc>
                <a:spcPct val="150000"/>
              </a:lnSpc>
            </a:pPr>
            <a:endParaRPr kumimoji="1" lang="ja-JP" altLang="en-US" sz="100" b="1" spc="300" dirty="0">
              <a:solidFill>
                <a:srgbClr val="F36C37"/>
              </a:solidFill>
            </a:endParaRPr>
          </a:p>
        </p:txBody>
      </p:sp>
      <p:pic>
        <p:nvPicPr>
          <p:cNvPr id="14" name="図 13" descr="アプリケーション&#10;&#10;自動的に生成された説明">
            <a:extLst>
              <a:ext uri="{FF2B5EF4-FFF2-40B4-BE49-F238E27FC236}">
                <a16:creationId xmlns:a16="http://schemas.microsoft.com/office/drawing/2014/main" id="{E88A9091-3A82-4367-A620-82B01B8E5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596" y="2300597"/>
            <a:ext cx="3691406" cy="3193065"/>
          </a:xfrm>
          <a:prstGeom prst="rect">
            <a:avLst/>
          </a:prstGeom>
        </p:spPr>
      </p:pic>
      <p:sp>
        <p:nvSpPr>
          <p:cNvPr id="7" name="コンテンツ プレースホルダー 2">
            <a:extLst>
              <a:ext uri="{FF2B5EF4-FFF2-40B4-BE49-F238E27FC236}">
                <a16:creationId xmlns:a16="http://schemas.microsoft.com/office/drawing/2014/main" id="{F869AD48-76CC-461B-9DB4-7BB3EAFDB91F}"/>
              </a:ext>
            </a:extLst>
          </p:cNvPr>
          <p:cNvSpPr txBox="1">
            <a:spLocks/>
          </p:cNvSpPr>
          <p:nvPr/>
        </p:nvSpPr>
        <p:spPr bwMode="auto">
          <a:xfrm>
            <a:off x="672811" y="1012260"/>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2000" b="1" dirty="0"/>
              <a:t>必要に応じて、以下のようなワークロードへ進むことができます。</a:t>
            </a:r>
          </a:p>
        </p:txBody>
      </p:sp>
    </p:spTree>
    <p:extLst>
      <p:ext uri="{BB962C8B-B14F-4D97-AF65-F5344CB8AC3E}">
        <p14:creationId xmlns:p14="http://schemas.microsoft.com/office/powerpoint/2010/main" val="8824283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361</a:t>
            </a:fld>
            <a:endParaRPr lang="en-US" altLang="ja-JP" dirty="0"/>
          </a:p>
        </p:txBody>
      </p:sp>
    </p:spTree>
    <p:extLst>
      <p:ext uri="{BB962C8B-B14F-4D97-AF65-F5344CB8AC3E}">
        <p14:creationId xmlns:p14="http://schemas.microsoft.com/office/powerpoint/2010/main" val="2088448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3200" spc="150" dirty="0">
                <a:solidFill>
                  <a:srgbClr val="F36C37"/>
                </a:solidFill>
              </a:rPr>
              <a:t>Appendix – </a:t>
            </a:r>
            <a:r>
              <a:rPr lang="ja-JP" altLang="en-US" sz="3200" spc="150" dirty="0">
                <a:solidFill>
                  <a:srgbClr val="F36C37"/>
                </a:solidFill>
              </a:rPr>
              <a:t>章末クイズ・ワークの解答例</a:t>
            </a:r>
            <a:r>
              <a:rPr lang="en-US" altLang="ja-JP" sz="3200" spc="150" dirty="0">
                <a:solidFill>
                  <a:srgbClr val="F36C37"/>
                </a:solidFill>
              </a:rPr>
              <a:t> -</a:t>
            </a:r>
          </a:p>
        </p:txBody>
      </p:sp>
    </p:spTree>
    <p:extLst>
      <p:ext uri="{BB962C8B-B14F-4D97-AF65-F5344CB8AC3E}">
        <p14:creationId xmlns:p14="http://schemas.microsoft.com/office/powerpoint/2010/main" val="24757498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r>
              <a:rPr lang="ja-JP" altLang="en-US" dirty="0"/>
              <a:t>の答え</a:t>
            </a:r>
            <a:endParaRPr kumimoji="1" lang="ja-JP" altLang="en-US" dirty="0"/>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363</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bg2">
                    <a:lumMod val="6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79198"/>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1" y="3487085"/>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bg2">
                    <a:lumMod val="6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bg2">
                    <a:lumMod val="6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1" y="5115511"/>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
        <p:nvSpPr>
          <p:cNvPr id="3" name="テキスト ボックス 2">
            <a:extLst>
              <a:ext uri="{FF2B5EF4-FFF2-40B4-BE49-F238E27FC236}">
                <a16:creationId xmlns:a16="http://schemas.microsoft.com/office/drawing/2014/main" id="{0ECF810F-49B5-4D76-9BD6-D1EA1692DDD2}"/>
              </a:ext>
            </a:extLst>
          </p:cNvPr>
          <p:cNvSpPr txBox="1"/>
          <p:nvPr/>
        </p:nvSpPr>
        <p:spPr>
          <a:xfrm>
            <a:off x="8759536" y="4062306"/>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2, 3, 6</a:t>
            </a:r>
            <a:endParaRPr kumimoji="1" lang="ja-JP" altLang="en-US" sz="1600" b="1" u="sng" dirty="0">
              <a:solidFill>
                <a:srgbClr val="EB0046"/>
              </a:solidFill>
              <a:latin typeface="+mn-ea"/>
            </a:endParaRPr>
          </a:p>
        </p:txBody>
      </p:sp>
      <p:sp>
        <p:nvSpPr>
          <p:cNvPr id="17" name="テキスト ボックス 16">
            <a:extLst>
              <a:ext uri="{FF2B5EF4-FFF2-40B4-BE49-F238E27FC236}">
                <a16:creationId xmlns:a16="http://schemas.microsoft.com/office/drawing/2014/main" id="{C8201843-C542-4712-97E4-1FE5B047D136}"/>
              </a:ext>
            </a:extLst>
          </p:cNvPr>
          <p:cNvSpPr txBox="1"/>
          <p:nvPr/>
        </p:nvSpPr>
        <p:spPr>
          <a:xfrm>
            <a:off x="9064846" y="2344671"/>
            <a:ext cx="217465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a:t>
            </a:r>
            <a:endParaRPr kumimoji="1" lang="ja-JP" altLang="en-US" sz="1600" b="1" u="sng" dirty="0">
              <a:solidFill>
                <a:srgbClr val="EB0046"/>
              </a:solidFill>
              <a:latin typeface="+mn-ea"/>
            </a:endParaRPr>
          </a:p>
        </p:txBody>
      </p:sp>
      <p:sp>
        <p:nvSpPr>
          <p:cNvPr id="19" name="テキスト ボックス 18">
            <a:extLst>
              <a:ext uri="{FF2B5EF4-FFF2-40B4-BE49-F238E27FC236}">
                <a16:creationId xmlns:a16="http://schemas.microsoft.com/office/drawing/2014/main" id="{B34EB06A-6EA7-41C1-945D-264549C7ED69}"/>
              </a:ext>
            </a:extLst>
          </p:cNvPr>
          <p:cNvSpPr txBox="1"/>
          <p:nvPr/>
        </p:nvSpPr>
        <p:spPr>
          <a:xfrm>
            <a:off x="8759536" y="5704443"/>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正解：全て</a:t>
            </a:r>
          </a:p>
        </p:txBody>
      </p:sp>
    </p:spTree>
    <p:extLst>
      <p:ext uri="{BB962C8B-B14F-4D97-AF65-F5344CB8AC3E}">
        <p14:creationId xmlns:p14="http://schemas.microsoft.com/office/powerpoint/2010/main" val="394797730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ワーク：解答例</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364</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説明変数：融資額、返済期間、利率、借入の目的、勤続年数、信用スコア、種別、等級</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目的変数：貸し倒れ</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貸し倒れを予測することで、リスクの高い顧客への融資の参考にできる。顧客</a:t>
            </a:r>
            <a:r>
              <a:rPr kumimoji="1" lang="en-US" altLang="ja-JP" sz="1200" dirty="0">
                <a:solidFill>
                  <a:srgbClr val="494949"/>
                </a:solidFill>
                <a:latin typeface="メイリオ" panose="020B0604030504040204" pitchFamily="50" charset="-128"/>
                <a:ea typeface="メイリオ" panose="020B0604030504040204" pitchFamily="50" charset="-128"/>
              </a:rPr>
              <a:t>ID</a:t>
            </a:r>
            <a:r>
              <a:rPr kumimoji="1" lang="ja-JP" altLang="en-US" sz="1200" dirty="0">
                <a:solidFill>
                  <a:srgbClr val="494949"/>
                </a:solidFill>
                <a:latin typeface="メイリオ" panose="020B0604030504040204" pitchFamily="50" charset="-128"/>
                <a:ea typeface="メイリオ" panose="020B0604030504040204" pitchFamily="50" charset="-128"/>
              </a:rPr>
              <a:t>、顧客名、電話番号は貸し倒れと無関係のため取り除く。</a:t>
            </a:r>
            <a:endParaRPr kumimoji="1" lang="en-US" altLang="ja-JP" sz="1200" dirty="0">
              <a:solidFill>
                <a:srgbClr val="494949"/>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カテゴリ変数のダミー変数化、返済期間と勤続年数を数値に直す</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（線形モデルやディープラーニングの場合はデータの標準化）</a:t>
            </a: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en-US" altLang="ja-JP" sz="1200" dirty="0">
                <a:solidFill>
                  <a:srgbClr val="EB0046"/>
                </a:solidFill>
                <a:latin typeface="メイリオ" panose="020B0604030504040204" pitchFamily="50" charset="-128"/>
                <a:ea typeface="メイリオ" panose="020B0604030504040204" pitchFamily="50" charset="-128"/>
              </a:rPr>
              <a:t>LightGBM</a:t>
            </a:r>
            <a:r>
              <a:rPr kumimoji="1" lang="ja-JP" altLang="en-US" sz="1200" dirty="0">
                <a:solidFill>
                  <a:srgbClr val="EB0046"/>
                </a:solidFill>
                <a:latin typeface="メイリオ" panose="020B0604030504040204" pitchFamily="50" charset="-128"/>
                <a:ea typeface="メイリオ" panose="020B0604030504040204" pitchFamily="50" charset="-128"/>
              </a:rPr>
              <a:t>、ランダムフォレストで安定したベースモデルを作る。</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ロジスティック回帰、ニューラルネットワークなど。</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（選択するモデル自体はどれでも間違いではないですが、他の項目の回答内容に影響します）</a:t>
            </a: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正解率（精度）、</a:t>
            </a:r>
            <a:r>
              <a:rPr kumimoji="1" lang="en-US" altLang="ja-JP" sz="1200" dirty="0">
                <a:solidFill>
                  <a:srgbClr val="EB0046"/>
                </a:solidFill>
                <a:latin typeface="メイリオ" panose="020B0604030504040204" pitchFamily="50" charset="-128"/>
                <a:ea typeface="メイリオ" panose="020B0604030504040204" pitchFamily="50" charset="-128"/>
              </a:rPr>
              <a:t>F</a:t>
            </a:r>
            <a:r>
              <a:rPr kumimoji="1" lang="ja-JP" altLang="en-US" sz="1200" dirty="0">
                <a:solidFill>
                  <a:srgbClr val="EB0046"/>
                </a:solidFill>
                <a:latin typeface="メイリオ" panose="020B0604030504040204" pitchFamily="50" charset="-128"/>
                <a:ea typeface="メイリオ" panose="020B0604030504040204" pitchFamily="50" charset="-128"/>
              </a:rPr>
              <a:t>値、適合率、再現率</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貸し倒れを起こすかどうかで顧客を分類しようとする場合は、貸し倒れを起こす顧客をしっかりと見つけ出す必要がある為、</a:t>
            </a:r>
            <a:endParaRPr kumimoji="1" lang="en-US" altLang="ja-JP" sz="1200" dirty="0">
              <a:solidFill>
                <a:srgbClr val="494949"/>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正解率だけでなく</a:t>
            </a:r>
            <a:r>
              <a:rPr kumimoji="1" lang="en-US" altLang="ja-JP" sz="1200" dirty="0">
                <a:solidFill>
                  <a:srgbClr val="494949"/>
                </a:solidFill>
                <a:latin typeface="メイリオ" panose="020B0604030504040204" pitchFamily="50" charset="-128"/>
                <a:ea typeface="メイリオ" panose="020B0604030504040204" pitchFamily="50" charset="-128"/>
              </a:rPr>
              <a:t>F</a:t>
            </a:r>
            <a:r>
              <a:rPr kumimoji="1" lang="ja-JP" altLang="en-US" sz="1200" dirty="0">
                <a:solidFill>
                  <a:srgbClr val="494949"/>
                </a:solidFill>
                <a:latin typeface="メイリオ" panose="020B0604030504040204" pitchFamily="50" charset="-128"/>
                <a:ea typeface="メイリオ" panose="020B0604030504040204" pitchFamily="50" charset="-128"/>
              </a:rPr>
              <a:t>値なども確認した方が良いです。回帰を行うモデルを想定している場合は決定係数</a:t>
            </a:r>
            <a:r>
              <a:rPr kumimoji="1" lang="en-US" altLang="ja-JP" sz="1200" dirty="0">
                <a:solidFill>
                  <a:srgbClr val="494949"/>
                </a:solidFill>
                <a:latin typeface="メイリオ" panose="020B0604030504040204" pitchFamily="50" charset="-128"/>
                <a:ea typeface="メイリオ" panose="020B0604030504040204" pitchFamily="50" charset="-128"/>
              </a:rPr>
              <a:t>R2</a:t>
            </a:r>
            <a:r>
              <a:rPr kumimoji="1" lang="ja-JP" altLang="en-US" sz="1200" dirty="0">
                <a:solidFill>
                  <a:srgbClr val="494949"/>
                </a:solidFill>
                <a:latin typeface="メイリオ" panose="020B0604030504040204" pitchFamily="50" charset="-128"/>
                <a:ea typeface="メイリオ" panose="020B0604030504040204" pitchFamily="50" charset="-128"/>
              </a:rPr>
              <a:t>などが重要な指標となります。</a:t>
            </a: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a:solidFill>
                  <a:srgbClr val="EB0046"/>
                </a:solidFill>
                <a:latin typeface="+mn-ea"/>
              </a:rPr>
              <a:t>手動で</a:t>
            </a:r>
            <a:r>
              <a:rPr lang="en-US" altLang="ja-JP" sz="1200" dirty="0">
                <a:solidFill>
                  <a:srgbClr val="EB0046"/>
                </a:solidFill>
                <a:latin typeface="+mn-ea"/>
              </a:rPr>
              <a:t>n_estimators</a:t>
            </a:r>
            <a:r>
              <a:rPr lang="ja-JP" altLang="en-US" sz="1200" dirty="0">
                <a:solidFill>
                  <a:srgbClr val="EB0046"/>
                </a:solidFill>
                <a:latin typeface="+mn-ea"/>
              </a:rPr>
              <a:t>や</a:t>
            </a:r>
            <a:r>
              <a:rPr lang="en-US" altLang="ja-JP" sz="1200" dirty="0">
                <a:solidFill>
                  <a:srgbClr val="EB0046"/>
                </a:solidFill>
                <a:latin typeface="+mn-ea"/>
              </a:rPr>
              <a:t>max_depth</a:t>
            </a:r>
            <a:r>
              <a:rPr lang="ja-JP" altLang="en-US" sz="1200" dirty="0">
                <a:solidFill>
                  <a:srgbClr val="EB0046"/>
                </a:solidFill>
                <a:latin typeface="+mn-ea"/>
              </a:rPr>
              <a:t>のパラメータ調整を行う。グリッドサーチでパラメータ探索を行う。</a:t>
            </a:r>
            <a:endParaRPr lang="en-US" altLang="ja-JP" sz="1200" dirty="0">
              <a:solidFill>
                <a:srgbClr val="EB0046"/>
              </a:solidFill>
              <a:latin typeface="+mn-ea"/>
            </a:endParaRPr>
          </a:p>
          <a:p>
            <a:r>
              <a:rPr lang="ja-JP" altLang="en-US" sz="1200" dirty="0">
                <a:solidFill>
                  <a:srgbClr val="EB0046"/>
                </a:solidFill>
                <a:latin typeface="+mn-ea"/>
              </a:rPr>
              <a:t>使用する説明変数を変える（特に線形モデルの場合）。</a:t>
            </a:r>
            <a:endParaRPr lang="en-US" altLang="ja-JP" sz="1200" dirty="0">
              <a:solidFill>
                <a:srgbClr val="EB0046"/>
              </a:solidFill>
              <a:latin typeface="+mn-ea"/>
            </a:endParaRPr>
          </a:p>
          <a:p>
            <a:r>
              <a:rPr lang="ja-JP" altLang="en-US" sz="1200" dirty="0">
                <a:solidFill>
                  <a:srgbClr val="EB0046"/>
                </a:solidFill>
                <a:latin typeface="+mn-ea"/>
              </a:rPr>
              <a:t>貸し倒れのデータがかなり少ない不均衡データなので、モデルのパラメータに</a:t>
            </a:r>
            <a:r>
              <a:rPr lang="en-US" altLang="ja-JP" sz="1200" dirty="0">
                <a:solidFill>
                  <a:srgbClr val="EB0046"/>
                </a:solidFill>
                <a:latin typeface="+mn-ea"/>
              </a:rPr>
              <a:t>class_weight=‘balanced’</a:t>
            </a:r>
            <a:r>
              <a:rPr lang="ja-JP" altLang="en-US" sz="1200" dirty="0">
                <a:solidFill>
                  <a:srgbClr val="EB0046"/>
                </a:solidFill>
                <a:latin typeface="+mn-ea"/>
              </a:rPr>
              <a:t>を指定する。　など</a:t>
            </a:r>
            <a:endParaRPr kumimoji="1" lang="ja-JP" altLang="en-US" sz="1200" dirty="0">
              <a:solidFill>
                <a:srgbClr val="EB004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05559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365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489857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A1-1-1.PyTorch</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366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766762" y="3954891"/>
            <a:ext cx="10658475" cy="1721747"/>
          </a:xfrm>
        </p:spPr>
        <p:txBody>
          <a:bodyPr wrap="square">
            <a:normAutofit fontScale="92500" lnSpcReduction="20000"/>
          </a:bodyPr>
          <a:lstStyle/>
          <a:p>
            <a:pPr>
              <a:buClr>
                <a:srgbClr val="F36C37"/>
              </a:buClr>
            </a:pPr>
            <a:r>
              <a:rPr lang="ja-JP" altLang="en-US" sz="2000" b="1" dirty="0"/>
              <a:t>直感的な記述で詳細にディープラーニングの仕様を記述できる</a:t>
            </a:r>
            <a:endParaRPr lang="en-US" altLang="ja-JP" sz="2000" b="1" dirty="0"/>
          </a:p>
          <a:p>
            <a:pPr>
              <a:buClr>
                <a:srgbClr val="F36C37"/>
              </a:buClr>
            </a:pPr>
            <a:r>
              <a:rPr lang="ja-JP" altLang="en-US" sz="2000" b="1" dirty="0"/>
              <a:t>学習に</a:t>
            </a:r>
            <a:r>
              <a:rPr lang="en-US" altLang="ja-JP" sz="2000" b="1" dirty="0">
                <a:solidFill>
                  <a:srgbClr val="F36C37"/>
                </a:solidFill>
              </a:rPr>
              <a:t>GPU</a:t>
            </a:r>
            <a:r>
              <a:rPr lang="ja-JP" altLang="en-US" sz="2000" b="1" dirty="0"/>
              <a:t>を利用可能</a:t>
            </a:r>
          </a:p>
          <a:p>
            <a:pPr>
              <a:buClr>
                <a:srgbClr val="F36C37"/>
              </a:buClr>
            </a:pPr>
            <a:r>
              <a:rPr lang="ja-JP" altLang="en-US" sz="2000" b="1" dirty="0"/>
              <a:t>ラッパーライブラリや周辺ライブラリも開発されているが、</a:t>
            </a:r>
            <a:r>
              <a:rPr lang="en-US" altLang="ja-JP" sz="2000" b="1" dirty="0"/>
              <a:t>Keras</a:t>
            </a:r>
            <a:r>
              <a:rPr lang="ja-JP" altLang="en-US" sz="2000" b="1" dirty="0"/>
              <a:t>のようなこれといったてっぱんのラッパーライブラリがない</a:t>
            </a:r>
            <a:endParaRPr lang="en-US" altLang="ja-JP" sz="2000" b="1" dirty="0"/>
          </a:p>
          <a:p>
            <a:pPr>
              <a:buClr>
                <a:srgbClr val="F36C37"/>
              </a:buClr>
            </a:pPr>
            <a:r>
              <a:rPr lang="ja-JP" altLang="en-US" sz="2000" b="1" dirty="0"/>
              <a:t>ラッパーライブラリを使用する使い勝手と詳細な記述ができる自由度はトレードオフの関係にあるため、ないと悪いというわけではないが、</a:t>
            </a:r>
            <a:r>
              <a:rPr lang="en-US" altLang="ja-JP" sz="2000" b="1" dirty="0"/>
              <a:t>Keras</a:t>
            </a:r>
            <a:r>
              <a:rPr lang="ja-JP" altLang="en-US" sz="2000" b="1" dirty="0"/>
              <a:t>よりとっつき辛い部分がある</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222141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PyTorch</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810692"/>
            <a:ext cx="10548545"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en-US" altLang="ja-JP" sz="2000" spc="0" dirty="0" err="1">
                <a:solidFill>
                  <a:srgbClr val="F36C37"/>
                </a:solidFill>
              </a:rPr>
              <a:t>PyTorch</a:t>
            </a:r>
            <a:r>
              <a:rPr lang="ja-JP" altLang="en-US" sz="2000" spc="0" dirty="0">
                <a:solidFill>
                  <a:schemeClr val="tx1">
                    <a:lumMod val="75000"/>
                    <a:lumOff val="25000"/>
                  </a:schemeClr>
                </a:solidFill>
              </a:rPr>
              <a:t>は</a:t>
            </a:r>
            <a:r>
              <a:rPr lang="en-US" altLang="ja-JP" sz="2000" spc="0" dirty="0">
                <a:solidFill>
                  <a:srgbClr val="F36C37"/>
                </a:solidFill>
              </a:rPr>
              <a:t>Meta</a:t>
            </a:r>
            <a:r>
              <a:rPr lang="ja-JP" altLang="en-US" sz="2000" spc="0" dirty="0">
                <a:solidFill>
                  <a:srgbClr val="F36C37"/>
                </a:solidFill>
              </a:rPr>
              <a:t>（旧</a:t>
            </a:r>
            <a:r>
              <a:rPr lang="en-US" altLang="ja-JP" sz="2000" spc="0" dirty="0">
                <a:solidFill>
                  <a:srgbClr val="F36C37"/>
                </a:solidFill>
              </a:rPr>
              <a:t>Facebook</a:t>
            </a:r>
            <a:r>
              <a:rPr lang="ja-JP" altLang="en-US" sz="2000" spc="0" dirty="0">
                <a:solidFill>
                  <a:srgbClr val="F36C37"/>
                </a:solidFill>
              </a:rPr>
              <a:t>）</a:t>
            </a:r>
            <a:r>
              <a:rPr lang="ja-JP" altLang="en-US" sz="2000" spc="0" dirty="0">
                <a:solidFill>
                  <a:schemeClr val="tx1">
                    <a:lumMod val="75000"/>
                    <a:lumOff val="25000"/>
                  </a:schemeClr>
                </a:solidFill>
              </a:rPr>
              <a:t>が開発するディープラーニングフレームワークです。高機能で詳細にニューラルネットワークを構成できる</a:t>
            </a:r>
            <a:r>
              <a:rPr lang="ja-JP" altLang="en-US" sz="2000" spc="0" dirty="0">
                <a:solidFill>
                  <a:schemeClr val="tx1">
                    <a:lumMod val="75000"/>
                    <a:lumOff val="25000"/>
                  </a:schemeClr>
                </a:solidFill>
                <a:cs typeface="+mj-ea"/>
              </a:rPr>
              <a:t>、</a:t>
            </a:r>
            <a:r>
              <a:rPr lang="en-US" altLang="ja-JP" sz="2000" spc="0" dirty="0">
                <a:solidFill>
                  <a:schemeClr val="tx1">
                    <a:lumMod val="75000"/>
                    <a:lumOff val="25000"/>
                  </a:schemeClr>
                </a:solidFill>
                <a:cs typeface="+mj-ea"/>
              </a:rPr>
              <a:t>TensorFlow</a:t>
            </a:r>
            <a:r>
              <a:rPr lang="ja-JP" sz="2000" spc="0" dirty="0">
                <a:solidFill>
                  <a:schemeClr val="tx1">
                    <a:lumMod val="75000"/>
                    <a:lumOff val="25000"/>
                  </a:schemeClr>
                </a:solidFill>
                <a:cs typeface="+mj-ea"/>
              </a:rPr>
              <a:t>と並ぶ人気のフレームワークです</a:t>
            </a:r>
            <a:r>
              <a:rPr lang="ja-JP" altLang="en-US" sz="2000" spc="0" dirty="0">
                <a:solidFill>
                  <a:schemeClr val="tx1">
                    <a:lumMod val="75000"/>
                    <a:lumOff val="25000"/>
                  </a:schemeClr>
                </a:solidFill>
                <a:cs typeface="+mj-ea"/>
              </a:rPr>
              <a:t>。</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現在開発が終了している</a:t>
            </a:r>
            <a:r>
              <a:rPr lang="en-US" altLang="ja-JP" sz="2000" spc="0" dirty="0">
                <a:solidFill>
                  <a:srgbClr val="F36C37"/>
                </a:solidFill>
              </a:rPr>
              <a:t>Chainer</a:t>
            </a:r>
            <a:r>
              <a:rPr lang="ja-JP" altLang="en-US" sz="2000" spc="0" dirty="0">
                <a:solidFill>
                  <a:schemeClr val="tx1">
                    <a:lumMod val="75000"/>
                    <a:lumOff val="25000"/>
                  </a:schemeClr>
                </a:solidFill>
              </a:rPr>
              <a:t>という人気の和製フレームワークの影響を受けて</a:t>
            </a:r>
            <a:r>
              <a:rPr lang="ja-JP" sz="2000" spc="0" dirty="0">
                <a:solidFill>
                  <a:schemeClr val="tx1">
                    <a:lumMod val="75000"/>
                    <a:lumOff val="25000"/>
                  </a:schemeClr>
                </a:solidFill>
                <a:cs typeface="+mj-ea"/>
              </a:rPr>
              <a:t>PyTorchは</a:t>
            </a:r>
            <a:r>
              <a:rPr lang="ja-JP" altLang="en-US" sz="2000" spc="0" dirty="0">
                <a:solidFill>
                  <a:schemeClr val="tx1">
                    <a:lumMod val="75000"/>
                    <a:lumOff val="25000"/>
                  </a:schemeClr>
                </a:solidFill>
              </a:rPr>
              <a:t>開発されており、Chainerの使用者からも多くの支持を得ています。</a:t>
            </a:r>
          </a:p>
        </p:txBody>
      </p:sp>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を用いてディープラーニングを実装する方法を学びましょう。</a:t>
            </a:r>
          </a:p>
        </p:txBody>
      </p:sp>
      <p:pic>
        <p:nvPicPr>
          <p:cNvPr id="18" name="図 17">
            <a:extLst>
              <a:ext uri="{FF2B5EF4-FFF2-40B4-BE49-F238E27FC236}">
                <a16:creationId xmlns:a16="http://schemas.microsoft.com/office/drawing/2014/main" id="{EEC5DA80-47D2-4F1C-8762-370FC06F1A2C}"/>
              </a:ext>
            </a:extLst>
          </p:cNvPr>
          <p:cNvPicPr>
            <a:picLocks noChangeAspect="1"/>
          </p:cNvPicPr>
          <p:nvPr/>
        </p:nvPicPr>
        <p:blipFill rotWithShape="1">
          <a:blip r:embed="rId3">
            <a:extLst>
              <a:ext uri="{28A0092B-C50C-407E-A947-70E740481C1C}">
                <a14:useLocalDpi xmlns:a14="http://schemas.microsoft.com/office/drawing/2010/main" val="0"/>
              </a:ext>
            </a:extLst>
          </a:blip>
          <a:srcRect t="32105" b="31609"/>
          <a:stretch/>
        </p:blipFill>
        <p:spPr>
          <a:xfrm>
            <a:off x="4965449" y="5678186"/>
            <a:ext cx="2242281" cy="813631"/>
          </a:xfrm>
          <a:prstGeom prst="rect">
            <a:avLst/>
          </a:prstGeom>
        </p:spPr>
      </p:pic>
    </p:spTree>
    <p:extLst>
      <p:ext uri="{BB962C8B-B14F-4D97-AF65-F5344CB8AC3E}">
        <p14:creationId xmlns:p14="http://schemas.microsoft.com/office/powerpoint/2010/main" val="32392187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367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A1-3.PyTorch</a:t>
            </a:r>
            <a:r>
              <a:rPr lang="ja-JP" altLang="en-US" sz="2800" b="1" spc="300" dirty="0">
                <a:solidFill>
                  <a:srgbClr val="BFBFBF"/>
                </a:solidFill>
              </a:rPr>
              <a:t>によるディープラーニングモデルの改良</a:t>
            </a:r>
            <a:endParaRPr lang="en-US" altLang="ja-JP" sz="2800" b="1" spc="300" dirty="0">
              <a:solidFill>
                <a:srgbClr val="BFBFBF"/>
              </a:solidFill>
            </a:endParaRPr>
          </a:p>
        </p:txBody>
      </p:sp>
    </p:spTree>
    <p:extLst>
      <p:ext uri="{BB962C8B-B14F-4D97-AF65-F5344CB8AC3E}">
        <p14:creationId xmlns:p14="http://schemas.microsoft.com/office/powerpoint/2010/main" val="24134039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-2-1.</a:t>
            </a:r>
            <a:r>
              <a:rPr lang="ja-JP" altLang="en-US" dirty="0"/>
              <a:t>データを</a:t>
            </a:r>
            <a:r>
              <a:rPr lang="en-US" altLang="ja-JP" dirty="0"/>
              <a:t>Tensor</a:t>
            </a:r>
            <a:r>
              <a:rPr lang="ja-JP" altLang="en-US" dirty="0"/>
              <a:t>型に変換する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368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920150"/>
            <a:ext cx="10658473" cy="248063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000"/>
                </a:solidFill>
                <a:latin typeface="+mn-ea"/>
              </a:rPr>
              <a:t>#</a:t>
            </a:r>
            <a:r>
              <a:rPr lang="ja-JP" altLang="en-US" sz="1400" dirty="0">
                <a:solidFill>
                  <a:srgbClr val="008000"/>
                </a:solidFill>
                <a:latin typeface="+mn-ea"/>
              </a:rPr>
              <a:t> ライブラリをインポート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en-US" altLang="ja-JP" sz="1400" dirty="0">
                <a:solidFill>
                  <a:srgbClr val="008000"/>
                </a:solidFill>
                <a:latin typeface="+mn-ea"/>
              </a:rPr>
              <a:t>NumPy</a:t>
            </a:r>
            <a:r>
              <a:rPr lang="ja-JP" altLang="en-US" sz="1400" dirty="0">
                <a:solidFill>
                  <a:srgbClr val="008000"/>
                </a:solidFill>
                <a:latin typeface="+mn-ea"/>
              </a:rPr>
              <a:t>配列のデータを</a:t>
            </a:r>
            <a:r>
              <a:rPr lang="en-US" altLang="ja-JP" sz="1400" b="0" dirty="0">
                <a:solidFill>
                  <a:srgbClr val="008000"/>
                </a:solidFill>
                <a:effectLst/>
                <a:latin typeface="+mn-ea"/>
              </a:rPr>
              <a:t>Tensor</a:t>
            </a:r>
            <a:r>
              <a:rPr lang="ja-JP" altLang="en-US" sz="1400" b="0" dirty="0">
                <a:solidFill>
                  <a:srgbClr val="008000"/>
                </a:solidFill>
                <a:effectLst/>
                <a:latin typeface="+mn-ea"/>
              </a:rPr>
              <a:t>型に変換する</a:t>
            </a:r>
          </a:p>
          <a:p>
            <a:r>
              <a:rPr lang="en-US" altLang="ja-JP" sz="1400" b="0" dirty="0">
                <a:solidFill>
                  <a:srgbClr val="000000"/>
                </a:solidFill>
                <a:effectLst/>
                <a:latin typeface="+mn-ea"/>
              </a:rPr>
              <a:t>train_x</a:t>
            </a:r>
            <a:r>
              <a:rPr lang="ja-JP" altLang="en-US" sz="1400" dirty="0">
                <a:solidFill>
                  <a:srgbClr val="000000"/>
                </a:solidFill>
                <a:latin typeface="+mn-ea"/>
              </a:rPr>
              <a:t> </a:t>
            </a:r>
            <a:r>
              <a:rPr lang="en-US" altLang="ja-JP" sz="1400" b="0" dirty="0">
                <a:solidFill>
                  <a:srgbClr val="000000"/>
                </a:solidFill>
                <a:effectLst/>
                <a:latin typeface="+mn-ea"/>
              </a:rPr>
              <a:t>= torch.Tensor(train_x).</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説明変数は</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r>
              <a:rPr lang="en-US" altLang="ja-JP" sz="1400" b="0" dirty="0">
                <a:solidFill>
                  <a:srgbClr val="000000"/>
                </a:solidFill>
                <a:effectLst/>
                <a:latin typeface="+mn-ea"/>
              </a:rPr>
              <a:t>train_y = torch.Tensor(train_y).</a:t>
            </a:r>
            <a:r>
              <a:rPr lang="en-US" altLang="ja-JP" sz="1400" b="0" dirty="0">
                <a:solidFill>
                  <a:srgbClr val="267F99"/>
                </a:solidFill>
                <a:effectLst/>
                <a:latin typeface="+mn-ea"/>
              </a:rPr>
              <a:t>float</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回帰の目的変数なら</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fr-FR" altLang="ja-JP" sz="1400" b="0" dirty="0">
                <a:solidFill>
                  <a:srgbClr val="000000"/>
                </a:solidFill>
                <a:effectLst/>
                <a:latin typeface="+mn-ea"/>
              </a:rPr>
              <a:t>train_y = torch.Tensor(train_y).long()	</a:t>
            </a:r>
            <a:r>
              <a:rPr lang="fr-FR" altLang="ja-JP" sz="1400" b="0" dirty="0">
                <a:solidFill>
                  <a:srgbClr val="008000"/>
                </a:solidFill>
                <a:effectLst/>
                <a:latin typeface="+mn-ea"/>
              </a:rPr>
              <a:t># </a:t>
            </a:r>
            <a:r>
              <a:rPr lang="ja-JP" altLang="en-US" sz="1400" b="0" dirty="0">
                <a:solidFill>
                  <a:srgbClr val="008000"/>
                </a:solidFill>
                <a:effectLst/>
                <a:latin typeface="+mn-ea"/>
              </a:rPr>
              <a:t>分類の目的変数なら</a:t>
            </a:r>
            <a:r>
              <a:rPr lang="en-US" altLang="ja-JP" sz="1400" dirty="0">
                <a:solidFill>
                  <a:srgbClr val="008000"/>
                </a:solidFill>
                <a:latin typeface="+mn-ea"/>
              </a:rPr>
              <a:t>long</a:t>
            </a:r>
            <a:r>
              <a:rPr lang="ja-JP" altLang="en-US" sz="1400" dirty="0">
                <a:solidFill>
                  <a:srgbClr val="008000"/>
                </a:solidFill>
                <a:latin typeface="+mn-ea"/>
              </a:rPr>
              <a:t>の</a:t>
            </a:r>
            <a:r>
              <a:rPr lang="en-US" altLang="ja-JP" sz="1400" dirty="0">
                <a:solidFill>
                  <a:srgbClr val="008000"/>
                </a:solidFill>
                <a:latin typeface="+mn-ea"/>
              </a:rPr>
              <a:t>Tensor</a:t>
            </a:r>
            <a:r>
              <a:rPr lang="ja-JP" altLang="en-US" sz="1400" dirty="0">
                <a:solidFill>
                  <a:srgbClr val="008000"/>
                </a:solidFill>
                <a:latin typeface="+mn-ea"/>
              </a:rPr>
              <a:t>型にする</a:t>
            </a:r>
            <a:endParaRPr lang="fr-FR" altLang="ja-JP" sz="1400" b="0" dirty="0">
              <a:solidFill>
                <a:srgbClr val="008000"/>
              </a:solidFill>
              <a:effectLst/>
              <a:latin typeface="+mn-ea"/>
            </a:endParaRPr>
          </a:p>
          <a:p>
            <a:endParaRPr lang="en-US" altLang="ja-JP" sz="1400" b="0" dirty="0">
              <a:solidFill>
                <a:srgbClr val="000000"/>
              </a:solidFill>
              <a:effectLst/>
              <a:latin typeface="+mn-ea"/>
            </a:endParaRPr>
          </a:p>
        </p:txBody>
      </p:sp>
      <p:sp>
        <p:nvSpPr>
          <p:cNvPr id="16" name="吹き出し: 線 15">
            <a:extLst>
              <a:ext uri="{FF2B5EF4-FFF2-40B4-BE49-F238E27FC236}">
                <a16:creationId xmlns:a16="http://schemas.microsoft.com/office/drawing/2014/main" id="{2974A4D8-D0F7-4408-AEE3-5756A38BE22C}"/>
              </a:ext>
            </a:extLst>
          </p:cNvPr>
          <p:cNvSpPr/>
          <p:nvPr/>
        </p:nvSpPr>
        <p:spPr>
          <a:xfrm>
            <a:off x="3280369" y="4133468"/>
            <a:ext cx="7918530" cy="493773"/>
          </a:xfrm>
          <a:prstGeom prst="borderCallout1">
            <a:avLst>
              <a:gd name="adj1" fmla="val 81434"/>
              <a:gd name="adj2" fmla="val -555"/>
              <a:gd name="adj3" fmla="val 33753"/>
              <a:gd name="adj4" fmla="val -1579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400" dirty="0">
                <a:solidFill>
                  <a:srgbClr val="494949"/>
                </a:solidFill>
                <a:latin typeface="+mn-ea"/>
              </a:rPr>
              <a:t>ラッパーライブラリを用いていないこともあり、</a:t>
            </a:r>
            <a:r>
              <a:rPr lang="en-US" altLang="ja-JP" sz="1400" dirty="0">
                <a:solidFill>
                  <a:srgbClr val="494949"/>
                </a:solidFill>
                <a:latin typeface="+mn-ea"/>
              </a:rPr>
              <a:t>PyTorch</a:t>
            </a:r>
            <a:r>
              <a:rPr lang="ja-JP" altLang="en-US" sz="1400" dirty="0">
                <a:solidFill>
                  <a:srgbClr val="494949"/>
                </a:solidFill>
                <a:latin typeface="+mn-ea"/>
              </a:rPr>
              <a:t>では多様なライブラリをインポートします。そのため今回は、ライブラリはあえて</a:t>
            </a:r>
            <a:r>
              <a:rPr lang="en-US" altLang="ja-JP" sz="1400" dirty="0">
                <a:solidFill>
                  <a:srgbClr val="494949"/>
                </a:solidFill>
                <a:latin typeface="+mn-ea"/>
              </a:rPr>
              <a:t>torch</a:t>
            </a:r>
            <a:r>
              <a:rPr lang="ja-JP" altLang="en-US" sz="1400" dirty="0">
                <a:solidFill>
                  <a:srgbClr val="494949"/>
                </a:solidFill>
                <a:latin typeface="+mn-ea"/>
              </a:rPr>
              <a:t>のみインポートしています。</a:t>
            </a:r>
            <a:endParaRPr lang="en-US" altLang="ja-JP" sz="1400" b="0" dirty="0">
              <a:solidFill>
                <a:srgbClr val="494949"/>
              </a:solidFill>
              <a:effectLst/>
              <a:latin typeface="+mn-ea"/>
            </a:endParaRPr>
          </a:p>
        </p:txBody>
      </p:sp>
      <p:sp>
        <p:nvSpPr>
          <p:cNvPr id="11" name="四角形: 角を丸くする 10">
            <a:extLst>
              <a:ext uri="{FF2B5EF4-FFF2-40B4-BE49-F238E27FC236}">
                <a16:creationId xmlns:a16="http://schemas.microsoft.com/office/drawing/2014/main" id="{3D35AEA8-ECD2-4D9C-98E7-DBA215DCE6A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Tensor</a:t>
            </a:r>
            <a:r>
              <a:rPr kumimoji="1" lang="ja-JP" altLang="en-US" sz="2000" b="1" dirty="0">
                <a:solidFill>
                  <a:srgbClr val="F36C37"/>
                </a:solidFill>
                <a:latin typeface="+mj-ea"/>
                <a:ea typeface="+mj-ea"/>
              </a:rPr>
              <a:t>型</a:t>
            </a:r>
            <a:endParaRPr kumimoji="1" lang="en-US" altLang="ja-JP" sz="2000" b="1" dirty="0">
              <a:solidFill>
                <a:srgbClr val="F36C37"/>
              </a:solidFill>
              <a:latin typeface="+mj-ea"/>
              <a:ea typeface="+mj-ea"/>
            </a:endParaRPr>
          </a:p>
        </p:txBody>
      </p:sp>
      <p:sp>
        <p:nvSpPr>
          <p:cNvPr id="17" name="テキスト ボックス 16">
            <a:extLst>
              <a:ext uri="{FF2B5EF4-FFF2-40B4-BE49-F238E27FC236}">
                <a16:creationId xmlns:a16="http://schemas.microsoft.com/office/drawing/2014/main" id="{B5C0B23F-3F4D-4265-B22C-28EB60FBD82E}"/>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ではテンソル（</a:t>
            </a:r>
            <a:r>
              <a:rPr lang="en-US" altLang="ja-JP" sz="1800" dirty="0"/>
              <a:t>Tensor</a:t>
            </a:r>
            <a:r>
              <a:rPr lang="ja-JP" altLang="en-US" sz="1800" dirty="0"/>
              <a:t>）という独自のクラスでデータを扱う</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型は</a:t>
            </a:r>
            <a:r>
              <a:rPr lang="en-US" altLang="ja-JP" sz="1800" dirty="0"/>
              <a:t>NumPy</a:t>
            </a:r>
            <a:r>
              <a:rPr lang="ja-JP" altLang="en-US" sz="1800" dirty="0"/>
              <a:t>配列とよく似ている行列形式のデータ型であり、</a:t>
            </a:r>
            <a:r>
              <a:rPr lang="en-US" altLang="ja-JP" sz="1800" dirty="0"/>
              <a:t>NumPy</a:t>
            </a:r>
            <a:r>
              <a:rPr lang="ja-JP" altLang="en-US" sz="1800" dirty="0"/>
              <a:t>配列と</a:t>
            </a:r>
            <a:br>
              <a:rPr lang="en-US" altLang="ja-JP" sz="1800" dirty="0"/>
            </a:br>
            <a:r>
              <a:rPr lang="ja-JP" altLang="en-US" sz="1800" dirty="0"/>
              <a:t>相互に変換をすることができる。</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クラスには</a:t>
            </a:r>
            <a:r>
              <a:rPr lang="en-US" altLang="ja-JP" sz="1800" dirty="0"/>
              <a:t>NumPy</a:t>
            </a:r>
            <a:r>
              <a:rPr lang="ja-JP" altLang="en-US" sz="1800" dirty="0"/>
              <a:t>配列と同じく、データを扱うメソッドも用意されている。</a:t>
            </a:r>
          </a:p>
        </p:txBody>
      </p:sp>
    </p:spTree>
    <p:extLst>
      <p:ext uri="{BB962C8B-B14F-4D97-AF65-F5344CB8AC3E}">
        <p14:creationId xmlns:p14="http://schemas.microsoft.com/office/powerpoint/2010/main" val="19140229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-2-2.</a:t>
            </a:r>
            <a:r>
              <a:rPr lang="en-US" altLang="ja-JP" dirty="0"/>
              <a:t>PyTorch</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369</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2413398" cy="403573"/>
          </a:xfrm>
          <a:prstGeom prst="borderCallout1">
            <a:avLst>
              <a:gd name="adj1" fmla="val 52660"/>
              <a:gd name="adj2" fmla="val -128"/>
              <a:gd name="adj3" fmla="val 239414"/>
              <a:gd name="adj4" fmla="val -6943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3790611" y="1151238"/>
            <a:ext cx="7519539" cy="543710"/>
          </a:xfrm>
          <a:prstGeom prst="borderCallout1">
            <a:avLst>
              <a:gd name="adj1" fmla="val 44905"/>
              <a:gd name="adj2" fmla="val -1651"/>
              <a:gd name="adj3" fmla="val 101198"/>
              <a:gd name="adj4" fmla="val -13714"/>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Torch.nn.Module</a:t>
            </a:r>
            <a:r>
              <a:rPr kumimoji="1" lang="ja-JP" altLang="en-US" sz="1400" dirty="0">
                <a:solidFill>
                  <a:srgbClr val="494949"/>
                </a:solidFill>
                <a:latin typeface="+mn-ea"/>
              </a:rPr>
              <a:t>を継承したクラスを作成するという意味です。継承とはベースになるクラスのメソッドや変数の定義を引き継いで、新しいクラスを作成することです。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484654" y="2239764"/>
            <a:ext cx="2144441" cy="403573"/>
          </a:xfrm>
          <a:prstGeom prst="borderCallout1">
            <a:avLst>
              <a:gd name="adj1" fmla="val 26263"/>
              <a:gd name="adj2" fmla="val -128"/>
              <a:gd name="adj3" fmla="val 117883"/>
              <a:gd name="adj4" fmla="val -740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次の層の数を指定します</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71464"/>
              <a:gd name="adj4" fmla="val -2099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の場合、出力層に課題に応じて活性化関数を入れますが、</a:t>
            </a:r>
            <a:r>
              <a:rPr kumimoji="1" lang="en-US" altLang="ja-JP" sz="1400" dirty="0">
                <a:solidFill>
                  <a:srgbClr val="494949"/>
                </a:solidFill>
                <a:latin typeface="+mn-ea"/>
              </a:rPr>
              <a:t>PyTorch</a:t>
            </a:r>
            <a:r>
              <a:rPr kumimoji="1" lang="ja-JP" altLang="en-US" sz="1400" dirty="0">
                <a:solidFill>
                  <a:srgbClr val="494949"/>
                </a:solidFill>
                <a:latin typeface="+mn-ea"/>
              </a:rPr>
              <a:t>では出力層で回帰の場合・分類の場合どちらの場合においても活性化関数は入りません。</a:t>
            </a:r>
            <a:endParaRPr kumimoji="1" lang="en-US" altLang="ja-JP" sz="1400" dirty="0">
              <a:solidFill>
                <a:srgbClr val="494949"/>
              </a:solidFill>
              <a:latin typeface="+mn-ea"/>
            </a:endParaRPr>
          </a:p>
          <a:p>
            <a:r>
              <a:rPr kumimoji="1" lang="ja-JP" altLang="en-US" sz="1400" dirty="0">
                <a:solidFill>
                  <a:srgbClr val="494949"/>
                </a:solidFill>
                <a:latin typeface="+mn-ea"/>
              </a:rPr>
              <a:t>分類の場合、交差エントロピー誤差などの損失関数の計算の中に、</a:t>
            </a:r>
            <a:r>
              <a:rPr kumimoji="1" lang="en-US" altLang="ja-JP" sz="1400" dirty="0">
                <a:solidFill>
                  <a:srgbClr val="494949"/>
                </a:solidFill>
                <a:latin typeface="+mn-ea"/>
              </a:rPr>
              <a:t>sigmoid</a:t>
            </a:r>
            <a:r>
              <a:rPr kumimoji="1" lang="ja-JP" altLang="en-US" sz="1400" dirty="0">
                <a:solidFill>
                  <a:srgbClr val="494949"/>
                </a:solidFill>
                <a:latin typeface="+mn-ea"/>
              </a:rPr>
              <a:t>関数や</a:t>
            </a:r>
            <a:r>
              <a:rPr kumimoji="1" lang="en-US" altLang="ja-JP" sz="1400" dirty="0">
                <a:solidFill>
                  <a:srgbClr val="494949"/>
                </a:solidFill>
                <a:latin typeface="+mn-ea"/>
              </a:rPr>
              <a:t>softmax</a:t>
            </a:r>
            <a:r>
              <a:rPr kumimoji="1" lang="ja-JP" altLang="en-US" sz="1400" dirty="0">
                <a:solidFill>
                  <a:srgbClr val="494949"/>
                </a:solidFill>
                <a:latin typeface="+mn-ea"/>
              </a:rPr>
              <a:t>関数に当たる計算が含まれているためです。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5208232" y="4584914"/>
            <a:ext cx="5532538" cy="543710"/>
          </a:xfrm>
          <a:prstGeom prst="borderCallout1">
            <a:avLst>
              <a:gd name="adj1" fmla="val 61265"/>
              <a:gd name="adj2" fmla="val -544"/>
              <a:gd name="adj3" fmla="val 3748"/>
              <a:gd name="adj4" fmla="val -42491"/>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400" b="0" dirty="0">
                <a:solidFill>
                  <a:srgbClr val="494949"/>
                </a:solidFill>
                <a:effectLst/>
                <a:latin typeface="+mn-ea"/>
              </a:rPr>
              <a:t>PyTorch</a:t>
            </a:r>
            <a:r>
              <a:rPr lang="ja-JP" altLang="en-US" sz="1400" b="0" dirty="0">
                <a:solidFill>
                  <a:srgbClr val="494949"/>
                </a:solidFill>
                <a:effectLst/>
                <a:latin typeface="+mn-ea"/>
              </a:rPr>
              <a:t>では層を定義した後に、その層にどのようにデータを流し予測を行うか（順伝搬）、その流れを定義する必要があります。</a:t>
            </a:r>
            <a:endParaRPr lang="en-US" altLang="ja-JP" sz="1400" b="0" dirty="0">
              <a:solidFill>
                <a:srgbClr val="494949"/>
              </a:solidFill>
              <a:effectLst/>
              <a:latin typeface="+mn-ea"/>
            </a:endParaRPr>
          </a:p>
        </p:txBody>
      </p:sp>
    </p:spTree>
    <p:extLst>
      <p:ext uri="{BB962C8B-B14F-4D97-AF65-F5344CB8AC3E}">
        <p14:creationId xmlns:p14="http://schemas.microsoft.com/office/powerpoint/2010/main" val="2529252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6E926-BA28-46CA-A7C3-2145BB1F7513}"/>
              </a:ext>
            </a:extLst>
          </p:cNvPr>
          <p:cNvSpPr>
            <a:spLocks noGrp="1"/>
          </p:cNvSpPr>
          <p:nvPr>
            <p:ph type="title"/>
          </p:nvPr>
        </p:nvSpPr>
        <p:spPr/>
        <p:txBody>
          <a:bodyPr/>
          <a:lstStyle/>
          <a:p>
            <a:r>
              <a:rPr lang="ja-JP" altLang="en-US"/>
              <a:t>自然言語の扱い</a:t>
            </a:r>
            <a:endParaRPr lang="en-US" altLang="ja-JP" dirty="0"/>
          </a:p>
        </p:txBody>
      </p:sp>
      <p:sp>
        <p:nvSpPr>
          <p:cNvPr id="4" name="スライド番号プレースホルダー 3">
            <a:extLst>
              <a:ext uri="{FF2B5EF4-FFF2-40B4-BE49-F238E27FC236}">
                <a16:creationId xmlns:a16="http://schemas.microsoft.com/office/drawing/2014/main" id="{C2878DB8-4BA9-4F29-9382-14653BA7C9EC}"/>
              </a:ext>
            </a:extLst>
          </p:cNvPr>
          <p:cNvSpPr>
            <a:spLocks noGrp="1"/>
          </p:cNvSpPr>
          <p:nvPr>
            <p:ph type="sldNum" sz="quarter" idx="10"/>
          </p:nvPr>
        </p:nvSpPr>
        <p:spPr/>
        <p:txBody>
          <a:bodyPr/>
          <a:lstStyle/>
          <a:p>
            <a:fld id="{46BB8D49-91AB-4BE8-B7F4-8EAFE2BF815D}" type="slidenum">
              <a:rPr kumimoji="1" lang="ja-JP" altLang="en-US" smtClean="0"/>
              <a:pPr/>
              <a:t>37</a:t>
            </a:fld>
            <a:endParaRPr kumimoji="1" lang="ja-JP" altLang="en-US" dirty="0"/>
          </a:p>
        </p:txBody>
      </p:sp>
      <p:grpSp>
        <p:nvGrpSpPr>
          <p:cNvPr id="43" name="グループ化 42">
            <a:extLst>
              <a:ext uri="{FF2B5EF4-FFF2-40B4-BE49-F238E27FC236}">
                <a16:creationId xmlns:a16="http://schemas.microsoft.com/office/drawing/2014/main" id="{1A275B76-3199-4606-ABED-47EDE45FCDC5}"/>
              </a:ext>
            </a:extLst>
          </p:cNvPr>
          <p:cNvGrpSpPr/>
          <p:nvPr/>
        </p:nvGrpSpPr>
        <p:grpSpPr>
          <a:xfrm>
            <a:off x="2957309" y="1983516"/>
            <a:ext cx="6277377" cy="3159829"/>
            <a:chOff x="1433312" y="2445823"/>
            <a:chExt cx="6277377" cy="3159829"/>
          </a:xfrm>
        </p:grpSpPr>
        <p:sp>
          <p:nvSpPr>
            <p:cNvPr id="6" name="正方形/長方形 5">
              <a:extLst>
                <a:ext uri="{FF2B5EF4-FFF2-40B4-BE49-F238E27FC236}">
                  <a16:creationId xmlns:a16="http://schemas.microsoft.com/office/drawing/2014/main" id="{641431D5-8E1E-4AFB-A270-A0DBCD8806AA}"/>
                </a:ext>
              </a:extLst>
            </p:cNvPr>
            <p:cNvSpPr/>
            <p:nvPr/>
          </p:nvSpPr>
          <p:spPr>
            <a:xfrm>
              <a:off x="2386145" y="2445823"/>
              <a:ext cx="4134465" cy="523220"/>
            </a:xfrm>
            <a:prstGeom prst="rect">
              <a:avLst/>
            </a:prstGeom>
          </p:spPr>
          <p:txBody>
            <a:bodyPr wrap="none">
              <a:spAutoFit/>
            </a:bodyPr>
            <a:lstStyle/>
            <a:p>
              <a:r>
                <a:rPr lang="ja-JP" altLang="en-US" sz="2800" b="1" dirty="0">
                  <a:latin typeface="+mn-ea"/>
                </a:rPr>
                <a:t>日本の首都は東京です。</a:t>
              </a:r>
            </a:p>
          </p:txBody>
        </p:sp>
        <p:sp>
          <p:nvSpPr>
            <p:cNvPr id="17" name="矢印: 下 16">
              <a:extLst>
                <a:ext uri="{FF2B5EF4-FFF2-40B4-BE49-F238E27FC236}">
                  <a16:creationId xmlns:a16="http://schemas.microsoft.com/office/drawing/2014/main" id="{4438DB02-9EF8-462F-8F04-D5DFE9684C9F}"/>
                </a:ext>
              </a:extLst>
            </p:cNvPr>
            <p:cNvSpPr/>
            <p:nvPr/>
          </p:nvSpPr>
          <p:spPr>
            <a:xfrm>
              <a:off x="4255477" y="3096138"/>
              <a:ext cx="633046" cy="742026"/>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solidFill>
                  <a:schemeClr val="tx1"/>
                </a:solidFill>
                <a:latin typeface="+mn-ea"/>
              </a:endParaRPr>
            </a:p>
          </p:txBody>
        </p:sp>
        <p:sp>
          <p:nvSpPr>
            <p:cNvPr id="18" name="正方形/長方形 17">
              <a:extLst>
                <a:ext uri="{FF2B5EF4-FFF2-40B4-BE49-F238E27FC236}">
                  <a16:creationId xmlns:a16="http://schemas.microsoft.com/office/drawing/2014/main" id="{4F7B9505-F9BF-48BE-BB11-63BE6AEEFFEB}"/>
                </a:ext>
              </a:extLst>
            </p:cNvPr>
            <p:cNvSpPr/>
            <p:nvPr/>
          </p:nvSpPr>
          <p:spPr>
            <a:xfrm>
              <a:off x="4965867" y="3143986"/>
              <a:ext cx="2416046" cy="584775"/>
            </a:xfrm>
            <a:prstGeom prst="rect">
              <a:avLst/>
            </a:prstGeom>
          </p:spPr>
          <p:txBody>
            <a:bodyPr wrap="none">
              <a:spAutoFit/>
            </a:bodyPr>
            <a:lstStyle/>
            <a:p>
              <a:pPr algn="ctr"/>
              <a:r>
                <a:rPr lang="ja-JP" altLang="en-US" sz="1600" dirty="0">
                  <a:latin typeface="+mn-ea"/>
                </a:rPr>
                <a:t>意味のある単語に分割</a:t>
              </a:r>
              <a:br>
                <a:rPr lang="en-US" altLang="ja-JP" sz="1600" dirty="0">
                  <a:latin typeface="+mn-ea"/>
                </a:rPr>
              </a:br>
              <a:r>
                <a:rPr lang="en-US" altLang="ja-JP" sz="1600" dirty="0">
                  <a:latin typeface="+mn-ea"/>
                </a:rPr>
                <a:t>(</a:t>
              </a:r>
              <a:r>
                <a:rPr lang="ja-JP" altLang="en-US" sz="1600" dirty="0">
                  <a:latin typeface="+mn-ea"/>
                </a:rPr>
                <a:t>品詞や数字、記号ごと</a:t>
              </a:r>
              <a:r>
                <a:rPr lang="en-US" altLang="ja-JP" sz="1600" dirty="0">
                  <a:latin typeface="+mn-ea"/>
                </a:rPr>
                <a:t>)</a:t>
              </a:r>
              <a:endParaRPr lang="ja-JP" altLang="en-US" sz="1600" dirty="0">
                <a:latin typeface="+mn-ea"/>
              </a:endParaRPr>
            </a:p>
          </p:txBody>
        </p:sp>
        <p:grpSp>
          <p:nvGrpSpPr>
            <p:cNvPr id="42" name="グループ化 41">
              <a:extLst>
                <a:ext uri="{FF2B5EF4-FFF2-40B4-BE49-F238E27FC236}">
                  <a16:creationId xmlns:a16="http://schemas.microsoft.com/office/drawing/2014/main" id="{99A439D1-E959-4861-AAAA-3E98B90A9AFF}"/>
                </a:ext>
              </a:extLst>
            </p:cNvPr>
            <p:cNvGrpSpPr/>
            <p:nvPr/>
          </p:nvGrpSpPr>
          <p:grpSpPr>
            <a:xfrm>
              <a:off x="1433312" y="4051998"/>
              <a:ext cx="6277377" cy="1553654"/>
              <a:chOff x="1623236" y="3504042"/>
              <a:chExt cx="6277377" cy="1553654"/>
            </a:xfrm>
          </p:grpSpPr>
          <p:grpSp>
            <p:nvGrpSpPr>
              <p:cNvPr id="41" name="グループ化 40">
                <a:extLst>
                  <a:ext uri="{FF2B5EF4-FFF2-40B4-BE49-F238E27FC236}">
                    <a16:creationId xmlns:a16="http://schemas.microsoft.com/office/drawing/2014/main" id="{F2307EB4-86C8-4D9C-8C57-731981890522}"/>
                  </a:ext>
                </a:extLst>
              </p:cNvPr>
              <p:cNvGrpSpPr/>
              <p:nvPr/>
            </p:nvGrpSpPr>
            <p:grpSpPr>
              <a:xfrm>
                <a:off x="1623236" y="3504042"/>
                <a:ext cx="6277377" cy="1123894"/>
                <a:chOff x="1623236" y="3504042"/>
                <a:chExt cx="6277377" cy="1123894"/>
              </a:xfrm>
            </p:grpSpPr>
            <p:grpSp>
              <p:nvGrpSpPr>
                <p:cNvPr id="31" name="グループ化 30">
                  <a:extLst>
                    <a:ext uri="{FF2B5EF4-FFF2-40B4-BE49-F238E27FC236}">
                      <a16:creationId xmlns:a16="http://schemas.microsoft.com/office/drawing/2014/main" id="{F7AB4366-1C39-438F-82D1-F3D4C36E5686}"/>
                    </a:ext>
                  </a:extLst>
                </p:cNvPr>
                <p:cNvGrpSpPr/>
                <p:nvPr/>
              </p:nvGrpSpPr>
              <p:grpSpPr>
                <a:xfrm>
                  <a:off x="1623236" y="3504042"/>
                  <a:ext cx="902811" cy="932289"/>
                  <a:chOff x="1551782" y="3523037"/>
                  <a:chExt cx="902811" cy="932289"/>
                </a:xfrm>
              </p:grpSpPr>
              <p:sp>
                <p:nvSpPr>
                  <p:cNvPr id="10" name="正方形/長方形 9">
                    <a:extLst>
                      <a:ext uri="{FF2B5EF4-FFF2-40B4-BE49-F238E27FC236}">
                        <a16:creationId xmlns:a16="http://schemas.microsoft.com/office/drawing/2014/main" id="{F7635D9D-3711-4BEA-95DB-C5C1D3829370}"/>
                      </a:ext>
                    </a:extLst>
                  </p:cNvPr>
                  <p:cNvSpPr/>
                  <p:nvPr/>
                </p:nvSpPr>
                <p:spPr>
                  <a:xfrm>
                    <a:off x="1680022" y="4116772"/>
                    <a:ext cx="595035" cy="338554"/>
                  </a:xfrm>
                  <a:prstGeom prst="rect">
                    <a:avLst/>
                  </a:prstGeom>
                </p:spPr>
                <p:txBody>
                  <a:bodyPr wrap="none">
                    <a:spAutoFit/>
                  </a:bodyPr>
                  <a:lstStyle/>
                  <a:p>
                    <a:r>
                      <a:rPr lang="ja-JP" altLang="en-US" sz="1600" dirty="0">
                        <a:latin typeface="+mn-ea"/>
                      </a:rPr>
                      <a:t>名詞</a:t>
                    </a:r>
                  </a:p>
                </p:txBody>
              </p:sp>
              <p:sp>
                <p:nvSpPr>
                  <p:cNvPr id="23" name="正方形/長方形 22">
                    <a:extLst>
                      <a:ext uri="{FF2B5EF4-FFF2-40B4-BE49-F238E27FC236}">
                        <a16:creationId xmlns:a16="http://schemas.microsoft.com/office/drawing/2014/main" id="{6D5DA89D-23CB-43FA-A6E8-0DCCB5CC7B7B}"/>
                      </a:ext>
                    </a:extLst>
                  </p:cNvPr>
                  <p:cNvSpPr/>
                  <p:nvPr/>
                </p:nvSpPr>
                <p:spPr>
                  <a:xfrm>
                    <a:off x="1551782" y="3523037"/>
                    <a:ext cx="902811" cy="523220"/>
                  </a:xfrm>
                  <a:prstGeom prst="rect">
                    <a:avLst/>
                  </a:prstGeom>
                  <a:ln>
                    <a:solidFill>
                      <a:schemeClr val="accent4"/>
                    </a:solidFill>
                  </a:ln>
                </p:spPr>
                <p:txBody>
                  <a:bodyPr wrap="none">
                    <a:spAutoFit/>
                  </a:bodyPr>
                  <a:lstStyle/>
                  <a:p>
                    <a:pPr algn="ctr"/>
                    <a:r>
                      <a:rPr lang="ja-JP" altLang="en-US" sz="2800" b="1" dirty="0">
                        <a:latin typeface="+mn-ea"/>
                      </a:rPr>
                      <a:t>日本</a:t>
                    </a:r>
                  </a:p>
                </p:txBody>
              </p:sp>
            </p:grpSp>
            <p:grpSp>
              <p:nvGrpSpPr>
                <p:cNvPr id="32" name="グループ化 31">
                  <a:extLst>
                    <a:ext uri="{FF2B5EF4-FFF2-40B4-BE49-F238E27FC236}">
                      <a16:creationId xmlns:a16="http://schemas.microsoft.com/office/drawing/2014/main" id="{D97A70DF-780E-40AD-B458-B76EBD4B0517}"/>
                    </a:ext>
                  </a:extLst>
                </p:cNvPr>
                <p:cNvGrpSpPr/>
                <p:nvPr/>
              </p:nvGrpSpPr>
              <p:grpSpPr>
                <a:xfrm>
                  <a:off x="2677241" y="3504042"/>
                  <a:ext cx="595035" cy="932289"/>
                  <a:chOff x="2613021" y="3523037"/>
                  <a:chExt cx="595035" cy="932289"/>
                </a:xfrm>
              </p:grpSpPr>
              <p:sp>
                <p:nvSpPr>
                  <p:cNvPr id="13" name="正方形/長方形 12">
                    <a:extLst>
                      <a:ext uri="{FF2B5EF4-FFF2-40B4-BE49-F238E27FC236}">
                        <a16:creationId xmlns:a16="http://schemas.microsoft.com/office/drawing/2014/main" id="{B7C57359-3B50-4F12-AF93-3272047B6BB4}"/>
                      </a:ext>
                    </a:extLst>
                  </p:cNvPr>
                  <p:cNvSpPr/>
                  <p:nvPr/>
                </p:nvSpPr>
                <p:spPr>
                  <a:xfrm>
                    <a:off x="2613021" y="4116772"/>
                    <a:ext cx="595035" cy="338554"/>
                  </a:xfrm>
                  <a:prstGeom prst="rect">
                    <a:avLst/>
                  </a:prstGeom>
                </p:spPr>
                <p:txBody>
                  <a:bodyPr wrap="none">
                    <a:spAutoFit/>
                  </a:bodyPr>
                  <a:lstStyle/>
                  <a:p>
                    <a:r>
                      <a:rPr lang="ja-JP" altLang="en-US" sz="1600" dirty="0">
                        <a:latin typeface="+mn-ea"/>
                      </a:rPr>
                      <a:t>助詞</a:t>
                    </a:r>
                  </a:p>
                </p:txBody>
              </p:sp>
              <p:sp>
                <p:nvSpPr>
                  <p:cNvPr id="24" name="正方形/長方形 23">
                    <a:extLst>
                      <a:ext uri="{FF2B5EF4-FFF2-40B4-BE49-F238E27FC236}">
                        <a16:creationId xmlns:a16="http://schemas.microsoft.com/office/drawing/2014/main" id="{AE4CF1D8-F8E3-4421-BAFB-0B2955AE4147}"/>
                      </a:ext>
                    </a:extLst>
                  </p:cNvPr>
                  <p:cNvSpPr/>
                  <p:nvPr/>
                </p:nvSpPr>
                <p:spPr>
                  <a:xfrm>
                    <a:off x="2664316" y="3523037"/>
                    <a:ext cx="543739" cy="523220"/>
                  </a:xfrm>
                  <a:prstGeom prst="rect">
                    <a:avLst/>
                  </a:prstGeom>
                  <a:ln>
                    <a:solidFill>
                      <a:schemeClr val="accent4"/>
                    </a:solidFill>
                  </a:ln>
                </p:spPr>
                <p:txBody>
                  <a:bodyPr wrap="none">
                    <a:spAutoFit/>
                  </a:bodyPr>
                  <a:lstStyle/>
                  <a:p>
                    <a:pPr algn="ctr"/>
                    <a:r>
                      <a:rPr lang="ja-JP" altLang="en-US" sz="2800" b="1" dirty="0">
                        <a:latin typeface="+mn-ea"/>
                      </a:rPr>
                      <a:t>の</a:t>
                    </a:r>
                  </a:p>
                </p:txBody>
              </p:sp>
            </p:grpSp>
            <p:grpSp>
              <p:nvGrpSpPr>
                <p:cNvPr id="33" name="グループ化 32">
                  <a:extLst>
                    <a:ext uri="{FF2B5EF4-FFF2-40B4-BE49-F238E27FC236}">
                      <a16:creationId xmlns:a16="http://schemas.microsoft.com/office/drawing/2014/main" id="{191677EB-3EEF-4CFA-B57B-B5C98C5549E5}"/>
                    </a:ext>
                  </a:extLst>
                </p:cNvPr>
                <p:cNvGrpSpPr/>
                <p:nvPr/>
              </p:nvGrpSpPr>
              <p:grpSpPr>
                <a:xfrm>
                  <a:off x="3474766" y="3504042"/>
                  <a:ext cx="902811" cy="932289"/>
                  <a:chOff x="3642414" y="3523037"/>
                  <a:chExt cx="902811" cy="932289"/>
                </a:xfrm>
              </p:grpSpPr>
              <p:sp>
                <p:nvSpPr>
                  <p:cNvPr id="19" name="正方形/長方形 18">
                    <a:extLst>
                      <a:ext uri="{FF2B5EF4-FFF2-40B4-BE49-F238E27FC236}">
                        <a16:creationId xmlns:a16="http://schemas.microsoft.com/office/drawing/2014/main" id="{1742B041-2277-4369-A63B-6E52F130ACE4}"/>
                      </a:ext>
                    </a:extLst>
                  </p:cNvPr>
                  <p:cNvSpPr/>
                  <p:nvPr/>
                </p:nvSpPr>
                <p:spPr>
                  <a:xfrm>
                    <a:off x="3770654" y="4116772"/>
                    <a:ext cx="595035" cy="338554"/>
                  </a:xfrm>
                  <a:prstGeom prst="rect">
                    <a:avLst/>
                  </a:prstGeom>
                </p:spPr>
                <p:txBody>
                  <a:bodyPr wrap="none">
                    <a:spAutoFit/>
                  </a:bodyPr>
                  <a:lstStyle/>
                  <a:p>
                    <a:r>
                      <a:rPr lang="ja-JP" altLang="en-US" sz="1600" dirty="0">
                        <a:latin typeface="+mn-ea"/>
                      </a:rPr>
                      <a:t>名詞</a:t>
                    </a:r>
                  </a:p>
                </p:txBody>
              </p:sp>
              <p:sp>
                <p:nvSpPr>
                  <p:cNvPr id="26" name="正方形/長方形 25">
                    <a:extLst>
                      <a:ext uri="{FF2B5EF4-FFF2-40B4-BE49-F238E27FC236}">
                        <a16:creationId xmlns:a16="http://schemas.microsoft.com/office/drawing/2014/main" id="{E8DFEB5A-AC68-49F5-9DE4-40E868997482}"/>
                      </a:ext>
                    </a:extLst>
                  </p:cNvPr>
                  <p:cNvSpPr/>
                  <p:nvPr/>
                </p:nvSpPr>
                <p:spPr>
                  <a:xfrm>
                    <a:off x="3642414" y="3523037"/>
                    <a:ext cx="902811" cy="523220"/>
                  </a:xfrm>
                  <a:prstGeom prst="rect">
                    <a:avLst/>
                  </a:prstGeom>
                  <a:ln>
                    <a:solidFill>
                      <a:schemeClr val="accent4"/>
                    </a:solidFill>
                  </a:ln>
                </p:spPr>
                <p:txBody>
                  <a:bodyPr wrap="none">
                    <a:spAutoFit/>
                  </a:bodyPr>
                  <a:lstStyle/>
                  <a:p>
                    <a:pPr algn="ctr"/>
                    <a:r>
                      <a:rPr lang="ja-JP" altLang="en-US" sz="2800" b="1" dirty="0">
                        <a:latin typeface="+mn-ea"/>
                      </a:rPr>
                      <a:t>首都</a:t>
                    </a:r>
                  </a:p>
                </p:txBody>
              </p:sp>
            </p:grpSp>
            <p:grpSp>
              <p:nvGrpSpPr>
                <p:cNvPr id="34" name="グループ化 33">
                  <a:extLst>
                    <a:ext uri="{FF2B5EF4-FFF2-40B4-BE49-F238E27FC236}">
                      <a16:creationId xmlns:a16="http://schemas.microsoft.com/office/drawing/2014/main" id="{E437CB85-8DAF-4461-8A5F-8D3B92D03BD0}"/>
                    </a:ext>
                  </a:extLst>
                </p:cNvPr>
                <p:cNvGrpSpPr/>
                <p:nvPr/>
              </p:nvGrpSpPr>
              <p:grpSpPr>
                <a:xfrm>
                  <a:off x="4528771" y="3504042"/>
                  <a:ext cx="595035" cy="932289"/>
                  <a:chOff x="4739646" y="3523037"/>
                  <a:chExt cx="595035" cy="932289"/>
                </a:xfrm>
              </p:grpSpPr>
              <p:sp>
                <p:nvSpPr>
                  <p:cNvPr id="21" name="正方形/長方形 20">
                    <a:extLst>
                      <a:ext uri="{FF2B5EF4-FFF2-40B4-BE49-F238E27FC236}">
                        <a16:creationId xmlns:a16="http://schemas.microsoft.com/office/drawing/2014/main" id="{261E7500-7BBC-4760-BEBC-3B8DBDC94C32}"/>
                      </a:ext>
                    </a:extLst>
                  </p:cNvPr>
                  <p:cNvSpPr/>
                  <p:nvPr/>
                </p:nvSpPr>
                <p:spPr>
                  <a:xfrm>
                    <a:off x="4739646" y="4116772"/>
                    <a:ext cx="595035" cy="338554"/>
                  </a:xfrm>
                  <a:prstGeom prst="rect">
                    <a:avLst/>
                  </a:prstGeom>
                </p:spPr>
                <p:txBody>
                  <a:bodyPr wrap="none">
                    <a:spAutoFit/>
                  </a:bodyPr>
                  <a:lstStyle/>
                  <a:p>
                    <a:r>
                      <a:rPr lang="ja-JP" altLang="en-US" sz="1600" dirty="0">
                        <a:latin typeface="+mn-ea"/>
                      </a:rPr>
                      <a:t>助詞</a:t>
                    </a:r>
                  </a:p>
                </p:txBody>
              </p:sp>
              <p:sp>
                <p:nvSpPr>
                  <p:cNvPr id="27" name="正方形/長方形 26">
                    <a:extLst>
                      <a:ext uri="{FF2B5EF4-FFF2-40B4-BE49-F238E27FC236}">
                        <a16:creationId xmlns:a16="http://schemas.microsoft.com/office/drawing/2014/main" id="{4BACD67B-A98F-45B4-9653-50E1AF203D31}"/>
                      </a:ext>
                    </a:extLst>
                  </p:cNvPr>
                  <p:cNvSpPr/>
                  <p:nvPr/>
                </p:nvSpPr>
                <p:spPr>
                  <a:xfrm>
                    <a:off x="4790942" y="3523037"/>
                    <a:ext cx="543739" cy="523220"/>
                  </a:xfrm>
                  <a:prstGeom prst="rect">
                    <a:avLst/>
                  </a:prstGeom>
                  <a:ln>
                    <a:solidFill>
                      <a:schemeClr val="accent4"/>
                    </a:solidFill>
                  </a:ln>
                </p:spPr>
                <p:txBody>
                  <a:bodyPr wrap="none">
                    <a:spAutoFit/>
                  </a:bodyPr>
                  <a:lstStyle/>
                  <a:p>
                    <a:pPr algn="ctr"/>
                    <a:r>
                      <a:rPr lang="ja-JP" altLang="en-US" sz="2800" b="1" dirty="0">
                        <a:latin typeface="+mn-ea"/>
                      </a:rPr>
                      <a:t>は</a:t>
                    </a:r>
                  </a:p>
                </p:txBody>
              </p:sp>
            </p:grpSp>
            <p:grpSp>
              <p:nvGrpSpPr>
                <p:cNvPr id="35" name="グループ化 34">
                  <a:extLst>
                    <a:ext uri="{FF2B5EF4-FFF2-40B4-BE49-F238E27FC236}">
                      <a16:creationId xmlns:a16="http://schemas.microsoft.com/office/drawing/2014/main" id="{52AFA814-199C-4054-9CC1-617CD7B87994}"/>
                    </a:ext>
                  </a:extLst>
                </p:cNvPr>
                <p:cNvGrpSpPr/>
                <p:nvPr/>
              </p:nvGrpSpPr>
              <p:grpSpPr>
                <a:xfrm>
                  <a:off x="5326296" y="3504042"/>
                  <a:ext cx="902811" cy="932289"/>
                  <a:chOff x="5515792" y="3523037"/>
                  <a:chExt cx="902811" cy="932289"/>
                </a:xfrm>
              </p:grpSpPr>
              <p:sp>
                <p:nvSpPr>
                  <p:cNvPr id="20" name="正方形/長方形 19">
                    <a:extLst>
                      <a:ext uri="{FF2B5EF4-FFF2-40B4-BE49-F238E27FC236}">
                        <a16:creationId xmlns:a16="http://schemas.microsoft.com/office/drawing/2014/main" id="{F8312F7E-4796-40F9-97C2-60D87BC1A78E}"/>
                      </a:ext>
                    </a:extLst>
                  </p:cNvPr>
                  <p:cNvSpPr/>
                  <p:nvPr/>
                </p:nvSpPr>
                <p:spPr>
                  <a:xfrm>
                    <a:off x="5644032" y="4116772"/>
                    <a:ext cx="595035" cy="338554"/>
                  </a:xfrm>
                  <a:prstGeom prst="rect">
                    <a:avLst/>
                  </a:prstGeom>
                </p:spPr>
                <p:txBody>
                  <a:bodyPr wrap="none">
                    <a:spAutoFit/>
                  </a:bodyPr>
                  <a:lstStyle/>
                  <a:p>
                    <a:r>
                      <a:rPr lang="ja-JP" altLang="en-US" sz="1600" dirty="0">
                        <a:latin typeface="+mn-ea"/>
                      </a:rPr>
                      <a:t>名詞</a:t>
                    </a:r>
                  </a:p>
                </p:txBody>
              </p:sp>
              <p:sp>
                <p:nvSpPr>
                  <p:cNvPr id="28" name="正方形/長方形 27">
                    <a:extLst>
                      <a:ext uri="{FF2B5EF4-FFF2-40B4-BE49-F238E27FC236}">
                        <a16:creationId xmlns:a16="http://schemas.microsoft.com/office/drawing/2014/main" id="{6254F769-76D6-4830-ABF7-1C1666A1276D}"/>
                      </a:ext>
                    </a:extLst>
                  </p:cNvPr>
                  <p:cNvSpPr/>
                  <p:nvPr/>
                </p:nvSpPr>
                <p:spPr>
                  <a:xfrm>
                    <a:off x="5515792" y="3523037"/>
                    <a:ext cx="902811" cy="523220"/>
                  </a:xfrm>
                  <a:prstGeom prst="rect">
                    <a:avLst/>
                  </a:prstGeom>
                  <a:ln>
                    <a:solidFill>
                      <a:schemeClr val="accent4"/>
                    </a:solidFill>
                  </a:ln>
                </p:spPr>
                <p:txBody>
                  <a:bodyPr wrap="none">
                    <a:spAutoFit/>
                  </a:bodyPr>
                  <a:lstStyle/>
                  <a:p>
                    <a:pPr algn="ctr"/>
                    <a:r>
                      <a:rPr lang="ja-JP" altLang="en-US" sz="2800" b="1" dirty="0">
                        <a:latin typeface="+mn-ea"/>
                      </a:rPr>
                      <a:t>東京</a:t>
                    </a:r>
                  </a:p>
                </p:txBody>
              </p:sp>
            </p:grpSp>
            <p:grpSp>
              <p:nvGrpSpPr>
                <p:cNvPr id="36" name="グループ化 35">
                  <a:extLst>
                    <a:ext uri="{FF2B5EF4-FFF2-40B4-BE49-F238E27FC236}">
                      <a16:creationId xmlns:a16="http://schemas.microsoft.com/office/drawing/2014/main" id="{746A2E8D-589D-498D-917C-79F83FEE2DD6}"/>
                    </a:ext>
                  </a:extLst>
                </p:cNvPr>
                <p:cNvGrpSpPr/>
                <p:nvPr/>
              </p:nvGrpSpPr>
              <p:grpSpPr>
                <a:xfrm>
                  <a:off x="6388486" y="3504042"/>
                  <a:ext cx="902811" cy="932289"/>
                  <a:chOff x="6634104" y="3523037"/>
                  <a:chExt cx="902811" cy="932289"/>
                </a:xfrm>
              </p:grpSpPr>
              <p:sp>
                <p:nvSpPr>
                  <p:cNvPr id="15" name="正方形/長方形 14">
                    <a:extLst>
                      <a:ext uri="{FF2B5EF4-FFF2-40B4-BE49-F238E27FC236}">
                        <a16:creationId xmlns:a16="http://schemas.microsoft.com/office/drawing/2014/main" id="{3A24CF1A-98E9-4EED-B359-E4AEE96E3838}"/>
                      </a:ext>
                    </a:extLst>
                  </p:cNvPr>
                  <p:cNvSpPr/>
                  <p:nvPr/>
                </p:nvSpPr>
                <p:spPr>
                  <a:xfrm>
                    <a:off x="6646928" y="4116772"/>
                    <a:ext cx="800219" cy="338554"/>
                  </a:xfrm>
                  <a:prstGeom prst="rect">
                    <a:avLst/>
                  </a:prstGeom>
                </p:spPr>
                <p:txBody>
                  <a:bodyPr wrap="none">
                    <a:spAutoFit/>
                  </a:bodyPr>
                  <a:lstStyle/>
                  <a:p>
                    <a:r>
                      <a:rPr lang="ja-JP" altLang="en-US" sz="1600" dirty="0">
                        <a:latin typeface="+mn-ea"/>
                      </a:rPr>
                      <a:t>助動詞</a:t>
                    </a:r>
                  </a:p>
                </p:txBody>
              </p:sp>
              <p:sp>
                <p:nvSpPr>
                  <p:cNvPr id="29" name="正方形/長方形 28">
                    <a:extLst>
                      <a:ext uri="{FF2B5EF4-FFF2-40B4-BE49-F238E27FC236}">
                        <a16:creationId xmlns:a16="http://schemas.microsoft.com/office/drawing/2014/main" id="{48E9030C-C9C6-4EF0-9DE2-F22AF41FAF69}"/>
                      </a:ext>
                    </a:extLst>
                  </p:cNvPr>
                  <p:cNvSpPr/>
                  <p:nvPr/>
                </p:nvSpPr>
                <p:spPr>
                  <a:xfrm>
                    <a:off x="6634104" y="3523037"/>
                    <a:ext cx="902811" cy="523220"/>
                  </a:xfrm>
                  <a:prstGeom prst="rect">
                    <a:avLst/>
                  </a:prstGeom>
                  <a:ln>
                    <a:solidFill>
                      <a:schemeClr val="accent4"/>
                    </a:solidFill>
                  </a:ln>
                </p:spPr>
                <p:txBody>
                  <a:bodyPr wrap="none">
                    <a:spAutoFit/>
                  </a:bodyPr>
                  <a:lstStyle/>
                  <a:p>
                    <a:pPr algn="ctr"/>
                    <a:r>
                      <a:rPr lang="ja-JP" altLang="en-US" sz="2800" b="1" dirty="0">
                        <a:latin typeface="+mn-ea"/>
                      </a:rPr>
                      <a:t>です</a:t>
                    </a:r>
                  </a:p>
                </p:txBody>
              </p:sp>
            </p:grpSp>
            <p:grpSp>
              <p:nvGrpSpPr>
                <p:cNvPr id="37" name="グループ化 36">
                  <a:extLst>
                    <a:ext uri="{FF2B5EF4-FFF2-40B4-BE49-F238E27FC236}">
                      <a16:creationId xmlns:a16="http://schemas.microsoft.com/office/drawing/2014/main" id="{89096F03-55A6-4280-96CC-89D33D93C2D4}"/>
                    </a:ext>
                  </a:extLst>
                </p:cNvPr>
                <p:cNvGrpSpPr/>
                <p:nvPr/>
              </p:nvGrpSpPr>
              <p:grpSpPr>
                <a:xfrm>
                  <a:off x="7305578" y="3504042"/>
                  <a:ext cx="595035" cy="932289"/>
                  <a:chOff x="7587531" y="3523037"/>
                  <a:chExt cx="595035" cy="932289"/>
                </a:xfrm>
              </p:grpSpPr>
              <p:sp>
                <p:nvSpPr>
                  <p:cNvPr id="14" name="正方形/長方形 13">
                    <a:extLst>
                      <a:ext uri="{FF2B5EF4-FFF2-40B4-BE49-F238E27FC236}">
                        <a16:creationId xmlns:a16="http://schemas.microsoft.com/office/drawing/2014/main" id="{29E7DD32-8F95-4B4F-8C0E-A478D7AB5F57}"/>
                      </a:ext>
                    </a:extLst>
                  </p:cNvPr>
                  <p:cNvSpPr/>
                  <p:nvPr/>
                </p:nvSpPr>
                <p:spPr>
                  <a:xfrm>
                    <a:off x="7587531" y="4116772"/>
                    <a:ext cx="595035" cy="338554"/>
                  </a:xfrm>
                  <a:prstGeom prst="rect">
                    <a:avLst/>
                  </a:prstGeom>
                </p:spPr>
                <p:txBody>
                  <a:bodyPr wrap="none">
                    <a:spAutoFit/>
                  </a:bodyPr>
                  <a:lstStyle/>
                  <a:p>
                    <a:r>
                      <a:rPr lang="ja-JP" altLang="en-US" sz="1600" dirty="0">
                        <a:latin typeface="+mn-ea"/>
                      </a:rPr>
                      <a:t>記号</a:t>
                    </a:r>
                  </a:p>
                </p:txBody>
              </p:sp>
              <p:sp>
                <p:nvSpPr>
                  <p:cNvPr id="30" name="正方形/長方形 29">
                    <a:extLst>
                      <a:ext uri="{FF2B5EF4-FFF2-40B4-BE49-F238E27FC236}">
                        <a16:creationId xmlns:a16="http://schemas.microsoft.com/office/drawing/2014/main" id="{C375D0FA-A3B5-4778-BD85-02AE625783AC}"/>
                      </a:ext>
                    </a:extLst>
                  </p:cNvPr>
                  <p:cNvSpPr/>
                  <p:nvPr/>
                </p:nvSpPr>
                <p:spPr>
                  <a:xfrm>
                    <a:off x="7638827" y="3523037"/>
                    <a:ext cx="543739" cy="523220"/>
                  </a:xfrm>
                  <a:prstGeom prst="rect">
                    <a:avLst/>
                  </a:prstGeom>
                  <a:ln>
                    <a:solidFill>
                      <a:schemeClr val="accent4"/>
                    </a:solidFill>
                  </a:ln>
                </p:spPr>
                <p:txBody>
                  <a:bodyPr wrap="none">
                    <a:spAutoFit/>
                  </a:bodyPr>
                  <a:lstStyle/>
                  <a:p>
                    <a:pPr algn="ctr"/>
                    <a:r>
                      <a:rPr lang="ja-JP" altLang="en-US" sz="2800" b="1" dirty="0" err="1">
                        <a:latin typeface="+mn-ea"/>
                      </a:rPr>
                      <a:t>。</a:t>
                    </a:r>
                    <a:endParaRPr lang="ja-JP" altLang="en-US" sz="2800" b="1" dirty="0">
                      <a:latin typeface="+mn-ea"/>
                    </a:endParaRPr>
                  </a:p>
                </p:txBody>
              </p:sp>
            </p:grpSp>
            <p:sp>
              <p:nvSpPr>
                <p:cNvPr id="39" name="左中かっこ 38">
                  <a:extLst>
                    <a:ext uri="{FF2B5EF4-FFF2-40B4-BE49-F238E27FC236}">
                      <a16:creationId xmlns:a16="http://schemas.microsoft.com/office/drawing/2014/main" id="{AC99770F-C7CB-4686-85F9-4192B6DE01DB}"/>
                    </a:ext>
                  </a:extLst>
                </p:cNvPr>
                <p:cNvSpPr/>
                <p:nvPr/>
              </p:nvSpPr>
              <p:spPr>
                <a:xfrm rot="16200000">
                  <a:off x="4730845" y="1589430"/>
                  <a:ext cx="242181" cy="5834831"/>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sz="1600">
                    <a:latin typeface="+mn-ea"/>
                  </a:endParaRPr>
                </a:p>
              </p:txBody>
            </p:sp>
          </p:grpSp>
          <p:sp>
            <p:nvSpPr>
              <p:cNvPr id="40" name="正方形/長方形 39">
                <a:extLst>
                  <a:ext uri="{FF2B5EF4-FFF2-40B4-BE49-F238E27FC236}">
                    <a16:creationId xmlns:a16="http://schemas.microsoft.com/office/drawing/2014/main" id="{25C02F41-CD82-4D42-9EE1-8E1C54F6F70F}"/>
                  </a:ext>
                </a:extLst>
              </p:cNvPr>
              <p:cNvSpPr/>
              <p:nvPr/>
            </p:nvSpPr>
            <p:spPr>
              <a:xfrm>
                <a:off x="3284596" y="4688364"/>
                <a:ext cx="2954655" cy="369332"/>
              </a:xfrm>
              <a:prstGeom prst="rect">
                <a:avLst/>
              </a:prstGeom>
            </p:spPr>
            <p:txBody>
              <a:bodyPr wrap="none">
                <a:spAutoFit/>
              </a:bodyPr>
              <a:lstStyle/>
              <a:p>
                <a:r>
                  <a:rPr lang="ja-JP" altLang="en-US" dirty="0">
                    <a:latin typeface="+mn-ea"/>
                  </a:rPr>
                  <a:t>単語ごとに品詞などを判別</a:t>
                </a:r>
              </a:p>
            </p:txBody>
          </p:sp>
        </p:grpSp>
      </p:grpSp>
      <p:sp>
        <p:nvSpPr>
          <p:cNvPr id="5" name="テキスト ボックス 4">
            <a:extLst>
              <a:ext uri="{FF2B5EF4-FFF2-40B4-BE49-F238E27FC236}">
                <a16:creationId xmlns:a16="http://schemas.microsoft.com/office/drawing/2014/main" id="{4D00EC29-8EAB-1BB6-BDF0-BC360F2DC013}"/>
              </a:ext>
            </a:extLst>
          </p:cNvPr>
          <p:cNvSpPr txBox="1"/>
          <p:nvPr/>
        </p:nvSpPr>
        <p:spPr>
          <a:xfrm>
            <a:off x="2659278" y="5458630"/>
            <a:ext cx="6853158" cy="400110"/>
          </a:xfrm>
          <a:prstGeom prst="rect">
            <a:avLst/>
          </a:prstGeom>
          <a:noFill/>
        </p:spPr>
        <p:txBody>
          <a:bodyPr wrap="none" rtlCol="0">
            <a:spAutoFit/>
          </a:bodyPr>
          <a:lstStyle/>
          <a:p>
            <a:pPr algn="ctr" defTabSz="914400" fontAlgn="base">
              <a:spcBef>
                <a:spcPct val="0"/>
              </a:spcBef>
              <a:spcAft>
                <a:spcPct val="0"/>
              </a:spcAft>
            </a:pPr>
            <a:r>
              <a:rPr lang="ja-JP" altLang="en-US" sz="2000">
                <a:latin typeface="+mn-ea"/>
              </a:rPr>
              <a:t>判別したものに数値をふり、頻出度や単語の関係値をみる</a:t>
            </a:r>
            <a:endParaRPr lang="en-US" altLang="ja-JP" sz="2000" dirty="0">
              <a:latin typeface="+mn-ea"/>
            </a:endParaRPr>
          </a:p>
        </p:txBody>
      </p:sp>
      <p:sp>
        <p:nvSpPr>
          <p:cNvPr id="8" name="四角形: 角を丸くする 77">
            <a:extLst>
              <a:ext uri="{FF2B5EF4-FFF2-40B4-BE49-F238E27FC236}">
                <a16:creationId xmlns:a16="http://schemas.microsoft.com/office/drawing/2014/main" id="{B055AF6E-D3EE-4092-5EF0-F8246A5A3D87}"/>
              </a:ext>
            </a:extLst>
          </p:cNvPr>
          <p:cNvSpPr/>
          <p:nvPr/>
        </p:nvSpPr>
        <p:spPr bwMode="auto">
          <a:xfrm>
            <a:off x="756610" y="114800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形態素解析</a:t>
            </a:r>
            <a:endParaRPr kumimoji="1" lang="en-US" altLang="ja-JP" sz="2000" b="1" dirty="0">
              <a:solidFill>
                <a:srgbClr val="F36C37"/>
              </a:solidFill>
              <a:latin typeface="+mj-ea"/>
              <a:ea typeface="+mj-ea"/>
            </a:endParaRPr>
          </a:p>
        </p:txBody>
      </p:sp>
    </p:spTree>
    <p:extLst>
      <p:ext uri="{BB962C8B-B14F-4D97-AF65-F5344CB8AC3E}">
        <p14:creationId xmlns:p14="http://schemas.microsoft.com/office/powerpoint/2010/main" val="37873255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-2-3.</a:t>
            </a:r>
            <a:r>
              <a:rPr lang="ja-JP" altLang="en-US" dirty="0"/>
              <a:t>データローダーの準備をする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1" y="1020773"/>
            <a:ext cx="10658473" cy="206417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br>
              <a:rPr lang="en-US" altLang="ja-JP" sz="1400" b="0" dirty="0">
                <a:solidFill>
                  <a:srgbClr val="000000"/>
                </a:solidFill>
                <a:effectLst/>
                <a:latin typeface="Courier New" panose="02070309020205020404" pitchFamily="49" charset="0"/>
              </a:rPr>
            </a:br>
            <a:r>
              <a:rPr lang="en-US" altLang="ja-JP" sz="1400" b="0" dirty="0">
                <a:solidFill>
                  <a:srgbClr val="008000"/>
                </a:solidFill>
                <a:effectLst/>
                <a:latin typeface="+mn-ea"/>
              </a:rPr>
              <a:t># </a:t>
            </a:r>
            <a:r>
              <a:rPr lang="ja-JP" altLang="en-US" sz="1400" b="0" dirty="0">
                <a:solidFill>
                  <a:srgbClr val="008000"/>
                </a:solidFill>
                <a:effectLst/>
                <a:latin typeface="+mn-ea"/>
              </a:rPr>
              <a:t>データローダーの用意</a:t>
            </a:r>
            <a:endParaRPr lang="ja-JP" altLang="en-US" sz="1400" b="0" dirty="0">
              <a:solidFill>
                <a:srgbClr val="000000"/>
              </a:solidFill>
              <a:effectLst/>
              <a:latin typeface="+mn-ea"/>
            </a:endParaRPr>
          </a:p>
          <a:p>
            <a:r>
              <a:rPr lang="en-US" altLang="ja-JP" sz="1400" b="0" dirty="0">
                <a:solidFill>
                  <a:srgbClr val="008000"/>
                </a:solidFill>
                <a:effectLst/>
                <a:latin typeface="+mn-ea"/>
              </a:rPr>
              <a:t># PyTorch</a:t>
            </a:r>
            <a:r>
              <a:rPr lang="ja-JP" altLang="en-US" sz="1400" b="0" dirty="0">
                <a:solidFill>
                  <a:srgbClr val="008000"/>
                </a:solidFill>
                <a:effectLst/>
                <a:latin typeface="+mn-ea"/>
              </a:rPr>
              <a:t>ではデータローダーに格納されたデータセットをバッチサイズで区切って、学習のたびに取り出します</a:t>
            </a:r>
            <a:endParaRPr lang="ja-JP" altLang="en-US" sz="1400" b="0" dirty="0">
              <a:solidFill>
                <a:srgbClr val="000000"/>
              </a:solidFill>
              <a:effectLst/>
              <a:latin typeface="+mn-ea"/>
            </a:endParaRPr>
          </a:p>
          <a:p>
            <a:r>
              <a:rPr lang="en-US" altLang="ja-JP" sz="1400" b="0" dirty="0">
                <a:solidFill>
                  <a:srgbClr val="008000"/>
                </a:solidFill>
                <a:effectLst/>
                <a:latin typeface="+mn-ea"/>
              </a:rPr>
              <a:t># shuffle</a:t>
            </a:r>
            <a:r>
              <a:rPr lang="ja-JP" altLang="en-US" sz="1400" b="0" dirty="0">
                <a:solidFill>
                  <a:srgbClr val="008000"/>
                </a:solidFill>
                <a:effectLst/>
                <a:latin typeface="+mn-ea"/>
              </a:rPr>
              <a:t>を</a:t>
            </a:r>
            <a:r>
              <a:rPr lang="en-US" altLang="ja-JP" sz="1400" b="0" dirty="0">
                <a:solidFill>
                  <a:srgbClr val="008000"/>
                </a:solidFill>
                <a:effectLst/>
                <a:latin typeface="+mn-ea"/>
              </a:rPr>
              <a:t>True</a:t>
            </a:r>
            <a:r>
              <a:rPr lang="ja-JP" altLang="en-US" sz="1400" b="0" dirty="0">
                <a:solidFill>
                  <a:srgbClr val="008000"/>
                </a:solidFill>
                <a:effectLst/>
                <a:latin typeface="+mn-ea"/>
              </a:rPr>
              <a:t>に設定することで、データをシャッフルして取り出します</a:t>
            </a:r>
            <a:endParaRPr lang="en-US" altLang="ja-JP" sz="1400" b="0" dirty="0">
              <a:solidFill>
                <a:srgbClr val="008000"/>
              </a:solidFill>
              <a:effectLst/>
              <a:latin typeface="+mn-ea"/>
            </a:endParaRPr>
          </a:p>
          <a:p>
            <a:r>
              <a:rPr lang="en-US" altLang="ja-JP" sz="1400" b="0" dirty="0">
                <a:solidFill>
                  <a:srgbClr val="000000"/>
                </a:solidFill>
                <a:effectLst/>
                <a:latin typeface="+mn-ea"/>
              </a:rPr>
              <a:t>batch_size = </a:t>
            </a:r>
            <a:r>
              <a:rPr lang="en-US" altLang="ja-JP" sz="1400" b="0" dirty="0">
                <a:solidFill>
                  <a:srgbClr val="09885A"/>
                </a:solidFill>
                <a:effectLst/>
                <a:latin typeface="+mn-ea"/>
              </a:rPr>
              <a:t>32</a:t>
            </a:r>
            <a:endParaRPr lang="en-US" altLang="ja-JP" sz="1400" b="0" dirty="0">
              <a:solidFill>
                <a:srgbClr val="000000"/>
              </a:solidFill>
              <a:effectLst/>
              <a:latin typeface="+mn-ea"/>
            </a:endParaRPr>
          </a:p>
          <a:p>
            <a:r>
              <a:rPr lang="en-US" altLang="ja-JP" sz="1400" b="0" dirty="0">
                <a:solidFill>
                  <a:srgbClr val="000000"/>
                </a:solidFill>
                <a:effectLst/>
                <a:latin typeface="+mn-ea"/>
              </a:rPr>
              <a:t>train_dataloader = torch.utils.data.DataLoader(train_dataset, batch_size=batch_size, shuffle=</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val_dataloader = torch.utils.data.DataLoader(val_dataset, batch_size=batch_size,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226517577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1FD8F3-7060-4792-9905-9A59089CFC8B}"/>
              </a:ext>
            </a:extLst>
          </p:cNvPr>
          <p:cNvSpPr/>
          <p:nvPr/>
        </p:nvSpPr>
        <p:spPr bwMode="auto">
          <a:xfrm>
            <a:off x="253498" y="36513"/>
            <a:ext cx="11724238" cy="682148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モデルをインスタンス化</a:t>
            </a:r>
            <a:endParaRPr lang="ja-JP" altLang="en-US" sz="1400" b="0" dirty="0">
              <a:solidFill>
                <a:srgbClr val="000000"/>
              </a:solidFill>
              <a:effectLst/>
              <a:latin typeface="+mn-ea"/>
            </a:endParaRPr>
          </a:p>
          <a:p>
            <a:r>
              <a:rPr lang="en-US" altLang="ja-JP" sz="1400" b="0" dirty="0">
                <a:solidFill>
                  <a:srgbClr val="000000"/>
                </a:solidFill>
                <a:effectLst/>
                <a:latin typeface="+mn-ea"/>
              </a:rPr>
              <a:t>net = Net()</a:t>
            </a:r>
          </a:p>
          <a:p>
            <a:r>
              <a:rPr lang="en-US" altLang="ja-JP" sz="1400" b="0" dirty="0">
                <a:solidFill>
                  <a:srgbClr val="000000"/>
                </a:solidFill>
                <a:effectLst/>
                <a:latin typeface="+mn-ea"/>
              </a:rPr>
              <a:t>optimizer = torch.optim.Adam(net.parameters(), lr=</a:t>
            </a:r>
            <a:r>
              <a:rPr lang="en-US" altLang="ja-JP" sz="1400" b="0" dirty="0">
                <a:solidFill>
                  <a:srgbClr val="09885A"/>
                </a:solidFill>
                <a:effectLst/>
                <a:latin typeface="+mn-ea"/>
              </a:rPr>
              <a:t>0.001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最適化手法の用意</a:t>
            </a:r>
            <a:endParaRPr lang="ja-JP" altLang="en-US" sz="1400" b="0" dirty="0">
              <a:solidFill>
                <a:srgbClr val="000000"/>
              </a:solidFill>
              <a:effectLst/>
              <a:latin typeface="+mn-ea"/>
            </a:endParaRPr>
          </a:p>
          <a:p>
            <a:r>
              <a:rPr lang="en-US" altLang="ja-JP" sz="1400" b="0" dirty="0">
                <a:solidFill>
                  <a:srgbClr val="000000"/>
                </a:solidFill>
                <a:effectLst/>
                <a:latin typeface="+mn-ea"/>
              </a:rPr>
              <a:t>criterion = torch.nn.MSELoss() </a:t>
            </a:r>
            <a:r>
              <a:rPr lang="en-US" altLang="ja-JP" sz="1400" b="0" dirty="0">
                <a:solidFill>
                  <a:srgbClr val="008000"/>
                </a:solidFill>
                <a:effectLst/>
                <a:latin typeface="+mn-ea"/>
              </a:rPr>
              <a:t># </a:t>
            </a:r>
            <a:r>
              <a:rPr lang="ja-JP" altLang="en-US" sz="1400" b="0" dirty="0">
                <a:solidFill>
                  <a:srgbClr val="008000"/>
                </a:solidFill>
                <a:effectLst/>
                <a:latin typeface="+mn-ea"/>
              </a:rPr>
              <a:t>誤差関数の用意。回帰なので平均２乗誤差を使う</a:t>
            </a:r>
            <a:r>
              <a:rPr lang="ja-JP" altLang="en-US" sz="1400" dirty="0">
                <a:solidFill>
                  <a:srgbClr val="008000"/>
                </a:solidFill>
                <a:latin typeface="+mn-ea"/>
              </a:rPr>
              <a:t>。</a:t>
            </a:r>
            <a:r>
              <a:rPr lang="en-US" altLang="ja-JP" sz="1400" dirty="0">
                <a:solidFill>
                  <a:srgbClr val="008000"/>
                </a:solidFill>
                <a:latin typeface="+mn-ea"/>
              </a:rPr>
              <a:t>2</a:t>
            </a:r>
            <a:r>
              <a:rPr lang="ja-JP" altLang="en-US" sz="1400" dirty="0">
                <a:solidFill>
                  <a:srgbClr val="008000"/>
                </a:solidFill>
                <a:latin typeface="+mn-ea"/>
              </a:rPr>
              <a:t>値分類なら</a:t>
            </a:r>
            <a:r>
              <a:rPr lang="en-US" altLang="ja-JP" sz="1400" dirty="0">
                <a:solidFill>
                  <a:srgbClr val="008000"/>
                </a:solidFill>
                <a:latin typeface="+mn-ea"/>
              </a:rPr>
              <a:t>BCELoss</a:t>
            </a:r>
            <a:r>
              <a:rPr lang="ja-JP" altLang="en-US" sz="1400" dirty="0">
                <a:solidFill>
                  <a:srgbClr val="008000"/>
                </a:solidFill>
                <a:latin typeface="+mn-ea"/>
              </a:rPr>
              <a:t>、多値分類なら</a:t>
            </a:r>
            <a:r>
              <a:rPr lang="en-US" altLang="ja-JP" sz="1400" b="0" dirty="0">
                <a:solidFill>
                  <a:srgbClr val="008000"/>
                </a:solidFill>
                <a:effectLst/>
                <a:latin typeface="+mn-ea"/>
              </a:rPr>
              <a:t>CrossEntropyLoss</a:t>
            </a:r>
            <a:endParaRPr lang="ja-JP" altLang="en-US" sz="1400" b="0" dirty="0">
              <a:solidFill>
                <a:srgbClr val="008000"/>
              </a:solidFill>
              <a:effectLst/>
              <a:latin typeface="+mn-ea"/>
            </a:endParaRPr>
          </a:p>
          <a:p>
            <a:r>
              <a:rPr lang="en-US" altLang="ja-JP" sz="1400" b="0" dirty="0">
                <a:solidFill>
                  <a:srgbClr val="000000"/>
                </a:solidFill>
                <a:effectLst/>
                <a:latin typeface="+mn-ea"/>
              </a:rPr>
              <a:t>num_epochs = </a:t>
            </a:r>
            <a:r>
              <a:rPr lang="en-US" altLang="ja-JP" sz="1400" b="0" dirty="0">
                <a:solidFill>
                  <a:srgbClr val="09885A"/>
                </a:solidFill>
                <a:effectLst/>
                <a:latin typeface="+mn-ea"/>
              </a:rPr>
              <a:t>700</a:t>
            </a:r>
            <a:endParaRPr lang="en-US" altLang="ja-JP" sz="1400" dirty="0">
              <a:solidFill>
                <a:srgbClr val="000000"/>
              </a:solidFill>
              <a:latin typeface="+mn-ea"/>
            </a:endParaRPr>
          </a:p>
          <a:p>
            <a:endParaRPr lang="en-US" altLang="ja-JP" sz="1400" dirty="0">
              <a:solidFill>
                <a:srgbClr val="008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学習時に経過情報を保存する空リストを作成</a:t>
            </a:r>
            <a:endParaRPr lang="ja-JP" altLang="en-US" sz="1400" b="0" dirty="0">
              <a:solidFill>
                <a:srgbClr val="000000"/>
              </a:solidFill>
              <a:effectLst/>
              <a:latin typeface="+mn-ea"/>
            </a:endParaRPr>
          </a:p>
          <a:p>
            <a:r>
              <a:rPr lang="en-US" altLang="ja-JP" sz="1400" b="0" dirty="0">
                <a:solidFill>
                  <a:srgbClr val="000000"/>
                </a:solidFill>
                <a:effectLst/>
                <a:latin typeface="+mn-ea"/>
              </a:rPr>
              <a:t>train_loss_list = []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学習データの誤差関数用リスト</a:t>
            </a:r>
            <a:endParaRPr lang="ja-JP" altLang="en-US" sz="1400" b="0" dirty="0">
              <a:solidFill>
                <a:srgbClr val="000000"/>
              </a:solidFill>
              <a:effectLst/>
              <a:latin typeface="+mn-ea"/>
            </a:endParaRPr>
          </a:p>
          <a:p>
            <a:r>
              <a:rPr lang="en-US" altLang="ja-JP" sz="1400" b="0" dirty="0">
                <a:solidFill>
                  <a:srgbClr val="000000"/>
                </a:solidFill>
                <a:effectLst/>
                <a:latin typeface="+mn-ea"/>
              </a:rPr>
              <a:t>val_loss_list = []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検証データの誤差関数用リスト</a:t>
            </a:r>
            <a:endParaRPr lang="ja-JP" altLang="en-US" sz="1400" b="0" dirty="0">
              <a:solidFill>
                <a:srgbClr val="000000"/>
              </a:solidFill>
              <a:effectLst/>
              <a:latin typeface="+mn-ea"/>
            </a:endParaRPr>
          </a:p>
          <a:p>
            <a:endParaRPr lang="en-US" altLang="ja-JP" sz="1400" b="0" dirty="0">
              <a:solidFill>
                <a:srgbClr val="AF00DB"/>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学習の進行状況を表示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"Epoch: {}/{}"</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(epoch + </a:t>
            </a:r>
            <a:r>
              <a:rPr lang="en-US" altLang="ja-JP" sz="1400" b="0" dirty="0">
                <a:solidFill>
                  <a:srgbClr val="09885A"/>
                </a:solidFill>
                <a:effectLst/>
                <a:latin typeface="+mn-ea"/>
              </a:rPr>
              <a:t>1</a:t>
            </a:r>
            <a:r>
              <a:rPr lang="en-US" altLang="ja-JP" sz="1400" b="0" dirty="0">
                <a:solidFill>
                  <a:srgbClr val="000000"/>
                </a:solidFill>
                <a:effectLst/>
                <a:latin typeface="+mn-ea"/>
              </a:rPr>
              <a:t>, num_epochs))</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損失の初期化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学習パート</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PyTorch</a:t>
            </a:r>
            <a:r>
              <a:rPr lang="ja-JP" altLang="en-US" sz="1400" b="0" dirty="0">
                <a:solidFill>
                  <a:srgbClr val="008000"/>
                </a:solidFill>
                <a:effectLst/>
                <a:latin typeface="+mn-ea"/>
              </a:rPr>
              <a:t>では学習時と評価時でモードを切り替える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net.train()</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ミニバッチごとにデータをロードして学習</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train_dataloader: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optimizer.zero_grad()                     </a:t>
            </a:r>
            <a:r>
              <a:rPr lang="en-US" altLang="ja-JP" sz="1400" b="0" dirty="0">
                <a:solidFill>
                  <a:srgbClr val="008000"/>
                </a:solidFill>
                <a:effectLst/>
                <a:latin typeface="+mn-ea"/>
              </a:rPr>
              <a:t># </a:t>
            </a:r>
            <a:r>
              <a:rPr lang="ja-JP" altLang="en-US" sz="1400" b="0" dirty="0">
                <a:solidFill>
                  <a:srgbClr val="008000"/>
                </a:solidFill>
                <a:effectLst/>
                <a:latin typeface="+mn-ea"/>
              </a:rPr>
              <a:t>勾配を初期化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loss.backward()                           </a:t>
            </a:r>
            <a:r>
              <a:rPr lang="en-US" altLang="ja-JP" sz="1400" b="0" dirty="0">
                <a:solidFill>
                  <a:srgbClr val="008000"/>
                </a:solidFill>
                <a:effectLst/>
                <a:latin typeface="+mn-ea"/>
              </a:rPr>
              <a:t># </a:t>
            </a:r>
            <a:r>
              <a:rPr lang="ja-JP" altLang="en-US" sz="1400" b="0" dirty="0">
                <a:solidFill>
                  <a:srgbClr val="008000"/>
                </a:solidFill>
                <a:effectLst/>
                <a:latin typeface="+mn-ea"/>
              </a:rPr>
              <a:t>勾配を計算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optimizer.step()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パラメータ更新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loss.data.numpy().tolist()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2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batch_train_loss = train_loss / </a:t>
            </a:r>
            <a:r>
              <a:rPr lang="en-US" altLang="ja-JP" sz="1400" b="0" dirty="0">
                <a:solidFill>
                  <a:srgbClr val="795E26"/>
                </a:solidFill>
                <a:effectLst/>
                <a:latin typeface="+mn-ea"/>
              </a:rPr>
              <a:t>len</a:t>
            </a:r>
            <a:r>
              <a:rPr lang="en-US" altLang="ja-JP" sz="1400" b="0" dirty="0">
                <a:solidFill>
                  <a:srgbClr val="000000"/>
                </a:solidFill>
                <a:effectLst/>
                <a:latin typeface="+mn-ea"/>
              </a:rPr>
              <a:t>(train_dataloader)</a:t>
            </a:r>
          </a:p>
          <a:p>
            <a:r>
              <a:rPr lang="en-US" altLang="ja-JP" sz="1400" b="0" dirty="0">
                <a:solidFill>
                  <a:srgbClr val="000000"/>
                </a:solidFill>
                <a:effectLst/>
                <a:latin typeface="+mn-ea"/>
              </a:rPr>
              <a:t>    </a:t>
            </a:r>
          </a:p>
          <a:p>
            <a:endParaRPr lang="en-US" altLang="ja-JP" sz="1400" b="0" dirty="0">
              <a:solidFill>
                <a:srgbClr val="000000"/>
              </a:solidFill>
              <a:effectLst/>
              <a:latin typeface="+mn-ea"/>
            </a:endParaRPr>
          </a:p>
        </p:txBody>
      </p:sp>
      <p:sp>
        <p:nvSpPr>
          <p:cNvPr id="5" name="テキスト ボックス 4">
            <a:extLst>
              <a:ext uri="{FF2B5EF4-FFF2-40B4-BE49-F238E27FC236}">
                <a16:creationId xmlns:a16="http://schemas.microsoft.com/office/drawing/2014/main" id="{89E3C35E-FC98-488F-A17D-9828B1A99FEA}"/>
              </a:ext>
            </a:extLst>
          </p:cNvPr>
          <p:cNvSpPr txBox="1"/>
          <p:nvPr/>
        </p:nvSpPr>
        <p:spPr>
          <a:xfrm>
            <a:off x="6246891" y="1202613"/>
            <a:ext cx="5306840" cy="646331"/>
          </a:xfrm>
          <a:prstGeom prst="rect">
            <a:avLst/>
          </a:prstGeom>
          <a:noFill/>
        </p:spPr>
        <p:txBody>
          <a:bodyPr wrap="square" rtlCol="0">
            <a:spAutoFit/>
          </a:bodyPr>
          <a:lstStyle/>
          <a:p>
            <a:pPr algn="ctr" defTabSz="914400" fontAlgn="base">
              <a:spcBef>
                <a:spcPct val="0"/>
              </a:spcBef>
              <a:spcAft>
                <a:spcPct val="0"/>
              </a:spcAft>
            </a:pPr>
            <a:r>
              <a:rPr kumimoji="1" lang="en-US" altLang="ja-JP" sz="3600" b="1" u="sng" dirty="0">
                <a:solidFill>
                  <a:srgbClr val="E94823"/>
                </a:solidFill>
                <a:effectLst>
                  <a:outerShdw blurRad="38100" dist="38100" dir="2700000" algn="tl">
                    <a:srgbClr val="000000">
                      <a:alpha val="43137"/>
                    </a:srgbClr>
                  </a:outerShdw>
                </a:effectLst>
                <a:latin typeface="+mn-ea"/>
              </a:rPr>
              <a:t>A1-2-4</a:t>
            </a:r>
            <a:r>
              <a:rPr kumimoji="1" lang="en-US" altLang="ja-JP" sz="2800" b="1" u="sng" dirty="0">
                <a:solidFill>
                  <a:srgbClr val="E94823"/>
                </a:solidFill>
                <a:effectLst>
                  <a:outerShdw blurRad="38100" dist="38100" dir="2700000" algn="tl">
                    <a:srgbClr val="000000">
                      <a:alpha val="43137"/>
                    </a:srgbClr>
                  </a:outerShdw>
                </a:effectLst>
                <a:latin typeface="+mn-ea"/>
              </a:rPr>
              <a:t>.</a:t>
            </a:r>
            <a:r>
              <a:rPr kumimoji="1" lang="en-US" altLang="ja-JP" sz="2000" b="1" u="sng" dirty="0">
                <a:solidFill>
                  <a:srgbClr val="E94823"/>
                </a:solidFill>
                <a:effectLst>
                  <a:outerShdw blurRad="38100" dist="38100" dir="2700000" algn="tl">
                    <a:srgbClr val="000000">
                      <a:alpha val="43137"/>
                    </a:srgbClr>
                  </a:outerShdw>
                </a:effectLst>
                <a:latin typeface="+mn-ea"/>
              </a:rPr>
              <a:t>PyTorch</a:t>
            </a:r>
            <a:r>
              <a:rPr kumimoji="1" lang="ja-JP" altLang="en-US" sz="2000" b="1" u="sng" dirty="0">
                <a:solidFill>
                  <a:srgbClr val="E94823"/>
                </a:solidFill>
                <a:effectLst>
                  <a:outerShdw blurRad="38100" dist="38100" dir="2700000" algn="tl">
                    <a:srgbClr val="000000">
                      <a:alpha val="43137"/>
                    </a:srgbClr>
                  </a:outerShdw>
                </a:effectLst>
                <a:latin typeface="+mn-ea"/>
              </a:rPr>
              <a:t>で学習を行う</a:t>
            </a:r>
            <a:endParaRPr kumimoji="1" lang="ja-JP" altLang="en-US" sz="1600" b="1" u="sng" dirty="0">
              <a:solidFill>
                <a:srgbClr val="E94823"/>
              </a:solidFill>
              <a:effectLst>
                <a:outerShdw blurRad="38100" dist="38100" dir="2700000" algn="tl">
                  <a:srgbClr val="000000">
                    <a:alpha val="43137"/>
                  </a:srgbClr>
                </a:outerShdw>
              </a:effectLst>
              <a:latin typeface="+mn-ea"/>
            </a:endParaRPr>
          </a:p>
        </p:txBody>
      </p:sp>
      <p:sp>
        <p:nvSpPr>
          <p:cNvPr id="6" name="正方形/長方形 5">
            <a:extLst>
              <a:ext uri="{FF2B5EF4-FFF2-40B4-BE49-F238E27FC236}">
                <a16:creationId xmlns:a16="http://schemas.microsoft.com/office/drawing/2014/main" id="{4039B612-2535-48FE-BBB7-B4A46C9D41FE}"/>
              </a:ext>
            </a:extLst>
          </p:cNvPr>
          <p:cNvSpPr/>
          <p:nvPr/>
        </p:nvSpPr>
        <p:spPr bwMode="auto">
          <a:xfrm>
            <a:off x="6246891" y="3295509"/>
            <a:ext cx="5730845" cy="3271979"/>
          </a:xfrm>
          <a:prstGeom prst="rect">
            <a:avLst/>
          </a:prstGeom>
          <a:solidFill>
            <a:srgbClr val="ECECEC"/>
          </a:solidFill>
          <a:ln w="12700">
            <a:solidFill>
              <a:srgbClr val="494949"/>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評価パート</a:t>
            </a:r>
            <a:r>
              <a:rPr lang="en-US" altLang="ja-JP" sz="1400" b="0" dirty="0">
                <a:solidFill>
                  <a:srgbClr val="008000"/>
                </a:solidFill>
                <a:effectLst/>
                <a:latin typeface="+mn-ea"/>
              </a:rPr>
              <a:t>(</a:t>
            </a:r>
            <a:r>
              <a:rPr lang="ja-JP" altLang="en-US" sz="1400" b="0" dirty="0">
                <a:solidFill>
                  <a:srgbClr val="008000"/>
                </a:solidFill>
                <a:effectLst/>
                <a:latin typeface="+mn-ea"/>
              </a:rPr>
              <a:t>検証データ</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評価時は勾配計算は不要なので、勾配計算を無効にして負荷を下げる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val_dataloader: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loss.item()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batch_val_loss = val_loss / </a:t>
            </a:r>
            <a:r>
              <a:rPr lang="en-US" altLang="ja-JP" sz="1400" b="0" dirty="0">
                <a:solidFill>
                  <a:srgbClr val="795E26"/>
                </a:solidFill>
                <a:effectLst/>
                <a:latin typeface="+mn-ea"/>
              </a:rPr>
              <a:t>len</a:t>
            </a:r>
            <a:r>
              <a:rPr lang="en-US" altLang="ja-JP" sz="1400" b="0" dirty="0">
                <a:solidFill>
                  <a:srgbClr val="000000"/>
                </a:solidFill>
                <a:effectLst/>
                <a:latin typeface="+mn-ea"/>
              </a:rPr>
              <a:t>(val_dataloader)</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エポックごとに損失を表示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"Train_Loss: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(batch_train_loss))</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"val_loss: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(batch_val_loss))</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損失をリスト化して保存</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train_loss_list.append(batch_train_loss)</a:t>
            </a:r>
          </a:p>
          <a:p>
            <a:r>
              <a:rPr lang="en-US" altLang="ja-JP" sz="1400" b="0" dirty="0">
                <a:solidFill>
                  <a:srgbClr val="000000"/>
                </a:solidFill>
                <a:effectLst/>
                <a:latin typeface="+mn-ea"/>
              </a:rPr>
              <a:t>    val_loss_list.append(batch_val_loss)</a:t>
            </a:r>
          </a:p>
          <a:p>
            <a:endParaRPr lang="en-US" altLang="ja-JP" sz="1400" b="0" dirty="0">
              <a:solidFill>
                <a:srgbClr val="000000"/>
              </a:solidFill>
              <a:effectLst/>
              <a:latin typeface="+mn-ea"/>
            </a:endParaRPr>
          </a:p>
        </p:txBody>
      </p:sp>
      <p:sp>
        <p:nvSpPr>
          <p:cNvPr id="13" name="フリーフォーム: 図形 12">
            <a:extLst>
              <a:ext uri="{FF2B5EF4-FFF2-40B4-BE49-F238E27FC236}">
                <a16:creationId xmlns:a16="http://schemas.microsoft.com/office/drawing/2014/main" id="{C9A5D23E-93F8-4DEB-9C8B-100326E0A9A8}"/>
              </a:ext>
            </a:extLst>
          </p:cNvPr>
          <p:cNvSpPr/>
          <p:nvPr/>
        </p:nvSpPr>
        <p:spPr>
          <a:xfrm>
            <a:off x="4801354" y="2868642"/>
            <a:ext cx="1982709" cy="3495646"/>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E490C52A-1191-4D9A-85FF-13A4B9B19665}"/>
              </a:ext>
            </a:extLst>
          </p:cNvPr>
          <p:cNvSpPr>
            <a:spLocks noGrp="1"/>
          </p:cNvSpPr>
          <p:nvPr>
            <p:ph type="sldNum" sz="quarter" idx="4294967295"/>
          </p:nvPr>
        </p:nvSpPr>
        <p:spPr>
          <a:xfrm>
            <a:off x="9303944" y="6364288"/>
            <a:ext cx="2743200" cy="203200"/>
          </a:xfrm>
        </p:spPr>
        <p:txBody>
          <a:bodyPr/>
          <a:lstStyle/>
          <a:p>
            <a:fld id="{5D750650-B10A-47BF-93C2-E1678438B37A}" type="slidenum">
              <a:rPr lang="en-US" altLang="ja-JP" smtClean="0"/>
              <a:pPr/>
              <a:t>371</a:t>
            </a:fld>
            <a:endParaRPr lang="en-US" altLang="ja-JP" dirty="0"/>
          </a:p>
        </p:txBody>
      </p:sp>
    </p:spTree>
    <p:extLst>
      <p:ext uri="{BB962C8B-B14F-4D97-AF65-F5344CB8AC3E}">
        <p14:creationId xmlns:p14="http://schemas.microsoft.com/office/powerpoint/2010/main" val="6707836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-2-5.</a:t>
            </a:r>
            <a:r>
              <a:rPr lang="en-US" altLang="ja-JP" dirty="0"/>
              <a:t>PyTorch</a:t>
            </a:r>
            <a:r>
              <a:rPr lang="ja-JP" altLang="en-US" dirty="0"/>
              <a:t>でニューラルネットワークモデルを評価する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誤差関数の可視化</a:t>
            </a:r>
            <a:endParaRPr lang="ja-JP" altLang="en-US" sz="1400" b="0" dirty="0">
              <a:solidFill>
                <a:srgbClr val="000000"/>
              </a:solidFill>
              <a:effectLst/>
              <a:latin typeface="+mn-ea"/>
            </a:endParaRPr>
          </a:p>
          <a:p>
            <a:r>
              <a:rPr lang="en-US" altLang="ja-JP" sz="1400" b="0" dirty="0">
                <a:solidFill>
                  <a:srgbClr val="000000"/>
                </a:solidFill>
                <a:effectLst/>
                <a:latin typeface="+mn-ea"/>
              </a:rPr>
              <a:t>fig = plt.figure() </a:t>
            </a:r>
            <a:r>
              <a:rPr lang="en-US" altLang="ja-JP" sz="1400" b="0" dirty="0">
                <a:solidFill>
                  <a:srgbClr val="008000"/>
                </a:solidFill>
                <a:effectLst/>
                <a:latin typeface="+mn-ea"/>
              </a:rPr>
              <a:t># </a:t>
            </a:r>
            <a:r>
              <a:rPr lang="ja-JP" altLang="en-US" sz="1400" b="0" dirty="0">
                <a:solidFill>
                  <a:srgbClr val="008000"/>
                </a:solidFill>
                <a:effectLst/>
                <a:latin typeface="+mn-ea"/>
              </a:rPr>
              <a:t>グラフの描画領域全体のオブジェクトを取得</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fig.set_figheight(</a:t>
            </a:r>
            <a:r>
              <a:rPr lang="en-US" altLang="ja-JP" sz="1400" b="0" dirty="0">
                <a:solidFill>
                  <a:srgbClr val="09885A"/>
                </a:solidFill>
                <a:effectLst/>
                <a:latin typeface="+mn-ea"/>
              </a:rPr>
              <a:t>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縦の幅を指定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fig.set_figwidth(</a:t>
            </a:r>
            <a:r>
              <a:rPr lang="en-US" altLang="ja-JP" sz="1400" b="0" dirty="0">
                <a:solidFill>
                  <a:srgbClr val="09885A"/>
                </a:solidFill>
                <a:effectLst/>
                <a:latin typeface="+mn-ea"/>
              </a:rPr>
              <a:t>12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横の幅を指定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plt.plot(train_loss_list, color=</a:t>
            </a:r>
            <a:r>
              <a:rPr lang="en-US" altLang="ja-JP" sz="1400" b="0" dirty="0">
                <a:solidFill>
                  <a:srgbClr val="A31515"/>
                </a:solidFill>
                <a:effectLst/>
                <a:latin typeface="+mn-ea"/>
              </a:rPr>
              <a:t>'b'</a:t>
            </a:r>
            <a:r>
              <a:rPr lang="en-US" altLang="ja-JP" sz="1400" b="0" dirty="0">
                <a:solidFill>
                  <a:srgbClr val="000000"/>
                </a:solidFill>
                <a:effectLst/>
                <a:latin typeface="+mn-ea"/>
              </a:rPr>
              <a:t>, label=</a:t>
            </a:r>
            <a:r>
              <a:rPr lang="en-US" altLang="ja-JP" sz="1400" b="0" dirty="0">
                <a:solidFill>
                  <a:srgbClr val="A31515"/>
                </a:solidFill>
                <a:effectLst/>
                <a:latin typeface="+mn-ea"/>
              </a:rPr>
              <a:t>'train_Loss'</a:t>
            </a:r>
            <a:r>
              <a:rPr lang="en-US" altLang="ja-JP" sz="1400" b="0" dirty="0">
                <a:solidFill>
                  <a:srgbClr val="000000"/>
                </a:solidFill>
                <a:effectLst/>
                <a:latin typeface="+mn-ea"/>
              </a:rPr>
              <a:t>)</a:t>
            </a:r>
          </a:p>
          <a:p>
            <a:r>
              <a:rPr lang="en-US" altLang="ja-JP" sz="1400" b="0" dirty="0">
                <a:solidFill>
                  <a:srgbClr val="000000"/>
                </a:solidFill>
                <a:effectLst/>
                <a:latin typeface="+mn-ea"/>
              </a:rPr>
              <a:t>plt.plot( val_loss_list, color=</a:t>
            </a:r>
            <a:r>
              <a:rPr lang="en-US" altLang="ja-JP" sz="1400" b="0" dirty="0">
                <a:solidFill>
                  <a:srgbClr val="A31515"/>
                </a:solidFill>
                <a:effectLst/>
                <a:latin typeface="+mn-ea"/>
              </a:rPr>
              <a:t>'m'</a:t>
            </a:r>
            <a:r>
              <a:rPr lang="en-US" altLang="ja-JP" sz="1400" b="0" dirty="0">
                <a:solidFill>
                  <a:srgbClr val="000000"/>
                </a:solidFill>
                <a:effectLst/>
                <a:latin typeface="+mn-ea"/>
              </a:rPr>
              <a:t>, label=</a:t>
            </a:r>
            <a:r>
              <a:rPr lang="en-US" altLang="ja-JP" sz="1400" b="0" dirty="0">
                <a:solidFill>
                  <a:srgbClr val="A31515"/>
                </a:solidFill>
                <a:effectLst/>
                <a:latin typeface="+mn-ea"/>
              </a:rPr>
              <a:t>'val_loss'</a:t>
            </a:r>
            <a:r>
              <a:rPr lang="en-US" altLang="ja-JP" sz="1400" b="0" dirty="0">
                <a:solidFill>
                  <a:srgbClr val="000000"/>
                </a:solidFill>
                <a:effectLst/>
                <a:latin typeface="+mn-ea"/>
              </a:rPr>
              <a:t>)</a:t>
            </a:r>
          </a:p>
          <a:p>
            <a:r>
              <a:rPr lang="en-US" altLang="ja-JP" sz="1400" b="0" dirty="0">
                <a:solidFill>
                  <a:srgbClr val="000000"/>
                </a:solidFill>
                <a:effectLst/>
                <a:latin typeface="+mn-ea"/>
              </a:rPr>
              <a:t>plt.xlabel(</a:t>
            </a:r>
            <a:r>
              <a:rPr lang="en-US" altLang="ja-JP" sz="1400" b="0" dirty="0">
                <a:solidFill>
                  <a:srgbClr val="A31515"/>
                </a:solidFill>
                <a:effectLst/>
                <a:latin typeface="+mn-ea"/>
              </a:rPr>
              <a:t>'epoch'</a:t>
            </a:r>
            <a:r>
              <a:rPr lang="en-US" altLang="ja-JP" sz="1400" b="0" dirty="0">
                <a:solidFill>
                  <a:srgbClr val="000000"/>
                </a:solidFill>
                <a:effectLst/>
                <a:latin typeface="+mn-ea"/>
              </a:rPr>
              <a:t>)</a:t>
            </a:r>
          </a:p>
          <a:p>
            <a:r>
              <a:rPr lang="en-US" altLang="ja-JP" sz="1400" b="0" dirty="0">
                <a:solidFill>
                  <a:srgbClr val="000000"/>
                </a:solidFill>
                <a:effectLst/>
                <a:latin typeface="+mn-ea"/>
              </a:rPr>
              <a:t>plt.ylabel(</a:t>
            </a:r>
            <a:r>
              <a:rPr lang="en-US" altLang="ja-JP" sz="1400" b="0" dirty="0">
                <a:solidFill>
                  <a:srgbClr val="A31515"/>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plt.legend()</a:t>
            </a:r>
          </a:p>
          <a:p>
            <a:r>
              <a:rPr lang="en-US" altLang="ja-JP" sz="1400" b="0" dirty="0">
                <a:solidFill>
                  <a:srgbClr val="000000"/>
                </a:solidFill>
                <a:effectLst/>
                <a:latin typeface="+mn-ea"/>
              </a:rPr>
              <a:t>plt.show()</a:t>
            </a:r>
          </a:p>
          <a:p>
            <a:endParaRPr lang="en-US" altLang="ja-JP" sz="1400" dirty="0">
              <a:solidFill>
                <a:srgbClr val="494949"/>
              </a:solidFill>
              <a:latin typeface="+mn-ea"/>
            </a:endParaRPr>
          </a:p>
          <a:p>
            <a:r>
              <a:rPr lang="en-US" altLang="ja-JP" sz="1400" dirty="0">
                <a:solidFill>
                  <a:srgbClr val="008000"/>
                </a:solidFill>
                <a:latin typeface="+mn-ea"/>
              </a:rPr>
              <a:t># </a:t>
            </a:r>
            <a:r>
              <a:rPr lang="ja-JP" altLang="en-US" sz="1400" dirty="0">
                <a:solidFill>
                  <a:srgbClr val="008000"/>
                </a:solidFill>
                <a:latin typeface="+mn-ea"/>
              </a:rPr>
              <a:t>テストデータで予測をしてみる</a:t>
            </a:r>
            <a:endParaRPr lang="en-US" altLang="ja-JP" sz="1400" dirty="0">
              <a:solidFill>
                <a:srgbClr val="008000"/>
              </a:solidFill>
              <a:latin typeface="+mn-ea"/>
            </a:endParaRPr>
          </a:p>
          <a:p>
            <a:endParaRPr lang="en-US" altLang="ja-JP" sz="1400" dirty="0">
              <a:solidFill>
                <a:srgbClr val="494949"/>
              </a:solidFill>
              <a:latin typeface="+mn-ea"/>
            </a:endParaRPr>
          </a:p>
          <a:p>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モデルを評価モードにする</a:t>
            </a:r>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テストデータ用のデータローダを用意</a:t>
            </a:r>
            <a:endParaRPr lang="ja-JP" altLang="en-US" sz="1400" b="0" dirty="0">
              <a:solidFill>
                <a:srgbClr val="000000"/>
              </a:solidFill>
              <a:effectLst/>
              <a:latin typeface="+mn-ea"/>
            </a:endParaRPr>
          </a:p>
          <a:p>
            <a:r>
              <a:rPr lang="en-US" altLang="ja-JP" sz="1400" b="0" dirty="0">
                <a:solidFill>
                  <a:srgbClr val="000000"/>
                </a:solidFill>
                <a:effectLst/>
                <a:latin typeface="+mn-ea"/>
              </a:rPr>
              <a:t>test_dataloader = torch.utils.data.DataLoader(test_dataset, batch_size=</a:t>
            </a:r>
            <a:r>
              <a:rPr lang="en-US" altLang="ja-JP" sz="1400" b="0" dirty="0">
                <a:solidFill>
                  <a:srgbClr val="09885A"/>
                </a:solidFill>
                <a:effectLst/>
                <a:latin typeface="+mn-ea"/>
              </a:rPr>
              <a:t>64</a:t>
            </a:r>
            <a:r>
              <a:rPr lang="en-US" altLang="ja-JP" sz="1400" b="0" dirty="0">
                <a:solidFill>
                  <a:srgbClr val="000000"/>
                </a:solidFill>
                <a:effectLst/>
                <a:latin typeface="+mn-ea"/>
              </a:rPr>
              <a:t>,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y_pred = </a:t>
            </a:r>
            <a:r>
              <a:rPr lang="en-US" altLang="ja-JP" sz="1400" b="0" dirty="0">
                <a:solidFill>
                  <a:srgbClr val="0000FF"/>
                </a:solidFill>
                <a:effectLst/>
                <a:latin typeface="+mn-ea"/>
              </a:rPr>
              <a:t>None</a:t>
            </a:r>
            <a:endParaRPr lang="en-US" altLang="ja-JP" sz="1400" b="0" dirty="0">
              <a:solidFill>
                <a:srgbClr val="000000"/>
              </a:solidFill>
              <a:effectLst/>
              <a:latin typeface="+mn-ea"/>
            </a:endParaRPr>
          </a:p>
          <a:p>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ミニバッチで取り出しながら、最初のバッチは</a:t>
            </a:r>
            <a:r>
              <a:rPr lang="en-US" altLang="ja-JP" sz="1400" b="0" dirty="0">
                <a:solidFill>
                  <a:srgbClr val="008000"/>
                </a:solidFill>
                <a:effectLst/>
                <a:latin typeface="+mn-ea"/>
              </a:rPr>
              <a:t>y_pred</a:t>
            </a:r>
            <a:r>
              <a:rPr lang="ja-JP" altLang="en-US" sz="1400" b="0" dirty="0">
                <a:solidFill>
                  <a:srgbClr val="008000"/>
                </a:solidFill>
                <a:effectLst/>
                <a:latin typeface="+mn-ea"/>
              </a:rPr>
              <a:t>に設定し、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2</a:t>
            </a:r>
            <a:r>
              <a:rPr lang="ja-JP" altLang="en-US" sz="1400" b="0" dirty="0">
                <a:solidFill>
                  <a:srgbClr val="008000"/>
                </a:solidFill>
                <a:effectLst/>
                <a:latin typeface="+mn-ea"/>
              </a:rPr>
              <a:t>回目以降はそこへ</a:t>
            </a:r>
            <a:r>
              <a:rPr lang="en-US" altLang="ja-JP" sz="1400" b="0" dirty="0">
                <a:solidFill>
                  <a:srgbClr val="008000"/>
                </a:solidFill>
                <a:effectLst/>
                <a:latin typeface="+mn-ea"/>
              </a:rPr>
              <a:t>numpy</a:t>
            </a:r>
            <a:r>
              <a:rPr lang="ja-JP" altLang="en-US" sz="1400" b="0" dirty="0">
                <a:solidFill>
                  <a:srgbClr val="008000"/>
                </a:solidFill>
                <a:effectLst/>
                <a:latin typeface="+mn-ea"/>
              </a:rPr>
              <a:t>配列で接続していく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inputs, labels </a:t>
            </a:r>
            <a:r>
              <a:rPr lang="en-US" altLang="ja-JP" sz="1400" b="0" dirty="0">
                <a:solidFill>
                  <a:srgbClr val="0000FF"/>
                </a:solidFill>
                <a:effectLst/>
                <a:latin typeface="+mn-ea"/>
              </a:rPr>
              <a:t>in</a:t>
            </a:r>
            <a:r>
              <a:rPr lang="en-US" altLang="ja-JP" sz="1400" b="0" dirty="0">
                <a:solidFill>
                  <a:srgbClr val="000000"/>
                </a:solidFill>
                <a:effectLst/>
                <a:latin typeface="+mn-ea"/>
              </a:rPr>
              <a:t> test_dataloader:</a:t>
            </a:r>
          </a:p>
          <a:p>
            <a:r>
              <a:rPr lang="en-US" altLang="ja-JP" sz="1400" b="0" dirty="0">
                <a:solidFill>
                  <a:srgbClr val="000000"/>
                </a:solidFill>
                <a:effectLst/>
                <a:latin typeface="+mn-ea"/>
              </a:rPr>
              <a:t>        outputs = net(inputs)</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y_pred </a:t>
            </a:r>
            <a:r>
              <a:rPr lang="en-US" altLang="ja-JP" sz="1400" b="0" dirty="0">
                <a:solidFill>
                  <a:srgbClr val="0000FF"/>
                </a:solidFill>
                <a:effectLst/>
                <a:latin typeface="+mn-ea"/>
              </a:rPr>
              <a:t>is</a:t>
            </a:r>
            <a:r>
              <a:rPr lang="en-US" altLang="ja-JP" sz="1400" b="0" dirty="0">
                <a:solidFill>
                  <a:srgbClr val="000000"/>
                </a:solidFill>
                <a:effectLst/>
                <a:latin typeface="+mn-ea"/>
              </a:rPr>
              <a:t> </a:t>
            </a:r>
            <a:r>
              <a:rPr lang="en-US" altLang="ja-JP" sz="1400" b="0" dirty="0">
                <a:solidFill>
                  <a:srgbClr val="0000FF"/>
                </a:solidFill>
                <a:effectLst/>
                <a:latin typeface="+mn-ea"/>
              </a:rPr>
              <a:t>None</a:t>
            </a:r>
            <a:r>
              <a:rPr lang="en-US" altLang="ja-JP" sz="1400" b="0" dirty="0">
                <a:solidFill>
                  <a:srgbClr val="000000"/>
                </a:solidFill>
                <a:effectLst/>
                <a:latin typeface="+mn-ea"/>
              </a:rPr>
              <a:t>:</a:t>
            </a:r>
          </a:p>
          <a:p>
            <a:r>
              <a:rPr lang="en-US" altLang="ja-JP" sz="1400" b="0" dirty="0">
                <a:solidFill>
                  <a:srgbClr val="000000"/>
                </a:solidFill>
                <a:effectLst/>
                <a:latin typeface="+mn-ea"/>
              </a:rPr>
              <a:t>            y_pred = outputs.data.numpy()</a:t>
            </a: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a:t>
            </a:r>
          </a:p>
          <a:p>
            <a:r>
              <a:rPr lang="en-US" altLang="ja-JP" sz="1400" b="0" dirty="0">
                <a:solidFill>
                  <a:srgbClr val="000000"/>
                </a:solidFill>
                <a:effectLst/>
                <a:latin typeface="+mn-ea"/>
              </a:rPr>
              <a:t>            y_pred = np.concatenate([y_pred, outputs.data.numpy()])</a:t>
            </a:r>
          </a:p>
          <a:p>
            <a:br>
              <a:rPr lang="en-US" altLang="ja-JP" sz="1400" b="0" dirty="0">
                <a:solidFill>
                  <a:srgbClr val="000000"/>
                </a:solidFill>
                <a:effectLst/>
                <a:latin typeface="+mn-ea"/>
              </a:rPr>
            </a:br>
            <a:r>
              <a:rPr lang="en-US" altLang="ja-JP" sz="1400" b="0" dirty="0">
                <a:solidFill>
                  <a:srgbClr val="000000"/>
                </a:solidFill>
                <a:effectLst/>
                <a:latin typeface="+mn-ea"/>
              </a:rPr>
              <a:t>y_pred = y_pred.reshape(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test_acc = r2_score(test_y, y_pred)</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テストデータに対する予測精度：</a:t>
            </a:r>
            <a:r>
              <a:rPr lang="en-US" altLang="ja-JP" sz="1400" b="0" dirty="0">
                <a:solidFill>
                  <a:srgbClr val="A31515"/>
                </a:solidFill>
                <a:effectLst/>
                <a:latin typeface="+mn-ea"/>
              </a:rPr>
              <a:t>{:.6f}\n'</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(test_acc))</a:t>
            </a:r>
          </a:p>
        </p:txBody>
      </p:sp>
      <p:sp>
        <p:nvSpPr>
          <p:cNvPr id="8" name="吹き出し: 線 7">
            <a:extLst>
              <a:ext uri="{FF2B5EF4-FFF2-40B4-BE49-F238E27FC236}">
                <a16:creationId xmlns:a16="http://schemas.microsoft.com/office/drawing/2014/main" id="{96C6C9AE-7FD2-4A58-B42C-4EC41151EFD1}"/>
              </a:ext>
            </a:extLst>
          </p:cNvPr>
          <p:cNvSpPr/>
          <p:nvPr/>
        </p:nvSpPr>
        <p:spPr>
          <a:xfrm>
            <a:off x="6469745" y="940372"/>
            <a:ext cx="3197964" cy="2292461"/>
          </a:xfrm>
          <a:prstGeom prst="borderCallout1">
            <a:avLst>
              <a:gd name="adj1" fmla="val 52660"/>
              <a:gd name="adj2" fmla="val -128"/>
              <a:gd name="adj3" fmla="val 71421"/>
              <a:gd name="adj4" fmla="val -87349"/>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0881" y="3885117"/>
            <a:ext cx="5145794" cy="566929"/>
          </a:xfrm>
          <a:prstGeom prst="borderCallout1">
            <a:avLst>
              <a:gd name="adj1" fmla="val 15502"/>
              <a:gd name="adj2" fmla="val -735"/>
              <a:gd name="adj3" fmla="val 14863"/>
              <a:gd name="adj4" fmla="val -718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勾配計算を不可に設定。予測時に勾配計算は不要なため、勾配計算に使用する情報を保持させないことでメモリの消費を抑えることができる</a:t>
            </a:r>
            <a:endParaRPr lang="en-US" altLang="ja-JP" sz="12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6732140" y="117248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6597022" y="292272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6835834" y="141522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6835833" y="121961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93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8396904" y="293360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6469745" y="92986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
        <p:nvSpPr>
          <p:cNvPr id="13" name="吹き出し: 線 12">
            <a:extLst>
              <a:ext uri="{FF2B5EF4-FFF2-40B4-BE49-F238E27FC236}">
                <a16:creationId xmlns:a16="http://schemas.microsoft.com/office/drawing/2014/main" id="{95382604-9591-483E-BF31-FDA186BE62BD}"/>
              </a:ext>
            </a:extLst>
          </p:cNvPr>
          <p:cNvSpPr/>
          <p:nvPr/>
        </p:nvSpPr>
        <p:spPr>
          <a:xfrm>
            <a:off x="8326117" y="3493311"/>
            <a:ext cx="3197964" cy="327375"/>
          </a:xfrm>
          <a:prstGeom prst="borderCallout1">
            <a:avLst>
              <a:gd name="adj1" fmla="val 76342"/>
              <a:gd name="adj2" fmla="val -735"/>
              <a:gd name="adj3" fmla="val 36987"/>
              <a:gd name="adj4" fmla="val -103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テストデータの予測にシャッフルは不要</a:t>
            </a:r>
            <a:endParaRPr lang="en-US" altLang="ja-JP" sz="1200" b="0" dirty="0">
              <a:solidFill>
                <a:srgbClr val="494949"/>
              </a:solidFill>
              <a:effectLst/>
              <a:latin typeface="+mn-ea"/>
            </a:endParaRPr>
          </a:p>
        </p:txBody>
      </p:sp>
      <p:sp>
        <p:nvSpPr>
          <p:cNvPr id="14" name="吹き出し: 線 13">
            <a:extLst>
              <a:ext uri="{FF2B5EF4-FFF2-40B4-BE49-F238E27FC236}">
                <a16:creationId xmlns:a16="http://schemas.microsoft.com/office/drawing/2014/main" id="{C525F1C8-F338-41BB-A8E3-53442162BC6B}"/>
              </a:ext>
            </a:extLst>
          </p:cNvPr>
          <p:cNvSpPr/>
          <p:nvPr/>
        </p:nvSpPr>
        <p:spPr>
          <a:xfrm>
            <a:off x="6469744" y="5519953"/>
            <a:ext cx="4638857" cy="327375"/>
          </a:xfrm>
          <a:prstGeom prst="borderCallout1">
            <a:avLst>
              <a:gd name="adj1" fmla="val 76342"/>
              <a:gd name="adj2" fmla="val -735"/>
              <a:gd name="adj3" fmla="val 103359"/>
              <a:gd name="adj4" fmla="val -5710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200" dirty="0">
                <a:solidFill>
                  <a:srgbClr val="494949"/>
                </a:solidFill>
                <a:latin typeface="+mn-ea"/>
              </a:rPr>
              <a:t>scikit-learn</a:t>
            </a:r>
            <a:r>
              <a:rPr kumimoji="1" lang="ja-JP" altLang="en-US" sz="1200" dirty="0">
                <a:solidFill>
                  <a:srgbClr val="494949"/>
                </a:solidFill>
                <a:latin typeface="+mn-ea"/>
              </a:rPr>
              <a:t>の</a:t>
            </a:r>
            <a:r>
              <a:rPr kumimoji="1" lang="en-US" altLang="ja-JP" sz="1200" dirty="0">
                <a:solidFill>
                  <a:srgbClr val="494949"/>
                </a:solidFill>
                <a:latin typeface="+mn-ea"/>
              </a:rPr>
              <a:t>r2_score</a:t>
            </a:r>
            <a:r>
              <a:rPr kumimoji="1" lang="ja-JP" altLang="en-US" sz="1200" dirty="0">
                <a:solidFill>
                  <a:srgbClr val="494949"/>
                </a:solidFill>
                <a:latin typeface="+mn-ea"/>
              </a:rPr>
              <a:t>メソッドを使用して決定係数を求める</a:t>
            </a:r>
            <a:endParaRPr lang="en-US" altLang="ja-JP" sz="1200" b="0" dirty="0">
              <a:solidFill>
                <a:srgbClr val="494949"/>
              </a:solidFill>
              <a:effectLst/>
              <a:latin typeface="+mn-ea"/>
            </a:endParaRPr>
          </a:p>
        </p:txBody>
      </p:sp>
    </p:spTree>
    <p:extLst>
      <p:ext uri="{BB962C8B-B14F-4D97-AF65-F5344CB8AC3E}">
        <p14:creationId xmlns:p14="http://schemas.microsoft.com/office/powerpoint/2010/main" val="39382809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-2-6.PyTorch</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9336194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374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rgbClr val="BFBFBF"/>
                </a:solidFill>
              </a:rPr>
              <a:t>A1-2.PyTorch</a:t>
            </a:r>
            <a:r>
              <a:rPr lang="ja-JP" altLang="en-US" sz="2800" b="1" spc="300" dirty="0">
                <a:solidFill>
                  <a:srgbClr val="BFBFBF"/>
                </a:solidFill>
              </a:rPr>
              <a:t>によるディープラーニングの実装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991181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-3-1.</a:t>
            </a:r>
            <a:r>
              <a:rPr lang="en-US" altLang="ja-JP" dirty="0"/>
              <a:t>PyTorch</a:t>
            </a:r>
            <a:r>
              <a:rPr lang="ja-JP" altLang="en-US" dirty="0"/>
              <a:t>でドロップアウトを実装する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471280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.d1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.d2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.d1(x)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.d2(x)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4706003" y="2027388"/>
            <a:ext cx="3630374" cy="394948"/>
          </a:xfrm>
          <a:prstGeom prst="borderCallout1">
            <a:avLst>
              <a:gd name="adj1" fmla="val 44905"/>
              <a:gd name="adj2" fmla="val -1651"/>
              <a:gd name="adj3" fmla="val 275341"/>
              <a:gd name="adj4" fmla="val -32375"/>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Tree>
    <p:extLst>
      <p:ext uri="{BB962C8B-B14F-4D97-AF65-F5344CB8AC3E}">
        <p14:creationId xmlns:p14="http://schemas.microsoft.com/office/powerpoint/2010/main" val="11395048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-3-2.</a:t>
            </a:r>
            <a:r>
              <a:rPr lang="en-US" altLang="ja-JP" dirty="0"/>
              <a:t>PyTorch</a:t>
            </a:r>
            <a:r>
              <a:rPr lang="ja-JP" altLang="en-US" dirty="0"/>
              <a:t>で</a:t>
            </a:r>
            <a:r>
              <a:rPr lang="en-US" altLang="ja-JP" dirty="0"/>
              <a:t>Early-Stopping</a:t>
            </a:r>
            <a:r>
              <a:rPr lang="ja-JP" altLang="en-US" dirty="0"/>
              <a:t>を実装する①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376</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91541" y="2851841"/>
            <a:ext cx="10658473" cy="361337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8000"/>
                </a:solidFill>
                <a:effectLst/>
                <a:latin typeface="+mn-ea"/>
              </a:rPr>
              <a:t># Early-Stopping</a:t>
            </a:r>
            <a:r>
              <a:rPr lang="ja-JP" altLang="en-US" sz="1400" b="0" dirty="0">
                <a:solidFill>
                  <a:srgbClr val="008000"/>
                </a:solidFill>
                <a:effectLst/>
                <a:latin typeface="+mn-ea"/>
              </a:rPr>
              <a:t>機能を実装したクラス</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EarlyStopping:</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patience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が改善しなかった連続回数をカウントする。先頭の</a:t>
            </a:r>
            <a:r>
              <a:rPr lang="en-US" altLang="ja-JP" sz="1400" b="0" dirty="0">
                <a:solidFill>
                  <a:srgbClr val="008000"/>
                </a:solidFill>
                <a:effectLst/>
                <a:latin typeface="+mn-ea"/>
              </a:rPr>
              <a:t>_</a:t>
            </a:r>
            <a:r>
              <a:rPr lang="ja-JP" altLang="en-US" sz="1400" b="0" dirty="0">
                <a:solidFill>
                  <a:srgbClr val="008000"/>
                </a:solidFill>
                <a:effectLst/>
                <a:latin typeface="+mn-ea"/>
              </a:rPr>
              <a:t>は内部的であることを表わしています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b="0" dirty="0">
                <a:solidFill>
                  <a:srgbClr val="A31515"/>
                </a:solidFill>
                <a:effectLst/>
                <a:latin typeface="+mn-ea"/>
              </a:rPr>
              <a:t>'inf'</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そこまでで最も改善が見られた</a:t>
            </a:r>
            <a:r>
              <a:rPr lang="en-US" altLang="ja-JP" sz="1400" b="0" dirty="0">
                <a:solidFill>
                  <a:srgbClr val="008000"/>
                </a:solidFill>
                <a:effectLst/>
                <a:latin typeface="+mn-ea"/>
              </a:rPr>
              <a:t>loss</a:t>
            </a:r>
            <a:r>
              <a:rPr lang="ja-JP" altLang="en-US" sz="1400" b="0" dirty="0">
                <a:solidFill>
                  <a:srgbClr val="008000"/>
                </a:solidFill>
                <a:effectLst/>
                <a:latin typeface="+mn-ea"/>
              </a:rPr>
              <a:t>の値を格納する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.patience = patience    </a:t>
            </a:r>
            <a:r>
              <a:rPr lang="en-US" altLang="ja-JP" sz="1400" b="0" dirty="0">
                <a:solidFill>
                  <a:srgbClr val="008000"/>
                </a:solidFill>
                <a:effectLst/>
                <a:latin typeface="+mn-ea"/>
              </a:rPr>
              <a:t># </a:t>
            </a:r>
            <a:r>
              <a:rPr lang="ja-JP" altLang="en-US" sz="1400" b="0" dirty="0">
                <a:solidFill>
                  <a:srgbClr val="008000"/>
                </a:solidFill>
                <a:effectLst/>
                <a:latin typeface="+mn-ea"/>
              </a:rPr>
              <a:t>引数で指定する、何回改善されなかったら早期終了するかの回数</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__call__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&lt; loss:</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が改善しなければ</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1</a:t>
            </a:r>
            <a:r>
              <a:rPr lang="ja-JP" altLang="en-US" sz="1400" b="0" dirty="0">
                <a:solidFill>
                  <a:srgbClr val="008000"/>
                </a:solidFill>
                <a:effectLst/>
                <a:latin typeface="+mn-ea"/>
              </a:rPr>
              <a:t>増やす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&gt;= </a:t>
            </a:r>
            <a:r>
              <a:rPr lang="en-US" altLang="ja-JP" sz="1400" b="0" dirty="0">
                <a:solidFill>
                  <a:srgbClr val="001080"/>
                </a:solidFill>
                <a:effectLst/>
                <a:latin typeface="+mn-ea"/>
              </a:rPr>
              <a:t>self</a:t>
            </a:r>
            <a:r>
              <a:rPr lang="en-US" altLang="ja-JP" sz="1400" b="0" dirty="0">
                <a:solidFill>
                  <a:srgbClr val="000000"/>
                </a:solidFill>
                <a:effectLst/>
                <a:latin typeface="+mn-ea"/>
              </a:rPr>
              <a:t>.patience:    </a:t>
            </a:r>
            <a:r>
              <a:rPr lang="en-US" altLang="ja-JP" sz="1400" b="0" dirty="0">
                <a:solidFill>
                  <a:srgbClr val="008000"/>
                </a:solidFill>
                <a:effectLst/>
                <a:latin typeface="+mn-ea"/>
              </a:rPr>
              <a:t># patience</a:t>
            </a:r>
            <a:r>
              <a:rPr lang="ja-JP" altLang="en-US" sz="1400" b="0" dirty="0">
                <a:solidFill>
                  <a:srgbClr val="008000"/>
                </a:solidFill>
                <a:effectLst/>
                <a:latin typeface="+mn-ea"/>
              </a:rPr>
              <a:t>の回数改善しなかったら早期終了する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'early stopping'</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が改善した場合は</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0</a:t>
            </a:r>
            <a:r>
              <a:rPr lang="ja-JP" altLang="en-US" sz="1400" b="0" dirty="0">
                <a:solidFill>
                  <a:srgbClr val="008000"/>
                </a:solidFill>
                <a:effectLst/>
                <a:latin typeface="+mn-ea"/>
              </a:rPr>
              <a:t>にして</a:t>
            </a:r>
            <a:r>
              <a:rPr lang="en-US" altLang="ja-JP" sz="1400" b="0" dirty="0">
                <a:solidFill>
                  <a:srgbClr val="008000"/>
                </a:solidFill>
                <a:effectLst/>
                <a:latin typeface="+mn-ea"/>
              </a:rPr>
              <a:t>_loss</a:t>
            </a:r>
            <a:r>
              <a:rPr lang="ja-JP" altLang="en-US" sz="1400" b="0" dirty="0">
                <a:solidFill>
                  <a:srgbClr val="008000"/>
                </a:solidFill>
                <a:effectLst/>
                <a:latin typeface="+mn-ea"/>
              </a:rPr>
              <a:t>を更新する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loss</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False</a:t>
            </a:r>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機能の用意</a:t>
            </a:r>
            <a:endParaRPr kumimoji="1" lang="en-US" altLang="ja-JP" sz="2000" b="1" dirty="0">
              <a:solidFill>
                <a:srgbClr val="F36C37"/>
              </a:solidFill>
              <a:latin typeface="+mj-ea"/>
              <a:ea typeface="+mj-ea"/>
            </a:endParaRPr>
          </a:p>
        </p:txBody>
      </p:sp>
      <p:sp>
        <p:nvSpPr>
          <p:cNvPr id="13" name="テキスト ボックス 12">
            <a:extLst>
              <a:ext uri="{FF2B5EF4-FFF2-40B4-BE49-F238E27FC236}">
                <a16:creationId xmlns:a16="http://schemas.microsoft.com/office/drawing/2014/main" id="{355B63F6-CA72-48E7-AFE8-4AD9476680B0}"/>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にはデフォルトで、</a:t>
            </a:r>
            <a:r>
              <a:rPr lang="en-US" altLang="ja-JP" sz="1800" dirty="0"/>
              <a:t>Early-Stopping</a:t>
            </a:r>
            <a:r>
              <a:rPr lang="ja-JP" altLang="en-US" sz="1800" dirty="0"/>
              <a:t>の機能は提供されていないため、独自に用意する</a:t>
            </a:r>
            <a:br>
              <a:rPr lang="en-US" altLang="ja-JP" sz="1800" dirty="0"/>
            </a:br>
            <a:r>
              <a:rPr lang="ja-JP" altLang="en-US" sz="1800" dirty="0"/>
              <a:t>ことが一般的です</a:t>
            </a:r>
            <a:r>
              <a:rPr lang="en-US" altLang="ja-JP" sz="1800" dirty="0"/>
              <a:t>(GitHub</a:t>
            </a:r>
            <a:r>
              <a:rPr lang="ja-JP" altLang="en-US" sz="1800" dirty="0"/>
              <a:t>などで公開されているプログラムを利用することもできます</a:t>
            </a:r>
            <a:r>
              <a:rPr lang="en-US" altLang="ja-JP" sz="1800" dirty="0"/>
              <a:t>)</a:t>
            </a:r>
            <a:r>
              <a:rPr lang="ja-JP" altLang="en-US" sz="1800" dirty="0"/>
              <a:t>。</a:t>
            </a:r>
            <a:endParaRPr lang="en-US" altLang="ja-JP" sz="1800" dirty="0"/>
          </a:p>
          <a:p>
            <a:pPr>
              <a:buClr>
                <a:srgbClr val="F36C37"/>
              </a:buClr>
              <a:buFont typeface="Wingdings" panose="05000000000000000000" pitchFamily="2" charset="2"/>
              <a:buChar char="l"/>
            </a:pPr>
            <a:r>
              <a:rPr lang="ja-JP" altLang="en-US" sz="1800" dirty="0"/>
              <a:t>今回は以下のようなクラスを用意しました。このクラスの機能を学習ループの中で</a:t>
            </a:r>
            <a:br>
              <a:rPr lang="en-US" altLang="ja-JP" sz="1800" dirty="0"/>
            </a:br>
            <a:r>
              <a:rPr lang="ja-JP" altLang="en-US" sz="1800" dirty="0"/>
              <a:t>呼び出すことで、</a:t>
            </a:r>
            <a:r>
              <a:rPr lang="en-US" altLang="ja-JP" sz="1800" dirty="0"/>
              <a:t>Early-Stopping</a:t>
            </a:r>
            <a:r>
              <a:rPr lang="ja-JP" altLang="en-US" sz="1800" dirty="0"/>
              <a:t>を実装します。</a:t>
            </a:r>
          </a:p>
        </p:txBody>
      </p:sp>
    </p:spTree>
    <p:extLst>
      <p:ext uri="{BB962C8B-B14F-4D97-AF65-F5344CB8AC3E}">
        <p14:creationId xmlns:p14="http://schemas.microsoft.com/office/powerpoint/2010/main" val="18753829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-3-3.</a:t>
            </a:r>
            <a:r>
              <a:rPr lang="en-US" altLang="ja-JP" dirty="0"/>
              <a:t>PyTorch</a:t>
            </a:r>
            <a:r>
              <a:rPr lang="ja-JP" altLang="en-US" dirty="0"/>
              <a:t>で</a:t>
            </a:r>
            <a:r>
              <a:rPr lang="en-US" altLang="ja-JP" dirty="0"/>
              <a:t>Early-Stopping</a:t>
            </a:r>
            <a:r>
              <a:rPr lang="ja-JP" altLang="en-US" dirty="0"/>
              <a:t>を実装する②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377</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1714500"/>
            <a:ext cx="10658473" cy="285750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早期終了のクラスをインスタンスを準備★</a:t>
            </a:r>
            <a:endParaRPr lang="ja-JP" altLang="en-US" sz="1400" b="0" dirty="0">
              <a:solidFill>
                <a:srgbClr val="000000"/>
              </a:solidFill>
              <a:effectLst/>
              <a:latin typeface="+mn-ea"/>
            </a:endParaRPr>
          </a:p>
          <a:p>
            <a:r>
              <a:rPr lang="en-US" altLang="ja-JP" sz="1400" b="0" dirty="0">
                <a:solidFill>
                  <a:srgbClr val="000000"/>
                </a:solidFill>
                <a:effectLst/>
                <a:latin typeface="+mn-ea"/>
              </a:rPr>
              <a:t>es = EarlyStopping(patience=</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エポック分の繰り返し</a:t>
            </a:r>
            <a:endParaRPr lang="ja-JP" altLang="en-US" sz="1400" b="0" dirty="0">
              <a:solidFill>
                <a:srgbClr val="000000"/>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～学習及び評価を中略～</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早期終了判定★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es(batch_val_loss):</a:t>
            </a:r>
          </a:p>
          <a:p>
            <a:r>
              <a:rPr lang="en-US" altLang="ja-JP" sz="1400" b="0" dirty="0">
                <a:solidFill>
                  <a:srgbClr val="000000"/>
                </a:solidFill>
                <a:effectLst/>
                <a:latin typeface="+mn-ea"/>
              </a:rPr>
              <a:t>      		</a:t>
            </a:r>
            <a:r>
              <a:rPr lang="en-US" altLang="ja-JP" sz="1400" b="0" dirty="0">
                <a:solidFill>
                  <a:srgbClr val="AF00DB"/>
                </a:solidFill>
                <a:effectLst/>
                <a:latin typeface="+mn-ea"/>
              </a:rPr>
              <a:t>break</a:t>
            </a:r>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を学習ループの中で呼び出す</a:t>
            </a:r>
            <a:endParaRPr kumimoji="1" lang="en-US" altLang="ja-JP" sz="2000" b="1" dirty="0">
              <a:solidFill>
                <a:srgbClr val="F36C37"/>
              </a:solidFill>
              <a:latin typeface="+mj-ea"/>
              <a:ea typeface="+mj-ea"/>
            </a:endParaRPr>
          </a:p>
        </p:txBody>
      </p:sp>
      <p:sp>
        <p:nvSpPr>
          <p:cNvPr id="7" name="吹き出し: 線 6">
            <a:extLst>
              <a:ext uri="{FF2B5EF4-FFF2-40B4-BE49-F238E27FC236}">
                <a16:creationId xmlns:a16="http://schemas.microsoft.com/office/drawing/2014/main" id="{A98AD58C-581B-4E5C-B25F-FC39E2AB99E6}"/>
              </a:ext>
            </a:extLst>
          </p:cNvPr>
          <p:cNvSpPr/>
          <p:nvPr/>
        </p:nvSpPr>
        <p:spPr>
          <a:xfrm>
            <a:off x="4081749" y="2950997"/>
            <a:ext cx="3630374" cy="836377"/>
          </a:xfrm>
          <a:prstGeom prst="borderCallout1">
            <a:avLst>
              <a:gd name="adj1" fmla="val 44905"/>
              <a:gd name="adj2" fmla="val -1651"/>
              <a:gd name="adj3" fmla="val 75724"/>
              <a:gd name="adj4" fmla="val -20508"/>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学習ループの最後で呼び出すことにより、既定の回数改善が見られなかった場合は学習ループを中断する</a:t>
            </a:r>
          </a:p>
        </p:txBody>
      </p:sp>
    </p:spTree>
    <p:extLst>
      <p:ext uri="{BB962C8B-B14F-4D97-AF65-F5344CB8AC3E}">
        <p14:creationId xmlns:p14="http://schemas.microsoft.com/office/powerpoint/2010/main" val="29853769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-3-4.PyTorch</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378</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PyTorch</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Tree>
    <p:extLst>
      <p:ext uri="{BB962C8B-B14F-4D97-AF65-F5344CB8AC3E}">
        <p14:creationId xmlns:p14="http://schemas.microsoft.com/office/powerpoint/2010/main" val="21785004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379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A2.PyTorch</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4111392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生成</a:t>
            </a:r>
            <a:r>
              <a:rPr kumimoji="1" lang="en-US" altLang="ja-JP" dirty="0"/>
              <a:t> AI</a:t>
            </a:r>
            <a:endParaRPr kumimoji="1" lang="ja-JP" altLang="en-US"/>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生成</a:t>
              </a:r>
              <a:r>
                <a:rPr lang="en-US" altLang="ja-JP" sz="2400" b="1" spc="150" dirty="0">
                  <a:solidFill>
                    <a:schemeClr val="bg1"/>
                  </a:solidFill>
                  <a:latin typeface="+mn-ea"/>
                </a:rPr>
                <a:t> AI</a:t>
              </a: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rgbClr val="494949"/>
                </a:solidFill>
              </a:rPr>
              <a:t>生成</a:t>
            </a:r>
            <a:r>
              <a:rPr lang="en-US" altLang="ja-JP" sz="2000" spc="0" dirty="0">
                <a:solidFill>
                  <a:srgbClr val="494949"/>
                </a:solidFill>
              </a:rPr>
              <a:t> AI </a:t>
            </a:r>
            <a:r>
              <a:rPr lang="ja-JP" altLang="en-US" sz="2000" spc="0">
                <a:solidFill>
                  <a:srgbClr val="494949"/>
                </a:solidFill>
              </a:rPr>
              <a:t>は自然言語処理の一種です。</a:t>
            </a:r>
            <a:endParaRPr lang="en-US" altLang="ja-JP" sz="2000" spc="0" dirty="0">
              <a:solidFill>
                <a:srgbClr val="494949"/>
              </a:solidFill>
            </a:endParaRPr>
          </a:p>
          <a:p>
            <a:r>
              <a:rPr lang="en-US" altLang="ja-JP" sz="2000" spc="0" dirty="0">
                <a:solidFill>
                  <a:srgbClr val="494949"/>
                </a:solidFill>
              </a:rPr>
              <a:t>Google </a:t>
            </a:r>
            <a:r>
              <a:rPr lang="ja-JP" altLang="en-US" sz="2000" spc="0">
                <a:solidFill>
                  <a:srgbClr val="494949"/>
                </a:solidFill>
              </a:rPr>
              <a:t>が発表した</a:t>
            </a:r>
            <a:r>
              <a:rPr lang="en-US" altLang="ja-JP" sz="2000" spc="0" dirty="0">
                <a:solidFill>
                  <a:srgbClr val="494949"/>
                </a:solidFill>
              </a:rPr>
              <a:t> Transformer  </a:t>
            </a:r>
            <a:r>
              <a:rPr lang="ja-JP" altLang="en-US" sz="2000" spc="0">
                <a:solidFill>
                  <a:srgbClr val="494949"/>
                </a:solidFill>
              </a:rPr>
              <a:t>という技術を用いて発展しました。テキストだけではなく、画像などの生成も可能です。</a:t>
            </a:r>
            <a:endParaRPr lang="ja-JP" altLang="en-US" sz="2000" spc="0" dirty="0">
              <a:solidFill>
                <a:srgbClr val="494949"/>
              </a:solidFill>
            </a:endParaRPr>
          </a:p>
        </p:txBody>
      </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3244428" y="3472070"/>
            <a:ext cx="1338828"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コード生成</a:t>
            </a:r>
            <a:endParaRPr kumimoji="1" lang="ja-JP" altLang="en-US" b="1" dirty="0">
              <a:solidFill>
                <a:srgbClr val="F36C37"/>
              </a:solidFill>
              <a:latin typeface="+mn-ea"/>
            </a:endParaRPr>
          </a:p>
        </p:txBody>
      </p:sp>
      <p:sp>
        <p:nvSpPr>
          <p:cNvPr id="36" name="テキスト ボックス 35">
            <a:extLst>
              <a:ext uri="{FF2B5EF4-FFF2-40B4-BE49-F238E27FC236}">
                <a16:creationId xmlns:a16="http://schemas.microsoft.com/office/drawing/2014/main" id="{5D5D2C38-C5FE-A663-A273-B35257C3BBC4}"/>
              </a:ext>
            </a:extLst>
          </p:cNvPr>
          <p:cNvSpPr txBox="1"/>
          <p:nvPr/>
        </p:nvSpPr>
        <p:spPr>
          <a:xfrm>
            <a:off x="8192170" y="3472070"/>
            <a:ext cx="1107997"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画像生成</a:t>
            </a:r>
            <a:endParaRPr kumimoji="1" lang="ja-JP" altLang="en-US" b="1" dirty="0">
              <a:solidFill>
                <a:srgbClr val="F36C37"/>
              </a:solidFill>
              <a:latin typeface="+mn-ea"/>
            </a:endParaRPr>
          </a:p>
        </p:txBody>
      </p:sp>
      <p:pic>
        <p:nvPicPr>
          <p:cNvPr id="33" name="図 32">
            <a:extLst>
              <a:ext uri="{FF2B5EF4-FFF2-40B4-BE49-F238E27FC236}">
                <a16:creationId xmlns:a16="http://schemas.microsoft.com/office/drawing/2014/main" id="{AF781856-BBA6-F081-DFA0-087CB1EE1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954" y="4235999"/>
            <a:ext cx="823262" cy="1029506"/>
          </a:xfrm>
          <a:prstGeom prst="rect">
            <a:avLst/>
          </a:prstGeom>
        </p:spPr>
      </p:pic>
      <p:sp>
        <p:nvSpPr>
          <p:cNvPr id="35" name="矢印: 右 27">
            <a:extLst>
              <a:ext uri="{FF2B5EF4-FFF2-40B4-BE49-F238E27FC236}">
                <a16:creationId xmlns:a16="http://schemas.microsoft.com/office/drawing/2014/main" id="{251127AE-1474-C05D-591D-0E2FC9602C1B}"/>
              </a:ext>
            </a:extLst>
          </p:cNvPr>
          <p:cNvSpPr/>
          <p:nvPr/>
        </p:nvSpPr>
        <p:spPr>
          <a:xfrm>
            <a:off x="2906377" y="468053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38" name="吹き出し: 角を丸めた四角形 28">
            <a:extLst>
              <a:ext uri="{FF2B5EF4-FFF2-40B4-BE49-F238E27FC236}">
                <a16:creationId xmlns:a16="http://schemas.microsoft.com/office/drawing/2014/main" id="{E7976C5B-EF62-2919-9523-B85FB7300B7A}"/>
              </a:ext>
            </a:extLst>
          </p:cNvPr>
          <p:cNvSpPr/>
          <p:nvPr/>
        </p:nvSpPr>
        <p:spPr>
          <a:xfrm>
            <a:off x="4393193" y="3983404"/>
            <a:ext cx="1210588"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こちらは？</a:t>
            </a:r>
            <a:endParaRPr kumimoji="1" lang="ja-JP" altLang="en-US" sz="1400" b="1" dirty="0">
              <a:solidFill>
                <a:srgbClr val="494949"/>
              </a:solidFill>
              <a:latin typeface="+mn-ea"/>
            </a:endParaRPr>
          </a:p>
        </p:txBody>
      </p:sp>
      <p:sp>
        <p:nvSpPr>
          <p:cNvPr id="39" name="テキスト ボックス 38">
            <a:extLst>
              <a:ext uri="{FF2B5EF4-FFF2-40B4-BE49-F238E27FC236}">
                <a16:creationId xmlns:a16="http://schemas.microsoft.com/office/drawing/2014/main" id="{30F5053B-FA2E-3E4C-9C9D-7E10A0CA8B4C}"/>
              </a:ext>
            </a:extLst>
          </p:cNvPr>
          <p:cNvSpPr txBox="1"/>
          <p:nvPr/>
        </p:nvSpPr>
        <p:spPr>
          <a:xfrm>
            <a:off x="3485955" y="5265505"/>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40" name="図 39">
            <a:extLst>
              <a:ext uri="{FF2B5EF4-FFF2-40B4-BE49-F238E27FC236}">
                <a16:creationId xmlns:a16="http://schemas.microsoft.com/office/drawing/2014/main" id="{5FE1DD97-F0B7-5859-EBF7-977BC652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539" y="4165795"/>
            <a:ext cx="823262" cy="1029506"/>
          </a:xfrm>
          <a:prstGeom prst="rect">
            <a:avLst/>
          </a:prstGeom>
        </p:spPr>
      </p:pic>
      <p:sp>
        <p:nvSpPr>
          <p:cNvPr id="42" name="矢印: 右 27">
            <a:extLst>
              <a:ext uri="{FF2B5EF4-FFF2-40B4-BE49-F238E27FC236}">
                <a16:creationId xmlns:a16="http://schemas.microsoft.com/office/drawing/2014/main" id="{873FB401-1430-14A7-3F0E-F7E92EDAD620}"/>
              </a:ext>
            </a:extLst>
          </p:cNvPr>
          <p:cNvSpPr/>
          <p:nvPr/>
        </p:nvSpPr>
        <p:spPr>
          <a:xfrm>
            <a:off x="7716955" y="4610329"/>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43" name="テキスト ボックス 42">
            <a:extLst>
              <a:ext uri="{FF2B5EF4-FFF2-40B4-BE49-F238E27FC236}">
                <a16:creationId xmlns:a16="http://schemas.microsoft.com/office/drawing/2014/main" id="{E9658CFC-094E-CFFF-0D92-444F2FBC11F2}"/>
              </a:ext>
            </a:extLst>
          </p:cNvPr>
          <p:cNvSpPr txBox="1"/>
          <p:nvPr/>
        </p:nvSpPr>
        <p:spPr>
          <a:xfrm>
            <a:off x="6095998" y="4524085"/>
            <a:ext cx="1620957"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スケートボード</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に乗った熊</a:t>
            </a:r>
            <a:endParaRPr kumimoji="1" lang="ja-JP" altLang="en-US" sz="1600" dirty="0">
              <a:solidFill>
                <a:srgbClr val="000000"/>
              </a:solidFill>
              <a:latin typeface="+mn-ea"/>
            </a:endParaRPr>
          </a:p>
        </p:txBody>
      </p:sp>
      <p:sp>
        <p:nvSpPr>
          <p:cNvPr id="45" name="テキスト ボックス 44">
            <a:extLst>
              <a:ext uri="{FF2B5EF4-FFF2-40B4-BE49-F238E27FC236}">
                <a16:creationId xmlns:a16="http://schemas.microsoft.com/office/drawing/2014/main" id="{504D8A7F-D818-EE1F-B39D-DF5BEDD535CB}"/>
              </a:ext>
            </a:extLst>
          </p:cNvPr>
          <p:cNvSpPr txBox="1"/>
          <p:nvPr/>
        </p:nvSpPr>
        <p:spPr>
          <a:xfrm>
            <a:off x="8334539" y="5171282"/>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9" name="図 8" descr="アイコン&#10;&#10;自動的に生成された説明">
            <a:extLst>
              <a:ext uri="{FF2B5EF4-FFF2-40B4-BE49-F238E27FC236}">
                <a16:creationId xmlns:a16="http://schemas.microsoft.com/office/drawing/2014/main" id="{2FF9FCCA-3753-5EB3-C347-163C38725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144" y="4510319"/>
            <a:ext cx="583128" cy="583128"/>
          </a:xfrm>
          <a:prstGeom prst="rect">
            <a:avLst/>
          </a:prstGeom>
          <a:effectLst>
            <a:outerShdw blurRad="50800" dist="38100" dir="2700000" algn="tl" rotWithShape="0">
              <a:prstClr val="black">
                <a:alpha val="40000"/>
              </a:prstClr>
            </a:outerShdw>
          </a:effectLst>
        </p:spPr>
      </p:pic>
      <p:sp>
        <p:nvSpPr>
          <p:cNvPr id="10" name="矢印: 右 27">
            <a:extLst>
              <a:ext uri="{FF2B5EF4-FFF2-40B4-BE49-F238E27FC236}">
                <a16:creationId xmlns:a16="http://schemas.microsoft.com/office/drawing/2014/main" id="{3FDD08DA-EC33-59A4-8938-639A596A838E}"/>
              </a:ext>
            </a:extLst>
          </p:cNvPr>
          <p:cNvSpPr/>
          <p:nvPr/>
        </p:nvSpPr>
        <p:spPr>
          <a:xfrm>
            <a:off x="4206585" y="468053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11" name="テキスト ボックス 10">
            <a:extLst>
              <a:ext uri="{FF2B5EF4-FFF2-40B4-BE49-F238E27FC236}">
                <a16:creationId xmlns:a16="http://schemas.microsoft.com/office/drawing/2014/main" id="{533791DC-A47D-3909-2978-CC13271FEBE1}"/>
              </a:ext>
            </a:extLst>
          </p:cNvPr>
          <p:cNvSpPr txBox="1"/>
          <p:nvPr/>
        </p:nvSpPr>
        <p:spPr>
          <a:xfrm>
            <a:off x="799917" y="4555837"/>
            <a:ext cx="2236510"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このデータを使用して</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分析してください。</a:t>
            </a:r>
            <a:endParaRPr kumimoji="1" lang="ja-JP" altLang="en-US" sz="1600" dirty="0">
              <a:solidFill>
                <a:srgbClr val="000000"/>
              </a:solidFill>
              <a:latin typeface="+mn-ea"/>
            </a:endParaRPr>
          </a:p>
        </p:txBody>
      </p:sp>
      <p:sp>
        <p:nvSpPr>
          <p:cNvPr id="12" name="矢印: 右 27">
            <a:extLst>
              <a:ext uri="{FF2B5EF4-FFF2-40B4-BE49-F238E27FC236}">
                <a16:creationId xmlns:a16="http://schemas.microsoft.com/office/drawing/2014/main" id="{BB83E7A6-2D3E-F7EF-DA38-A49A31BC16E8}"/>
              </a:ext>
            </a:extLst>
          </p:cNvPr>
          <p:cNvSpPr/>
          <p:nvPr/>
        </p:nvSpPr>
        <p:spPr>
          <a:xfrm>
            <a:off x="9182639" y="4615725"/>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pic>
        <p:nvPicPr>
          <p:cNvPr id="14" name="図 13" descr="歩道の上にあるクマのぬいぐるみ&#10;&#10;中程度の精度で自動的に生成された説明">
            <a:extLst>
              <a:ext uri="{FF2B5EF4-FFF2-40B4-BE49-F238E27FC236}">
                <a16:creationId xmlns:a16="http://schemas.microsoft.com/office/drawing/2014/main" id="{47DC8167-3170-1EA8-FB3C-C94A97785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96" y="4051898"/>
            <a:ext cx="1268046" cy="1257300"/>
          </a:xfrm>
          <a:prstGeom prst="rect">
            <a:avLst/>
          </a:prstGeom>
        </p:spPr>
      </p:pic>
      <p:sp>
        <p:nvSpPr>
          <p:cNvPr id="8" name="スライド番号プレースホルダー 2">
            <a:extLst>
              <a:ext uri="{FF2B5EF4-FFF2-40B4-BE49-F238E27FC236}">
                <a16:creationId xmlns:a16="http://schemas.microsoft.com/office/drawing/2014/main" id="{F2C7CFF6-F018-76F9-B93B-CE710A6771F8}"/>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38</a:t>
            </a:fld>
            <a:endParaRPr lang="en-US" altLang="ja-JP" dirty="0"/>
          </a:p>
        </p:txBody>
      </p:sp>
    </p:spTree>
    <p:extLst>
      <p:ext uri="{BB962C8B-B14F-4D97-AF65-F5344CB8AC3E}">
        <p14:creationId xmlns:p14="http://schemas.microsoft.com/office/powerpoint/2010/main" val="118920541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A2-1.</a:t>
            </a:r>
            <a:r>
              <a:rPr lang="en-US" altLang="ja-JP" dirty="0"/>
              <a:t>PyTorch</a:t>
            </a:r>
            <a:r>
              <a:rPr lang="ja-JP" altLang="en-US" dirty="0"/>
              <a:t>で画像分類を行う</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380</a:t>
            </a:fld>
            <a:endParaRPr kumimoji="1" lang="ja-JP" altLang="en-US"/>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552302"/>
            <a:ext cx="10998926" cy="4235006"/>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u="sng" dirty="0">
                <a:solidFill>
                  <a:srgbClr val="494949"/>
                </a:solidFill>
              </a:rPr>
              <a:t>データセット＆データ変換用ライブラリ </a:t>
            </a:r>
            <a:r>
              <a:rPr lang="en-US" altLang="ja-JP" sz="1600" u="sng" dirty="0">
                <a:solidFill>
                  <a:srgbClr val="494949"/>
                </a:solidFill>
              </a:rPr>
              <a:t>torchvision</a:t>
            </a:r>
          </a:p>
          <a:p>
            <a:pPr algn="l">
              <a:lnSpc>
                <a:spcPct val="130000"/>
              </a:lnSpc>
            </a:pPr>
            <a:r>
              <a:rPr lang="ja-JP" altLang="en-US" sz="1600" dirty="0">
                <a:solidFill>
                  <a:srgbClr val="E94823"/>
                </a:solidFill>
              </a:rPr>
              <a:t>　</a:t>
            </a:r>
            <a:r>
              <a:rPr lang="en-US" altLang="ja-JP" sz="1600" dirty="0">
                <a:solidFill>
                  <a:srgbClr val="E94823"/>
                </a:solidFill>
              </a:rPr>
              <a:t>PyTorch</a:t>
            </a:r>
            <a:r>
              <a:rPr lang="ja-JP" altLang="en-US" sz="1600" dirty="0">
                <a:solidFill>
                  <a:srgbClr val="E94823"/>
                </a:solidFill>
              </a:rPr>
              <a:t>には、</a:t>
            </a:r>
            <a:r>
              <a:rPr lang="en-US" altLang="ja-JP" sz="1600" dirty="0">
                <a:solidFill>
                  <a:srgbClr val="E94823"/>
                </a:solidFill>
              </a:rPr>
              <a:t>torchvision</a:t>
            </a:r>
            <a:r>
              <a:rPr lang="ja-JP" altLang="en-US" sz="1600" dirty="0">
                <a:solidFill>
                  <a:srgbClr val="E94823"/>
                </a:solidFill>
              </a:rPr>
              <a:t>という</a:t>
            </a:r>
            <a:r>
              <a:rPr lang="en-US" altLang="ja-JP" sz="1600" dirty="0">
                <a:solidFill>
                  <a:srgbClr val="E94823"/>
                </a:solidFill>
              </a:rPr>
              <a:t>PyTorch</a:t>
            </a:r>
            <a:r>
              <a:rPr lang="ja-JP" altLang="en-US" sz="1600" dirty="0">
                <a:solidFill>
                  <a:srgbClr val="E94823"/>
                </a:solidFill>
              </a:rPr>
              <a:t>と連携するデータセットやデータ変換用のライブラリが用意されています。今回はこの</a:t>
            </a:r>
            <a:r>
              <a:rPr lang="en-US" altLang="ja-JP" sz="1600" dirty="0">
                <a:solidFill>
                  <a:srgbClr val="E94823"/>
                </a:solidFill>
              </a:rPr>
              <a:t>torchvision</a:t>
            </a:r>
            <a:r>
              <a:rPr lang="ja-JP" altLang="en-US" sz="1600" dirty="0">
                <a:solidFill>
                  <a:srgbClr val="E94823"/>
                </a:solidFill>
              </a:rPr>
              <a:t>も使用していきます。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ja-JP" altLang="en-US" sz="1600" dirty="0">
                <a:solidFill>
                  <a:srgbClr val="E94823"/>
                </a:solidFill>
              </a:rPr>
              <a:t>　</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dataset</a:t>
            </a:r>
            <a:r>
              <a:rPr lang="ja-JP" altLang="en-US" sz="1600" dirty="0">
                <a:solidFill>
                  <a:srgbClr val="E94823"/>
                </a:solidFill>
              </a:rPr>
              <a:t>には、スケールを</a:t>
            </a:r>
            <a:r>
              <a:rPr lang="en-US" altLang="ja-JP" sz="1600" dirty="0">
                <a:solidFill>
                  <a:srgbClr val="E94823"/>
                </a:solidFill>
              </a:rPr>
              <a:t>0</a:t>
            </a:r>
            <a:r>
              <a:rPr lang="ja-JP" altLang="en-US" sz="1600" dirty="0">
                <a:solidFill>
                  <a:srgbClr val="E94823"/>
                </a:solidFill>
              </a:rPr>
              <a:t>～１に正規化済みの</a:t>
            </a:r>
            <a:r>
              <a:rPr lang="en-US" altLang="ja-JP" sz="1600" dirty="0">
                <a:solidFill>
                  <a:srgbClr val="E94823"/>
                </a:solidFill>
              </a:rPr>
              <a:t>MNIST</a:t>
            </a:r>
            <a:r>
              <a:rPr lang="ja-JP" altLang="en-US" sz="1600" dirty="0">
                <a:solidFill>
                  <a:srgbClr val="E94823"/>
                </a:solidFill>
              </a:rPr>
              <a:t>の画像データがあります。また、</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transforms</a:t>
            </a:r>
            <a:r>
              <a:rPr lang="ja-JP" altLang="en-US" sz="1600" dirty="0">
                <a:solidFill>
                  <a:srgbClr val="E94823"/>
                </a:solidFill>
              </a:rPr>
              <a:t>を利用するとデータの</a:t>
            </a:r>
            <a:r>
              <a:rPr lang="en-US" altLang="ja-JP" sz="1600" dirty="0">
                <a:solidFill>
                  <a:srgbClr val="E94823"/>
                </a:solidFill>
              </a:rPr>
              <a:t>tensor</a:t>
            </a:r>
            <a:r>
              <a:rPr lang="ja-JP" altLang="en-US" sz="1600" dirty="0">
                <a:solidFill>
                  <a:srgbClr val="E94823"/>
                </a:solidFill>
              </a:rPr>
              <a:t>化などの前処理をダウンロードと同時に行うことができます。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en-US" altLang="ja-JP" sz="1600" u="sng" dirty="0">
                <a:solidFill>
                  <a:srgbClr val="494949"/>
                </a:solidFill>
              </a:rPr>
              <a:t>PyTorch</a:t>
            </a:r>
            <a:r>
              <a:rPr lang="ja-JP" altLang="en-US" sz="1600" u="sng" dirty="0">
                <a:solidFill>
                  <a:srgbClr val="494949"/>
                </a:solidFill>
              </a:rPr>
              <a:t>の出力層について</a:t>
            </a:r>
            <a:endParaRPr lang="en-US" altLang="ja-JP" sz="1600" u="sng" dirty="0">
              <a:solidFill>
                <a:srgbClr val="494949"/>
              </a:solidFill>
            </a:endParaRPr>
          </a:p>
          <a:p>
            <a:pPr algn="l">
              <a:lnSpc>
                <a:spcPct val="130000"/>
              </a:lnSpc>
            </a:pPr>
            <a:r>
              <a:rPr lang="ja-JP" altLang="en-US" sz="1600" dirty="0">
                <a:solidFill>
                  <a:srgbClr val="E94823"/>
                </a:solidFill>
              </a:rPr>
              <a:t>　通常のニューラルネットワークと同様に</a:t>
            </a:r>
            <a:r>
              <a:rPr lang="en-US" altLang="ja-JP" sz="1600" dirty="0">
                <a:solidFill>
                  <a:srgbClr val="E94823"/>
                </a:solidFill>
              </a:rPr>
              <a:t>PyTorch</a:t>
            </a:r>
            <a:r>
              <a:rPr lang="ja-JP" altLang="en-US" sz="1600" dirty="0">
                <a:solidFill>
                  <a:srgbClr val="E94823"/>
                </a:solidFill>
              </a:rPr>
              <a:t>では出力層で回帰の場合・分類の場合どちらの場合においても活性化関数は入りません。</a:t>
            </a:r>
          </a:p>
          <a:p>
            <a:pPr algn="l">
              <a:lnSpc>
                <a:spcPct val="130000"/>
              </a:lnSpc>
            </a:pPr>
            <a:r>
              <a:rPr lang="ja-JP" altLang="en-US" sz="1600" dirty="0">
                <a:solidFill>
                  <a:srgbClr val="E94823"/>
                </a:solidFill>
              </a:rPr>
              <a:t>　分類の場合、交差エントロピー誤差などの損失関数の計算の中に、</a:t>
            </a:r>
            <a:r>
              <a:rPr lang="en-US" altLang="ja-JP" sz="1600" dirty="0">
                <a:solidFill>
                  <a:srgbClr val="E94823"/>
                </a:solidFill>
              </a:rPr>
              <a:t>sigmoid</a:t>
            </a:r>
            <a:r>
              <a:rPr lang="ja-JP" altLang="en-US" sz="1600" dirty="0">
                <a:solidFill>
                  <a:srgbClr val="E94823"/>
                </a:solidFill>
              </a:rPr>
              <a:t>関数や</a:t>
            </a:r>
            <a:r>
              <a:rPr lang="en-US" altLang="ja-JP" sz="1600" dirty="0">
                <a:solidFill>
                  <a:srgbClr val="E94823"/>
                </a:solidFill>
              </a:rPr>
              <a:t>softmax</a:t>
            </a:r>
            <a:r>
              <a:rPr lang="ja-JP" altLang="en-US" sz="1600" dirty="0">
                <a:solidFill>
                  <a:srgbClr val="E94823"/>
                </a:solidFill>
              </a:rPr>
              <a:t>関数に当たる計算が含まれているため、目的変数を</a:t>
            </a:r>
            <a:r>
              <a:rPr lang="en-US" altLang="ja-JP" sz="1600" dirty="0">
                <a:solidFill>
                  <a:srgbClr val="E94823"/>
                </a:solidFill>
              </a:rPr>
              <a:t>One-Hot</a:t>
            </a:r>
            <a:r>
              <a:rPr lang="ja-JP" altLang="en-US" sz="1600" dirty="0">
                <a:solidFill>
                  <a:srgbClr val="E94823"/>
                </a:solidFill>
              </a:rPr>
              <a:t>表現にする必要がありません。</a:t>
            </a: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91612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653542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A2-2.</a:t>
            </a:r>
            <a:r>
              <a:rPr lang="en-US" altLang="ja-JP" dirty="0"/>
              <a:t>PyTorch</a:t>
            </a:r>
            <a:r>
              <a:rPr lang="ja-JP" altLang="en-US" dirty="0"/>
              <a:t>で画像分類の準備をする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381</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766763" y="1160389"/>
            <a:ext cx="10658473" cy="499321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torchvision.datasets </a:t>
            </a:r>
            <a:r>
              <a:rPr lang="en-US" altLang="ja-JP" sz="1400" b="0" dirty="0">
                <a:solidFill>
                  <a:srgbClr val="AF00DB"/>
                </a:solidFill>
                <a:effectLst/>
                <a:latin typeface="+mn-ea"/>
              </a:rPr>
              <a:t>as</a:t>
            </a:r>
            <a:r>
              <a:rPr lang="en-US" altLang="ja-JP" sz="1400" b="0" dirty="0">
                <a:solidFill>
                  <a:srgbClr val="000000"/>
                </a:solidFill>
                <a:effectLst/>
                <a:latin typeface="+mn-ea"/>
              </a:rPr>
              <a:t> datasets</a:t>
            </a:r>
          </a:p>
          <a:p>
            <a:r>
              <a:rPr lang="en-US" altLang="ja-JP" sz="1400" b="0" dirty="0">
                <a:solidFill>
                  <a:srgbClr val="AF00DB"/>
                </a:solidFill>
                <a:effectLst/>
                <a:latin typeface="+mn-ea"/>
              </a:rPr>
              <a:t>import</a:t>
            </a:r>
            <a:r>
              <a:rPr lang="en-US" altLang="ja-JP" sz="1400" b="0" dirty="0">
                <a:solidFill>
                  <a:srgbClr val="000000"/>
                </a:solidFill>
                <a:effectLst/>
                <a:latin typeface="+mn-ea"/>
              </a:rPr>
              <a:t> torchvision.transforms </a:t>
            </a:r>
            <a:r>
              <a:rPr lang="en-US" altLang="ja-JP" sz="1400" b="0" dirty="0">
                <a:solidFill>
                  <a:srgbClr val="AF00DB"/>
                </a:solidFill>
                <a:effectLst/>
                <a:latin typeface="+mn-ea"/>
              </a:rPr>
              <a:t>as</a:t>
            </a:r>
            <a:r>
              <a:rPr lang="en-US" altLang="ja-JP" sz="1400" b="0" dirty="0">
                <a:solidFill>
                  <a:srgbClr val="000000"/>
                </a:solidFill>
                <a:effectLst/>
                <a:latin typeface="+mn-ea"/>
              </a:rPr>
              <a:t> transforms</a:t>
            </a: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データ変換用関数 </a:t>
            </a:r>
            <a:r>
              <a:rPr lang="en-US" altLang="ja-JP" sz="1400" b="0" dirty="0">
                <a:solidFill>
                  <a:srgbClr val="008000"/>
                </a:solidFill>
                <a:effectLst/>
                <a:latin typeface="+mn-ea"/>
              </a:rPr>
              <a:t>Transforms</a:t>
            </a:r>
            <a:endParaRPr lang="en-US" altLang="ja-JP" sz="1400" b="0" dirty="0">
              <a:solidFill>
                <a:srgbClr val="000000"/>
              </a:solidFill>
              <a:effectLst/>
              <a:latin typeface="+mn-ea"/>
            </a:endParaRPr>
          </a:p>
          <a:p>
            <a:r>
              <a:rPr lang="en-US" altLang="ja-JP" sz="1400" b="0" dirty="0">
                <a:solidFill>
                  <a:srgbClr val="000000"/>
                </a:solidFill>
                <a:effectLst/>
                <a:latin typeface="+mn-ea"/>
              </a:rPr>
              <a:t>transform = transforms.Compose([</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データのテンソル化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transforms.ToTensor(),</a:t>
            </a:r>
          </a:p>
          <a:p>
            <a:r>
              <a:rPr lang="en-US" altLang="ja-JP" sz="1400" b="0" dirty="0">
                <a:solidFill>
                  <a:srgbClr val="000000"/>
                </a:solidFill>
                <a:effectLst/>
                <a:latin typeface="+mn-ea"/>
              </a:rPr>
              <a:t>])</a:t>
            </a:r>
          </a:p>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訓練用データセットの定義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train_set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ダウンロード先ディレクトリ名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transform = transform)</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検証データセットの定義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val_set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p>
          <a:p>
            <a:r>
              <a:rPr lang="en-US" altLang="ja-JP" sz="1400" b="0" dirty="0">
                <a:solidFill>
                  <a:srgbClr val="000000"/>
                </a:solidFill>
                <a:effectLst/>
                <a:latin typeface="+mn-ea"/>
              </a:rPr>
              <a:t>    train = </a:t>
            </a:r>
            <a:r>
              <a:rPr lang="en-US" altLang="ja-JP" sz="1400" b="0" dirty="0">
                <a:solidFill>
                  <a:srgbClr val="0000FF"/>
                </a:solidFill>
                <a:effectLst/>
                <a:latin typeface="+mn-ea"/>
              </a:rPr>
              <a:t>False</a:t>
            </a:r>
            <a:r>
              <a:rPr lang="en-US" altLang="ja-JP" sz="1400" b="0" dirty="0">
                <a:solidFill>
                  <a:srgbClr val="000000"/>
                </a:solidFill>
                <a:effectLst/>
                <a:latin typeface="+mn-ea"/>
              </a:rPr>
              <a:t>, </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 </a:t>
            </a:r>
          </a:p>
          <a:p>
            <a:r>
              <a:rPr lang="en-US" altLang="ja-JP" sz="1400" b="0" dirty="0">
                <a:solidFill>
                  <a:srgbClr val="000000"/>
                </a:solidFill>
                <a:effectLst/>
                <a:latin typeface="+mn-ea"/>
              </a:rPr>
              <a:t>    transform = transform)</a:t>
            </a:r>
          </a:p>
          <a:p>
            <a:endParaRPr lang="en-US" altLang="ja-JP" sz="1400" b="0" dirty="0">
              <a:solidFill>
                <a:srgbClr val="000000"/>
              </a:solidFill>
              <a:effectLst/>
              <a:latin typeface="+mn-ea"/>
            </a:endParaRPr>
          </a:p>
        </p:txBody>
      </p:sp>
      <p:sp>
        <p:nvSpPr>
          <p:cNvPr id="5" name="吹き出し: 線 4">
            <a:extLst>
              <a:ext uri="{FF2B5EF4-FFF2-40B4-BE49-F238E27FC236}">
                <a16:creationId xmlns:a16="http://schemas.microsoft.com/office/drawing/2014/main" id="{C71DA933-C214-48F3-990B-C58C1EBD4BC1}"/>
              </a:ext>
            </a:extLst>
          </p:cNvPr>
          <p:cNvSpPr/>
          <p:nvPr/>
        </p:nvSpPr>
        <p:spPr>
          <a:xfrm>
            <a:off x="5643511" y="1620828"/>
            <a:ext cx="4825496" cy="573397"/>
          </a:xfrm>
          <a:prstGeom prst="borderCallout1">
            <a:avLst>
              <a:gd name="adj1" fmla="val 52660"/>
              <a:gd name="adj2" fmla="val -128"/>
              <a:gd name="adj3" fmla="val 97164"/>
              <a:gd name="adj4" fmla="val -3286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Transforms</a:t>
            </a:r>
            <a:r>
              <a:rPr kumimoji="1" lang="ja-JP" altLang="en-US" sz="1400" dirty="0">
                <a:solidFill>
                  <a:srgbClr val="494949"/>
                </a:solidFill>
                <a:latin typeface="+mn-ea"/>
              </a:rPr>
              <a:t>はまず、どのような変換を行うのか定義し、その後その変換をデータに対して適用する</a:t>
            </a:r>
          </a:p>
        </p:txBody>
      </p:sp>
      <p:sp>
        <p:nvSpPr>
          <p:cNvPr id="6" name="吹き出し: 線 5">
            <a:extLst>
              <a:ext uri="{FF2B5EF4-FFF2-40B4-BE49-F238E27FC236}">
                <a16:creationId xmlns:a16="http://schemas.microsoft.com/office/drawing/2014/main" id="{A94D7169-B08F-4F6B-8D84-BAE38F4D6EAE}"/>
              </a:ext>
            </a:extLst>
          </p:cNvPr>
          <p:cNvSpPr/>
          <p:nvPr/>
        </p:nvSpPr>
        <p:spPr>
          <a:xfrm>
            <a:off x="5728352" y="2825697"/>
            <a:ext cx="4825496" cy="1662601"/>
          </a:xfrm>
          <a:prstGeom prst="borderCallout1">
            <a:avLst>
              <a:gd name="adj1" fmla="val 52660"/>
              <a:gd name="adj2" fmla="val -128"/>
              <a:gd name="adj3" fmla="val 67680"/>
              <a:gd name="adj4" fmla="val -254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torchvision</a:t>
            </a:r>
            <a:r>
              <a:rPr kumimoji="1" lang="ja-JP" altLang="en-US" sz="1400" dirty="0">
                <a:solidFill>
                  <a:srgbClr val="494949"/>
                </a:solidFill>
                <a:latin typeface="+mn-ea"/>
              </a:rPr>
              <a:t>から</a:t>
            </a:r>
            <a:r>
              <a:rPr kumimoji="1" lang="en-US" altLang="ja-JP" sz="1400" dirty="0">
                <a:solidFill>
                  <a:srgbClr val="494949"/>
                </a:solidFill>
                <a:latin typeface="+mn-ea"/>
              </a:rPr>
              <a:t>MNIST</a:t>
            </a:r>
            <a:r>
              <a:rPr kumimoji="1" lang="ja-JP" altLang="en-US" sz="1400" dirty="0">
                <a:solidFill>
                  <a:srgbClr val="494949"/>
                </a:solidFill>
                <a:latin typeface="+mn-ea"/>
              </a:rPr>
              <a:t>データセットをダウンロードする。</a:t>
            </a:r>
            <a:endParaRPr kumimoji="1" lang="en-US" altLang="ja-JP" sz="1400" dirty="0">
              <a:solidFill>
                <a:srgbClr val="494949"/>
              </a:solidFill>
              <a:latin typeface="+mn-ea"/>
            </a:endParaRPr>
          </a:p>
          <a:p>
            <a:r>
              <a:rPr kumimoji="1" lang="ja-JP" altLang="en-US" sz="1400" dirty="0">
                <a:solidFill>
                  <a:srgbClr val="494949"/>
                </a:solidFill>
                <a:latin typeface="+mn-ea"/>
              </a:rPr>
              <a:t>あらかじめデータセットとして定義されている、学習用、検証用データを</a:t>
            </a:r>
            <a:r>
              <a:rPr kumimoji="1" lang="en-US" altLang="ja-JP" sz="1400" dirty="0">
                <a:solidFill>
                  <a:srgbClr val="494949"/>
                </a:solidFill>
                <a:latin typeface="+mn-ea"/>
              </a:rPr>
              <a:t>Train = True</a:t>
            </a:r>
            <a:r>
              <a:rPr kumimoji="1" lang="ja-JP" altLang="en-US" sz="1400" dirty="0">
                <a:solidFill>
                  <a:srgbClr val="494949"/>
                </a:solidFill>
                <a:latin typeface="+mn-ea"/>
              </a:rPr>
              <a:t>、</a:t>
            </a:r>
            <a:r>
              <a:rPr kumimoji="1" lang="en-US" altLang="ja-JP" sz="1400" dirty="0">
                <a:solidFill>
                  <a:srgbClr val="494949"/>
                </a:solidFill>
                <a:latin typeface="+mn-ea"/>
              </a:rPr>
              <a:t>False</a:t>
            </a:r>
            <a:r>
              <a:rPr kumimoji="1" lang="ja-JP" altLang="en-US" sz="1400" dirty="0">
                <a:solidFill>
                  <a:srgbClr val="494949"/>
                </a:solidFill>
                <a:latin typeface="+mn-ea"/>
              </a:rPr>
              <a:t>で指定する。</a:t>
            </a:r>
            <a:endParaRPr kumimoji="1" lang="en-US" altLang="ja-JP" sz="1400" dirty="0">
              <a:solidFill>
                <a:srgbClr val="494949"/>
              </a:solidFill>
              <a:latin typeface="+mn-ea"/>
            </a:endParaRPr>
          </a:p>
          <a:p>
            <a:r>
              <a:rPr kumimoji="1" lang="en-US" altLang="ja-JP" sz="1400" dirty="0">
                <a:solidFill>
                  <a:srgbClr val="494949"/>
                </a:solidFill>
                <a:latin typeface="+mn-ea"/>
              </a:rPr>
              <a:t>Download</a:t>
            </a:r>
            <a:r>
              <a:rPr kumimoji="1" lang="ja-JP" altLang="en-US" sz="1400" dirty="0">
                <a:solidFill>
                  <a:srgbClr val="494949"/>
                </a:solidFill>
                <a:latin typeface="+mn-ea"/>
              </a:rPr>
              <a:t>はすでにダウンロードされている場合にそのデータを使うかどうかを指定。</a:t>
            </a:r>
            <a:endParaRPr kumimoji="1" lang="en-US" altLang="ja-JP" sz="1400" dirty="0">
              <a:solidFill>
                <a:srgbClr val="494949"/>
              </a:solidFill>
              <a:latin typeface="+mn-ea"/>
            </a:endParaRPr>
          </a:p>
          <a:p>
            <a:r>
              <a:rPr kumimoji="1" lang="en-US" altLang="ja-JP" sz="1400" dirty="0">
                <a:solidFill>
                  <a:srgbClr val="494949"/>
                </a:solidFill>
                <a:latin typeface="+mn-ea"/>
              </a:rPr>
              <a:t>Transform</a:t>
            </a:r>
            <a:r>
              <a:rPr kumimoji="1" lang="ja-JP" altLang="en-US" sz="1400" dirty="0">
                <a:solidFill>
                  <a:srgbClr val="494949"/>
                </a:solidFill>
                <a:latin typeface="+mn-ea"/>
              </a:rPr>
              <a:t>を指定することで、事前に定義した</a:t>
            </a:r>
            <a:r>
              <a:rPr kumimoji="1" lang="en-US" altLang="ja-JP" sz="1400" dirty="0">
                <a:solidFill>
                  <a:srgbClr val="494949"/>
                </a:solidFill>
                <a:latin typeface="+mn-ea"/>
              </a:rPr>
              <a:t>transforms</a:t>
            </a:r>
            <a:r>
              <a:rPr kumimoji="1" lang="ja-JP" altLang="en-US" sz="1400" dirty="0">
                <a:solidFill>
                  <a:srgbClr val="494949"/>
                </a:solidFill>
                <a:latin typeface="+mn-ea"/>
              </a:rPr>
              <a:t>の機能を使用して変換を行う。</a:t>
            </a:r>
          </a:p>
        </p:txBody>
      </p:sp>
    </p:spTree>
    <p:extLst>
      <p:ext uri="{BB962C8B-B14F-4D97-AF65-F5344CB8AC3E}">
        <p14:creationId xmlns:p14="http://schemas.microsoft.com/office/powerpoint/2010/main" val="32636243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A2-3.</a:t>
            </a:r>
            <a:r>
              <a:rPr lang="en-US" altLang="ja-JP" dirty="0"/>
              <a:t>PyTorch</a:t>
            </a:r>
            <a:r>
              <a:rPr lang="ja-JP" altLang="en-US" dirty="0"/>
              <a:t>で画像分類モデルを準備する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382</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870459" y="1047207"/>
            <a:ext cx="10435370" cy="4731364"/>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モデルの定義</a:t>
            </a:r>
            <a:br>
              <a:rPr lang="ja-JP" altLang="en-US" sz="1400" b="0" dirty="0">
                <a:solidFill>
                  <a:srgbClr val="000000"/>
                </a:solidFill>
                <a:effectLst/>
                <a:latin typeface="Courier New" panose="02070309020205020404" pitchFamily="49" charset="0"/>
              </a:rPr>
            </a:br>
            <a:r>
              <a:rPr lang="en-US" altLang="ja-JP" sz="1400" b="0" dirty="0">
                <a:solidFill>
                  <a:srgbClr val="0000FF"/>
                </a:solidFill>
                <a:effectLst/>
                <a:latin typeface="Courier New" panose="02070309020205020404" pitchFamily="49" charset="0"/>
              </a:rPr>
              <a:t>class</a:t>
            </a:r>
            <a:r>
              <a:rPr lang="en-US" altLang="ja-JP" sz="1400" b="0" dirty="0">
                <a:solidFill>
                  <a:srgbClr val="000000"/>
                </a:solidFill>
                <a:effectLst/>
                <a:latin typeface="Courier New" panose="02070309020205020404" pitchFamily="49" charset="0"/>
              </a:rPr>
              <a:t> </a:t>
            </a:r>
            <a:r>
              <a:rPr lang="en-US" altLang="ja-JP" sz="1400" b="0" dirty="0">
                <a:solidFill>
                  <a:srgbClr val="267F99"/>
                </a:solidFill>
                <a:effectLst/>
                <a:latin typeface="Courier New" panose="02070309020205020404" pitchFamily="49" charset="0"/>
              </a:rPr>
              <a:t>Net</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torch</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nn</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Module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super().</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畳み込み層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引数は順番に「入力チャネル数」「出力チャネル数」「畳み込みカーネルの一辺のサイズ」</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padding</a:t>
            </a:r>
            <a:r>
              <a:rPr lang="ja-JP" altLang="en-US" sz="1400" b="0" dirty="0">
                <a:solidFill>
                  <a:srgbClr val="008000"/>
                </a:solidFill>
                <a:effectLst/>
                <a:latin typeface="Courier New" panose="02070309020205020404" pitchFamily="49" charset="0"/>
              </a:rPr>
              <a:t>オプションで入力画像の外側に縦横</a:t>
            </a:r>
            <a:r>
              <a:rPr lang="en-US" altLang="ja-JP" sz="1400" b="0" dirty="0">
                <a:solidFill>
                  <a:srgbClr val="008000"/>
                </a:solidFill>
                <a:effectLst/>
                <a:latin typeface="Courier New" panose="02070309020205020404" pitchFamily="49" charset="0"/>
              </a:rPr>
              <a:t>2</a:t>
            </a:r>
            <a:r>
              <a:rPr lang="ja-JP" altLang="en-US" sz="1400" b="0" dirty="0">
                <a:solidFill>
                  <a:srgbClr val="008000"/>
                </a:solidFill>
                <a:effectLst/>
                <a:latin typeface="Courier New" panose="02070309020205020404" pitchFamily="49" charset="0"/>
              </a:rPr>
              <a:t>ピクセルのパディングを行い、畳み込み後も画像サイズを維持する。</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 = torch.nn.Conv2d(</a:t>
            </a:r>
            <a:r>
              <a:rPr lang="en-US" altLang="ja-JP" sz="1400" b="0" dirty="0">
                <a:solidFill>
                  <a:srgbClr val="09885A"/>
                </a:solidFill>
                <a:effectLst/>
                <a:latin typeface="Courier New" panose="02070309020205020404" pitchFamily="49" charset="0"/>
              </a:rPr>
              <a:t>1</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5</a:t>
            </a:r>
            <a:r>
              <a:rPr lang="en-US" altLang="ja-JP" sz="1400" b="0" dirty="0">
                <a:solidFill>
                  <a:srgbClr val="000000"/>
                </a:solidFill>
                <a:effectLst/>
                <a:latin typeface="Courier New" panose="02070309020205020404" pitchFamily="49" charset="0"/>
              </a:rPr>
              <a:t>, padding=(</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活性化関数</a:t>
            </a:r>
            <a:r>
              <a:rPr lang="en-US" altLang="ja-JP" sz="1400" b="0" dirty="0">
                <a:solidFill>
                  <a:srgbClr val="008000"/>
                </a:solidFill>
                <a:effectLst/>
                <a:latin typeface="Courier New" panose="02070309020205020404" pitchFamily="49" charset="0"/>
              </a:rPr>
              <a:t>ReLU</a:t>
            </a:r>
            <a:endParaRPr lang="en-US" altLang="ja-JP" sz="1400" b="0" dirty="0">
              <a:solidFill>
                <a:srgbClr val="000000"/>
              </a:solidFill>
              <a:effectLst/>
              <a:latin typeface="Courier New" panose="02070309020205020404" pitchFamily="49" charset="0"/>
            </a:endParaRP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 = torch.nn.ReLU(inplace=</a:t>
            </a:r>
            <a:r>
              <a:rPr lang="en-US" altLang="ja-JP" sz="1400" b="0" dirty="0">
                <a:solidFill>
                  <a:srgbClr val="0000FF"/>
                </a:solidFill>
                <a:effectLst/>
                <a:latin typeface="Courier New" panose="02070309020205020404" pitchFamily="49" charset="0"/>
              </a:rPr>
              <a:t>True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プーリング層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 = torch.nn.MaxPool2d((</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全結合層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 = torch.nn.Flatten()</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 = torch.nn.Linear(</a:t>
            </a:r>
            <a:r>
              <a:rPr lang="en-US" altLang="ja-JP" sz="1400" b="0" dirty="0">
                <a:solidFill>
                  <a:srgbClr val="09885A"/>
                </a:solidFill>
                <a:effectLst/>
                <a:latin typeface="Courier New" panose="02070309020205020404" pitchFamily="49" charset="0"/>
              </a:rPr>
              <a:t>3136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forward</a:t>
            </a:r>
            <a:r>
              <a:rPr lang="ja-JP" altLang="en-US" sz="1400" b="0" dirty="0">
                <a:solidFill>
                  <a:srgbClr val="008000"/>
                </a:solidFill>
                <a:effectLst/>
                <a:latin typeface="Courier New" panose="02070309020205020404" pitchFamily="49" charset="0"/>
              </a:rPr>
              <a:t>定義時にここに</a:t>
            </a:r>
            <a:r>
              <a:rPr lang="en-US" altLang="ja-JP" sz="1400" b="0" dirty="0">
                <a:solidFill>
                  <a:srgbClr val="008000"/>
                </a:solidFill>
                <a:effectLst/>
                <a:latin typeface="Courier New" panose="02070309020205020404" pitchFamily="49" charset="0"/>
              </a:rPr>
              <a:t>ReLU</a:t>
            </a:r>
            <a:r>
              <a:rPr lang="ja-JP" altLang="en-US" sz="1400" b="0" dirty="0">
                <a:solidFill>
                  <a:srgbClr val="008000"/>
                </a:solidFill>
                <a:effectLst/>
                <a:latin typeface="Courier New" panose="02070309020205020404" pitchFamily="49" charset="0"/>
              </a:rPr>
              <a:t>を挟む</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 = torch.nn.Linear(</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a:t>
            </a:r>
            <a:r>
              <a:rPr lang="en-US" altLang="ja-JP" sz="1400" b="0" dirty="0">
                <a:solidFill>
                  <a:srgbClr val="000000"/>
                </a:solidFill>
                <a:effectLst/>
                <a:latin typeface="Courier New" panose="02070309020205020404" pitchFamily="49" charset="0"/>
              </a:rPr>
              <a:t>)</a:t>
            </a:r>
          </a:p>
          <a:p>
            <a:endParaRPr lang="en-US" altLang="ja-JP" sz="1400" b="0" dirty="0">
              <a:solidFill>
                <a:srgbClr val="000000"/>
              </a:solidFill>
              <a:effectLst/>
              <a:latin typeface="+mn-ea"/>
            </a:endParaRPr>
          </a:p>
        </p:txBody>
      </p:sp>
      <p:sp>
        <p:nvSpPr>
          <p:cNvPr id="7" name="テキスト ボックス 6">
            <a:extLst>
              <a:ext uri="{FF2B5EF4-FFF2-40B4-BE49-F238E27FC236}">
                <a16:creationId xmlns:a16="http://schemas.microsoft.com/office/drawing/2014/main" id="{25F0129E-821A-4ECB-8F86-D3DCFEB5880B}"/>
              </a:ext>
            </a:extLst>
          </p:cNvPr>
          <p:cNvSpPr txBox="1"/>
          <p:nvPr/>
        </p:nvSpPr>
        <p:spPr>
          <a:xfrm>
            <a:off x="766761" y="57205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を利用するので、</a:t>
            </a:r>
            <a:r>
              <a:rPr lang="en-US" altLang="ja-JP" sz="1800" dirty="0"/>
              <a:t>Colab</a:t>
            </a:r>
            <a:r>
              <a:rPr lang="ja-JP" altLang="en-US" sz="1800" dirty="0"/>
              <a:t>ノートブックには</a:t>
            </a:r>
            <a:r>
              <a:rPr lang="en-US" altLang="ja-JP" sz="1800" dirty="0"/>
              <a:t>GPU</a:t>
            </a:r>
            <a:r>
              <a:rPr lang="ja-JP" altLang="en-US" sz="1800" dirty="0"/>
              <a:t>を使用するためのプログラムも記載しています</a:t>
            </a:r>
            <a:endParaRPr lang="en-US" altLang="ja-JP" sz="1800" dirty="0"/>
          </a:p>
        </p:txBody>
      </p:sp>
      <p:sp>
        <p:nvSpPr>
          <p:cNvPr id="8" name="正方形/長方形 7">
            <a:extLst>
              <a:ext uri="{FF2B5EF4-FFF2-40B4-BE49-F238E27FC236}">
                <a16:creationId xmlns:a16="http://schemas.microsoft.com/office/drawing/2014/main" id="{51CC3379-698E-40B4-B830-0B445BEAE92B}"/>
              </a:ext>
            </a:extLst>
          </p:cNvPr>
          <p:cNvSpPr/>
          <p:nvPr/>
        </p:nvSpPr>
        <p:spPr bwMode="auto">
          <a:xfrm>
            <a:off x="6834433" y="3176772"/>
            <a:ext cx="4471396" cy="2601798"/>
          </a:xfrm>
          <a:prstGeom prst="rect">
            <a:avLst/>
          </a:prstGeom>
          <a:solidFill>
            <a:srgbClr val="ECECEC"/>
          </a:solidFill>
          <a:ln w="952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0000"/>
                </a:solidFill>
                <a:effectLst/>
                <a:latin typeface="Courier New" panose="02070309020205020404" pitchFamily="49" charset="0"/>
              </a:rPr>
              <a:t>   </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forward</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x</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.linear2(x)</a:t>
            </a:r>
          </a:p>
          <a:p>
            <a:r>
              <a:rPr lang="en-US" altLang="ja-JP" sz="1400" b="0" dirty="0">
                <a:solidFill>
                  <a:srgbClr val="000000"/>
                </a:solidFill>
                <a:effectLst/>
                <a:latin typeface="Courier New" panose="02070309020205020404" pitchFamily="49" charset="0"/>
              </a:rPr>
              <a:t>        </a:t>
            </a:r>
            <a:r>
              <a:rPr lang="en-US" altLang="ja-JP" sz="1400" b="0" dirty="0">
                <a:solidFill>
                  <a:srgbClr val="AF00DB"/>
                </a:solidFill>
                <a:effectLst/>
                <a:latin typeface="Courier New" panose="02070309020205020404" pitchFamily="49" charset="0"/>
              </a:rPr>
              <a:t>return</a:t>
            </a:r>
            <a:r>
              <a:rPr lang="en-US" altLang="ja-JP" sz="1400" b="0" dirty="0">
                <a:solidFill>
                  <a:srgbClr val="000000"/>
                </a:solidFill>
                <a:effectLst/>
                <a:latin typeface="Courier New" panose="02070309020205020404" pitchFamily="49" charset="0"/>
              </a:rPr>
              <a:t> x</a:t>
            </a:r>
          </a:p>
          <a:p>
            <a:endParaRPr lang="en-US" altLang="ja-JP" sz="1400" b="0" dirty="0">
              <a:solidFill>
                <a:srgbClr val="000000"/>
              </a:solidFill>
              <a:effectLst/>
              <a:latin typeface="+mn-ea"/>
            </a:endParaRPr>
          </a:p>
        </p:txBody>
      </p:sp>
      <p:sp>
        <p:nvSpPr>
          <p:cNvPr id="9" name="フリーフォーム: 図形 8">
            <a:extLst>
              <a:ext uri="{FF2B5EF4-FFF2-40B4-BE49-F238E27FC236}">
                <a16:creationId xmlns:a16="http://schemas.microsoft.com/office/drawing/2014/main" id="{72FE3C1A-40BB-4A22-A5AF-4A8A53DC3DB1}"/>
              </a:ext>
            </a:extLst>
          </p:cNvPr>
          <p:cNvSpPr/>
          <p:nvPr/>
        </p:nvSpPr>
        <p:spPr>
          <a:xfrm>
            <a:off x="5843078" y="2840032"/>
            <a:ext cx="1982709" cy="2744395"/>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2377704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A2-4.PyTorch</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383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7-2_PyTorch</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38211626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3" y="848784"/>
            <a:ext cx="10658475" cy="5458710"/>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参考資料・文献</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384</a:t>
            </a:fld>
            <a:endParaRPr kumimoji="1" lang="ja-JP" altLang="en-US"/>
          </a:p>
        </p:txBody>
      </p:sp>
      <p:pic>
        <p:nvPicPr>
          <p:cNvPr id="1026" name="Picture 2" descr="勉強">
            <a:extLst>
              <a:ext uri="{FF2B5EF4-FFF2-40B4-BE49-F238E27FC236}">
                <a16:creationId xmlns:a16="http://schemas.microsoft.com/office/drawing/2014/main" id="{E88076C1-31D5-4E4A-AB7C-79422BCD3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68" t="17256" r="11397" b="13368"/>
          <a:stretch/>
        </p:blipFill>
        <p:spPr bwMode="auto">
          <a:xfrm>
            <a:off x="9265300" y="4288356"/>
            <a:ext cx="2159938" cy="1935161"/>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623794" y="895834"/>
            <a:ext cx="10658475" cy="482600"/>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ではじめる機械学習 </a:t>
            </a:r>
            <a:r>
              <a:rPr kumimoji="1" lang="en-US" altLang="ja-JP" sz="1000" b="1" spc="300" dirty="0">
                <a:solidFill>
                  <a:srgbClr val="F36C37"/>
                </a:solidFill>
              </a:rPr>
              <a:t>―scikit-learn</a:t>
            </a:r>
            <a:r>
              <a:rPr kumimoji="1" lang="ja-JP" altLang="en-US" sz="1000" b="1" spc="300" dirty="0">
                <a:solidFill>
                  <a:srgbClr val="F36C37"/>
                </a:solidFill>
              </a:rPr>
              <a:t>で学ぶ特徴量エンジニアリングと機械学習の基礎</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TensorFlow</a:t>
            </a:r>
            <a:r>
              <a:rPr kumimoji="1" lang="ja-JP" altLang="en-US" sz="1000" b="1" spc="300" dirty="0">
                <a:solidFill>
                  <a:srgbClr val="F36C37"/>
                </a:solidFill>
              </a:rPr>
              <a:t>と</a:t>
            </a:r>
            <a:r>
              <a:rPr kumimoji="1" lang="en-US" altLang="ja-JP" sz="1000" b="1" spc="300" dirty="0">
                <a:solidFill>
                  <a:srgbClr val="F36C37"/>
                </a:solidFill>
              </a:rPr>
              <a:t>Keras</a:t>
            </a:r>
            <a:r>
              <a:rPr kumimoji="1" lang="ja-JP" altLang="en-US" sz="1000" b="1" spc="300" dirty="0">
                <a:solidFill>
                  <a:srgbClr val="F36C37"/>
                </a:solidFill>
              </a:rPr>
              <a:t>で動かしながら学ぶ ディープラーニングの仕組み</a:t>
            </a:r>
            <a:br>
              <a:rPr kumimoji="1" lang="en-US" altLang="ja-JP" sz="1000" b="1" spc="300" dirty="0">
                <a:solidFill>
                  <a:srgbClr val="F36C37"/>
                </a:solidFill>
              </a:rPr>
            </a:br>
            <a:r>
              <a:rPr kumimoji="1" lang="ja-JP" altLang="en-US" sz="1000" b="1" spc="300" dirty="0">
                <a:solidFill>
                  <a:srgbClr val="F36C37"/>
                </a:solidFill>
              </a:rPr>
              <a:t>畳み込みニューラルネットワーク徹底解説</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ゼロから作る</a:t>
            </a:r>
            <a:r>
              <a:rPr kumimoji="1" lang="en-US" altLang="ja-JP" sz="1000" b="1" spc="300" dirty="0">
                <a:solidFill>
                  <a:srgbClr val="F36C37"/>
                </a:solidFill>
              </a:rPr>
              <a:t>Deep Learning ―Python</a:t>
            </a:r>
            <a:r>
              <a:rPr kumimoji="1" lang="ja-JP" altLang="en-US" sz="1000" b="1" spc="300" dirty="0">
                <a:solidFill>
                  <a:srgbClr val="F36C37"/>
                </a:solidFill>
              </a:rPr>
              <a:t>で学ぶディープラーニングの理論と実装 </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Kaggle</a:t>
            </a:r>
            <a:r>
              <a:rPr kumimoji="1" lang="ja-JP" altLang="en-US" sz="1000" b="1" spc="300" dirty="0">
                <a:solidFill>
                  <a:srgbClr val="F36C37"/>
                </a:solidFill>
              </a:rPr>
              <a:t>で勝つデータ分析の技術</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データサイエンスハンドブック </a:t>
            </a:r>
            <a:r>
              <a:rPr kumimoji="1" lang="en-US" altLang="ja-JP" sz="1000" b="1" spc="300" dirty="0">
                <a:solidFill>
                  <a:srgbClr val="F36C37"/>
                </a:solidFill>
              </a:rPr>
              <a:t>―Jupyter</a:t>
            </a:r>
            <a:r>
              <a:rPr kumimoji="1" lang="ja-JP" altLang="en-US" sz="1000" b="1" spc="300" dirty="0">
                <a:solidFill>
                  <a:srgbClr val="F36C37"/>
                </a:solidFill>
              </a:rPr>
              <a:t>、</a:t>
            </a:r>
            <a:r>
              <a:rPr kumimoji="1" lang="en-US" altLang="ja-JP" sz="1000" b="1" spc="300" dirty="0">
                <a:solidFill>
                  <a:srgbClr val="F36C37"/>
                </a:solidFill>
              </a:rPr>
              <a:t>NumPy</a:t>
            </a:r>
            <a:r>
              <a:rPr kumimoji="1" lang="ja-JP" altLang="en-US" sz="1000" b="1" spc="300" dirty="0">
                <a:solidFill>
                  <a:srgbClr val="F36C37"/>
                </a:solidFill>
              </a:rPr>
              <a:t>、</a:t>
            </a:r>
            <a:r>
              <a:rPr kumimoji="1" lang="en-US" altLang="ja-JP" sz="1000" b="1" spc="300" dirty="0">
                <a:solidFill>
                  <a:srgbClr val="F36C37"/>
                </a:solidFill>
              </a:rPr>
              <a:t>pandas</a:t>
            </a:r>
            <a:r>
              <a:rPr kumimoji="1" lang="ja-JP" altLang="en-US" sz="1000" b="1" spc="300" dirty="0">
                <a:solidFill>
                  <a:srgbClr val="F36C37"/>
                </a:solidFill>
              </a:rPr>
              <a:t>、</a:t>
            </a:r>
            <a:r>
              <a:rPr kumimoji="1" lang="en-US" altLang="ja-JP" sz="1000" b="1" spc="300" dirty="0">
                <a:solidFill>
                  <a:srgbClr val="F36C37"/>
                </a:solidFill>
              </a:rPr>
              <a:t>Matplotlib</a:t>
            </a:r>
            <a:r>
              <a:rPr kumimoji="1" lang="ja-JP" altLang="en-US" sz="1000" b="1" spc="300" dirty="0">
                <a:solidFill>
                  <a:srgbClr val="F36C37"/>
                </a:solidFill>
              </a:rPr>
              <a:t>、</a:t>
            </a:r>
            <a:br>
              <a:rPr kumimoji="1" lang="en-US" altLang="ja-JP" sz="1000" b="1" spc="300" dirty="0">
                <a:solidFill>
                  <a:srgbClr val="F36C37"/>
                </a:solidFill>
              </a:rPr>
            </a:br>
            <a:r>
              <a:rPr kumimoji="1" lang="en-US" altLang="ja-JP" sz="1000" b="1" spc="300" dirty="0">
                <a:solidFill>
                  <a:srgbClr val="F36C37"/>
                </a:solidFill>
              </a:rPr>
              <a:t>scikit-learn</a:t>
            </a:r>
            <a:r>
              <a:rPr kumimoji="1" lang="ja-JP" altLang="en-US" sz="1000" b="1" spc="300" dirty="0">
                <a:solidFill>
                  <a:srgbClr val="F36C37"/>
                </a:solidFill>
              </a:rPr>
              <a:t>を使ったデータ分析、機械学習</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AI</a:t>
            </a:r>
            <a:r>
              <a:rPr kumimoji="1" lang="ja-JP" altLang="en-US" sz="1000" b="1" spc="300" dirty="0">
                <a:solidFill>
                  <a:srgbClr val="F36C37"/>
                </a:solidFill>
              </a:rPr>
              <a:t>・データ分析プロジェクトのすべて</a:t>
            </a:r>
            <a:r>
              <a:rPr kumimoji="1" lang="en-US" altLang="ja-JP" sz="1000" b="1" spc="300" dirty="0">
                <a:solidFill>
                  <a:srgbClr val="F36C37"/>
                </a:solidFill>
              </a:rPr>
              <a:t>[</a:t>
            </a:r>
            <a:r>
              <a:rPr kumimoji="1" lang="ja-JP" altLang="en-US" sz="1000" b="1" spc="300" dirty="0">
                <a:solidFill>
                  <a:srgbClr val="F36C37"/>
                </a:solidFill>
              </a:rPr>
              <a:t>ビジネス力</a:t>
            </a:r>
            <a:r>
              <a:rPr kumimoji="1" lang="en-US" altLang="ja-JP" sz="1000" b="1" spc="300" dirty="0">
                <a:solidFill>
                  <a:srgbClr val="F36C37"/>
                </a:solidFill>
              </a:rPr>
              <a:t>×</a:t>
            </a:r>
            <a:r>
              <a:rPr kumimoji="1" lang="ja-JP" altLang="en-US" sz="1000" b="1" spc="300" dirty="0">
                <a:solidFill>
                  <a:srgbClr val="F36C37"/>
                </a:solidFill>
              </a:rPr>
              <a:t>技術力</a:t>
            </a:r>
            <a:r>
              <a:rPr kumimoji="1" lang="en-US" altLang="ja-JP" sz="1000" b="1" spc="300" dirty="0">
                <a:solidFill>
                  <a:srgbClr val="F36C37"/>
                </a:solidFill>
              </a:rPr>
              <a:t>=</a:t>
            </a:r>
            <a:r>
              <a:rPr kumimoji="1" lang="ja-JP" altLang="en-US" sz="1000" b="1" spc="300" dirty="0">
                <a:solidFill>
                  <a:srgbClr val="F36C37"/>
                </a:solidFill>
              </a:rPr>
              <a:t>価値創出</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最短コースでわかる </a:t>
            </a:r>
            <a:r>
              <a:rPr kumimoji="1" lang="en-US" altLang="ja-JP" sz="1000" b="1" spc="300" dirty="0">
                <a:solidFill>
                  <a:srgbClr val="F36C37"/>
                </a:solidFill>
              </a:rPr>
              <a:t>PyTorch &amp;</a:t>
            </a:r>
            <a:r>
              <a:rPr kumimoji="1" lang="ja-JP" altLang="en-US" sz="1000" b="1" spc="300" dirty="0">
                <a:solidFill>
                  <a:srgbClr val="F36C37"/>
                </a:solidFill>
              </a:rPr>
              <a:t>深層学習プログラミング</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詳解ディープラーニング 第</a:t>
            </a:r>
            <a:r>
              <a:rPr kumimoji="1" lang="en-US" altLang="ja-JP" sz="1000" b="1" spc="300" dirty="0">
                <a:solidFill>
                  <a:srgbClr val="F36C37"/>
                </a:solidFill>
              </a:rPr>
              <a:t>2</a:t>
            </a:r>
            <a:r>
              <a:rPr kumimoji="1" lang="ja-JP" altLang="en-US" sz="1000" b="1" spc="300" dirty="0">
                <a:solidFill>
                  <a:srgbClr val="F36C37"/>
                </a:solidFill>
              </a:rPr>
              <a:t>版 </a:t>
            </a:r>
            <a:r>
              <a:rPr kumimoji="1" lang="en-US" altLang="ja-JP" sz="1000" b="1" spc="300" dirty="0">
                <a:solidFill>
                  <a:srgbClr val="F36C37"/>
                </a:solidFill>
              </a:rPr>
              <a:t>~TensorFlow/Keras</a:t>
            </a:r>
            <a:r>
              <a:rPr kumimoji="1" lang="ja-JP" altLang="en-US" sz="1000" b="1" spc="300" dirty="0">
                <a:solidFill>
                  <a:srgbClr val="F36C37"/>
                </a:solidFill>
              </a:rPr>
              <a:t>・</a:t>
            </a:r>
            <a:r>
              <a:rPr kumimoji="1" lang="en-US" altLang="ja-JP" sz="1000" b="1" spc="300" dirty="0">
                <a:solidFill>
                  <a:srgbClr val="F36C37"/>
                </a:solidFill>
              </a:rPr>
              <a:t>PyTorch</a:t>
            </a:r>
            <a:r>
              <a:rPr kumimoji="1" lang="ja-JP" altLang="en-US" sz="1000" b="1" spc="300" dirty="0">
                <a:solidFill>
                  <a:srgbClr val="F36C37"/>
                </a:solidFill>
              </a:rPr>
              <a:t>による時系列データ処理</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ディープラーニング活用の教科書</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Keras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4"/>
              </a:rPr>
              <a:t>https://keras.io/ja/why-use-keras/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PyTorch</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5"/>
              </a:rPr>
              <a:t>https://pytorch.org/docs/stable/index.html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scikit-learn</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6"/>
              </a:rPr>
              <a:t>https://scikit-learn.org/stable/</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matplotlib</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7"/>
              </a:rPr>
              <a:t>https://matplotlib.org/stable/contents.html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pandas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8"/>
              </a:rPr>
              <a:t>https://pandas.pydata.org/docs/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LightGBM</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9"/>
              </a:rPr>
              <a:t>https://lightgbm.readthedocs.io/en/latest/</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endParaRPr kumimoji="1" lang="ja-JP" altLang="en-US" sz="100" b="1" spc="300" dirty="0">
              <a:solidFill>
                <a:srgbClr val="F36C37"/>
              </a:solidFill>
            </a:endParaRPr>
          </a:p>
        </p:txBody>
      </p:sp>
    </p:spTree>
    <p:extLst>
      <p:ext uri="{BB962C8B-B14F-4D97-AF65-F5344CB8AC3E}">
        <p14:creationId xmlns:p14="http://schemas.microsoft.com/office/powerpoint/2010/main" val="239648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dirty="0">
              <a:solidFill>
                <a:srgbClr val="F36C37"/>
              </a:solidFill>
            </a:endParaRPr>
          </a:p>
          <a:p>
            <a:pPr>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b="1" dirty="0">
                <a:solidFill>
                  <a:srgbClr val="F36C37"/>
                </a:solidFill>
              </a:rPr>
              <a:t>AI </a:t>
            </a:r>
            <a:r>
              <a:rPr lang="ja-JP" altLang="en-US" b="1">
                <a:solidFill>
                  <a:srgbClr val="F36C37"/>
                </a:solidFill>
              </a:rPr>
              <a:t>の原則</a:t>
            </a:r>
            <a:endParaRPr lang="en-US" altLang="ja-JP" b="1" dirty="0">
              <a:solidFill>
                <a:srgbClr val="F36C37"/>
              </a:solidFill>
            </a:endParaRPr>
          </a:p>
          <a:p>
            <a:pPr>
              <a:buFont typeface="Wingdings" pitchFamily="2" charset="2"/>
              <a:buChar char="ü"/>
            </a:pP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195676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6D3CDB1-011E-4E76-86CB-7A8B27E635DA}"/>
              </a:ext>
            </a:extLst>
          </p:cNvPr>
          <p:cNvSpPr/>
          <p:nvPr/>
        </p:nvSpPr>
        <p:spPr>
          <a:xfrm>
            <a:off x="4379166" y="1322063"/>
            <a:ext cx="2634144" cy="4937551"/>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円: 塗りつぶしなし 8">
            <a:extLst>
              <a:ext uri="{FF2B5EF4-FFF2-40B4-BE49-F238E27FC236}">
                <a16:creationId xmlns:a16="http://schemas.microsoft.com/office/drawing/2014/main" id="{35E6028A-ABC1-4582-AA80-3E619254EA7D}"/>
              </a:ext>
            </a:extLst>
          </p:cNvPr>
          <p:cNvSpPr/>
          <p:nvPr/>
        </p:nvSpPr>
        <p:spPr>
          <a:xfrm>
            <a:off x="5315705" y="2120505"/>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本コースで学べること、学べないこと</a:t>
            </a:r>
            <a:endParaRPr kumimoji="1" lang="ja-JP" altLang="en-US" dirty="0"/>
          </a:p>
        </p:txBody>
      </p:sp>
      <p:sp>
        <p:nvSpPr>
          <p:cNvPr id="3" name="スライド番号プレースホルダー 2">
            <a:extLst>
              <a:ext uri="{FF2B5EF4-FFF2-40B4-BE49-F238E27FC236}">
                <a16:creationId xmlns:a16="http://schemas.microsoft.com/office/drawing/2014/main" id="{47338203-6CAA-400B-88DA-C93E39644BDF}"/>
              </a:ext>
            </a:extLst>
          </p:cNvPr>
          <p:cNvSpPr>
            <a:spLocks noGrp="1"/>
          </p:cNvSpPr>
          <p:nvPr>
            <p:ph type="sldNum" sz="quarter" idx="10"/>
          </p:nvPr>
        </p:nvSpPr>
        <p:spPr/>
        <p:txBody>
          <a:bodyPr/>
          <a:lstStyle/>
          <a:p>
            <a:fld id="{5D750650-B10A-47BF-93C2-E1678438B37A}" type="slidenum">
              <a:rPr kumimoji="1" lang="ja-JP" altLang="en-US" smtClean="0"/>
              <a:pPr/>
              <a:t>4</a:t>
            </a:fld>
            <a:endParaRPr kumimoji="1" lang="ja-JP" altLang="en-US"/>
          </a:p>
        </p:txBody>
      </p:sp>
      <p:grpSp>
        <p:nvGrpSpPr>
          <p:cNvPr id="8" name="グループ化 7">
            <a:extLst>
              <a:ext uri="{FF2B5EF4-FFF2-40B4-BE49-F238E27FC236}">
                <a16:creationId xmlns:a16="http://schemas.microsoft.com/office/drawing/2014/main" id="{B11A77EE-BF2B-4E35-B6BC-2CFE98A40813}"/>
              </a:ext>
            </a:extLst>
          </p:cNvPr>
          <p:cNvGrpSpPr/>
          <p:nvPr/>
        </p:nvGrpSpPr>
        <p:grpSpPr>
          <a:xfrm>
            <a:off x="5334684" y="4111354"/>
            <a:ext cx="643388" cy="554645"/>
            <a:chOff x="2105795" y="1036646"/>
            <a:chExt cx="643388" cy="554645"/>
          </a:xfrm>
        </p:grpSpPr>
        <p:sp>
          <p:nvSpPr>
            <p:cNvPr id="6" name="二等辺三角形 5">
              <a:extLst>
                <a:ext uri="{FF2B5EF4-FFF2-40B4-BE49-F238E27FC236}">
                  <a16:creationId xmlns:a16="http://schemas.microsoft.com/office/drawing/2014/main" id="{456A4559-EE74-4FDD-B0E3-42C6901A5ACB}"/>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二等辺三角形 9">
              <a:extLst>
                <a:ext uri="{FF2B5EF4-FFF2-40B4-BE49-F238E27FC236}">
                  <a16:creationId xmlns:a16="http://schemas.microsoft.com/office/drawing/2014/main" id="{8C56520C-B5B6-4230-A878-6B2F90EFF01C}"/>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4" name="グループ化 13">
            <a:extLst>
              <a:ext uri="{FF2B5EF4-FFF2-40B4-BE49-F238E27FC236}">
                <a16:creationId xmlns:a16="http://schemas.microsoft.com/office/drawing/2014/main" id="{B66108BA-953F-46A3-B56D-80DF92681F23}"/>
              </a:ext>
            </a:extLst>
          </p:cNvPr>
          <p:cNvGrpSpPr/>
          <p:nvPr/>
        </p:nvGrpSpPr>
        <p:grpSpPr>
          <a:xfrm>
            <a:off x="5334684" y="4863586"/>
            <a:ext cx="643388" cy="554645"/>
            <a:chOff x="2105795" y="1036646"/>
            <a:chExt cx="643388" cy="554645"/>
          </a:xfrm>
        </p:grpSpPr>
        <p:sp>
          <p:nvSpPr>
            <p:cNvPr id="15" name="二等辺三角形 14">
              <a:extLst>
                <a:ext uri="{FF2B5EF4-FFF2-40B4-BE49-F238E27FC236}">
                  <a16:creationId xmlns:a16="http://schemas.microsoft.com/office/drawing/2014/main" id="{6DAFA436-B41A-484D-BB8F-C8EB71152EFA}"/>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二等辺三角形 15">
              <a:extLst>
                <a:ext uri="{FF2B5EF4-FFF2-40B4-BE49-F238E27FC236}">
                  <a16:creationId xmlns:a16="http://schemas.microsoft.com/office/drawing/2014/main" id="{2BEECD20-0297-43C1-85F1-443B15C260B7}"/>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7" name="グループ化 16">
            <a:extLst>
              <a:ext uri="{FF2B5EF4-FFF2-40B4-BE49-F238E27FC236}">
                <a16:creationId xmlns:a16="http://schemas.microsoft.com/office/drawing/2014/main" id="{A679B019-4ABB-4C46-8290-1AEEAD61DF09}"/>
              </a:ext>
            </a:extLst>
          </p:cNvPr>
          <p:cNvGrpSpPr/>
          <p:nvPr/>
        </p:nvGrpSpPr>
        <p:grpSpPr>
          <a:xfrm>
            <a:off x="5334684" y="5623830"/>
            <a:ext cx="643388" cy="554645"/>
            <a:chOff x="2105795" y="1036646"/>
            <a:chExt cx="643388" cy="554645"/>
          </a:xfrm>
        </p:grpSpPr>
        <p:sp>
          <p:nvSpPr>
            <p:cNvPr id="18" name="二等辺三角形 17">
              <a:extLst>
                <a:ext uri="{FF2B5EF4-FFF2-40B4-BE49-F238E27FC236}">
                  <a16:creationId xmlns:a16="http://schemas.microsoft.com/office/drawing/2014/main" id="{EF169F26-0693-48F4-A04C-AB4C114F863D}"/>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二等辺三角形 18">
              <a:extLst>
                <a:ext uri="{FF2B5EF4-FFF2-40B4-BE49-F238E27FC236}">
                  <a16:creationId xmlns:a16="http://schemas.microsoft.com/office/drawing/2014/main" id="{91680045-B1A1-42EC-ABAA-56A3B1189DAE}"/>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20" name="円: 塗りつぶしなし 19">
            <a:extLst>
              <a:ext uri="{FF2B5EF4-FFF2-40B4-BE49-F238E27FC236}">
                <a16:creationId xmlns:a16="http://schemas.microsoft.com/office/drawing/2014/main" id="{4884900D-7710-4069-8B8B-24F54016867E}"/>
              </a:ext>
            </a:extLst>
          </p:cNvPr>
          <p:cNvSpPr/>
          <p:nvPr/>
        </p:nvSpPr>
        <p:spPr>
          <a:xfrm>
            <a:off x="5315705" y="3120838"/>
            <a:ext cx="681347" cy="681347"/>
          </a:xfrm>
          <a:prstGeom prst="donut">
            <a:avLst>
              <a:gd name="adj" fmla="val 21336"/>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1" name="円: 塗りつぶしなし 20">
            <a:extLst>
              <a:ext uri="{FF2B5EF4-FFF2-40B4-BE49-F238E27FC236}">
                <a16:creationId xmlns:a16="http://schemas.microsoft.com/office/drawing/2014/main" id="{7D7F5596-7039-4C65-9E9D-E309AF5D0E0F}"/>
              </a:ext>
            </a:extLst>
          </p:cNvPr>
          <p:cNvSpPr/>
          <p:nvPr/>
        </p:nvSpPr>
        <p:spPr>
          <a:xfrm>
            <a:off x="5315705" y="1348357"/>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graphicFrame>
        <p:nvGraphicFramePr>
          <p:cNvPr id="4" name="表 4">
            <a:extLst>
              <a:ext uri="{FF2B5EF4-FFF2-40B4-BE49-F238E27FC236}">
                <a16:creationId xmlns:a16="http://schemas.microsoft.com/office/drawing/2014/main" id="{342FAAA9-3491-4AEC-A66D-AE7A0DB4F758}"/>
              </a:ext>
            </a:extLst>
          </p:cNvPr>
          <p:cNvGraphicFramePr>
            <a:graphicFrameLocks noGrp="1"/>
          </p:cNvGraphicFramePr>
          <p:nvPr>
            <p:extLst>
              <p:ext uri="{D42A27DB-BD31-4B8C-83A1-F6EECF244321}">
                <p14:modId xmlns:p14="http://schemas.microsoft.com/office/powerpoint/2010/main" val="2919109633"/>
              </p:ext>
            </p:extLst>
          </p:nvPr>
        </p:nvGraphicFramePr>
        <p:xfrm>
          <a:off x="844467" y="1322064"/>
          <a:ext cx="10324150" cy="4960624"/>
        </p:xfrm>
        <a:graphic>
          <a:graphicData uri="http://schemas.openxmlformats.org/drawingml/2006/table">
            <a:tbl>
              <a:tblPr firstRow="1" bandRow="1">
                <a:tableStyleId>{5C22544A-7EE6-4342-B048-85BDC9FD1C3A}</a:tableStyleId>
              </a:tblPr>
              <a:tblGrid>
                <a:gridCol w="3531765">
                  <a:extLst>
                    <a:ext uri="{9D8B030D-6E8A-4147-A177-3AD203B41FA5}">
                      <a16:colId xmlns:a16="http://schemas.microsoft.com/office/drawing/2014/main" val="2124925438"/>
                    </a:ext>
                  </a:extLst>
                </a:gridCol>
                <a:gridCol w="2637120">
                  <a:extLst>
                    <a:ext uri="{9D8B030D-6E8A-4147-A177-3AD203B41FA5}">
                      <a16:colId xmlns:a16="http://schemas.microsoft.com/office/drawing/2014/main" val="216490531"/>
                    </a:ext>
                  </a:extLst>
                </a:gridCol>
                <a:gridCol w="4155265">
                  <a:extLst>
                    <a:ext uri="{9D8B030D-6E8A-4147-A177-3AD203B41FA5}">
                      <a16:colId xmlns:a16="http://schemas.microsoft.com/office/drawing/2014/main" val="1317616764"/>
                    </a:ext>
                  </a:extLst>
                </a:gridCol>
              </a:tblGrid>
              <a:tr h="735772">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 ＆ ディープラーニング</a:t>
                      </a:r>
                      <a:endPar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特に教師あり学習を学ぶことができます。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794404">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の活用方法</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活用例や開発の流れを紹介します。</a:t>
                      </a:r>
                      <a:endParaRPr kumimoji="1" lang="en-US" altLang="ja-JP"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r h="1144876">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開発の全体像</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0" indent="0">
                        <a:spcAft>
                          <a:spcPts val="300"/>
                        </a:spcAft>
                        <a:buFont typeface="Wingdings" panose="05000000000000000000" pitchFamily="2" charset="2"/>
                        <a:buNone/>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活用例や開発の流れ、評価指標など、技術項目について学びます。</a:t>
                      </a:r>
                      <a:endParaRPr kumimoji="1" lang="en-US" altLang="ja-JP"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925352603"/>
                  </a:ext>
                </a:extLst>
              </a:tr>
              <a:tr h="754166">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機械学習の実装</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クラウドを用いて実装</a:t>
                      </a:r>
                      <a:r>
                        <a:rPr kumimoji="1" lang="ja-JP" altLang="en-US" sz="1500" b="1" dirty="0">
                          <a:solidFill>
                            <a:srgbClr val="00879E"/>
                          </a:solidFill>
                          <a:latin typeface="メイリオ" panose="020B0604030504040204" pitchFamily="50" charset="-128"/>
                          <a:ea typeface="メイリオ" panose="020B0604030504040204" pitchFamily="50" charset="-128"/>
                        </a:rPr>
                        <a:t>します</a:t>
                      </a:r>
                      <a:r>
                        <a:rPr kumimoji="1" lang="ja-JP" altLang="en-US" sz="1500" b="1">
                          <a:solidFill>
                            <a:srgbClr val="00879E"/>
                          </a:solidFill>
                          <a:latin typeface="メイリオ" panose="020B0604030504040204" pitchFamily="50" charset="-128"/>
                          <a:ea typeface="メイリオ" panose="020B0604030504040204" pitchFamily="50" charset="-128"/>
                        </a:rPr>
                        <a:t>が、簡単なもの絞って</a:t>
                      </a:r>
                      <a:r>
                        <a:rPr kumimoji="1" lang="ja-JP" altLang="en-US" sz="1500" b="1" dirty="0">
                          <a:solidFill>
                            <a:srgbClr val="00879E"/>
                          </a:solidFill>
                          <a:latin typeface="メイリオ" panose="020B0604030504040204" pitchFamily="50" charset="-128"/>
                          <a:ea typeface="メイリオ" panose="020B0604030504040204" pitchFamily="50" charset="-128"/>
                        </a:rPr>
                        <a:t>います。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091650711"/>
                  </a:ext>
                </a:extLst>
              </a:tr>
              <a:tr h="75416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機械学習の数学・理論</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必要最小限にとどめます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41130300"/>
                  </a:ext>
                </a:extLst>
              </a:tr>
              <a:tr h="754166">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ビジネス視点での</a:t>
                      </a: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プロジェクト</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1" dirty="0">
                          <a:solidFill>
                            <a:srgbClr val="00879E"/>
                          </a:solidFill>
                          <a:latin typeface="メイリオ" panose="020B0604030504040204" pitchFamily="50" charset="-128"/>
                          <a:ea typeface="メイリオ" panose="020B0604030504040204" pitchFamily="50" charset="-128"/>
                        </a:rPr>
                        <a:t>活用例や開発の流れを扱います</a:t>
                      </a:r>
                      <a:r>
                        <a:rPr kumimoji="1" lang="ja-JP" altLang="en-US" sz="1500" b="1">
                          <a:solidFill>
                            <a:srgbClr val="00879E"/>
                          </a:solidFill>
                          <a:latin typeface="メイリオ" panose="020B0604030504040204" pitchFamily="50" charset="-128"/>
                          <a:ea typeface="メイリオ" panose="020B0604030504040204" pitchFamily="50" charset="-128"/>
                        </a:rPr>
                        <a:t>が、</a:t>
                      </a:r>
                      <a:r>
                        <a:rPr kumimoji="1" lang="en-US" altLang="ja-JP" sz="1500" b="1" dirty="0">
                          <a:solidFill>
                            <a:srgbClr val="00879E"/>
                          </a:solidFill>
                          <a:latin typeface="メイリオ" panose="020B0604030504040204" pitchFamily="50" charset="-128"/>
                          <a:ea typeface="メイリオ" panose="020B0604030504040204" pitchFamily="50" charset="-128"/>
                        </a:rPr>
                        <a:t>KPI </a:t>
                      </a:r>
                      <a:r>
                        <a:rPr kumimoji="1" lang="ja-JP" altLang="en-US" sz="1500" b="1">
                          <a:solidFill>
                            <a:srgbClr val="00879E"/>
                          </a:solidFill>
                          <a:latin typeface="メイリオ" panose="020B0604030504040204" pitchFamily="50" charset="-128"/>
                          <a:ea typeface="メイリオ" panose="020B0604030504040204" pitchFamily="50" charset="-128"/>
                        </a:rPr>
                        <a:t>や業務改善のビジネス目線ではなく、技術目線での講座です。</a:t>
                      </a:r>
                      <a:endParaRPr kumimoji="1" lang="ja-JP" altLang="en-US"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3770362601"/>
                  </a:ext>
                </a:extLst>
              </a:tr>
            </a:tbl>
          </a:graphicData>
        </a:graphic>
      </p:graphicFrame>
    </p:spTree>
    <p:extLst>
      <p:ext uri="{BB962C8B-B14F-4D97-AF65-F5344CB8AC3E}">
        <p14:creationId xmlns:p14="http://schemas.microsoft.com/office/powerpoint/2010/main" val="3591423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07E39-8B16-7E92-E649-A7BEE48524D4}"/>
              </a:ext>
            </a:extLst>
          </p:cNvPr>
          <p:cNvSpPr>
            <a:spLocks noGrp="1"/>
          </p:cNvSpPr>
          <p:nvPr>
            <p:ph type="title"/>
          </p:nvPr>
        </p:nvSpPr>
        <p:spPr/>
        <p:txBody>
          <a:bodyPr/>
          <a:lstStyle/>
          <a:p>
            <a:r>
              <a:rPr kumimoji="1" lang="ja-JP" altLang="en-US"/>
              <a:t>問</a:t>
            </a:r>
            <a:r>
              <a:rPr kumimoji="1" lang="en-US" altLang="ja-JP" dirty="0"/>
              <a:t> 1 </a:t>
            </a:r>
            <a:endParaRPr kumimoji="1" lang="ja-JP" altLang="en-US"/>
          </a:p>
        </p:txBody>
      </p:sp>
      <p:sp>
        <p:nvSpPr>
          <p:cNvPr id="3" name="スライド番号プレースホルダー 2">
            <a:extLst>
              <a:ext uri="{FF2B5EF4-FFF2-40B4-BE49-F238E27FC236}">
                <a16:creationId xmlns:a16="http://schemas.microsoft.com/office/drawing/2014/main" id="{DA1D30FC-1F44-BB85-ED9E-C173342C103D}"/>
              </a:ext>
            </a:extLst>
          </p:cNvPr>
          <p:cNvSpPr>
            <a:spLocks noGrp="1"/>
          </p:cNvSpPr>
          <p:nvPr>
            <p:ph type="sldNum" sz="quarter" idx="10"/>
          </p:nvPr>
        </p:nvSpPr>
        <p:spPr/>
        <p:txBody>
          <a:bodyPr/>
          <a:lstStyle/>
          <a:p>
            <a:fld id="{5D750650-B10A-47BF-93C2-E1678438B37A}" type="slidenum">
              <a:rPr lang="en-US" altLang="ja-JP" smtClean="0"/>
              <a:pPr/>
              <a:t>40</a:t>
            </a:fld>
            <a:endParaRPr lang="en-US" altLang="ja-JP" dirty="0"/>
          </a:p>
        </p:txBody>
      </p:sp>
      <p:sp>
        <p:nvSpPr>
          <p:cNvPr id="4" name="四角形: 角を丸くする 4">
            <a:extLst>
              <a:ext uri="{FF2B5EF4-FFF2-40B4-BE49-F238E27FC236}">
                <a16:creationId xmlns:a16="http://schemas.microsoft.com/office/drawing/2014/main" id="{AF31E50B-510A-AE23-3EEE-3A4E8D74E2B0}"/>
              </a:ext>
            </a:extLst>
          </p:cNvPr>
          <p:cNvSpPr/>
          <p:nvPr/>
        </p:nvSpPr>
        <p:spPr>
          <a:xfrm>
            <a:off x="766763" y="1038877"/>
            <a:ext cx="10599737" cy="165131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just">
              <a:lnSpc>
                <a:spcPct val="120000"/>
              </a:lnSpc>
              <a:spcAft>
                <a:spcPts val="400"/>
              </a:spcAft>
              <a:buClr>
                <a:srgbClr val="F36C37"/>
              </a:buClr>
            </a:pPr>
            <a:r>
              <a:rPr lang="en-US" altLang="ja-JP" sz="2000" spc="150" dirty="0">
                <a:latin typeface="+mj-ea"/>
                <a:ea typeface="+mj-ea"/>
              </a:rPr>
              <a:t>AI</a:t>
            </a:r>
            <a:r>
              <a:rPr lang="ja-JP" altLang="en-US" sz="2000" spc="150">
                <a:latin typeface="+mj-ea"/>
                <a:ea typeface="+mj-ea"/>
              </a:rPr>
              <a:t>を開発・導入する際にビジネス視点以外で何を考慮すべきですか？</a:t>
            </a:r>
            <a:endParaRPr lang="ja-JP" altLang="en-US" sz="2000" spc="150" dirty="0">
              <a:solidFill>
                <a:schemeClr val="tx1"/>
              </a:solidFill>
              <a:latin typeface="+mj-ea"/>
              <a:ea typeface="+mj-ea"/>
            </a:endParaRPr>
          </a:p>
        </p:txBody>
      </p:sp>
    </p:spTree>
    <p:extLst>
      <p:ext uri="{BB962C8B-B14F-4D97-AF65-F5344CB8AC3E}">
        <p14:creationId xmlns:p14="http://schemas.microsoft.com/office/powerpoint/2010/main" val="78088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en-US" altLang="ja-JP" sz="2400" b="1" spc="150" dirty="0">
                <a:solidFill>
                  <a:schemeClr val="bg1"/>
                </a:solidFill>
                <a:latin typeface="+mn-ea"/>
              </a:rPr>
              <a:t>Microsoft </a:t>
            </a:r>
            <a:r>
              <a:rPr lang="ja-JP" altLang="en-US" sz="2400" b="1" spc="150">
                <a:solidFill>
                  <a:schemeClr val="bg1"/>
                </a:solidFill>
                <a:latin typeface="+mn-ea"/>
              </a:rPr>
              <a:t>の責任ある </a:t>
            </a:r>
            <a:r>
              <a:rPr lang="en-US" altLang="ja-JP" sz="2400" b="1" spc="150" dirty="0">
                <a:solidFill>
                  <a:schemeClr val="bg1"/>
                </a:solidFill>
                <a:latin typeface="+mn-ea"/>
              </a:rPr>
              <a:t>AI </a:t>
            </a:r>
            <a:r>
              <a:rPr lang="ja-JP" altLang="en-US" sz="2400" b="1" spc="150">
                <a:solidFill>
                  <a:schemeClr val="bg1"/>
                </a:solidFill>
                <a:latin typeface="+mn-ea"/>
              </a:rPr>
              <a:t>における </a:t>
            </a:r>
            <a:r>
              <a:rPr lang="en-US" altLang="ja-JP" sz="2400" b="1" spc="150" dirty="0">
                <a:solidFill>
                  <a:schemeClr val="bg1"/>
                </a:solidFill>
                <a:latin typeface="+mn-ea"/>
              </a:rPr>
              <a:t>6 </a:t>
            </a:r>
            <a:r>
              <a:rPr lang="ja-JP" altLang="en-US" sz="2400" b="1" spc="150">
                <a:solidFill>
                  <a:schemeClr val="bg1"/>
                </a:solidFill>
                <a:latin typeface="+mn-ea"/>
              </a:rPr>
              <a:t>つの原則</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1183433" y="1005418"/>
            <a:ext cx="9825127" cy="369332"/>
          </a:xfrm>
          <a:prstGeom prst="rect">
            <a:avLst/>
          </a:prstGeom>
          <a:noFill/>
        </p:spPr>
        <p:txBody>
          <a:bodyPr wrap="none" rtlCol="0">
            <a:spAutoFit/>
          </a:bodyPr>
          <a:lstStyle/>
          <a:p>
            <a:pPr algn="ctr" defTabSz="914400" fontAlgn="base">
              <a:spcBef>
                <a:spcPct val="0"/>
              </a:spcBef>
              <a:spcAft>
                <a:spcPct val="0"/>
              </a:spcAft>
            </a:pPr>
            <a:r>
              <a:rPr kumimoji="1" lang="ja-JP" altLang="en-US">
                <a:solidFill>
                  <a:srgbClr val="F36C37"/>
                </a:solidFill>
                <a:latin typeface="+mn-ea"/>
              </a:rPr>
              <a:t>安全で信頼できる倫理的な方法で </a:t>
            </a:r>
            <a:r>
              <a:rPr kumimoji="1" lang="en-US" altLang="ja-JP" dirty="0">
                <a:solidFill>
                  <a:srgbClr val="F36C37"/>
                </a:solidFill>
                <a:latin typeface="+mn-ea"/>
              </a:rPr>
              <a:t>AI </a:t>
            </a:r>
            <a:r>
              <a:rPr kumimoji="1" lang="ja-JP" altLang="en-US">
                <a:solidFill>
                  <a:srgbClr val="F36C37"/>
                </a:solidFill>
                <a:latin typeface="+mn-ea"/>
              </a:rPr>
              <a:t>システムを開発、評価、デプロイするためのアプローチ</a:t>
            </a:r>
            <a:endParaRPr kumimoji="1" lang="ja-JP" altLang="en-US" dirty="0">
              <a:solidFill>
                <a:srgbClr val="F36C37"/>
              </a:solidFill>
              <a:latin typeface="+mn-ea"/>
            </a:endParaRP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79871"/>
            <a:ext cx="7852232" cy="646331"/>
          </a:xfrm>
          <a:prstGeom prst="rect">
            <a:avLst/>
          </a:prstGeom>
          <a:noFill/>
        </p:spPr>
        <p:txBody>
          <a:bodyPr wrap="square" rtlCol="0">
            <a:spAutoFit/>
          </a:bodyPr>
          <a:lstStyle/>
          <a:p>
            <a:pPr defTabSz="914400" fontAlgn="base">
              <a:spcBef>
                <a:spcPct val="0"/>
              </a:spcBef>
              <a:spcAft>
                <a:spcPct val="0"/>
              </a:spcAft>
            </a:pPr>
            <a:r>
              <a:rPr kumimoji="1" lang="ja-JP" altLang="en-US" b="1">
                <a:solidFill>
                  <a:srgbClr val="F36C37"/>
                </a:solidFill>
                <a:latin typeface="+mn-ea"/>
              </a:rPr>
              <a:t>公平性・信頼と安全性・アカウンタビリティ（責任）・包括性・プライバシーとセキュリティ・信頼と安全性</a:t>
            </a:r>
            <a:r>
              <a:rPr kumimoji="1" lang="ja-JP" altLang="en-US">
                <a:solidFill>
                  <a:srgbClr val="000000"/>
                </a:solidFill>
                <a:latin typeface="+mn-ea"/>
              </a:rPr>
              <a:t>の</a:t>
            </a:r>
            <a:r>
              <a:rPr kumimoji="1" lang="en-US" altLang="ja-JP" dirty="0">
                <a:solidFill>
                  <a:srgbClr val="000000"/>
                </a:solidFill>
                <a:latin typeface="+mn-ea"/>
              </a:rPr>
              <a:t> 6 </a:t>
            </a:r>
            <a:r>
              <a:rPr kumimoji="1" lang="ja-JP" altLang="en-US">
                <a:solidFill>
                  <a:srgbClr val="000000"/>
                </a:solidFill>
                <a:latin typeface="+mn-ea"/>
              </a:rPr>
              <a:t>つの柱から成り立つ</a:t>
            </a:r>
            <a:endParaRPr kumimoji="1" lang="ja-JP" altLang="en-US"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90004" y="1517959"/>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7775" y="1517959"/>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52276" y="1517959"/>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4826" y="1367971"/>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44796" y="1437336"/>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40119" y="1418932"/>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61178" y="2306584"/>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A7C9A2F1-411A-04A6-AD01-31BC99D25B9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41</a:t>
            </a:fld>
            <a:endParaRPr lang="en-US" altLang="ja-JP" dirty="0"/>
          </a:p>
        </p:txBody>
      </p:sp>
      <p:sp>
        <p:nvSpPr>
          <p:cNvPr id="4" name="テキスト ボックス 3">
            <a:extLst>
              <a:ext uri="{FF2B5EF4-FFF2-40B4-BE49-F238E27FC236}">
                <a16:creationId xmlns:a16="http://schemas.microsoft.com/office/drawing/2014/main" id="{E824FA30-93AA-F1EB-21D6-ED66A082A08A}"/>
              </a:ext>
            </a:extLst>
          </p:cNvPr>
          <p:cNvSpPr txBox="1"/>
          <p:nvPr/>
        </p:nvSpPr>
        <p:spPr>
          <a:xfrm>
            <a:off x="4432180" y="5318951"/>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2111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公平性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2169881" y="947810"/>
            <a:ext cx="8030573" cy="646331"/>
          </a:xfrm>
          <a:prstGeom prst="rect">
            <a:avLst/>
          </a:prstGeom>
          <a:noFill/>
        </p:spPr>
        <p:txBody>
          <a:bodyPr wrap="square" rtlCol="0">
            <a:spAutoFit/>
          </a:bodyPr>
          <a:lstStyle/>
          <a:p>
            <a:pPr algn="ctr" defTabSz="914400" fontAlgn="base">
              <a:spcBef>
                <a:spcPct val="0"/>
              </a:spcBef>
              <a:spcAft>
                <a:spcPct val="0"/>
              </a:spcAft>
            </a:pPr>
            <a:r>
              <a:rPr kumimoji="1" lang="en-US" altLang="ja-JP" dirty="0">
                <a:solidFill>
                  <a:srgbClr val="F36C37"/>
                </a:solidFill>
                <a:latin typeface="+mn-ea"/>
              </a:rPr>
              <a:t>AI </a:t>
            </a:r>
            <a:r>
              <a:rPr kumimoji="1" lang="ja-JP" altLang="en-US">
                <a:solidFill>
                  <a:srgbClr val="F36C37"/>
                </a:solidFill>
                <a:latin typeface="+mn-ea"/>
              </a:rPr>
              <a:t>システムは、</a:t>
            </a:r>
            <a:r>
              <a:rPr kumimoji="1" lang="ja-JP" altLang="en-US" b="1">
                <a:solidFill>
                  <a:srgbClr val="F36C37"/>
                </a:solidFill>
                <a:latin typeface="+mn-ea"/>
              </a:rPr>
              <a:t>すべての人を公平</a:t>
            </a:r>
            <a:r>
              <a:rPr kumimoji="1" lang="ja-JP" altLang="en-US">
                <a:solidFill>
                  <a:srgbClr val="F36C37"/>
                </a:solidFill>
                <a:latin typeface="+mn-ea"/>
              </a:rPr>
              <a:t>に扱い、同じ状況に置かれた人た</a:t>
            </a:r>
            <a:endParaRPr kumimoji="1" lang="en-US" altLang="ja-JP" dirty="0">
              <a:solidFill>
                <a:srgbClr val="F36C37"/>
              </a:solidFill>
              <a:latin typeface="+mn-ea"/>
            </a:endParaRPr>
          </a:p>
          <a:p>
            <a:pPr algn="ctr" defTabSz="914400" fontAlgn="base">
              <a:spcBef>
                <a:spcPct val="0"/>
              </a:spcBef>
              <a:spcAft>
                <a:spcPct val="0"/>
              </a:spcAft>
            </a:pPr>
            <a:r>
              <a:rPr kumimoji="1" lang="ja-JP" altLang="en-US">
                <a:solidFill>
                  <a:srgbClr val="F36C37"/>
                </a:solidFill>
                <a:latin typeface="+mn-ea"/>
              </a:rPr>
              <a:t>ちのグループが異なる方法で影響を受けることを回避する</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37000"/>
            <a:ext cx="7852232"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性別や人種、肌の色等が</a:t>
            </a:r>
            <a:r>
              <a:rPr kumimoji="1" lang="en-US" altLang="ja-JP" sz="2000" b="1" dirty="0">
                <a:solidFill>
                  <a:srgbClr val="F36C37"/>
                </a:solidFill>
                <a:latin typeface="+mn-ea"/>
              </a:rPr>
              <a:t> </a:t>
            </a:r>
            <a:r>
              <a:rPr kumimoji="1" lang="en-US" altLang="ja-JP" sz="2000" dirty="0">
                <a:solidFill>
                  <a:srgbClr val="F36C37"/>
                </a:solidFill>
                <a:latin typeface="+mn-ea"/>
              </a:rPr>
              <a:t>AI </a:t>
            </a:r>
            <a:r>
              <a:rPr kumimoji="1" lang="ja-JP" altLang="en-US" sz="2000">
                <a:solidFill>
                  <a:srgbClr val="F36C37"/>
                </a:solidFill>
                <a:latin typeface="+mn-ea"/>
              </a:rPr>
              <a:t>の予測結果に影響を与えない</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3273" y="1678205"/>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14AFE129-CE9B-4A18-EA6D-4A4B4B7C1577}"/>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42</a:t>
            </a:fld>
            <a:endParaRPr lang="en-US" altLang="ja-JP" dirty="0"/>
          </a:p>
        </p:txBody>
      </p:sp>
      <p:sp>
        <p:nvSpPr>
          <p:cNvPr id="4" name="テキスト ボックス 3">
            <a:extLst>
              <a:ext uri="{FF2B5EF4-FFF2-40B4-BE49-F238E27FC236}">
                <a16:creationId xmlns:a16="http://schemas.microsoft.com/office/drawing/2014/main" id="{73C69BD2-F496-840B-FBE7-85DE436A0405}"/>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17154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透明性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2169881" y="1078828"/>
            <a:ext cx="8030573" cy="369332"/>
          </a:xfrm>
          <a:prstGeom prst="rect">
            <a:avLst/>
          </a:prstGeom>
          <a:noFill/>
        </p:spPr>
        <p:txBody>
          <a:bodyPr wrap="square" rtlCol="0">
            <a:spAutoFit/>
          </a:bodyPr>
          <a:lstStyle/>
          <a:p>
            <a:pPr algn="ctr" defTabSz="914400" fontAlgn="base">
              <a:spcBef>
                <a:spcPct val="0"/>
              </a:spcBef>
              <a:spcAft>
                <a:spcPct val="0"/>
              </a:spcAft>
            </a:pPr>
            <a:r>
              <a:rPr kumimoji="1" lang="en-US" altLang="ja-JP" dirty="0">
                <a:solidFill>
                  <a:srgbClr val="F36C37"/>
                </a:solidFill>
                <a:latin typeface="+mn-ea"/>
              </a:rPr>
              <a:t>AI </a:t>
            </a:r>
            <a:r>
              <a:rPr kumimoji="1" lang="ja-JP" altLang="en-US">
                <a:solidFill>
                  <a:srgbClr val="F36C37"/>
                </a:solidFill>
                <a:latin typeface="+mn-ea"/>
              </a:rPr>
              <a:t>の予測結果における解釈可能性の確保を開発者、ユーザに向けて行う</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10135"/>
            <a:ext cx="7852232" cy="707886"/>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なぜこの予測結果となったのかを明確にする</a:t>
            </a:r>
            <a:endParaRPr kumimoji="1" lang="en-US" altLang="ja-JP" sz="2000" b="1"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アルゴリズムやデータの変換などプロセスをチーム内で明確化する</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7377F393-5458-E6FE-C5F7-2EC81C8AF225}"/>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43</a:t>
            </a:fld>
            <a:endParaRPr lang="en-US" altLang="ja-JP" dirty="0"/>
          </a:p>
        </p:txBody>
      </p:sp>
      <p:sp>
        <p:nvSpPr>
          <p:cNvPr id="4" name="テキスト ボックス 3">
            <a:extLst>
              <a:ext uri="{FF2B5EF4-FFF2-40B4-BE49-F238E27FC236}">
                <a16:creationId xmlns:a16="http://schemas.microsoft.com/office/drawing/2014/main" id="{0E1A78A6-A791-F1B9-9A7E-87DF626D9997}"/>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492313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プライバシーとセキュリティ</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2169881" y="1078828"/>
            <a:ext cx="8030573" cy="369332"/>
          </a:xfrm>
          <a:prstGeom prst="rect">
            <a:avLst/>
          </a:prstGeom>
          <a:noFill/>
        </p:spPr>
        <p:txBody>
          <a:bodyPr wrap="square" rtlCol="0">
            <a:spAutoFit/>
          </a:bodyPr>
          <a:lstStyle/>
          <a:p>
            <a:pPr algn="ctr" defTabSz="914400" fontAlgn="base">
              <a:spcBef>
                <a:spcPct val="0"/>
              </a:spcBef>
              <a:spcAft>
                <a:spcPct val="0"/>
              </a:spcAft>
            </a:pPr>
            <a:r>
              <a:rPr kumimoji="1" lang="ja-JP" altLang="en-US">
                <a:solidFill>
                  <a:srgbClr val="F36C37"/>
                </a:solidFill>
                <a:latin typeface="+mn-ea"/>
              </a:rPr>
              <a:t>データ保有者は、</a:t>
            </a:r>
            <a:r>
              <a:rPr kumimoji="1" lang="en-US" altLang="ja-JP" dirty="0">
                <a:solidFill>
                  <a:srgbClr val="F36C37"/>
                </a:solidFill>
                <a:latin typeface="+mn-ea"/>
              </a:rPr>
              <a:t>AI </a:t>
            </a:r>
            <a:r>
              <a:rPr kumimoji="1" lang="ja-JP" altLang="en-US">
                <a:solidFill>
                  <a:srgbClr val="F36C37"/>
                </a:solidFill>
                <a:latin typeface="+mn-ea"/>
              </a:rPr>
              <a:t>システム内のデータを保護する義務がある</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10135"/>
            <a:ext cx="7852232"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に使用するデータの保護</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b="1">
                <a:solidFill>
                  <a:srgbClr val="F36C37"/>
                </a:solidFill>
                <a:latin typeface="+mn-ea"/>
              </a:rPr>
              <a:t>予測結果から個人が特定できない</a:t>
            </a:r>
            <a:r>
              <a:rPr kumimoji="1" lang="ja-JP" altLang="en-US" sz="2000">
                <a:solidFill>
                  <a:srgbClr val="F36C37"/>
                </a:solidFill>
                <a:latin typeface="+mn-ea"/>
              </a:rPr>
              <a:t>ようプライバシーを確保する</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7D56EAD-658E-CF3D-BB09-A57BE500D610}"/>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44</a:t>
            </a:fld>
            <a:endParaRPr lang="en-US" altLang="ja-JP" dirty="0"/>
          </a:p>
        </p:txBody>
      </p:sp>
      <p:sp>
        <p:nvSpPr>
          <p:cNvPr id="4" name="テキスト ボックス 3">
            <a:extLst>
              <a:ext uri="{FF2B5EF4-FFF2-40B4-BE49-F238E27FC236}">
                <a16:creationId xmlns:a16="http://schemas.microsoft.com/office/drawing/2014/main" id="{A88A2E38-D01E-5EF2-7495-12F3C0DD0A8B}"/>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49234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包括性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794046" y="999961"/>
            <a:ext cx="10603903" cy="369332"/>
          </a:xfrm>
          <a:prstGeom prst="rect">
            <a:avLst/>
          </a:prstGeom>
          <a:noFill/>
        </p:spPr>
        <p:txBody>
          <a:bodyPr wrap="square" rtlCol="0">
            <a:spAutoFit/>
          </a:bodyPr>
          <a:lstStyle/>
          <a:p>
            <a:pPr algn="ctr" defTabSz="914400" fontAlgn="base">
              <a:spcBef>
                <a:spcPct val="0"/>
              </a:spcBef>
              <a:spcAft>
                <a:spcPct val="0"/>
              </a:spcAft>
            </a:pPr>
            <a:r>
              <a:rPr kumimoji="1" lang="ja-JP" altLang="en-US">
                <a:solidFill>
                  <a:srgbClr val="F36C37"/>
                </a:solidFill>
                <a:latin typeface="+mn-ea"/>
              </a:rPr>
              <a:t>システム開発者が意図せずに人々を排除してしまう可能性のある潜在的な障壁を理解し、それに対処</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361979" y="5607078"/>
            <a:ext cx="7852232" cy="1015663"/>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聴覚、視覚、その他の障碍を持つ人々を支援</a:t>
            </a:r>
            <a:r>
              <a:rPr kumimoji="1" lang="ja-JP" altLang="en-US" sz="2000">
                <a:solidFill>
                  <a:srgbClr val="F36C37"/>
                </a:solidFill>
                <a:latin typeface="+mn-ea"/>
              </a:rPr>
              <a:t>するため、可能な限り、音声テキスト変換、テキスト読み上げ、画像認識テクノロジを使用する必要がある</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7F15FC88-4CBB-5A1F-80B5-2A92F6066EDB}"/>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45</a:t>
            </a:fld>
            <a:endParaRPr lang="en-US" altLang="ja-JP" dirty="0"/>
          </a:p>
        </p:txBody>
      </p:sp>
      <p:sp>
        <p:nvSpPr>
          <p:cNvPr id="4" name="テキスト ボックス 3">
            <a:extLst>
              <a:ext uri="{FF2B5EF4-FFF2-40B4-BE49-F238E27FC236}">
                <a16:creationId xmlns:a16="http://schemas.microsoft.com/office/drawing/2014/main" id="{74796BB6-3EAC-C933-0AD5-0BD89F4D3F8E}"/>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218843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信頼と安全性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1404706" y="933437"/>
            <a:ext cx="9382584" cy="646331"/>
          </a:xfrm>
          <a:prstGeom prst="rect">
            <a:avLst/>
          </a:prstGeom>
          <a:noFill/>
        </p:spPr>
        <p:txBody>
          <a:bodyPr wrap="square" rtlCol="0">
            <a:spAutoFit/>
          </a:bodyPr>
          <a:lstStyle/>
          <a:p>
            <a:pPr algn="ctr" defTabSz="914400" fontAlgn="base">
              <a:spcBef>
                <a:spcPct val="0"/>
              </a:spcBef>
              <a:spcAft>
                <a:spcPct val="0"/>
              </a:spcAft>
            </a:pPr>
            <a:r>
              <a:rPr kumimoji="1" lang="en-US" altLang="ja-JP" dirty="0">
                <a:solidFill>
                  <a:srgbClr val="F36C37"/>
                </a:solidFill>
                <a:latin typeface="+mn-ea"/>
              </a:rPr>
              <a:t>AI </a:t>
            </a:r>
            <a:r>
              <a:rPr kumimoji="1" lang="ja-JP" altLang="en-US">
                <a:solidFill>
                  <a:srgbClr val="F36C37"/>
                </a:solidFill>
                <a:latin typeface="+mn-ea"/>
              </a:rPr>
              <a:t>は信頼性が高く安全である必要があります。 システムが本来設計されたとおりに動作し、新しい状況にも安全に対応できる</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1365132" y="5724508"/>
            <a:ext cx="9461731"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b="1">
                <a:solidFill>
                  <a:srgbClr val="F36C37"/>
                </a:solidFill>
                <a:latin typeface="+mn-ea"/>
              </a:rPr>
              <a:t>システムの可用性</a:t>
            </a:r>
            <a:r>
              <a:rPr kumimoji="1" lang="ja-JP" altLang="en-US" sz="2000">
                <a:solidFill>
                  <a:srgbClr val="F36C37"/>
                </a:solidFill>
                <a:latin typeface="+mn-ea"/>
              </a:rPr>
              <a:t>や予期しない</a:t>
            </a:r>
            <a:r>
              <a:rPr kumimoji="1" lang="ja-JP" altLang="en-US" sz="2000" b="1">
                <a:solidFill>
                  <a:srgbClr val="F36C37"/>
                </a:solidFill>
                <a:latin typeface="+mn-ea"/>
              </a:rPr>
              <a:t>予測を行う場合にも正しく</a:t>
            </a:r>
            <a:r>
              <a:rPr kumimoji="1" lang="en-US" altLang="ja-JP" sz="2000" b="1" dirty="0">
                <a:solidFill>
                  <a:srgbClr val="F36C37"/>
                </a:solidFill>
                <a:latin typeface="+mn-ea"/>
              </a:rPr>
              <a:t> </a:t>
            </a:r>
          </a:p>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が動作</a:t>
            </a:r>
            <a:r>
              <a:rPr kumimoji="1" lang="ja-JP" altLang="en-US" sz="2000">
                <a:solidFill>
                  <a:srgbClr val="F36C37"/>
                </a:solidFill>
                <a:latin typeface="+mn-ea"/>
              </a:rPr>
              <a:t>する必要がある</a:t>
            </a:r>
            <a:endParaRPr kumimoji="1" lang="en-US" altLang="ja-JP" sz="2000" dirty="0">
              <a:solidFill>
                <a:srgbClr val="F36C37"/>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E5D0A5A-134D-B926-B657-5114A452D6B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46</a:t>
            </a:fld>
            <a:endParaRPr lang="en-US" altLang="ja-JP" dirty="0"/>
          </a:p>
        </p:txBody>
      </p:sp>
      <p:sp>
        <p:nvSpPr>
          <p:cNvPr id="4" name="テキスト ボックス 3">
            <a:extLst>
              <a:ext uri="{FF2B5EF4-FFF2-40B4-BE49-F238E27FC236}">
                <a16:creationId xmlns:a16="http://schemas.microsoft.com/office/drawing/2014/main" id="{98007837-DA83-C05B-A809-0FAA7EA1CF38}"/>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2468013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アカウンタビリティ（説明責任）</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1022117" y="918212"/>
            <a:ext cx="10147759"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システム展開する人たちは、システムがどのように動作するかについて説明責任があります。組織は、業界標準に基づいて説明責任の基準を策定する必要があります。</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1365132" y="5724508"/>
            <a:ext cx="9461731"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システム動作において責任を追う</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責任者を明確にする必要がある</a:t>
            </a:r>
            <a:endParaRPr kumimoji="1" lang="en-US" altLang="ja-JP" sz="2000" dirty="0">
              <a:solidFill>
                <a:srgbClr val="F36C37"/>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32C043D9-892A-21C6-73CA-371A3F0C7789}"/>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47</a:t>
            </a:fld>
            <a:endParaRPr lang="en-US" altLang="ja-JP" dirty="0"/>
          </a:p>
        </p:txBody>
      </p:sp>
      <p:sp>
        <p:nvSpPr>
          <p:cNvPr id="4" name="テキスト ボックス 3">
            <a:extLst>
              <a:ext uri="{FF2B5EF4-FFF2-40B4-BE49-F238E27FC236}">
                <a16:creationId xmlns:a16="http://schemas.microsoft.com/office/drawing/2014/main" id="{357CEEB5-89E1-2229-9B39-F609A310A66A}"/>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11196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信頼できる</a:t>
            </a:r>
            <a:r>
              <a:rPr lang="en-US" altLang="ja-JP" sz="2400" b="1" spc="150" dirty="0">
                <a:solidFill>
                  <a:schemeClr val="bg1"/>
                </a:solidFill>
                <a:latin typeface="+mn-ea"/>
              </a:rPr>
              <a:t> AI </a:t>
            </a:r>
            <a:r>
              <a:rPr lang="ja-JP" altLang="en-US" sz="2400" b="1" spc="150">
                <a:solidFill>
                  <a:schemeClr val="bg1"/>
                </a:solidFill>
                <a:latin typeface="+mn-ea"/>
              </a:rPr>
              <a:t>のフレームワーク</a:t>
            </a:r>
            <a:endParaRPr lang="en-US" altLang="ja-JP" sz="2400" b="1" spc="150" dirty="0">
              <a:solidFill>
                <a:schemeClr val="bg1"/>
              </a:solidFill>
              <a:latin typeface="+mn-ea"/>
            </a:endParaRPr>
          </a:p>
        </p:txBody>
      </p:sp>
      <p:pic>
        <p:nvPicPr>
          <p:cNvPr id="3" name="図 2">
            <a:extLst>
              <a:ext uri="{FF2B5EF4-FFF2-40B4-BE49-F238E27FC236}">
                <a16:creationId xmlns:a16="http://schemas.microsoft.com/office/drawing/2014/main" id="{41324FC0-3658-778F-E929-A35A792A8258}"/>
              </a:ext>
            </a:extLst>
          </p:cNvPr>
          <p:cNvPicPr>
            <a:picLocks noChangeAspect="1"/>
          </p:cNvPicPr>
          <p:nvPr/>
        </p:nvPicPr>
        <p:blipFill>
          <a:blip r:embed="rId3"/>
          <a:stretch>
            <a:fillRect/>
          </a:stretch>
        </p:blipFill>
        <p:spPr>
          <a:xfrm>
            <a:off x="6428208" y="2090070"/>
            <a:ext cx="5162286" cy="2677860"/>
          </a:xfrm>
          <a:prstGeom prst="rect">
            <a:avLst/>
          </a:prstGeom>
        </p:spPr>
      </p:pic>
      <p:sp>
        <p:nvSpPr>
          <p:cNvPr id="4" name="テキスト ボックス 3">
            <a:extLst>
              <a:ext uri="{FF2B5EF4-FFF2-40B4-BE49-F238E27FC236}">
                <a16:creationId xmlns:a16="http://schemas.microsoft.com/office/drawing/2014/main" id="{1D04D9B3-D249-15DD-679D-FA27A002BAD1}"/>
              </a:ext>
            </a:extLst>
          </p:cNvPr>
          <p:cNvSpPr txBox="1"/>
          <p:nvPr/>
        </p:nvSpPr>
        <p:spPr>
          <a:xfrm>
            <a:off x="4526391" y="5493292"/>
            <a:ext cx="7297319" cy="369332"/>
          </a:xfrm>
          <a:prstGeom prst="rect">
            <a:avLst/>
          </a:prstGeom>
          <a:noFill/>
        </p:spPr>
        <p:txBody>
          <a:bodyPr wrap="none" rtlCol="0">
            <a:spAutoFit/>
          </a:bodyPr>
          <a:lstStyle/>
          <a:p>
            <a:r>
              <a:rPr lang="ja-JP" altLang="en-US">
                <a:hlinkClick r:id="rId4"/>
              </a:rPr>
              <a:t>責任ある信頼された </a:t>
            </a:r>
            <a:r>
              <a:rPr lang="en-US" altLang="ja-JP" dirty="0">
                <a:hlinkClick r:id="rId4"/>
              </a:rPr>
              <a:t>AI - Cloud Adoption Framework | Microsoft Learn</a:t>
            </a:r>
            <a:endParaRPr kumimoji="1" lang="ja-JP" altLang="en-US"/>
          </a:p>
        </p:txBody>
      </p:sp>
      <p:sp>
        <p:nvSpPr>
          <p:cNvPr id="6" name="テキスト ボックス 5">
            <a:extLst>
              <a:ext uri="{FF2B5EF4-FFF2-40B4-BE49-F238E27FC236}">
                <a16:creationId xmlns:a16="http://schemas.microsoft.com/office/drawing/2014/main" id="{B89C7C41-C8CF-8619-4C55-9207F5F60DC7}"/>
              </a:ext>
            </a:extLst>
          </p:cNvPr>
          <p:cNvSpPr txBox="1"/>
          <p:nvPr/>
        </p:nvSpPr>
        <p:spPr>
          <a:xfrm>
            <a:off x="3108641" y="952603"/>
            <a:ext cx="5974713"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システムの構築・運用に関わる人を名確認する</a:t>
            </a:r>
            <a:endParaRPr kumimoji="1" lang="ja-JP" altLang="en-US" sz="2000" dirty="0">
              <a:solidFill>
                <a:srgbClr val="F36C37"/>
              </a:solidFill>
              <a:latin typeface="+mn-ea"/>
            </a:endParaRPr>
          </a:p>
        </p:txBody>
      </p:sp>
      <p:sp>
        <p:nvSpPr>
          <p:cNvPr id="7" name="テキスト ボックス 6">
            <a:extLst>
              <a:ext uri="{FF2B5EF4-FFF2-40B4-BE49-F238E27FC236}">
                <a16:creationId xmlns:a16="http://schemas.microsoft.com/office/drawing/2014/main" id="{794F57FA-89A3-54E5-19A8-4A04CAA9B8F1}"/>
              </a:ext>
            </a:extLst>
          </p:cNvPr>
          <p:cNvSpPr txBox="1"/>
          <p:nvPr/>
        </p:nvSpPr>
        <p:spPr>
          <a:xfrm>
            <a:off x="469259" y="1804118"/>
            <a:ext cx="1358064"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設計者</a:t>
            </a:r>
            <a:endParaRPr kumimoji="1" lang="ja-JP" altLang="en-US" sz="2000" b="1" dirty="0">
              <a:solidFill>
                <a:srgbClr val="F36C37"/>
              </a:solidFill>
              <a:latin typeface="+mn-ea"/>
            </a:endParaRPr>
          </a:p>
        </p:txBody>
      </p:sp>
      <p:sp>
        <p:nvSpPr>
          <p:cNvPr id="8" name="テキスト ボックス 7">
            <a:extLst>
              <a:ext uri="{FF2B5EF4-FFF2-40B4-BE49-F238E27FC236}">
                <a16:creationId xmlns:a16="http://schemas.microsoft.com/office/drawing/2014/main" id="{685A027C-2429-BAA1-91B5-C5B15CA5722A}"/>
              </a:ext>
            </a:extLst>
          </p:cNvPr>
          <p:cNvSpPr txBox="1"/>
          <p:nvPr/>
        </p:nvSpPr>
        <p:spPr>
          <a:xfrm>
            <a:off x="429490" y="3075040"/>
            <a:ext cx="238398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管理者と責任者</a:t>
            </a:r>
            <a:endParaRPr kumimoji="1" lang="ja-JP" altLang="en-US" sz="2000" b="1" dirty="0">
              <a:solidFill>
                <a:srgbClr val="F36C37"/>
              </a:solidFill>
              <a:latin typeface="+mn-ea"/>
            </a:endParaRPr>
          </a:p>
        </p:txBody>
      </p:sp>
      <p:sp>
        <p:nvSpPr>
          <p:cNvPr id="9" name="テキスト ボックス 8">
            <a:extLst>
              <a:ext uri="{FF2B5EF4-FFF2-40B4-BE49-F238E27FC236}">
                <a16:creationId xmlns:a16="http://schemas.microsoft.com/office/drawing/2014/main" id="{55C890BE-95DA-7970-F3E0-FDF1BF13C50F}"/>
              </a:ext>
            </a:extLst>
          </p:cNvPr>
          <p:cNvSpPr txBox="1"/>
          <p:nvPr/>
        </p:nvSpPr>
        <p:spPr>
          <a:xfrm>
            <a:off x="489296" y="4311185"/>
            <a:ext cx="3153427" cy="400110"/>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ビジネスコンシューマ</a:t>
            </a:r>
            <a:endParaRPr kumimoji="1" lang="en-US" altLang="ja-JP"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0E51318E-B93B-47A5-7D50-E866A528A7FC}"/>
              </a:ext>
            </a:extLst>
          </p:cNvPr>
          <p:cNvSpPr txBox="1"/>
          <p:nvPr/>
        </p:nvSpPr>
        <p:spPr>
          <a:xfrm>
            <a:off x="449528" y="3452530"/>
            <a:ext cx="5955476" cy="646331"/>
          </a:xfrm>
          <a:prstGeom prst="rect">
            <a:avLst/>
          </a:prstGeom>
          <a:noFill/>
        </p:spPr>
        <p:txBody>
          <a:bodyPr wrap="none" rtlCol="0">
            <a:spAutoFit/>
          </a:bodyPr>
          <a:lstStyle/>
          <a:p>
            <a:pPr defTabSz="914400" fontAlgn="base">
              <a:spcBef>
                <a:spcPct val="0"/>
              </a:spcBef>
              <a:spcAft>
                <a:spcPct val="0"/>
              </a:spcAft>
            </a:pPr>
            <a:r>
              <a:rPr kumimoji="1" lang="en-US" altLang="ja-JP" dirty="0">
                <a:solidFill>
                  <a:srgbClr val="000000"/>
                </a:solidFill>
                <a:latin typeface="+mn-ea"/>
              </a:rPr>
              <a:t>AI</a:t>
            </a:r>
            <a:r>
              <a:rPr kumimoji="1" lang="ja-JP" altLang="en-US">
                <a:solidFill>
                  <a:srgbClr val="000000"/>
                </a:solidFill>
                <a:latin typeface="+mn-ea"/>
              </a:rPr>
              <a:t>、ガバナンス、監査フレームワークの運用と</a:t>
            </a:r>
            <a:endParaRPr kumimoji="1" lang="en-US" altLang="ja-JP" dirty="0">
              <a:solidFill>
                <a:srgbClr val="000000"/>
              </a:solidFill>
              <a:latin typeface="+mn-ea"/>
            </a:endParaRPr>
          </a:p>
          <a:p>
            <a:pPr defTabSz="914400" fontAlgn="base">
              <a:spcBef>
                <a:spcPct val="0"/>
              </a:spcBef>
              <a:spcAft>
                <a:spcPct val="0"/>
              </a:spcAft>
            </a:pPr>
            <a:r>
              <a:rPr kumimoji="1" lang="ja-JP" altLang="en-US">
                <a:solidFill>
                  <a:srgbClr val="000000"/>
                </a:solidFill>
                <a:latin typeface="+mn-ea"/>
              </a:rPr>
              <a:t>パフォーマンスメトリック、ビジネス投資収益率を監視</a:t>
            </a:r>
            <a:endParaRPr kumimoji="1" lang="en-US" altLang="ja-JP" dirty="0">
              <a:solidFill>
                <a:srgbClr val="000000"/>
              </a:solidFill>
              <a:latin typeface="+mn-ea"/>
            </a:endParaRPr>
          </a:p>
        </p:txBody>
      </p:sp>
      <p:sp>
        <p:nvSpPr>
          <p:cNvPr id="12" name="テキスト ボックス 11">
            <a:extLst>
              <a:ext uri="{FF2B5EF4-FFF2-40B4-BE49-F238E27FC236}">
                <a16:creationId xmlns:a16="http://schemas.microsoft.com/office/drawing/2014/main" id="{D9C3B08B-1D1F-91D3-09B0-D2220F3E589F}"/>
              </a:ext>
            </a:extLst>
          </p:cNvPr>
          <p:cNvSpPr txBox="1"/>
          <p:nvPr/>
        </p:nvSpPr>
        <p:spPr>
          <a:xfrm>
            <a:off x="489296" y="2198448"/>
            <a:ext cx="4668266" cy="646331"/>
          </a:xfrm>
          <a:prstGeom prst="rect">
            <a:avLst/>
          </a:prstGeom>
          <a:noFill/>
        </p:spPr>
        <p:txBody>
          <a:bodyPr wrap="none" rtlCol="0">
            <a:spAutoFit/>
          </a:bodyPr>
          <a:lstStyle/>
          <a:p>
            <a:pPr defTabSz="914400" fontAlgn="base">
              <a:spcBef>
                <a:spcPct val="0"/>
              </a:spcBef>
              <a:spcAft>
                <a:spcPct val="0"/>
              </a:spcAft>
            </a:pPr>
            <a:r>
              <a:rPr kumimoji="1" lang="en-US" altLang="ja-JP" dirty="0">
                <a:solidFill>
                  <a:srgbClr val="000000"/>
                </a:solidFill>
                <a:latin typeface="+mn-ea"/>
              </a:rPr>
              <a:t>AI </a:t>
            </a:r>
            <a:r>
              <a:rPr kumimoji="1" lang="ja-JP" altLang="en-US">
                <a:solidFill>
                  <a:srgbClr val="000000"/>
                </a:solidFill>
                <a:latin typeface="+mn-ea"/>
              </a:rPr>
              <a:t>モデルの構築、データの品質チェック、</a:t>
            </a:r>
            <a:endParaRPr kumimoji="1" lang="en-US" altLang="ja-JP" dirty="0">
              <a:solidFill>
                <a:srgbClr val="000000"/>
              </a:solidFill>
              <a:latin typeface="+mn-ea"/>
            </a:endParaRPr>
          </a:p>
          <a:p>
            <a:pPr defTabSz="914400" fontAlgn="base">
              <a:spcBef>
                <a:spcPct val="0"/>
              </a:spcBef>
              <a:spcAft>
                <a:spcPct val="0"/>
              </a:spcAft>
            </a:pPr>
            <a:r>
              <a:rPr kumimoji="1" lang="ja-JP" altLang="en-US">
                <a:solidFill>
                  <a:srgbClr val="000000"/>
                </a:solidFill>
                <a:latin typeface="+mn-ea"/>
              </a:rPr>
              <a:t>監視・アラートの最適化、設定</a:t>
            </a:r>
            <a:endParaRPr kumimoji="1" lang="en-US" altLang="ja-JP" dirty="0">
              <a:solidFill>
                <a:srgbClr val="000000"/>
              </a:solidFill>
              <a:latin typeface="+mn-ea"/>
            </a:endParaRPr>
          </a:p>
        </p:txBody>
      </p:sp>
      <p:sp>
        <p:nvSpPr>
          <p:cNvPr id="13" name="テキスト ボックス 12">
            <a:extLst>
              <a:ext uri="{FF2B5EF4-FFF2-40B4-BE49-F238E27FC236}">
                <a16:creationId xmlns:a16="http://schemas.microsoft.com/office/drawing/2014/main" id="{72DA30CD-4E3A-821E-076B-7B41878C5558}"/>
              </a:ext>
            </a:extLst>
          </p:cNvPr>
          <p:cNvSpPr txBox="1"/>
          <p:nvPr/>
        </p:nvSpPr>
        <p:spPr>
          <a:xfrm>
            <a:off x="449528" y="4716437"/>
            <a:ext cx="7738017" cy="369332"/>
          </a:xfrm>
          <a:prstGeom prst="rect">
            <a:avLst/>
          </a:prstGeom>
          <a:noFill/>
        </p:spPr>
        <p:txBody>
          <a:bodyPr wrap="none" rtlCol="0">
            <a:spAutoFit/>
          </a:bodyPr>
          <a:lstStyle/>
          <a:p>
            <a:pPr algn="ctr" defTabSz="914400" fontAlgn="base">
              <a:spcBef>
                <a:spcPct val="0"/>
              </a:spcBef>
              <a:spcAft>
                <a:spcPct val="0"/>
              </a:spcAft>
            </a:pPr>
            <a:r>
              <a:rPr kumimoji="1" lang="en-US" altLang="ja-JP" dirty="0">
                <a:solidFill>
                  <a:srgbClr val="000000"/>
                </a:solidFill>
                <a:latin typeface="+mn-ea"/>
              </a:rPr>
              <a:t>6 </a:t>
            </a:r>
            <a:r>
              <a:rPr kumimoji="1" lang="ja-JP" altLang="en-US">
                <a:solidFill>
                  <a:srgbClr val="000000"/>
                </a:solidFill>
                <a:latin typeface="+mn-ea"/>
              </a:rPr>
              <a:t>つの原則を使用した</a:t>
            </a:r>
            <a:r>
              <a:rPr kumimoji="1" lang="en-US" altLang="ja-JP" dirty="0">
                <a:solidFill>
                  <a:srgbClr val="000000"/>
                </a:solidFill>
                <a:latin typeface="+mn-ea"/>
              </a:rPr>
              <a:t> AI </a:t>
            </a:r>
            <a:r>
              <a:rPr kumimoji="1" lang="ja-JP" altLang="en-US">
                <a:solidFill>
                  <a:srgbClr val="000000"/>
                </a:solidFill>
                <a:latin typeface="+mn-ea"/>
              </a:rPr>
              <a:t>の評価、設計者への情報提供、意思決定を行う</a:t>
            </a:r>
          </a:p>
        </p:txBody>
      </p:sp>
    </p:spTree>
    <p:extLst>
      <p:ext uri="{BB962C8B-B14F-4D97-AF65-F5344CB8AC3E}">
        <p14:creationId xmlns:p14="http://schemas.microsoft.com/office/powerpoint/2010/main" val="3821895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439B4-1F63-345E-DD92-215CAF746711}"/>
              </a:ext>
            </a:extLst>
          </p:cNvPr>
          <p:cNvSpPr>
            <a:spLocks noGrp="1"/>
          </p:cNvSpPr>
          <p:nvPr>
            <p:ph type="title"/>
          </p:nvPr>
        </p:nvSpPr>
        <p:spPr/>
        <p:txBody>
          <a:bodyPr/>
          <a:lstStyle/>
          <a:p>
            <a:r>
              <a:rPr kumimoji="1" lang="en-US" altLang="ja-JP" dirty="0"/>
              <a:t>AI </a:t>
            </a:r>
            <a:r>
              <a:rPr kumimoji="1" lang="ja-JP" altLang="en-US"/>
              <a:t>の構築</a:t>
            </a:r>
          </a:p>
        </p:txBody>
      </p:sp>
      <p:sp>
        <p:nvSpPr>
          <p:cNvPr id="5" name="テキスト ボックス 4">
            <a:extLst>
              <a:ext uri="{FF2B5EF4-FFF2-40B4-BE49-F238E27FC236}">
                <a16:creationId xmlns:a16="http://schemas.microsoft.com/office/drawing/2014/main" id="{10A7AFD2-2D08-526C-5D18-844DDB6ABF93}"/>
              </a:ext>
            </a:extLst>
          </p:cNvPr>
          <p:cNvSpPr txBox="1"/>
          <p:nvPr/>
        </p:nvSpPr>
        <p:spPr>
          <a:xfrm>
            <a:off x="1664884" y="3513652"/>
            <a:ext cx="1980029" cy="400110"/>
          </a:xfrm>
          <a:prstGeom prst="rect">
            <a:avLst/>
          </a:prstGeom>
          <a:noFill/>
        </p:spPr>
        <p:txBody>
          <a:bodyPr wrap="none" rtlCol="0">
            <a:spAutoFit/>
          </a:bodyPr>
          <a:lstStyle/>
          <a:p>
            <a:r>
              <a:rPr kumimoji="1" lang="ja-JP" altLang="en-US" sz="2000"/>
              <a:t>実装の振り返り</a:t>
            </a:r>
            <a:endParaRPr kumimoji="1" lang="en-US" altLang="ja-JP" sz="2000" dirty="0"/>
          </a:p>
        </p:txBody>
      </p:sp>
      <p:sp>
        <p:nvSpPr>
          <p:cNvPr id="6" name="テキスト ボックス 5">
            <a:extLst>
              <a:ext uri="{FF2B5EF4-FFF2-40B4-BE49-F238E27FC236}">
                <a16:creationId xmlns:a16="http://schemas.microsoft.com/office/drawing/2014/main" id="{14A5D6D2-185C-31B9-BEE0-1A7C1DB24FB9}"/>
              </a:ext>
            </a:extLst>
          </p:cNvPr>
          <p:cNvSpPr txBox="1"/>
          <p:nvPr/>
        </p:nvSpPr>
        <p:spPr>
          <a:xfrm>
            <a:off x="1664884" y="3913762"/>
            <a:ext cx="1755609" cy="400110"/>
          </a:xfrm>
          <a:prstGeom prst="rect">
            <a:avLst/>
          </a:prstGeom>
          <a:noFill/>
        </p:spPr>
        <p:txBody>
          <a:bodyPr wrap="none" rtlCol="0">
            <a:spAutoFit/>
          </a:bodyPr>
          <a:lstStyle/>
          <a:p>
            <a:pPr marL="285750" indent="-285750">
              <a:buClr>
                <a:srgbClr val="F36C37"/>
              </a:buClr>
              <a:buFont typeface="Wingdings" pitchFamily="2" charset="2"/>
              <a:buChar char="n"/>
            </a:pPr>
            <a:r>
              <a:rPr kumimoji="1" lang="ja-JP" altLang="en-US" sz="2000"/>
              <a:t>実装の感想</a:t>
            </a:r>
            <a:endParaRPr kumimoji="1" lang="en-US" altLang="ja-JP" sz="2000" dirty="0"/>
          </a:p>
        </p:txBody>
      </p:sp>
      <p:sp>
        <p:nvSpPr>
          <p:cNvPr id="3" name="テキスト ボックス 2">
            <a:extLst>
              <a:ext uri="{FF2B5EF4-FFF2-40B4-BE49-F238E27FC236}">
                <a16:creationId xmlns:a16="http://schemas.microsoft.com/office/drawing/2014/main" id="{4C33C7C1-B3AE-6B3B-EC1D-AB19A6C7FD55}"/>
              </a:ext>
            </a:extLst>
          </p:cNvPr>
          <p:cNvSpPr txBox="1"/>
          <p:nvPr/>
        </p:nvSpPr>
        <p:spPr>
          <a:xfrm>
            <a:off x="1664884" y="1696191"/>
            <a:ext cx="9260112" cy="769441"/>
          </a:xfrm>
          <a:prstGeom prst="rect">
            <a:avLst/>
          </a:prstGeom>
          <a:noFill/>
        </p:spPr>
        <p:txBody>
          <a:bodyPr wrap="square" rtlCol="0">
            <a:spAutoFit/>
          </a:bodyPr>
          <a:lstStyle/>
          <a:p>
            <a:r>
              <a:rPr kumimoji="1" lang="en-US" altLang="ja-JP" sz="2400" dirty="0" err="1">
                <a:solidFill>
                  <a:srgbClr val="F36C37"/>
                </a:solidFill>
              </a:rPr>
              <a:t>Micorsoft</a:t>
            </a:r>
            <a:r>
              <a:rPr kumimoji="1" lang="en-US" altLang="ja-JP" sz="2400" dirty="0">
                <a:solidFill>
                  <a:srgbClr val="F36C37"/>
                </a:solidFill>
              </a:rPr>
              <a:t> Azure </a:t>
            </a:r>
            <a:r>
              <a:rPr kumimoji="1" lang="ja-JP" altLang="en-US" sz="2400">
                <a:solidFill>
                  <a:srgbClr val="F36C37"/>
                </a:solidFill>
              </a:rPr>
              <a:t>の</a:t>
            </a:r>
            <a:r>
              <a:rPr kumimoji="1" lang="en-US" altLang="ja-JP" sz="2400" dirty="0">
                <a:solidFill>
                  <a:srgbClr val="F36C37"/>
                </a:solidFill>
              </a:rPr>
              <a:t> Azure ML </a:t>
            </a:r>
            <a:r>
              <a:rPr kumimoji="1" lang="ja-JP" altLang="en-US" sz="2400">
                <a:solidFill>
                  <a:srgbClr val="F36C37"/>
                </a:solidFill>
              </a:rPr>
              <a:t>を用いて</a:t>
            </a:r>
            <a:r>
              <a:rPr kumimoji="1" lang="ja-JP" altLang="en-US" sz="2400" b="1">
                <a:solidFill>
                  <a:srgbClr val="F36C37"/>
                </a:solidFill>
              </a:rPr>
              <a:t>回帰モデルを構築</a:t>
            </a:r>
            <a:r>
              <a:rPr kumimoji="1" lang="ja-JP" altLang="en-US" sz="2400">
                <a:solidFill>
                  <a:srgbClr val="F36C37"/>
                </a:solidFill>
              </a:rPr>
              <a:t>する</a:t>
            </a:r>
            <a:endParaRPr kumimoji="1" lang="en-US" altLang="ja-JP" sz="2400" dirty="0">
              <a:solidFill>
                <a:srgbClr val="F36C37"/>
              </a:solidFill>
            </a:endParaRPr>
          </a:p>
          <a:p>
            <a:r>
              <a:rPr kumimoji="1" lang="ja-JP" altLang="en-US" sz="2000">
                <a:solidFill>
                  <a:srgbClr val="F36C37"/>
                </a:solidFill>
              </a:rPr>
              <a:t>＊進捗や環境によってはデモとします。</a:t>
            </a:r>
            <a:endParaRPr kumimoji="1" lang="en-US" altLang="ja-JP" sz="2000" dirty="0">
              <a:solidFill>
                <a:srgbClr val="F36C37"/>
              </a:solidFill>
            </a:endParaRPr>
          </a:p>
        </p:txBody>
      </p:sp>
      <p:sp>
        <p:nvSpPr>
          <p:cNvPr id="7" name="角丸四角形 6">
            <a:extLst>
              <a:ext uri="{FF2B5EF4-FFF2-40B4-BE49-F238E27FC236}">
                <a16:creationId xmlns:a16="http://schemas.microsoft.com/office/drawing/2014/main" id="{61067ED8-F694-7873-E243-2FCD449002FE}"/>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F311B53-E777-31AF-B54B-011A01059030}"/>
              </a:ext>
            </a:extLst>
          </p:cNvPr>
          <p:cNvSpPr txBox="1"/>
          <p:nvPr/>
        </p:nvSpPr>
        <p:spPr>
          <a:xfrm>
            <a:off x="5489901" y="1146367"/>
            <a:ext cx="1212191"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2</a:t>
            </a:r>
            <a:endParaRPr kumimoji="1" lang="ja-JP" altLang="en-US" sz="2000" b="1" dirty="0">
              <a:solidFill>
                <a:srgbClr val="F36C37"/>
              </a:solidFill>
              <a:latin typeface="+mn-ea"/>
            </a:endParaRPr>
          </a:p>
        </p:txBody>
      </p:sp>
      <p:sp>
        <p:nvSpPr>
          <p:cNvPr id="4" name="スライド番号プレースホルダー 2">
            <a:extLst>
              <a:ext uri="{FF2B5EF4-FFF2-40B4-BE49-F238E27FC236}">
                <a16:creationId xmlns:a16="http://schemas.microsoft.com/office/drawing/2014/main" id="{2DEAB5CB-B8A6-C49F-CC66-4D89928B12D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49</a:t>
            </a:fld>
            <a:endParaRPr lang="en-US" altLang="ja-JP" dirty="0"/>
          </a:p>
        </p:txBody>
      </p:sp>
    </p:spTree>
    <p:extLst>
      <p:ext uri="{BB962C8B-B14F-4D97-AF65-F5344CB8AC3E}">
        <p14:creationId xmlns:p14="http://schemas.microsoft.com/office/powerpoint/2010/main" val="320101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422C9-EA4D-494C-A9C4-51836C80107E}"/>
              </a:ext>
            </a:extLst>
          </p:cNvPr>
          <p:cNvSpPr>
            <a:spLocks noGrp="1"/>
          </p:cNvSpPr>
          <p:nvPr>
            <p:ph type="title"/>
          </p:nvPr>
        </p:nvSpPr>
        <p:spPr/>
        <p:txBody>
          <a:bodyPr/>
          <a:lstStyle/>
          <a:p>
            <a:r>
              <a:rPr kumimoji="1" lang="ja-JP" altLang="en-US" dirty="0"/>
              <a:t>本コースの位置づけと関連コース</a:t>
            </a:r>
          </a:p>
        </p:txBody>
      </p:sp>
      <p:sp>
        <p:nvSpPr>
          <p:cNvPr id="3" name="スライド番号プレースホルダー 2">
            <a:extLst>
              <a:ext uri="{FF2B5EF4-FFF2-40B4-BE49-F238E27FC236}">
                <a16:creationId xmlns:a16="http://schemas.microsoft.com/office/drawing/2014/main" id="{0D86B2BC-6FA2-4B34-B63C-AC6D88C5A80D}"/>
              </a:ext>
            </a:extLst>
          </p:cNvPr>
          <p:cNvSpPr>
            <a:spLocks noGrp="1"/>
          </p:cNvSpPr>
          <p:nvPr>
            <p:ph type="sldNum" sz="quarter" idx="10"/>
          </p:nvPr>
        </p:nvSpPr>
        <p:spPr/>
        <p:txBody>
          <a:bodyPr/>
          <a:lstStyle/>
          <a:p>
            <a:fld id="{5D750650-B10A-47BF-93C2-E1678438B37A}" type="slidenum">
              <a:rPr kumimoji="1" lang="ja-JP" altLang="en-US" smtClean="0"/>
              <a:pPr/>
              <a:t>5</a:t>
            </a:fld>
            <a:endParaRPr kumimoji="1" lang="ja-JP" altLang="en-US"/>
          </a:p>
        </p:txBody>
      </p:sp>
      <p:sp>
        <p:nvSpPr>
          <p:cNvPr id="76" name="フリーフォーム: 図形 75">
            <a:extLst>
              <a:ext uri="{FF2B5EF4-FFF2-40B4-BE49-F238E27FC236}">
                <a16:creationId xmlns:a16="http://schemas.microsoft.com/office/drawing/2014/main" id="{74DF0430-919D-4661-9B2F-7BCB17FA4D5E}"/>
              </a:ext>
            </a:extLst>
          </p:cNvPr>
          <p:cNvSpPr/>
          <p:nvPr/>
        </p:nvSpPr>
        <p:spPr bwMode="auto">
          <a:xfrm>
            <a:off x="926871" y="2675007"/>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47D4E"/>
              </a:gs>
              <a:gs pos="100000">
                <a:srgbClr val="F36C37"/>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algn="ctr"/>
            <a:r>
              <a:rPr kumimoji="1" lang="en-US" altLang="ja-JP" sz="1600" b="1" spc="300" dirty="0">
                <a:effectLst>
                  <a:outerShdw blurRad="38100" dist="38100" dir="2700000" algn="tl">
                    <a:srgbClr val="000000">
                      <a:alpha val="43137"/>
                    </a:srgbClr>
                  </a:outerShdw>
                </a:effectLst>
              </a:rPr>
              <a:t>Python</a:t>
            </a:r>
            <a:r>
              <a:rPr kumimoji="1" lang="ja-JP" altLang="en-US" sz="1600" b="1" spc="300" dirty="0">
                <a:effectLst>
                  <a:outerShdw blurRad="38100" dist="38100" dir="2700000" algn="tl">
                    <a:srgbClr val="000000">
                      <a:alpha val="43137"/>
                    </a:srgbClr>
                  </a:outerShdw>
                </a:effectLst>
              </a:rPr>
              <a:t>プログラミング</a:t>
            </a:r>
            <a:r>
              <a:rPr kumimoji="1" lang="en-US" altLang="ja-JP" sz="2400" b="1" spc="300" dirty="0">
                <a:effectLst>
                  <a:outerShdw blurRad="38100" dist="38100" dir="2700000" algn="tl">
                    <a:srgbClr val="000000">
                      <a:alpha val="43137"/>
                    </a:srgbClr>
                  </a:outerShdw>
                </a:effectLst>
              </a:rPr>
              <a:t>1</a:t>
            </a:r>
            <a:endParaRPr kumimoji="1" lang="en-US" altLang="ja-JP" sz="1600" b="1" spc="300" dirty="0">
              <a:effectLst>
                <a:outerShdw blurRad="38100" dist="38100" dir="2700000" algn="tl">
                  <a:srgbClr val="000000">
                    <a:alpha val="43137"/>
                  </a:srgbClr>
                </a:outerShdw>
              </a:effectLst>
            </a:endParaRPr>
          </a:p>
          <a:p>
            <a:pPr algn="ctr"/>
            <a:r>
              <a:rPr kumimoji="1" lang="ja-JP" altLang="en-US" sz="1600" b="1" spc="300" dirty="0">
                <a:effectLst>
                  <a:outerShdw blurRad="38100" dist="38100" dir="2700000" algn="tl">
                    <a:srgbClr val="000000">
                      <a:alpha val="43137"/>
                    </a:srgbClr>
                  </a:outerShdw>
                </a:effectLst>
              </a:rPr>
              <a:t>基本文法編</a:t>
            </a:r>
            <a:endParaRPr kumimoji="1" lang="ja-JP" altLang="en-US" sz="2200" b="1" spc="300" dirty="0">
              <a:solidFill>
                <a:schemeClr val="lt1"/>
              </a:solidFill>
              <a:effectLst>
                <a:outerShdw blurRad="38100" dist="38100" dir="2700000" algn="tl">
                  <a:srgbClr val="000000">
                    <a:alpha val="43137"/>
                  </a:srgbClr>
                </a:outerShdw>
              </a:effectLst>
            </a:endParaRPr>
          </a:p>
        </p:txBody>
      </p:sp>
      <p:sp>
        <p:nvSpPr>
          <p:cNvPr id="77" name="フリーフォーム: 図形 76">
            <a:extLst>
              <a:ext uri="{FF2B5EF4-FFF2-40B4-BE49-F238E27FC236}">
                <a16:creationId xmlns:a16="http://schemas.microsoft.com/office/drawing/2014/main" id="{F8E69AC2-9E3B-48E9-A4DE-72C39D7FA801}"/>
              </a:ext>
            </a:extLst>
          </p:cNvPr>
          <p:cNvSpPr/>
          <p:nvPr/>
        </p:nvSpPr>
        <p:spPr bwMode="auto">
          <a:xfrm>
            <a:off x="1007331" y="3998838"/>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70CFF5"/>
              </a:gs>
              <a:gs pos="100000">
                <a:srgbClr val="0FAEF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プログラミング</a:t>
            </a:r>
            <a:r>
              <a:rPr kumimoji="1" lang="en-US" altLang="ja-JP" sz="2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2</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オブジェクト指向編</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8" name="フリーフォーム: 図形 77">
            <a:extLst>
              <a:ext uri="{FF2B5EF4-FFF2-40B4-BE49-F238E27FC236}">
                <a16:creationId xmlns:a16="http://schemas.microsoft.com/office/drawing/2014/main" id="{E13AC79A-4507-41F6-8956-2FFD64C92432}"/>
              </a:ext>
            </a:extLst>
          </p:cNvPr>
          <p:cNvSpPr/>
          <p:nvPr/>
        </p:nvSpPr>
        <p:spPr bwMode="auto">
          <a:xfrm>
            <a:off x="6884072" y="268481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EC22E"/>
              </a:gs>
              <a:gs pos="100000">
                <a:srgbClr val="FF960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による</a:t>
            </a: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データ分析入門</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9" name="フリーフォーム: 図形 78">
            <a:extLst>
              <a:ext uri="{FF2B5EF4-FFF2-40B4-BE49-F238E27FC236}">
                <a16:creationId xmlns:a16="http://schemas.microsoft.com/office/drawing/2014/main" id="{6132CD2C-3DB9-440E-979D-C57C283D6483}"/>
              </a:ext>
            </a:extLst>
          </p:cNvPr>
          <p:cNvSpPr/>
          <p:nvPr/>
        </p:nvSpPr>
        <p:spPr bwMode="auto">
          <a:xfrm>
            <a:off x="3856857" y="140595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9994EF"/>
              </a:gs>
              <a:gs pos="100000">
                <a:srgbClr val="A74DF1"/>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マシンラーニング</a:t>
            </a:r>
            <a:endParaRPr kumimoji="1" lang="en-US" altLang="ja-JP" sz="1600" b="1" spc="300" dirty="0">
              <a:solidFill>
                <a:srgbClr val="FFFFFF"/>
              </a:solidFill>
              <a:effectLst>
                <a:outerShdw blurRad="38100" dist="38100" dir="2700000" algn="tl">
                  <a:srgbClr val="000000">
                    <a:alpha val="43137"/>
                  </a:srgbClr>
                </a:outerShdw>
              </a:effectLst>
              <a:latin typeface="Arial"/>
              <a:ea typeface="メイリオ"/>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オーバービュー</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80" name="フリーフォーム: 図形 79">
            <a:extLst>
              <a:ext uri="{FF2B5EF4-FFF2-40B4-BE49-F238E27FC236}">
                <a16:creationId xmlns:a16="http://schemas.microsoft.com/office/drawing/2014/main" id="{DB0C0B5E-5512-452F-9F0B-D2D911C8159E}"/>
              </a:ext>
            </a:extLst>
          </p:cNvPr>
          <p:cNvSpPr/>
          <p:nvPr/>
        </p:nvSpPr>
        <p:spPr bwMode="auto">
          <a:xfrm>
            <a:off x="6884071" y="3998838"/>
            <a:ext cx="4027309" cy="728176"/>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58E2A6"/>
              </a:gs>
              <a:gs pos="100000">
                <a:srgbClr val="15BC9E"/>
              </a:gs>
            </a:gsLst>
            <a:lin ang="18900000" scaled="1"/>
          </a:gradFill>
          <a:ln w="57150">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で学ぶ</a:t>
            </a:r>
            <a:b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b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機械学習 </a:t>
            </a:r>
            <a: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t>&amp; </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ディープラーニング ハンズオン</a:t>
            </a:r>
            <a:endPar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4" name="テキスト ボックス 3">
            <a:extLst>
              <a:ext uri="{FF2B5EF4-FFF2-40B4-BE49-F238E27FC236}">
                <a16:creationId xmlns:a16="http://schemas.microsoft.com/office/drawing/2014/main" id="{A0444C02-DAE9-4C1B-BA4E-D67F9AB7B2C2}"/>
              </a:ext>
            </a:extLst>
          </p:cNvPr>
          <p:cNvSpPr txBox="1"/>
          <p:nvPr/>
        </p:nvSpPr>
        <p:spPr>
          <a:xfrm>
            <a:off x="2017135" y="5378916"/>
            <a:ext cx="7759816" cy="461665"/>
          </a:xfrm>
          <a:prstGeom prst="rect">
            <a:avLst/>
          </a:prstGeom>
          <a:noFill/>
        </p:spPr>
        <p:txBody>
          <a:bodyPr wrap="square" rtlCol="0">
            <a:spAutoFit/>
          </a:bodyPr>
          <a:lstStyle/>
          <a:p>
            <a:pPr algn="l" defTabSz="914400" fontAlgn="base">
              <a:spcBef>
                <a:spcPct val="0"/>
              </a:spcBef>
              <a:spcAft>
                <a:spcPct val="0"/>
              </a:spcAft>
            </a:pPr>
            <a:r>
              <a:rPr kumimoji="1" lang="en-US" altLang="ja-JP" sz="2400" dirty="0">
                <a:solidFill>
                  <a:schemeClr val="tx2">
                    <a:lumMod val="75000"/>
                    <a:lumOff val="25000"/>
                  </a:schemeClr>
                </a:solidFill>
                <a:latin typeface="+mn-ea"/>
              </a:rPr>
              <a:t>※ </a:t>
            </a:r>
            <a:r>
              <a:rPr kumimoji="1" lang="ja-JP" altLang="en-US" sz="2400" dirty="0">
                <a:solidFill>
                  <a:schemeClr val="tx2">
                    <a:lumMod val="75000"/>
                    <a:lumOff val="25000"/>
                  </a:schemeClr>
                </a:solidFill>
                <a:latin typeface="+mn-ea"/>
              </a:rPr>
              <a:t>本コースに必須なのは</a:t>
            </a:r>
            <a:r>
              <a:rPr kumimoji="1" lang="en-US" altLang="ja-JP" sz="2400" dirty="0">
                <a:solidFill>
                  <a:schemeClr val="tx2">
                    <a:lumMod val="75000"/>
                    <a:lumOff val="25000"/>
                  </a:schemeClr>
                </a:solidFill>
                <a:latin typeface="+mn-ea"/>
              </a:rPr>
              <a:t>Python</a:t>
            </a:r>
            <a:r>
              <a:rPr kumimoji="1" lang="ja-JP" altLang="en-US" sz="2400" dirty="0">
                <a:solidFill>
                  <a:schemeClr val="tx2">
                    <a:lumMod val="75000"/>
                    <a:lumOff val="25000"/>
                  </a:schemeClr>
                </a:solidFill>
                <a:latin typeface="+mn-ea"/>
              </a:rPr>
              <a:t>基本文法です。</a:t>
            </a:r>
            <a:endParaRPr kumimoji="1" lang="en-US" altLang="ja-JP" sz="2400" dirty="0">
              <a:solidFill>
                <a:schemeClr val="tx2">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52519088-904F-4FF8-BF41-793D7D6CD691}"/>
              </a:ext>
            </a:extLst>
          </p:cNvPr>
          <p:cNvCxnSpPr>
            <a:cxnSpLocks/>
          </p:cNvCxnSpPr>
          <p:nvPr/>
        </p:nvCxnSpPr>
        <p:spPr>
          <a:xfrm flipV="1">
            <a:off x="4969607" y="3023195"/>
            <a:ext cx="1854872" cy="10968"/>
          </a:xfrm>
          <a:prstGeom prst="straightConnector1">
            <a:avLst/>
          </a:prstGeom>
          <a:ln w="57150">
            <a:solidFill>
              <a:schemeClr val="tx2">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3B31F270-4BF5-41E0-9BE6-DEB6B9EB8535}"/>
              </a:ext>
            </a:extLst>
          </p:cNvPr>
          <p:cNvCxnSpPr>
            <a:cxnSpLocks/>
          </p:cNvCxnSpPr>
          <p:nvPr/>
        </p:nvCxnSpPr>
        <p:spPr>
          <a:xfrm>
            <a:off x="4969607" y="3177163"/>
            <a:ext cx="1834005" cy="1023430"/>
          </a:xfrm>
          <a:prstGeom prst="straightConnector1">
            <a:avLst/>
          </a:prstGeom>
          <a:ln w="5715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矢印コネクタ 24">
            <a:extLst>
              <a:ext uri="{FF2B5EF4-FFF2-40B4-BE49-F238E27FC236}">
                <a16:creationId xmlns:a16="http://schemas.microsoft.com/office/drawing/2014/main" id="{A63DD831-548F-4E6A-BFDE-7758A09363C4}"/>
              </a:ext>
            </a:extLst>
          </p:cNvPr>
          <p:cNvCxnSpPr>
            <a:cxnSpLocks/>
          </p:cNvCxnSpPr>
          <p:nvPr/>
        </p:nvCxnSpPr>
        <p:spPr>
          <a:xfrm>
            <a:off x="8688488" y="3403126"/>
            <a:ext cx="0" cy="583500"/>
          </a:xfrm>
          <a:prstGeom prst="straightConnector1">
            <a:avLst/>
          </a:prstGeom>
          <a:ln w="57150">
            <a:solidFill>
              <a:schemeClr val="tx2">
                <a:lumMod val="75000"/>
                <a:lumOff val="25000"/>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70E358-AC43-4270-9AC8-2DAAA78F59D3}"/>
              </a:ext>
            </a:extLst>
          </p:cNvPr>
          <p:cNvCxnSpPr>
            <a:cxnSpLocks/>
          </p:cNvCxnSpPr>
          <p:nvPr/>
        </p:nvCxnSpPr>
        <p:spPr>
          <a:xfrm>
            <a:off x="2864699" y="3403126"/>
            <a:ext cx="0" cy="583500"/>
          </a:xfrm>
          <a:prstGeom prst="straightConnector1">
            <a:avLst/>
          </a:prstGeom>
          <a:ln w="57150">
            <a:solidFill>
              <a:schemeClr val="tx2">
                <a:lumMod val="75000"/>
                <a:lumOff val="2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74CDDD19-27FA-4797-861B-A05211018406}"/>
              </a:ext>
            </a:extLst>
          </p:cNvPr>
          <p:cNvCxnSpPr>
            <a:cxnSpLocks/>
          </p:cNvCxnSpPr>
          <p:nvPr/>
        </p:nvCxnSpPr>
        <p:spPr>
          <a:xfrm flipV="1">
            <a:off x="4998384" y="4361641"/>
            <a:ext cx="1854872" cy="10968"/>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64762B47-FD87-4A51-985D-0985496CA071}"/>
              </a:ext>
            </a:extLst>
          </p:cNvPr>
          <p:cNvCxnSpPr>
            <a:cxnSpLocks/>
          </p:cNvCxnSpPr>
          <p:nvPr/>
        </p:nvCxnSpPr>
        <p:spPr>
          <a:xfrm flipV="1">
            <a:off x="4998384" y="3177163"/>
            <a:ext cx="1826095" cy="1041126"/>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3779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50</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1615810" y="1400410"/>
            <a:ext cx="3474028" cy="4770537"/>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とは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機械学習とは</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教師あり学習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回帰</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分類</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教師なし学習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クラスタリング</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教科学習</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ディープラーニングとは</a:t>
            </a:r>
            <a:endParaRPr kumimoji="1" lang="en-US" altLang="ja-JP" dirty="0">
              <a:solidFill>
                <a:srgbClr val="000000"/>
              </a:solidFill>
              <a:latin typeface="+mn-ea"/>
            </a:endParaRP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のタスク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画像処理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自然言語処理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時系列</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生成</a:t>
            </a:r>
            <a:r>
              <a:rPr kumimoji="1" lang="en-US" altLang="ja-JP" dirty="0">
                <a:solidFill>
                  <a:srgbClr val="000000"/>
                </a:solidFill>
                <a:latin typeface="+mn-ea"/>
              </a:rPr>
              <a:t>AI</a:t>
            </a: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の誤認識</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b="1">
                <a:solidFill>
                  <a:srgbClr val="F36C37"/>
                </a:solidFill>
                <a:latin typeface="+mn-ea"/>
              </a:rPr>
              <a:t>責任ある</a:t>
            </a:r>
            <a:r>
              <a:rPr kumimoji="1" lang="en-US" altLang="ja-JP" sz="2000" b="1" dirty="0">
                <a:solidFill>
                  <a:srgbClr val="F36C37"/>
                </a:solidFill>
                <a:latin typeface="+mn-ea"/>
              </a:rPr>
              <a:t> AI </a:t>
            </a:r>
            <a:r>
              <a:rPr kumimoji="1" lang="ja-JP" altLang="en-US" sz="2000" b="1">
                <a:solidFill>
                  <a:srgbClr val="F36C37"/>
                </a:solidFill>
                <a:latin typeface="+mn-ea"/>
              </a:rPr>
              <a:t>の原則</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3214843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第2章 </a:t>
            </a:r>
            <a:r>
              <a:rPr lang="en-US" altLang="ja-JP" dirty="0"/>
              <a:t>AI </a:t>
            </a:r>
            <a:r>
              <a:rPr lang="ja-JP" altLang="en-US"/>
              <a:t>プロジェクトの全体像</a:t>
            </a:r>
            <a:endParaRPr dirty="0"/>
          </a:p>
        </p:txBody>
      </p:sp>
    </p:spTree>
    <p:extLst>
      <p:ext uri="{BB962C8B-B14F-4D97-AF65-F5344CB8AC3E}">
        <p14:creationId xmlns:p14="http://schemas.microsoft.com/office/powerpoint/2010/main" val="250443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a:t>
            </a:r>
            <a:r>
              <a:rPr lang="ja-JP" altLang="en-US" sz="2000" b="1">
                <a:solidFill>
                  <a:srgbClr val="F36C37"/>
                </a:solidFill>
              </a:rPr>
              <a:t>は、</a:t>
            </a:r>
            <a:r>
              <a:rPr lang="en-US" altLang="ja-JP" sz="2000" b="1" dirty="0">
                <a:solidFill>
                  <a:srgbClr val="F36C37"/>
                </a:solidFill>
              </a:rPr>
              <a:t>AI </a:t>
            </a:r>
            <a:r>
              <a:rPr lang="ja-JP" altLang="en-US" sz="2000" b="1">
                <a:solidFill>
                  <a:srgbClr val="F36C37"/>
                </a:solidFill>
              </a:rPr>
              <a:t>プロジェクトの全体像についてお話します。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en-US" altLang="ja-JP" sz="2000" b="1" dirty="0">
                <a:solidFill>
                  <a:srgbClr val="F36C37"/>
                </a:solidFill>
              </a:rPr>
              <a:t>AI </a:t>
            </a:r>
            <a:r>
              <a:rPr lang="ja-JP" altLang="en-US" sz="2000" b="1">
                <a:solidFill>
                  <a:srgbClr val="F36C37"/>
                </a:solidFill>
              </a:rPr>
              <a:t>の導入を成功に導くうえでどのような手順で導入を進めるのか、データエンジニアリングなどの</a:t>
            </a:r>
            <a:r>
              <a:rPr lang="en-US" altLang="ja-JP" sz="2000" b="1" dirty="0">
                <a:solidFill>
                  <a:srgbClr val="F36C37"/>
                </a:solidFill>
              </a:rPr>
              <a:t> AI </a:t>
            </a:r>
            <a:r>
              <a:rPr lang="ja-JP" altLang="en-US" sz="2000" b="1">
                <a:solidFill>
                  <a:srgbClr val="F36C37"/>
                </a:solidFill>
              </a:rPr>
              <a:t>と密接に関わるコンポーネントについてお話します。</a:t>
            </a:r>
            <a:endParaRPr lang="en-US" altLang="ja-JP"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52</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ja-JP" altLang="en-US" sz="2000"/>
              <a:t>業務改善と新規ビジネスにおける</a:t>
            </a:r>
            <a:r>
              <a:rPr lang="en-US" altLang="ja-JP" sz="2000" dirty="0"/>
              <a:t> AI </a:t>
            </a:r>
            <a:r>
              <a:rPr lang="ja-JP" altLang="en-US" sz="2000"/>
              <a:t>導入の違いが説明できる</a:t>
            </a:r>
            <a:endParaRPr lang="en-US" altLang="ja-JP" sz="2000" dirty="0"/>
          </a:p>
          <a:p>
            <a:pPr marL="514350" indent="-514350">
              <a:spcBef>
                <a:spcPts val="0"/>
              </a:spcBef>
            </a:pPr>
            <a:r>
              <a:rPr lang="ja-JP" altLang="en-US" sz="2000"/>
              <a:t>機会機械システムに求められる要素が説明できる</a:t>
            </a:r>
            <a:endParaRPr lang="en-US" altLang="ja-JP" sz="2000" dirty="0"/>
          </a:p>
          <a:p>
            <a:pPr marL="514350" indent="-514350">
              <a:spcBef>
                <a:spcPts val="0"/>
              </a:spcBef>
            </a:pPr>
            <a:r>
              <a:rPr lang="ja-JP" altLang="en-US" sz="2000"/>
              <a:t>データエンジニアリングとはなにか説明できる</a:t>
            </a:r>
            <a:endParaRPr lang="en-US" altLang="ja-JP" sz="2000" dirty="0"/>
          </a:p>
          <a:p>
            <a:pPr marL="514350" indent="-514350">
              <a:spcBef>
                <a:spcPts val="0"/>
              </a:spcBef>
            </a:pPr>
            <a:endParaRPr lang="en-US" altLang="ja-JP" sz="2000" dirty="0"/>
          </a:p>
          <a:p>
            <a:pPr marL="514350" indent="-514350">
              <a:spcBef>
                <a:spcPts val="0"/>
              </a:spcBef>
            </a:pPr>
            <a:endParaRPr lang="ja-JP" altLang="en-US" sz="200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73799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プロジェクトの導入プロセス</a:t>
            </a:r>
            <a:endParaRPr lang="en-US" dirty="0">
              <a:solidFill>
                <a:srgbClr val="F36C37"/>
              </a:solidFill>
            </a:endParaRPr>
          </a:p>
          <a:p>
            <a:pPr>
              <a:spcBef>
                <a:spcPts val="0"/>
              </a:spcBef>
              <a:buFont typeface="Wingdings" pitchFamily="2" charset="2"/>
              <a:buChar char="ü"/>
            </a:pPr>
            <a:r>
              <a:rPr lang="ja-JP" altLang="en-US">
                <a:solidFill>
                  <a:srgbClr val="F36C37"/>
                </a:solidFill>
              </a:rPr>
              <a:t>目的設定とプロジェクトスコープ</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データエンジニアリング</a:t>
            </a: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en-US" altLang="ja-JP" sz="3600" spc="150" dirty="0">
                <a:solidFill>
                  <a:srgbClr val="F36C37"/>
                </a:solidFill>
              </a:rPr>
              <a:t>2</a:t>
            </a:r>
            <a:r>
              <a:rPr lang="ja-JP" altLang="en-US" sz="3600" spc="150">
                <a:solidFill>
                  <a:srgbClr val="F36C37"/>
                </a:solidFill>
              </a:rPr>
              <a:t>章　</a:t>
            </a:r>
            <a:r>
              <a:rPr lang="en-US" altLang="ja-JP" sz="3600" spc="150" dirty="0">
                <a:solidFill>
                  <a:srgbClr val="F36C37"/>
                </a:solidFill>
              </a:rPr>
              <a:t>AI </a:t>
            </a:r>
            <a:r>
              <a:rPr lang="ja-JP" altLang="en-US" sz="3600" spc="150">
                <a:solidFill>
                  <a:srgbClr val="F36C37"/>
                </a:solidFill>
              </a:rPr>
              <a:t>プロジェクトの全体像</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1230119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プロジェクトの導入プロセス</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54</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1. </a:t>
            </a:r>
            <a:r>
              <a:rPr kumimoji="1" lang="ja-JP" altLang="en-US" b="1" kern="1200" dirty="0">
                <a:solidFill>
                  <a:schemeClr val="bg1"/>
                </a:solidFill>
                <a:latin typeface="+mn-ea"/>
                <a:ea typeface="+mn-ea"/>
                <a:cs typeface="+mn-cs"/>
              </a:rPr>
              <a:t>プロジェクトスコープの決定</a:t>
            </a:r>
            <a:endParaRPr kumimoji="1" lang="ja-JP" altLang="en-US" b="1" dirty="0">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861246" y="6100111"/>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
        <p:nvSpPr>
          <p:cNvPr id="2" name="テキスト ボックス 1">
            <a:extLst>
              <a:ext uri="{FF2B5EF4-FFF2-40B4-BE49-F238E27FC236}">
                <a16:creationId xmlns:a16="http://schemas.microsoft.com/office/drawing/2014/main" id="{7BDA9FD3-3D06-4D4F-A873-08E30EC0E987}"/>
              </a:ext>
            </a:extLst>
          </p:cNvPr>
          <p:cNvSpPr txBox="1"/>
          <p:nvPr/>
        </p:nvSpPr>
        <p:spPr>
          <a:xfrm>
            <a:off x="7983536" y="5526985"/>
            <a:ext cx="3090910" cy="261610"/>
          </a:xfrm>
          <a:prstGeom prst="rect">
            <a:avLst/>
          </a:prstGeom>
          <a:noFill/>
        </p:spPr>
        <p:txBody>
          <a:bodyPr wrap="none" rtlCol="0">
            <a:spAutoFit/>
          </a:bodyPr>
          <a:lstStyle/>
          <a:p>
            <a:pPr algn="ctr" defTabSz="914400" fontAlgn="base">
              <a:spcBef>
                <a:spcPct val="0"/>
              </a:spcBef>
              <a:spcAft>
                <a:spcPct val="0"/>
              </a:spcAft>
            </a:pPr>
            <a:r>
              <a:rPr kumimoji="1" lang="ja-JP" altLang="en-US" sz="1100">
                <a:solidFill>
                  <a:srgbClr val="000000"/>
                </a:solidFill>
                <a:latin typeface="+mn-ea"/>
              </a:rPr>
              <a:t>出典：機械学習システムデザイン（</a:t>
            </a:r>
            <a:r>
              <a:rPr kumimoji="1" lang="en-US" altLang="ja-JP" sz="1100" dirty="0">
                <a:solidFill>
                  <a:srgbClr val="000000"/>
                </a:solidFill>
                <a:latin typeface="+mn-ea"/>
              </a:rPr>
              <a:t>O’Reilly</a:t>
            </a:r>
            <a:r>
              <a:rPr kumimoji="1" lang="ja-JP" altLang="en-US" sz="1100">
                <a:solidFill>
                  <a:srgbClr val="000000"/>
                </a:solidFill>
                <a:latin typeface="+mn-ea"/>
              </a:rPr>
              <a:t>）</a:t>
            </a:r>
            <a:endParaRPr kumimoji="1" lang="ja-JP" altLang="en-US" sz="1100" dirty="0">
              <a:solidFill>
                <a:srgbClr val="000000"/>
              </a:solidFill>
              <a:latin typeface="+mn-ea"/>
            </a:endParaRPr>
          </a:p>
        </p:txBody>
      </p:sp>
    </p:spTree>
    <p:extLst>
      <p:ext uri="{BB962C8B-B14F-4D97-AF65-F5344CB8AC3E}">
        <p14:creationId xmlns:p14="http://schemas.microsoft.com/office/powerpoint/2010/main" val="1353755181"/>
      </p:ext>
    </p:extLst>
  </p:cSld>
  <p:clrMapOvr>
    <a:masterClrMapping/>
  </p:clrMapOvr>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55</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892514"/>
            <a:ext cx="348685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1. </a:t>
            </a:r>
            <a:r>
              <a:rPr kumimoji="1" lang="ja-JP" altLang="en-US" b="1" kern="1200">
                <a:solidFill>
                  <a:schemeClr val="bg1"/>
                </a:solidFill>
                <a:latin typeface="+mn-ea"/>
                <a:ea typeface="+mn-ea"/>
                <a:cs typeface="+mn-cs"/>
              </a:rPr>
              <a:t>プロジェクトスコープの決定</a:t>
            </a:r>
            <a:endParaRPr kumimoji="1" lang="ja-JP" altLang="en-US"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789379"/>
            <a:ext cx="302518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4320725"/>
            <a:ext cx="2563523"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390033"/>
            <a:ext cx="142058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4320725"/>
            <a:ext cx="210185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789379"/>
            <a:ext cx="1871026"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207718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85951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69005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61857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315871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315871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97180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50539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315871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313562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テキスト ボックス 9">
            <a:extLst>
              <a:ext uri="{FF2B5EF4-FFF2-40B4-BE49-F238E27FC236}">
                <a16:creationId xmlns:a16="http://schemas.microsoft.com/office/drawing/2014/main" id="{65405B85-BBBA-44B1-F026-E2C20C338E88}"/>
              </a:ext>
            </a:extLst>
          </p:cNvPr>
          <p:cNvSpPr txBox="1"/>
          <p:nvPr/>
        </p:nvSpPr>
        <p:spPr>
          <a:xfrm>
            <a:off x="520384" y="1145022"/>
            <a:ext cx="3185487"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ja-JP" altLang="en-US" b="1" kern="1200">
                <a:solidFill>
                  <a:schemeClr val="bg1"/>
                </a:solidFill>
                <a:latin typeface="+mn-ea"/>
                <a:ea typeface="+mn-ea"/>
                <a:cs typeface="+mn-cs"/>
              </a:rPr>
              <a:t>プロジェクトスコープの目的</a:t>
            </a:r>
            <a:endParaRPr kumimoji="1" lang="ja-JP" altLang="en-US" b="1">
              <a:solidFill>
                <a:schemeClr val="bg1"/>
              </a:solidFill>
              <a:latin typeface="+mn-ea"/>
            </a:endParaRPr>
          </a:p>
        </p:txBody>
      </p:sp>
      <p:cxnSp>
        <p:nvCxnSpPr>
          <p:cNvPr id="18" name="カギ線コネクタ 17">
            <a:extLst>
              <a:ext uri="{FF2B5EF4-FFF2-40B4-BE49-F238E27FC236}">
                <a16:creationId xmlns:a16="http://schemas.microsoft.com/office/drawing/2014/main" id="{94AC05EC-A9B4-F6AE-B25A-47D68B3E9979}"/>
              </a:ext>
            </a:extLst>
          </p:cNvPr>
          <p:cNvCxnSpPr>
            <a:stCxn id="10" idx="3"/>
            <a:endCxn id="4" idx="0"/>
          </p:cNvCxnSpPr>
          <p:nvPr/>
        </p:nvCxnSpPr>
        <p:spPr>
          <a:xfrm>
            <a:off x="3705871" y="1329688"/>
            <a:ext cx="2303407" cy="562826"/>
          </a:xfrm>
          <a:prstGeom prst="bentConnector2">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3852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DD9C88-E3F2-4EB4-3F71-6029AB454B5E}"/>
              </a:ext>
            </a:extLst>
          </p:cNvPr>
          <p:cNvSpPr>
            <a:spLocks noGrp="1"/>
          </p:cNvSpPr>
          <p:nvPr>
            <p:ph type="title"/>
          </p:nvPr>
        </p:nvSpPr>
        <p:spPr/>
        <p:txBody>
          <a:bodyPr/>
          <a:lstStyle/>
          <a:p>
            <a:r>
              <a:rPr kumimoji="1" lang="ja-JP" altLang="en-US"/>
              <a:t>プロジェクトスコープ</a:t>
            </a:r>
          </a:p>
        </p:txBody>
      </p:sp>
      <p:sp>
        <p:nvSpPr>
          <p:cNvPr id="3" name="スライド番号プレースホルダー 2">
            <a:extLst>
              <a:ext uri="{FF2B5EF4-FFF2-40B4-BE49-F238E27FC236}">
                <a16:creationId xmlns:a16="http://schemas.microsoft.com/office/drawing/2014/main" id="{0D1097FE-9CFC-85FE-1067-AC61494BBFAD}"/>
              </a:ext>
            </a:extLst>
          </p:cNvPr>
          <p:cNvSpPr>
            <a:spLocks noGrp="1"/>
          </p:cNvSpPr>
          <p:nvPr>
            <p:ph type="sldNum" sz="quarter" idx="10"/>
          </p:nvPr>
        </p:nvSpPr>
        <p:spPr/>
        <p:txBody>
          <a:bodyPr/>
          <a:lstStyle/>
          <a:p>
            <a:fld id="{5D750650-B10A-47BF-93C2-E1678438B37A}" type="slidenum">
              <a:rPr lang="en-US" altLang="ja-JP" smtClean="0"/>
              <a:pPr/>
              <a:t>56</a:t>
            </a:fld>
            <a:endParaRPr lang="en-US" altLang="ja-JP" dirty="0"/>
          </a:p>
        </p:txBody>
      </p:sp>
      <p:sp>
        <p:nvSpPr>
          <p:cNvPr id="4" name="テキスト ボックス 3">
            <a:extLst>
              <a:ext uri="{FF2B5EF4-FFF2-40B4-BE49-F238E27FC236}">
                <a16:creationId xmlns:a16="http://schemas.microsoft.com/office/drawing/2014/main" id="{63413170-A01E-9FCD-0F84-535A0490DA26}"/>
              </a:ext>
            </a:extLst>
          </p:cNvPr>
          <p:cNvSpPr txBox="1"/>
          <p:nvPr/>
        </p:nvSpPr>
        <p:spPr>
          <a:xfrm>
            <a:off x="1027971" y="2721114"/>
            <a:ext cx="2492991" cy="400110"/>
          </a:xfrm>
          <a:prstGeom prst="rect">
            <a:avLst/>
          </a:prstGeom>
          <a:noFill/>
          <a:ln>
            <a:no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プロジェクトの目的</a:t>
            </a:r>
            <a:endParaRPr kumimoji="1" lang="ja-JP" altLang="en-US" sz="2000" b="1" dirty="0">
              <a:solidFill>
                <a:srgbClr val="F36C37"/>
              </a:solidFill>
              <a:latin typeface="+mn-ea"/>
            </a:endParaRPr>
          </a:p>
        </p:txBody>
      </p:sp>
      <p:sp>
        <p:nvSpPr>
          <p:cNvPr id="5" name="テキスト ボックス 4">
            <a:extLst>
              <a:ext uri="{FF2B5EF4-FFF2-40B4-BE49-F238E27FC236}">
                <a16:creationId xmlns:a16="http://schemas.microsoft.com/office/drawing/2014/main" id="{65393467-B3DF-35CC-D5B5-1FCCE42A1E3B}"/>
              </a:ext>
            </a:extLst>
          </p:cNvPr>
          <p:cNvSpPr txBox="1"/>
          <p:nvPr/>
        </p:nvSpPr>
        <p:spPr>
          <a:xfrm>
            <a:off x="4605224" y="2721114"/>
            <a:ext cx="2749472" cy="400110"/>
          </a:xfrm>
          <a:prstGeom prst="rect">
            <a:avLst/>
          </a:prstGeom>
          <a:noFill/>
          <a:ln>
            <a:no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プロジェクトスコープ</a:t>
            </a:r>
            <a:endParaRPr kumimoji="1" lang="ja-JP" altLang="en-US" sz="2000" b="1" dirty="0">
              <a:solidFill>
                <a:srgbClr val="F36C37"/>
              </a:solidFill>
              <a:latin typeface="+mn-ea"/>
            </a:endParaRPr>
          </a:p>
        </p:txBody>
      </p:sp>
      <p:cxnSp>
        <p:nvCxnSpPr>
          <p:cNvPr id="7" name="直線矢印コネクタ 6">
            <a:extLst>
              <a:ext uri="{FF2B5EF4-FFF2-40B4-BE49-F238E27FC236}">
                <a16:creationId xmlns:a16="http://schemas.microsoft.com/office/drawing/2014/main" id="{C985144A-75EB-C759-0574-366021151791}"/>
              </a:ext>
            </a:extLst>
          </p:cNvPr>
          <p:cNvCxnSpPr>
            <a:cxnSpLocks/>
          </p:cNvCxnSpPr>
          <p:nvPr/>
        </p:nvCxnSpPr>
        <p:spPr>
          <a:xfrm>
            <a:off x="3520962" y="2872183"/>
            <a:ext cx="1084262" cy="0"/>
          </a:xfrm>
          <a:prstGeom prst="straightConnector1">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 name="右カーブ矢印 9">
            <a:extLst>
              <a:ext uri="{FF2B5EF4-FFF2-40B4-BE49-F238E27FC236}">
                <a16:creationId xmlns:a16="http://schemas.microsoft.com/office/drawing/2014/main" id="{584A0624-6389-0CDA-E11D-3FF9F76C3F17}"/>
              </a:ext>
            </a:extLst>
          </p:cNvPr>
          <p:cNvSpPr/>
          <p:nvPr/>
        </p:nvSpPr>
        <p:spPr>
          <a:xfrm>
            <a:off x="7949101" y="2267133"/>
            <a:ext cx="979714" cy="1708181"/>
          </a:xfrm>
          <a:prstGeom prst="curved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85C3FEC-DBD2-BD3D-81E2-C77CE1BAD91C}"/>
              </a:ext>
            </a:extLst>
          </p:cNvPr>
          <p:cNvSpPr txBox="1"/>
          <p:nvPr/>
        </p:nvSpPr>
        <p:spPr>
          <a:xfrm>
            <a:off x="8760513" y="2613391"/>
            <a:ext cx="3063197" cy="1015663"/>
          </a:xfrm>
          <a:prstGeom prst="rect">
            <a:avLst/>
          </a:prstGeom>
          <a:noFill/>
        </p:spPr>
        <p:txBody>
          <a:bodyPr wrap="square" rtlCol="0">
            <a:spAutoFit/>
          </a:bodyPr>
          <a:lstStyle/>
          <a:p>
            <a:pPr algn="ctr" defTabSz="914400" fontAlgn="base">
              <a:spcBef>
                <a:spcPct val="0"/>
              </a:spcBef>
              <a:spcAft>
                <a:spcPct val="0"/>
              </a:spcAft>
            </a:pPr>
            <a:r>
              <a:rPr lang="ja-JP" altLang="en-US" sz="2000" b="0" i="0">
                <a:solidFill>
                  <a:srgbClr val="F36C37"/>
                </a:solidFill>
                <a:effectLst/>
                <a:highlight>
                  <a:srgbClr val="FFFFFF"/>
                </a:highlight>
                <a:latin typeface="Roboto" panose="02000000000000000000" pitchFamily="2" charset="0"/>
              </a:rPr>
              <a:t>プロジェクトで取り組むべき具体的な作業内容</a:t>
            </a:r>
            <a:r>
              <a:rPr kumimoji="1" lang="ja-JP" altLang="en-US" sz="2000">
                <a:solidFill>
                  <a:srgbClr val="F36C37"/>
                </a:solidFill>
                <a:highlight>
                  <a:srgbClr val="FFFFFF"/>
                </a:highlight>
                <a:latin typeface="+mn-ea"/>
              </a:rPr>
              <a:t>、</a:t>
            </a:r>
            <a:endParaRPr kumimoji="1" lang="en-US" altLang="ja-JP" sz="2000" dirty="0">
              <a:solidFill>
                <a:srgbClr val="F36C37"/>
              </a:solidFill>
              <a:highlight>
                <a:srgbClr val="FFFFFF"/>
              </a:highlight>
              <a:latin typeface="+mn-ea"/>
            </a:endParaRPr>
          </a:p>
          <a:p>
            <a:pPr algn="ctr" defTabSz="914400" fontAlgn="base">
              <a:spcBef>
                <a:spcPct val="0"/>
              </a:spcBef>
              <a:spcAft>
                <a:spcPct val="0"/>
              </a:spcAft>
            </a:pPr>
            <a:r>
              <a:rPr kumimoji="1" lang="ja-JP" altLang="en-US" sz="2000" b="0" i="0">
                <a:solidFill>
                  <a:srgbClr val="F36C37"/>
                </a:solidFill>
                <a:effectLst/>
                <a:highlight>
                  <a:srgbClr val="FFFFFF"/>
                </a:highlight>
                <a:latin typeface="+mn-ea"/>
              </a:rPr>
              <a:t>成果物を決める</a:t>
            </a:r>
            <a:endParaRPr kumimoji="1" lang="en-US" altLang="ja-JP" sz="2000" b="0" i="0" dirty="0">
              <a:solidFill>
                <a:srgbClr val="F36C37"/>
              </a:solidFill>
              <a:effectLst/>
              <a:highlight>
                <a:srgbClr val="FFFFFF"/>
              </a:highlight>
              <a:latin typeface="+mn-ea"/>
            </a:endParaRPr>
          </a:p>
        </p:txBody>
      </p:sp>
      <p:sp>
        <p:nvSpPr>
          <p:cNvPr id="12" name="テキスト ボックス 11">
            <a:extLst>
              <a:ext uri="{FF2B5EF4-FFF2-40B4-BE49-F238E27FC236}">
                <a16:creationId xmlns:a16="http://schemas.microsoft.com/office/drawing/2014/main" id="{8BAEC081-DB6B-FE2F-3FA6-AE6C45008EE5}"/>
              </a:ext>
            </a:extLst>
          </p:cNvPr>
          <p:cNvSpPr txBox="1"/>
          <p:nvPr/>
        </p:nvSpPr>
        <p:spPr>
          <a:xfrm>
            <a:off x="1270979" y="5093311"/>
            <a:ext cx="9417963" cy="461665"/>
          </a:xfrm>
          <a:prstGeom prst="rect">
            <a:avLst/>
          </a:prstGeom>
          <a:noFill/>
        </p:spPr>
        <p:txBody>
          <a:bodyPr wrap="none" rtlCol="0">
            <a:spAutoFit/>
          </a:bodyPr>
          <a:lstStyle/>
          <a:p>
            <a:pPr algn="ctr" defTabSz="914400" fontAlgn="base">
              <a:spcBef>
                <a:spcPct val="0"/>
              </a:spcBef>
              <a:spcAft>
                <a:spcPct val="0"/>
              </a:spcAft>
            </a:pPr>
            <a:r>
              <a:rPr kumimoji="1" lang="ja-JP" altLang="en-US" sz="2400">
                <a:solidFill>
                  <a:srgbClr val="F36C37"/>
                </a:solidFill>
                <a:latin typeface="+mn-ea"/>
              </a:rPr>
              <a:t>目的を達成するために何をどのようにおこなうのかを決定すること</a:t>
            </a:r>
            <a:endParaRPr kumimoji="1" lang="ja-JP" altLang="en-US" sz="2400" dirty="0">
              <a:solidFill>
                <a:srgbClr val="F36C37"/>
              </a:solidFill>
              <a:latin typeface="+mn-ea"/>
            </a:endParaRPr>
          </a:p>
        </p:txBody>
      </p:sp>
    </p:spTree>
    <p:extLst>
      <p:ext uri="{BB962C8B-B14F-4D97-AF65-F5344CB8AC3E}">
        <p14:creationId xmlns:p14="http://schemas.microsoft.com/office/powerpoint/2010/main" val="608370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1DF31412-70F2-75C3-EF23-4AE86D4A5B51}"/>
              </a:ext>
            </a:extLst>
          </p:cNvPr>
          <p:cNvSpPr/>
          <p:nvPr/>
        </p:nvSpPr>
        <p:spPr>
          <a:xfrm>
            <a:off x="368287" y="1711518"/>
            <a:ext cx="11640212" cy="1306521"/>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FFD74D9-4D8B-6846-FB1B-1973294DD44D}"/>
              </a:ext>
            </a:extLst>
          </p:cNvPr>
          <p:cNvSpPr>
            <a:spLocks noGrp="1"/>
          </p:cNvSpPr>
          <p:nvPr>
            <p:ph type="title"/>
          </p:nvPr>
        </p:nvSpPr>
        <p:spPr/>
        <p:txBody>
          <a:bodyPr/>
          <a:lstStyle/>
          <a:p>
            <a:r>
              <a:rPr kumimoji="1" lang="ja-JP" altLang="en-US"/>
              <a:t>プロジェクトの目的</a:t>
            </a:r>
          </a:p>
        </p:txBody>
      </p:sp>
      <p:sp>
        <p:nvSpPr>
          <p:cNvPr id="3" name="スライド番号プレースホルダー 2">
            <a:extLst>
              <a:ext uri="{FF2B5EF4-FFF2-40B4-BE49-F238E27FC236}">
                <a16:creationId xmlns:a16="http://schemas.microsoft.com/office/drawing/2014/main" id="{D0853BCB-5A3F-D2DC-BB87-85CB89F3F2BF}"/>
              </a:ext>
            </a:extLst>
          </p:cNvPr>
          <p:cNvSpPr>
            <a:spLocks noGrp="1"/>
          </p:cNvSpPr>
          <p:nvPr>
            <p:ph type="sldNum" sz="quarter" idx="10"/>
          </p:nvPr>
        </p:nvSpPr>
        <p:spPr/>
        <p:txBody>
          <a:bodyPr/>
          <a:lstStyle/>
          <a:p>
            <a:fld id="{5D750650-B10A-47BF-93C2-E1678438B37A}" type="slidenum">
              <a:rPr lang="en-US" altLang="ja-JP" smtClean="0"/>
              <a:pPr/>
              <a:t>57</a:t>
            </a:fld>
            <a:endParaRPr lang="en-US" altLang="ja-JP" dirty="0"/>
          </a:p>
        </p:txBody>
      </p:sp>
      <p:sp>
        <p:nvSpPr>
          <p:cNvPr id="6" name="テキスト ボックス 5">
            <a:extLst>
              <a:ext uri="{FF2B5EF4-FFF2-40B4-BE49-F238E27FC236}">
                <a16:creationId xmlns:a16="http://schemas.microsoft.com/office/drawing/2014/main" id="{FE8459E7-3A7E-B272-BA02-831626CFE5AF}"/>
              </a:ext>
            </a:extLst>
          </p:cNvPr>
          <p:cNvSpPr txBox="1"/>
          <p:nvPr/>
        </p:nvSpPr>
        <p:spPr>
          <a:xfrm>
            <a:off x="368287" y="1960141"/>
            <a:ext cx="5963560" cy="923330"/>
          </a:xfrm>
          <a:prstGeom prst="rect">
            <a:avLst/>
          </a:prstGeom>
          <a:noFill/>
        </p:spPr>
        <p:txBody>
          <a:bodyPr wrap="square" rtlCol="0">
            <a:spAutoFit/>
          </a:bodyPr>
          <a:lstStyle/>
          <a:p>
            <a:pPr defTabSz="914400" fontAlgn="base">
              <a:spcBef>
                <a:spcPct val="0"/>
              </a:spcBef>
              <a:spcAft>
                <a:spcPct val="0"/>
              </a:spcAft>
            </a:pPr>
            <a:r>
              <a:rPr kumimoji="1" lang="en-US" altLang="ja-JP" dirty="0">
                <a:solidFill>
                  <a:srgbClr val="000000"/>
                </a:solidFill>
                <a:latin typeface="+mn-ea"/>
              </a:rPr>
              <a:t>1. </a:t>
            </a:r>
            <a:r>
              <a:rPr kumimoji="1" lang="ja-JP" altLang="en-US">
                <a:solidFill>
                  <a:srgbClr val="000000"/>
                </a:solidFill>
                <a:latin typeface="+mn-ea"/>
              </a:rPr>
              <a:t>コールセンターの残業時間が膨大。</a:t>
            </a:r>
            <a:r>
              <a:rPr kumimoji="1" lang="en-US" altLang="ja-JP" dirty="0">
                <a:solidFill>
                  <a:srgbClr val="000000"/>
                </a:solidFill>
                <a:latin typeface="+mn-ea"/>
              </a:rPr>
              <a:t>AI </a:t>
            </a:r>
            <a:r>
              <a:rPr kumimoji="1" lang="ja-JP" altLang="en-US">
                <a:solidFill>
                  <a:srgbClr val="000000"/>
                </a:solidFill>
                <a:latin typeface="+mn-ea"/>
              </a:rPr>
              <a:t>の自動応答を導入し課題解決を行い、コールセンター人員の業務負荷の軽減・残業時間の削減</a:t>
            </a:r>
            <a:endParaRPr kumimoji="1" lang="ja-JP" altLang="en-US" dirty="0">
              <a:solidFill>
                <a:srgbClr val="000000"/>
              </a:solidFill>
              <a:latin typeface="+mn-ea"/>
            </a:endParaRPr>
          </a:p>
        </p:txBody>
      </p:sp>
      <p:sp>
        <p:nvSpPr>
          <p:cNvPr id="7" name="テキスト ボックス 6">
            <a:extLst>
              <a:ext uri="{FF2B5EF4-FFF2-40B4-BE49-F238E27FC236}">
                <a16:creationId xmlns:a16="http://schemas.microsoft.com/office/drawing/2014/main" id="{5D5340C4-4C62-70A3-2E06-8F3989D97996}"/>
              </a:ext>
            </a:extLst>
          </p:cNvPr>
          <p:cNvSpPr txBox="1"/>
          <p:nvPr/>
        </p:nvSpPr>
        <p:spPr>
          <a:xfrm>
            <a:off x="6679872" y="1960141"/>
            <a:ext cx="4980601" cy="646331"/>
          </a:xfrm>
          <a:prstGeom prst="rect">
            <a:avLst/>
          </a:prstGeom>
          <a:noFill/>
        </p:spPr>
        <p:txBody>
          <a:bodyPr wrap="square" rtlCol="0">
            <a:spAutoFit/>
          </a:bodyPr>
          <a:lstStyle/>
          <a:p>
            <a:pPr defTabSz="914400" fontAlgn="base">
              <a:spcBef>
                <a:spcPct val="0"/>
              </a:spcBef>
              <a:spcAft>
                <a:spcPct val="0"/>
              </a:spcAft>
            </a:pPr>
            <a:r>
              <a:rPr kumimoji="1" lang="en-US" altLang="ja-JP" dirty="0">
                <a:solidFill>
                  <a:srgbClr val="000000"/>
                </a:solidFill>
                <a:latin typeface="+mn-ea"/>
              </a:rPr>
              <a:t>2.</a:t>
            </a:r>
            <a:r>
              <a:rPr kumimoji="1" lang="ja-JP" altLang="en-US">
                <a:solidFill>
                  <a:srgbClr val="000000"/>
                </a:solidFill>
                <a:latin typeface="+mn-ea"/>
              </a:rPr>
              <a:t>オフィスのドアを顔認証を使用して効率的にロックを解除する。</a:t>
            </a:r>
            <a:endParaRPr kumimoji="1" lang="en-US" altLang="ja-JP" dirty="0">
              <a:solidFill>
                <a:srgbClr val="000000"/>
              </a:solidFill>
              <a:latin typeface="+mn-ea"/>
            </a:endParaRPr>
          </a:p>
        </p:txBody>
      </p:sp>
      <p:sp>
        <p:nvSpPr>
          <p:cNvPr id="11" name="テキスト ボックス 10">
            <a:extLst>
              <a:ext uri="{FF2B5EF4-FFF2-40B4-BE49-F238E27FC236}">
                <a16:creationId xmlns:a16="http://schemas.microsoft.com/office/drawing/2014/main" id="{BEDD210A-6353-2D6F-7814-8834C4AE587F}"/>
              </a:ext>
            </a:extLst>
          </p:cNvPr>
          <p:cNvSpPr txBox="1"/>
          <p:nvPr/>
        </p:nvSpPr>
        <p:spPr>
          <a:xfrm>
            <a:off x="5618946" y="3310070"/>
            <a:ext cx="95410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000000"/>
                </a:solidFill>
                <a:latin typeface="+mn-ea"/>
              </a:rPr>
              <a:t>目的△</a:t>
            </a:r>
            <a:endParaRPr kumimoji="1" lang="ja-JP" altLang="en-US" sz="2000" b="1" dirty="0">
              <a:solidFill>
                <a:srgbClr val="000000"/>
              </a:solidFill>
              <a:latin typeface="+mn-ea"/>
            </a:endParaRPr>
          </a:p>
        </p:txBody>
      </p:sp>
      <p:sp>
        <p:nvSpPr>
          <p:cNvPr id="12" name="テキスト ボックス 11">
            <a:extLst>
              <a:ext uri="{FF2B5EF4-FFF2-40B4-BE49-F238E27FC236}">
                <a16:creationId xmlns:a16="http://schemas.microsoft.com/office/drawing/2014/main" id="{BB093E52-63D9-24B9-2410-4527965B56A6}"/>
              </a:ext>
            </a:extLst>
          </p:cNvPr>
          <p:cNvSpPr txBox="1"/>
          <p:nvPr/>
        </p:nvSpPr>
        <p:spPr>
          <a:xfrm>
            <a:off x="852073" y="4448616"/>
            <a:ext cx="10959548" cy="707886"/>
          </a:xfrm>
          <a:prstGeom prst="rect">
            <a:avLst/>
          </a:prstGeom>
          <a:noFill/>
        </p:spPr>
        <p:txBody>
          <a:bodyPr wrap="squar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はあくまで手段（</a:t>
            </a:r>
            <a:r>
              <a:rPr kumimoji="1" lang="en-US" altLang="ja-JP" sz="2000" b="1" dirty="0">
                <a:solidFill>
                  <a:srgbClr val="F36C37"/>
                </a:solidFill>
                <a:latin typeface="+mn-ea"/>
              </a:rPr>
              <a:t>HOW)</a:t>
            </a:r>
            <a:r>
              <a:rPr kumimoji="1" lang="ja-JP" altLang="en-US" sz="2000" b="1">
                <a:solidFill>
                  <a:srgbClr val="F36C37"/>
                </a:solidFill>
                <a:latin typeface="+mn-ea"/>
              </a:rPr>
              <a:t>であるため目的にはならない。本質的な課題の解決が目的。</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a:solidFill>
                  <a:srgbClr val="F36C37"/>
                </a:solidFill>
                <a:latin typeface="+mn-ea"/>
              </a:rPr>
              <a:t>測定する目標値は、目的達成のための</a:t>
            </a:r>
            <a:r>
              <a:rPr kumimoji="1" lang="en-US" altLang="ja-JP" sz="2000" dirty="0">
                <a:solidFill>
                  <a:srgbClr val="F36C37"/>
                </a:solidFill>
                <a:latin typeface="+mn-ea"/>
              </a:rPr>
              <a:t> KPI </a:t>
            </a:r>
            <a:r>
              <a:rPr kumimoji="1" lang="ja-JP" altLang="en-US" sz="2000">
                <a:solidFill>
                  <a:srgbClr val="F36C37"/>
                </a:solidFill>
                <a:latin typeface="+mn-ea"/>
              </a:rPr>
              <a:t>であり、目標達成が目的にならないように注意する</a:t>
            </a:r>
            <a:endParaRPr kumimoji="1" lang="ja-JP" altLang="en-US" sz="2000" dirty="0">
              <a:solidFill>
                <a:srgbClr val="F36C37"/>
              </a:solidFill>
              <a:latin typeface="+mn-ea"/>
            </a:endParaRPr>
          </a:p>
        </p:txBody>
      </p:sp>
      <p:cxnSp>
        <p:nvCxnSpPr>
          <p:cNvPr id="18" name="直線矢印コネクタ 17">
            <a:extLst>
              <a:ext uri="{FF2B5EF4-FFF2-40B4-BE49-F238E27FC236}">
                <a16:creationId xmlns:a16="http://schemas.microsoft.com/office/drawing/2014/main" id="{D254F716-4F16-AFB4-FCBA-E91BCD5A9A7B}"/>
              </a:ext>
            </a:extLst>
          </p:cNvPr>
          <p:cNvCxnSpPr>
            <a:cxnSpLocks/>
            <a:endCxn id="11" idx="1"/>
          </p:cNvCxnSpPr>
          <p:nvPr/>
        </p:nvCxnSpPr>
        <p:spPr>
          <a:xfrm>
            <a:off x="3363686" y="3022153"/>
            <a:ext cx="2255260" cy="487972"/>
          </a:xfrm>
          <a:prstGeom prst="straightConnector1">
            <a:avLst/>
          </a:prstGeom>
          <a:ln w="25400">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CC40A741-12C5-518A-5A06-84BD7A750009}"/>
              </a:ext>
            </a:extLst>
          </p:cNvPr>
          <p:cNvCxnSpPr>
            <a:cxnSpLocks/>
            <a:endCxn id="11" idx="3"/>
          </p:cNvCxnSpPr>
          <p:nvPr/>
        </p:nvCxnSpPr>
        <p:spPr>
          <a:xfrm flipH="1">
            <a:off x="6573053" y="3003952"/>
            <a:ext cx="2554618" cy="506173"/>
          </a:xfrm>
          <a:prstGeom prst="straightConnector1">
            <a:avLst/>
          </a:prstGeom>
          <a:ln w="25400">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3" name="テキスト ボックス 22">
            <a:extLst>
              <a:ext uri="{FF2B5EF4-FFF2-40B4-BE49-F238E27FC236}">
                <a16:creationId xmlns:a16="http://schemas.microsoft.com/office/drawing/2014/main" id="{5DC1B8C4-618F-7369-28B7-F343756F24EE}"/>
              </a:ext>
            </a:extLst>
          </p:cNvPr>
          <p:cNvSpPr txBox="1"/>
          <p:nvPr/>
        </p:nvSpPr>
        <p:spPr>
          <a:xfrm>
            <a:off x="824484" y="1487225"/>
            <a:ext cx="1569660"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a:solidFill>
                  <a:srgbClr val="000000"/>
                </a:solidFill>
                <a:latin typeface="+mn-ea"/>
              </a:rPr>
              <a:t>ユースケース</a:t>
            </a:r>
            <a:endParaRPr kumimoji="1" lang="ja-JP" altLang="en-US" dirty="0">
              <a:solidFill>
                <a:srgbClr val="000000"/>
              </a:solidFill>
              <a:latin typeface="+mn-ea"/>
            </a:endParaRPr>
          </a:p>
        </p:txBody>
      </p:sp>
    </p:spTree>
    <p:extLst>
      <p:ext uri="{BB962C8B-B14F-4D97-AF65-F5344CB8AC3E}">
        <p14:creationId xmlns:p14="http://schemas.microsoft.com/office/powerpoint/2010/main" val="4233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2B208-D8B6-D182-C8C5-3E111B40B754}"/>
              </a:ext>
            </a:extLst>
          </p:cNvPr>
          <p:cNvSpPr>
            <a:spLocks noGrp="1"/>
          </p:cNvSpPr>
          <p:nvPr>
            <p:ph type="title"/>
          </p:nvPr>
        </p:nvSpPr>
        <p:spPr/>
        <p:txBody>
          <a:bodyPr/>
          <a:lstStyle/>
          <a:p>
            <a:r>
              <a:rPr lang="ja-JP" altLang="en-US"/>
              <a:t>目的設定の流れ</a:t>
            </a:r>
            <a:endParaRPr kumimoji="1" lang="ja-JP" altLang="en-US"/>
          </a:p>
        </p:txBody>
      </p:sp>
      <p:sp>
        <p:nvSpPr>
          <p:cNvPr id="3" name="スライド番号プレースホルダー 2">
            <a:extLst>
              <a:ext uri="{FF2B5EF4-FFF2-40B4-BE49-F238E27FC236}">
                <a16:creationId xmlns:a16="http://schemas.microsoft.com/office/drawing/2014/main" id="{D94733B2-455C-E973-40C7-09928CFF0A92}"/>
              </a:ext>
            </a:extLst>
          </p:cNvPr>
          <p:cNvSpPr>
            <a:spLocks noGrp="1"/>
          </p:cNvSpPr>
          <p:nvPr>
            <p:ph type="sldNum" sz="quarter" idx="10"/>
          </p:nvPr>
        </p:nvSpPr>
        <p:spPr/>
        <p:txBody>
          <a:bodyPr/>
          <a:lstStyle/>
          <a:p>
            <a:fld id="{5D750650-B10A-47BF-93C2-E1678438B37A}" type="slidenum">
              <a:rPr lang="en-US" altLang="ja-JP" smtClean="0"/>
              <a:pPr/>
              <a:t>58</a:t>
            </a:fld>
            <a:endParaRPr lang="en-US" altLang="ja-JP" dirty="0"/>
          </a:p>
        </p:txBody>
      </p:sp>
      <p:sp>
        <p:nvSpPr>
          <p:cNvPr id="4" name="テキスト ボックス 3">
            <a:extLst>
              <a:ext uri="{FF2B5EF4-FFF2-40B4-BE49-F238E27FC236}">
                <a16:creationId xmlns:a16="http://schemas.microsoft.com/office/drawing/2014/main" id="{56F05909-7FD1-7AA7-FF8B-4032F9509FDB}"/>
              </a:ext>
            </a:extLst>
          </p:cNvPr>
          <p:cNvSpPr txBox="1"/>
          <p:nvPr/>
        </p:nvSpPr>
        <p:spPr>
          <a:xfrm>
            <a:off x="1461844" y="1478732"/>
            <a:ext cx="2749471"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感情・行動の書き出し</a:t>
            </a:r>
            <a:endParaRPr kumimoji="1" lang="ja-JP" altLang="en-US" sz="2000" dirty="0">
              <a:solidFill>
                <a:srgbClr val="000000"/>
              </a:solidFill>
              <a:latin typeface="+mn-ea"/>
            </a:endParaRPr>
          </a:p>
        </p:txBody>
      </p:sp>
      <p:sp>
        <p:nvSpPr>
          <p:cNvPr id="5" name="テキスト ボックス 4">
            <a:extLst>
              <a:ext uri="{FF2B5EF4-FFF2-40B4-BE49-F238E27FC236}">
                <a16:creationId xmlns:a16="http://schemas.microsoft.com/office/drawing/2014/main" id="{CEC0664B-D474-5087-FC49-818EAB2F3BAE}"/>
              </a:ext>
            </a:extLst>
          </p:cNvPr>
          <p:cNvSpPr txBox="1"/>
          <p:nvPr/>
        </p:nvSpPr>
        <p:spPr>
          <a:xfrm>
            <a:off x="8041721" y="1463166"/>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理想の状態の抽出</a:t>
            </a:r>
            <a:endParaRPr kumimoji="1" lang="ja-JP" altLang="en-US" sz="2000" dirty="0">
              <a:solidFill>
                <a:srgbClr val="000000"/>
              </a:solidFill>
              <a:latin typeface="+mn-ea"/>
            </a:endParaRPr>
          </a:p>
        </p:txBody>
      </p:sp>
      <p:sp>
        <p:nvSpPr>
          <p:cNvPr id="6" name="正方形/長方形 5">
            <a:extLst>
              <a:ext uri="{FF2B5EF4-FFF2-40B4-BE49-F238E27FC236}">
                <a16:creationId xmlns:a16="http://schemas.microsoft.com/office/drawing/2014/main" id="{7AAF74B5-680A-A008-1660-6B8665FD5EC3}"/>
              </a:ext>
            </a:extLst>
          </p:cNvPr>
          <p:cNvSpPr/>
          <p:nvPr/>
        </p:nvSpPr>
        <p:spPr>
          <a:xfrm>
            <a:off x="774797" y="2344908"/>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764AEE5-D7D5-C16A-F1DB-12487A3300EA}"/>
              </a:ext>
            </a:extLst>
          </p:cNvPr>
          <p:cNvSpPr/>
          <p:nvPr/>
        </p:nvSpPr>
        <p:spPr>
          <a:xfrm>
            <a:off x="3194567" y="2344907"/>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960E8E68-8107-FB9E-AA52-51D2D4867F56}"/>
              </a:ext>
            </a:extLst>
          </p:cNvPr>
          <p:cNvSpPr/>
          <p:nvPr/>
        </p:nvSpPr>
        <p:spPr>
          <a:xfrm>
            <a:off x="774796"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7A5DE21A-3A84-894D-3553-937AA8E64DFA}"/>
              </a:ext>
            </a:extLst>
          </p:cNvPr>
          <p:cNvSpPr/>
          <p:nvPr/>
        </p:nvSpPr>
        <p:spPr>
          <a:xfrm>
            <a:off x="3194566"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A3B3193E-65A0-A3F7-3B16-99768F6175AF}"/>
              </a:ext>
            </a:extLst>
          </p:cNvPr>
          <p:cNvSpPr/>
          <p:nvPr/>
        </p:nvSpPr>
        <p:spPr>
          <a:xfrm>
            <a:off x="7070662" y="2344908"/>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3369B929-D6D3-B460-2B3E-95674F3F3D5A}"/>
              </a:ext>
            </a:extLst>
          </p:cNvPr>
          <p:cNvSpPr/>
          <p:nvPr/>
        </p:nvSpPr>
        <p:spPr>
          <a:xfrm>
            <a:off x="9490432" y="2344908"/>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DB7BB22B-8D85-166F-B41A-8C5BD44B543C}"/>
              </a:ext>
            </a:extLst>
          </p:cNvPr>
          <p:cNvSpPr/>
          <p:nvPr/>
        </p:nvSpPr>
        <p:spPr>
          <a:xfrm>
            <a:off x="7070661"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正方形/長方形 12">
            <a:extLst>
              <a:ext uri="{FF2B5EF4-FFF2-40B4-BE49-F238E27FC236}">
                <a16:creationId xmlns:a16="http://schemas.microsoft.com/office/drawing/2014/main" id="{60C2077E-24F9-6804-5B0C-9093E53B4F0D}"/>
              </a:ext>
            </a:extLst>
          </p:cNvPr>
          <p:cNvSpPr/>
          <p:nvPr/>
        </p:nvSpPr>
        <p:spPr>
          <a:xfrm>
            <a:off x="9490432"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991F549F-0CE7-BFF7-4A9E-2892E7795E63}"/>
              </a:ext>
            </a:extLst>
          </p:cNvPr>
          <p:cNvSpPr txBox="1"/>
          <p:nvPr/>
        </p:nvSpPr>
        <p:spPr>
          <a:xfrm>
            <a:off x="711558" y="2861611"/>
            <a:ext cx="1990009"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〇〇さんが急に休んで大変だった</a:t>
            </a:r>
            <a:endParaRPr kumimoji="1" lang="ja-JP" altLang="en-US" sz="1600" dirty="0">
              <a:solidFill>
                <a:srgbClr val="000000"/>
              </a:solidFill>
              <a:latin typeface="+mn-ea"/>
            </a:endParaRPr>
          </a:p>
        </p:txBody>
      </p:sp>
      <p:sp>
        <p:nvSpPr>
          <p:cNvPr id="15" name="テキスト ボックス 14">
            <a:extLst>
              <a:ext uri="{FF2B5EF4-FFF2-40B4-BE49-F238E27FC236}">
                <a16:creationId xmlns:a16="http://schemas.microsoft.com/office/drawing/2014/main" id="{B54D36B3-D217-8709-C613-B6C6881BE504}"/>
              </a:ext>
            </a:extLst>
          </p:cNvPr>
          <p:cNvSpPr txBox="1"/>
          <p:nvPr/>
        </p:nvSpPr>
        <p:spPr>
          <a:xfrm>
            <a:off x="3216311" y="2861611"/>
            <a:ext cx="1990009"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説明書がわかりにくい</a:t>
            </a:r>
            <a:endParaRPr kumimoji="1" lang="ja-JP" altLang="en-US" sz="1600" dirty="0">
              <a:solidFill>
                <a:srgbClr val="000000"/>
              </a:solidFill>
              <a:latin typeface="+mn-ea"/>
            </a:endParaRPr>
          </a:p>
        </p:txBody>
      </p:sp>
      <p:sp>
        <p:nvSpPr>
          <p:cNvPr id="16" name="テキスト ボックス 15">
            <a:extLst>
              <a:ext uri="{FF2B5EF4-FFF2-40B4-BE49-F238E27FC236}">
                <a16:creationId xmlns:a16="http://schemas.microsoft.com/office/drawing/2014/main" id="{463A9440-B261-7831-B66E-D86CE69837F7}"/>
              </a:ext>
            </a:extLst>
          </p:cNvPr>
          <p:cNvSpPr txBox="1"/>
          <p:nvPr/>
        </p:nvSpPr>
        <p:spPr>
          <a:xfrm>
            <a:off x="927702" y="4869544"/>
            <a:ext cx="162095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鍵の管理が面倒</a:t>
            </a:r>
            <a:endParaRPr kumimoji="1" lang="ja-JP" altLang="en-US" sz="1600" dirty="0">
              <a:solidFill>
                <a:srgbClr val="000000"/>
              </a:solidFill>
              <a:latin typeface="+mn-ea"/>
            </a:endParaRPr>
          </a:p>
        </p:txBody>
      </p:sp>
      <p:sp>
        <p:nvSpPr>
          <p:cNvPr id="17" name="テキスト ボックス 16">
            <a:extLst>
              <a:ext uri="{FF2B5EF4-FFF2-40B4-BE49-F238E27FC236}">
                <a16:creationId xmlns:a16="http://schemas.microsoft.com/office/drawing/2014/main" id="{7460943A-FF37-052A-C22B-EFC0094829CC}"/>
              </a:ext>
            </a:extLst>
          </p:cNvPr>
          <p:cNvSpPr txBox="1"/>
          <p:nvPr/>
        </p:nvSpPr>
        <p:spPr>
          <a:xfrm>
            <a:off x="3216310" y="4623322"/>
            <a:ext cx="1905027" cy="830997"/>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パスワードの更新頻度が多く</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暗記がストレス</a:t>
            </a:r>
            <a:endParaRPr kumimoji="1" lang="en-US" altLang="ja-JP" sz="1600" dirty="0">
              <a:solidFill>
                <a:srgbClr val="000000"/>
              </a:solidFill>
              <a:latin typeface="+mn-ea"/>
            </a:endParaRPr>
          </a:p>
        </p:txBody>
      </p:sp>
      <p:sp>
        <p:nvSpPr>
          <p:cNvPr id="18" name="テキスト ボックス 17">
            <a:extLst>
              <a:ext uri="{FF2B5EF4-FFF2-40B4-BE49-F238E27FC236}">
                <a16:creationId xmlns:a16="http://schemas.microsoft.com/office/drawing/2014/main" id="{90064FAC-ED9D-B13A-34D6-D564B7A658AC}"/>
              </a:ext>
            </a:extLst>
          </p:cNvPr>
          <p:cNvSpPr txBox="1"/>
          <p:nvPr/>
        </p:nvSpPr>
        <p:spPr>
          <a:xfrm>
            <a:off x="7073091" y="2861612"/>
            <a:ext cx="1924341"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属人化から脱却している</a:t>
            </a:r>
            <a:endParaRPr kumimoji="1" lang="ja-JP" altLang="en-US" sz="1600" dirty="0">
              <a:solidFill>
                <a:srgbClr val="000000"/>
              </a:solidFill>
              <a:latin typeface="+mn-ea"/>
            </a:endParaRPr>
          </a:p>
        </p:txBody>
      </p:sp>
      <p:sp>
        <p:nvSpPr>
          <p:cNvPr id="19" name="テキスト ボックス 18">
            <a:extLst>
              <a:ext uri="{FF2B5EF4-FFF2-40B4-BE49-F238E27FC236}">
                <a16:creationId xmlns:a16="http://schemas.microsoft.com/office/drawing/2014/main" id="{F369F364-60B8-C071-13D0-611870A467C2}"/>
              </a:ext>
            </a:extLst>
          </p:cNvPr>
          <p:cNvSpPr txBox="1"/>
          <p:nvPr/>
        </p:nvSpPr>
        <p:spPr>
          <a:xfrm>
            <a:off x="9553671" y="2615390"/>
            <a:ext cx="1926771" cy="1077218"/>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説明書がわかりやすく、</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問い合わせの必要がない</a:t>
            </a:r>
            <a:endParaRPr kumimoji="1" lang="ja-JP" altLang="en-US" sz="1600" dirty="0">
              <a:solidFill>
                <a:srgbClr val="000000"/>
              </a:solidFill>
              <a:latin typeface="+mn-ea"/>
            </a:endParaRPr>
          </a:p>
        </p:txBody>
      </p:sp>
      <p:sp>
        <p:nvSpPr>
          <p:cNvPr id="20" name="テキスト ボックス 19">
            <a:extLst>
              <a:ext uri="{FF2B5EF4-FFF2-40B4-BE49-F238E27FC236}">
                <a16:creationId xmlns:a16="http://schemas.microsoft.com/office/drawing/2014/main" id="{37E9C894-E612-9A6B-A5B2-77B73B141B45}"/>
              </a:ext>
            </a:extLst>
          </p:cNvPr>
          <p:cNvSpPr txBox="1"/>
          <p:nvPr/>
        </p:nvSpPr>
        <p:spPr>
          <a:xfrm>
            <a:off x="7231242" y="4869545"/>
            <a:ext cx="162095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鍵の管理が不要</a:t>
            </a:r>
            <a:endParaRPr kumimoji="1" lang="ja-JP" altLang="en-US" sz="1600" dirty="0">
              <a:solidFill>
                <a:srgbClr val="000000"/>
              </a:solidFill>
              <a:latin typeface="+mn-ea"/>
            </a:endParaRPr>
          </a:p>
        </p:txBody>
      </p:sp>
      <p:sp>
        <p:nvSpPr>
          <p:cNvPr id="21" name="テキスト ボックス 20">
            <a:extLst>
              <a:ext uri="{FF2B5EF4-FFF2-40B4-BE49-F238E27FC236}">
                <a16:creationId xmlns:a16="http://schemas.microsoft.com/office/drawing/2014/main" id="{4FD68DBC-66B9-1EA7-E4DD-602CA2F13DEB}"/>
              </a:ext>
            </a:extLst>
          </p:cNvPr>
          <p:cNvSpPr txBox="1"/>
          <p:nvPr/>
        </p:nvSpPr>
        <p:spPr>
          <a:xfrm>
            <a:off x="9490431" y="4623323"/>
            <a:ext cx="1926772" cy="830997"/>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パスワードを暗記している必要がない</a:t>
            </a:r>
            <a:endParaRPr kumimoji="1" lang="ja-JP" altLang="en-US" sz="1600" dirty="0">
              <a:solidFill>
                <a:srgbClr val="000000"/>
              </a:solidFill>
              <a:latin typeface="+mn-ea"/>
            </a:endParaRPr>
          </a:p>
        </p:txBody>
      </p:sp>
      <p:sp>
        <p:nvSpPr>
          <p:cNvPr id="22" name="右矢印 21">
            <a:extLst>
              <a:ext uri="{FF2B5EF4-FFF2-40B4-BE49-F238E27FC236}">
                <a16:creationId xmlns:a16="http://schemas.microsoft.com/office/drawing/2014/main" id="{DBDA6A61-EE3C-FF6B-FAB4-4E5FB1973CDF}"/>
              </a:ext>
            </a:extLst>
          </p:cNvPr>
          <p:cNvSpPr/>
          <p:nvPr/>
        </p:nvSpPr>
        <p:spPr>
          <a:xfrm>
            <a:off x="5535517" y="3030614"/>
            <a:ext cx="1205948" cy="398386"/>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右矢印 22">
            <a:extLst>
              <a:ext uri="{FF2B5EF4-FFF2-40B4-BE49-F238E27FC236}">
                <a16:creationId xmlns:a16="http://schemas.microsoft.com/office/drawing/2014/main" id="{DF7AD2A3-6212-8EB5-1DDD-1BB113A19026}"/>
              </a:ext>
            </a:extLst>
          </p:cNvPr>
          <p:cNvSpPr/>
          <p:nvPr/>
        </p:nvSpPr>
        <p:spPr>
          <a:xfrm>
            <a:off x="5540102" y="4869544"/>
            <a:ext cx="1205948" cy="398386"/>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2589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D1E2-DF94-33D9-0F0B-33E8C6A0F664}"/>
              </a:ext>
            </a:extLst>
          </p:cNvPr>
          <p:cNvSpPr>
            <a:spLocks noGrp="1"/>
          </p:cNvSpPr>
          <p:nvPr>
            <p:ph type="title"/>
          </p:nvPr>
        </p:nvSpPr>
        <p:spPr/>
        <p:txBody>
          <a:bodyPr/>
          <a:lstStyle/>
          <a:p>
            <a:r>
              <a:rPr kumimoji="1" lang="ja-JP" altLang="en-US"/>
              <a:t>目的の設定</a:t>
            </a:r>
          </a:p>
        </p:txBody>
      </p:sp>
      <p:sp>
        <p:nvSpPr>
          <p:cNvPr id="3" name="スライド番号プレースホルダー 2">
            <a:extLst>
              <a:ext uri="{FF2B5EF4-FFF2-40B4-BE49-F238E27FC236}">
                <a16:creationId xmlns:a16="http://schemas.microsoft.com/office/drawing/2014/main" id="{079E3338-E9B1-6DB3-B980-9318A2591738}"/>
              </a:ext>
            </a:extLst>
          </p:cNvPr>
          <p:cNvSpPr>
            <a:spLocks noGrp="1"/>
          </p:cNvSpPr>
          <p:nvPr>
            <p:ph type="sldNum" sz="quarter" idx="10"/>
          </p:nvPr>
        </p:nvSpPr>
        <p:spPr/>
        <p:txBody>
          <a:bodyPr/>
          <a:lstStyle/>
          <a:p>
            <a:fld id="{5D750650-B10A-47BF-93C2-E1678438B37A}" type="slidenum">
              <a:rPr lang="en-US" altLang="ja-JP" smtClean="0"/>
              <a:pPr/>
              <a:t>59</a:t>
            </a:fld>
            <a:endParaRPr lang="en-US" altLang="ja-JP" dirty="0"/>
          </a:p>
        </p:txBody>
      </p:sp>
      <p:sp>
        <p:nvSpPr>
          <p:cNvPr id="4" name="テキスト ボックス 3">
            <a:extLst>
              <a:ext uri="{FF2B5EF4-FFF2-40B4-BE49-F238E27FC236}">
                <a16:creationId xmlns:a16="http://schemas.microsoft.com/office/drawing/2014/main" id="{97BEA4A1-8B4B-CDC1-2870-30514A72FDF2}"/>
              </a:ext>
            </a:extLst>
          </p:cNvPr>
          <p:cNvSpPr txBox="1"/>
          <p:nvPr/>
        </p:nvSpPr>
        <p:spPr>
          <a:xfrm>
            <a:off x="1737063" y="1265168"/>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理想の状態の抽出</a:t>
            </a:r>
            <a:endParaRPr kumimoji="1" lang="ja-JP" altLang="en-US" sz="2000" dirty="0">
              <a:solidFill>
                <a:srgbClr val="000000"/>
              </a:solidFill>
              <a:latin typeface="+mn-ea"/>
            </a:endParaRPr>
          </a:p>
        </p:txBody>
      </p:sp>
      <p:sp>
        <p:nvSpPr>
          <p:cNvPr id="5" name="正方形/長方形 4">
            <a:extLst>
              <a:ext uri="{FF2B5EF4-FFF2-40B4-BE49-F238E27FC236}">
                <a16:creationId xmlns:a16="http://schemas.microsoft.com/office/drawing/2014/main" id="{00AE634F-AA64-593A-980F-7A0BEA1A5B09}"/>
              </a:ext>
            </a:extLst>
          </p:cNvPr>
          <p:cNvSpPr/>
          <p:nvPr/>
        </p:nvSpPr>
        <p:spPr>
          <a:xfrm>
            <a:off x="590418" y="1907526"/>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3EF9BB6D-0F23-3D31-22CF-3DFFB19CC091}"/>
              </a:ext>
            </a:extLst>
          </p:cNvPr>
          <p:cNvSpPr/>
          <p:nvPr/>
        </p:nvSpPr>
        <p:spPr>
          <a:xfrm>
            <a:off x="3010188" y="1907526"/>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07012DF2-1B36-1253-0AF0-F2DE29920259}"/>
              </a:ext>
            </a:extLst>
          </p:cNvPr>
          <p:cNvSpPr txBox="1"/>
          <p:nvPr/>
        </p:nvSpPr>
        <p:spPr>
          <a:xfrm>
            <a:off x="592847" y="2424230"/>
            <a:ext cx="1924341"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属人化から脱却している</a:t>
            </a:r>
            <a:endParaRPr kumimoji="1" lang="ja-JP" altLang="en-US" sz="1600" dirty="0">
              <a:solidFill>
                <a:srgbClr val="000000"/>
              </a:solidFill>
              <a:latin typeface="+mn-ea"/>
            </a:endParaRPr>
          </a:p>
        </p:txBody>
      </p:sp>
      <p:sp>
        <p:nvSpPr>
          <p:cNvPr id="10" name="テキスト ボックス 9">
            <a:extLst>
              <a:ext uri="{FF2B5EF4-FFF2-40B4-BE49-F238E27FC236}">
                <a16:creationId xmlns:a16="http://schemas.microsoft.com/office/drawing/2014/main" id="{D6644195-79D0-4D00-DE48-0A6C6E1C1F1F}"/>
              </a:ext>
            </a:extLst>
          </p:cNvPr>
          <p:cNvSpPr txBox="1"/>
          <p:nvPr/>
        </p:nvSpPr>
        <p:spPr>
          <a:xfrm>
            <a:off x="3073427" y="2178008"/>
            <a:ext cx="1926771" cy="1077218"/>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説明書がわかりやすく、</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問い合わせの必要がない</a:t>
            </a:r>
            <a:endParaRPr kumimoji="1" lang="ja-JP" altLang="en-US" sz="1600" dirty="0">
              <a:solidFill>
                <a:srgbClr val="000000"/>
              </a:solidFill>
              <a:latin typeface="+mn-ea"/>
            </a:endParaRPr>
          </a:p>
        </p:txBody>
      </p:sp>
      <p:sp>
        <p:nvSpPr>
          <p:cNvPr id="16" name="テキスト ボックス 15">
            <a:extLst>
              <a:ext uri="{FF2B5EF4-FFF2-40B4-BE49-F238E27FC236}">
                <a16:creationId xmlns:a16="http://schemas.microsoft.com/office/drawing/2014/main" id="{76DDED91-2FF5-9D22-D7A8-15DBA2834B84}"/>
              </a:ext>
            </a:extLst>
          </p:cNvPr>
          <p:cNvSpPr txBox="1"/>
          <p:nvPr/>
        </p:nvSpPr>
        <p:spPr>
          <a:xfrm>
            <a:off x="5940398" y="1171006"/>
            <a:ext cx="5743394" cy="1077218"/>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KGI</a:t>
            </a:r>
          </a:p>
          <a:p>
            <a:pPr marL="285750" indent="-285750" defTabSz="914400" fontAlgn="base">
              <a:spcBef>
                <a:spcPct val="0"/>
              </a:spcBef>
              <a:spcAft>
                <a:spcPct val="0"/>
              </a:spcAft>
              <a:buFont typeface="Wingdings" pitchFamily="2" charset="2"/>
              <a:buChar char="ü"/>
            </a:pPr>
            <a:r>
              <a:rPr lang="ja-JP" altLang="en-US" sz="1600">
                <a:latin typeface="+mn-ea"/>
              </a:rPr>
              <a:t>〇〇さんが不在でも、他のメンバーが同等の対応ができる状態を達成する。</a:t>
            </a:r>
            <a:endParaRPr lang="en-US" altLang="ja-JP" sz="1600" dirty="0">
              <a:latin typeface="+mn-ea"/>
            </a:endParaRPr>
          </a:p>
          <a:p>
            <a:pPr marL="285750" indent="-285750" defTabSz="914400" fontAlgn="base">
              <a:spcBef>
                <a:spcPct val="0"/>
              </a:spcBef>
              <a:spcAft>
                <a:spcPct val="0"/>
              </a:spcAft>
              <a:buFont typeface="Wingdings" pitchFamily="2" charset="2"/>
              <a:buChar char="ü"/>
            </a:pPr>
            <a:r>
              <a:rPr lang="ja-JP" altLang="en-US" sz="1600">
                <a:latin typeface="+mn-ea"/>
              </a:rPr>
              <a:t>説明書を改善し、問い合わせ件数を</a:t>
            </a:r>
            <a:r>
              <a:rPr lang="en-US" altLang="ja-JP" sz="1600" dirty="0">
                <a:latin typeface="+mn-ea"/>
              </a:rPr>
              <a:t>XX%</a:t>
            </a:r>
            <a:r>
              <a:rPr lang="ja-JP" altLang="en-US" sz="1600">
                <a:latin typeface="+mn-ea"/>
              </a:rPr>
              <a:t>削減する。</a:t>
            </a:r>
          </a:p>
        </p:txBody>
      </p:sp>
      <p:sp>
        <p:nvSpPr>
          <p:cNvPr id="17" name="テキスト ボックス 16">
            <a:extLst>
              <a:ext uri="{FF2B5EF4-FFF2-40B4-BE49-F238E27FC236}">
                <a16:creationId xmlns:a16="http://schemas.microsoft.com/office/drawing/2014/main" id="{D3E45D70-A98F-801D-B357-03CF6EA64B51}"/>
              </a:ext>
            </a:extLst>
          </p:cNvPr>
          <p:cNvSpPr txBox="1"/>
          <p:nvPr/>
        </p:nvSpPr>
        <p:spPr>
          <a:xfrm>
            <a:off x="5940398" y="2347285"/>
            <a:ext cx="5743394" cy="1323439"/>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KPI</a:t>
            </a:r>
          </a:p>
          <a:p>
            <a:pPr marL="285750" indent="-285750" defTabSz="914400" fontAlgn="base">
              <a:spcBef>
                <a:spcPct val="0"/>
              </a:spcBef>
              <a:spcAft>
                <a:spcPct val="0"/>
              </a:spcAft>
              <a:buFont typeface="Wingdings" pitchFamily="2" charset="2"/>
              <a:buChar char="ü"/>
            </a:pPr>
            <a:r>
              <a:rPr lang="ja-JP" altLang="en-US" sz="1600"/>
              <a:t>社員全員が対応できるよう、業務マニュアルを全体の</a:t>
            </a:r>
            <a:r>
              <a:rPr lang="en-US" altLang="ja-JP" sz="1600" dirty="0"/>
              <a:t>80%</a:t>
            </a:r>
            <a:r>
              <a:rPr lang="ja-JP" altLang="en-US" sz="1600"/>
              <a:t>以上整備する</a:t>
            </a:r>
            <a:r>
              <a:rPr lang="ja-JP" altLang="en-US" sz="1600">
                <a:latin typeface="+mn-ea"/>
              </a:rPr>
              <a:t>。</a:t>
            </a:r>
            <a:endParaRPr lang="en-US" altLang="ja-JP" sz="1600" dirty="0">
              <a:latin typeface="+mn-ea"/>
            </a:endParaRPr>
          </a:p>
          <a:p>
            <a:pPr marL="285750" indent="-285750" defTabSz="914400" fontAlgn="base">
              <a:spcBef>
                <a:spcPct val="0"/>
              </a:spcBef>
              <a:spcAft>
                <a:spcPct val="0"/>
              </a:spcAft>
              <a:buFont typeface="Wingdings" pitchFamily="2" charset="2"/>
              <a:buChar char="ü"/>
            </a:pPr>
            <a:r>
              <a:rPr lang="ja-JP" altLang="en-US" sz="1600"/>
              <a:t>説明書に関する問い合わせ件数を、改善後</a:t>
            </a:r>
            <a:r>
              <a:rPr lang="en-US" altLang="ja-JP" sz="1600" dirty="0"/>
              <a:t>3</a:t>
            </a:r>
            <a:r>
              <a:rPr lang="ja-JP" altLang="en-US" sz="1600"/>
              <a:t>か月以内に</a:t>
            </a:r>
            <a:r>
              <a:rPr lang="en-US" altLang="ja-JP" sz="1600" dirty="0"/>
              <a:t>20%</a:t>
            </a:r>
            <a:r>
              <a:rPr lang="ja-JP" altLang="en-US" sz="1600"/>
              <a:t>以上削減する。</a:t>
            </a:r>
            <a:endParaRPr lang="ja-JP" altLang="en-US" sz="1600">
              <a:latin typeface="+mn-ea"/>
            </a:endParaRPr>
          </a:p>
        </p:txBody>
      </p:sp>
      <p:sp>
        <p:nvSpPr>
          <p:cNvPr id="26" name="左中かっこ 25">
            <a:extLst>
              <a:ext uri="{FF2B5EF4-FFF2-40B4-BE49-F238E27FC236}">
                <a16:creationId xmlns:a16="http://schemas.microsoft.com/office/drawing/2014/main" id="{4FF79E72-4AAB-2949-7694-26D5F9D8846A}"/>
              </a:ext>
            </a:extLst>
          </p:cNvPr>
          <p:cNvSpPr/>
          <p:nvPr/>
        </p:nvSpPr>
        <p:spPr>
          <a:xfrm rot="16200000">
            <a:off x="5810038" y="-1400178"/>
            <a:ext cx="204403" cy="10643644"/>
          </a:xfrm>
          <a:prstGeom prst="leftBrac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AFB1EC5-9214-CD76-00AF-394416BAFF94}"/>
              </a:ext>
            </a:extLst>
          </p:cNvPr>
          <p:cNvSpPr txBox="1"/>
          <p:nvPr/>
        </p:nvSpPr>
        <p:spPr>
          <a:xfrm>
            <a:off x="5563425" y="4081051"/>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目的</a:t>
            </a:r>
            <a:endParaRPr kumimoji="1" lang="ja-JP" altLang="en-US" sz="2000" b="1" dirty="0">
              <a:solidFill>
                <a:srgbClr val="F36C37"/>
              </a:solidFill>
              <a:latin typeface="+mn-ea"/>
            </a:endParaRPr>
          </a:p>
        </p:txBody>
      </p:sp>
      <p:sp>
        <p:nvSpPr>
          <p:cNvPr id="28" name="テキスト ボックス 27">
            <a:extLst>
              <a:ext uri="{FF2B5EF4-FFF2-40B4-BE49-F238E27FC236}">
                <a16:creationId xmlns:a16="http://schemas.microsoft.com/office/drawing/2014/main" id="{94301575-568E-724C-CD51-5EC53716996D}"/>
              </a:ext>
            </a:extLst>
          </p:cNvPr>
          <p:cNvSpPr txBox="1"/>
          <p:nvPr/>
        </p:nvSpPr>
        <p:spPr>
          <a:xfrm>
            <a:off x="1996006" y="4846487"/>
            <a:ext cx="7134837" cy="707886"/>
          </a:xfrm>
          <a:prstGeom prst="rect">
            <a:avLst/>
          </a:prstGeom>
          <a:noFill/>
        </p:spPr>
        <p:txBody>
          <a:bodyPr wrap="none" rtlCol="0">
            <a:spAutoFit/>
          </a:bodyPr>
          <a:lstStyle/>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KGI :</a:t>
            </a:r>
            <a:r>
              <a:rPr kumimoji="1" lang="ja-JP" altLang="en-US" sz="2000">
                <a:solidFill>
                  <a:srgbClr val="F36C37"/>
                </a:solidFill>
                <a:latin typeface="+mn-ea"/>
              </a:rPr>
              <a:t>理想の状態をになるための具体的で測定可能な指標</a:t>
            </a:r>
            <a:endParaRPr kumimoji="1" lang="en-US" altLang="ja-JP" sz="2000"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KPI:</a:t>
            </a:r>
            <a:r>
              <a:rPr kumimoji="1" lang="en-US" altLang="ja-JP" sz="2000" dirty="0">
                <a:solidFill>
                  <a:srgbClr val="F36C37"/>
                </a:solidFill>
                <a:latin typeface="+mn-ea"/>
              </a:rPr>
              <a:t>KGI </a:t>
            </a:r>
            <a:r>
              <a:rPr kumimoji="1" lang="ja-JP" altLang="en-US" sz="2000">
                <a:solidFill>
                  <a:srgbClr val="F36C37"/>
                </a:solidFill>
                <a:latin typeface="+mn-ea"/>
              </a:rPr>
              <a:t>を達成するための数値目標</a:t>
            </a:r>
          </a:p>
        </p:txBody>
      </p:sp>
    </p:spTree>
    <p:extLst>
      <p:ext uri="{BB962C8B-B14F-4D97-AF65-F5344CB8AC3E}">
        <p14:creationId xmlns:p14="http://schemas.microsoft.com/office/powerpoint/2010/main" val="245021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E9695-99B4-4200-82EE-56C495D4B508}"/>
              </a:ext>
            </a:extLst>
          </p:cNvPr>
          <p:cNvSpPr>
            <a:spLocks noGrp="1"/>
          </p:cNvSpPr>
          <p:nvPr>
            <p:ph type="title"/>
          </p:nvPr>
        </p:nvSpPr>
        <p:spPr/>
        <p:txBody>
          <a:bodyPr/>
          <a:lstStyle/>
          <a:p>
            <a:r>
              <a:rPr kumimoji="1" lang="ja-JP" altLang="en-US" dirty="0"/>
              <a:t>コース目次</a:t>
            </a:r>
          </a:p>
        </p:txBody>
      </p:sp>
      <p:sp>
        <p:nvSpPr>
          <p:cNvPr id="4" name="スライド番号プレースホルダー 3">
            <a:extLst>
              <a:ext uri="{FF2B5EF4-FFF2-40B4-BE49-F238E27FC236}">
                <a16:creationId xmlns:a16="http://schemas.microsoft.com/office/drawing/2014/main" id="{F9F5AB26-6024-4A57-87CA-E883195BC8E0}"/>
              </a:ext>
            </a:extLst>
          </p:cNvPr>
          <p:cNvSpPr>
            <a:spLocks noGrp="1"/>
          </p:cNvSpPr>
          <p:nvPr>
            <p:ph type="sldNum" sz="quarter" idx="10"/>
          </p:nvPr>
        </p:nvSpPr>
        <p:spPr/>
        <p:txBody>
          <a:bodyPr/>
          <a:lstStyle/>
          <a:p>
            <a:fld id="{5D750650-B10A-47BF-93C2-E1678438B37A}" type="slidenum">
              <a:rPr kumimoji="1" lang="ja-JP" altLang="en-US" smtClean="0"/>
              <a:pPr/>
              <a:t>6</a:t>
            </a:fld>
            <a:endParaRPr kumimoji="1" lang="ja-JP" altLang="en-US"/>
          </a:p>
        </p:txBody>
      </p:sp>
      <p:sp>
        <p:nvSpPr>
          <p:cNvPr id="23" name="コンテンツ プレースホルダー 2">
            <a:extLst>
              <a:ext uri="{FF2B5EF4-FFF2-40B4-BE49-F238E27FC236}">
                <a16:creationId xmlns:a16="http://schemas.microsoft.com/office/drawing/2014/main" id="{64DE3A60-9D98-45AB-91AE-6630982B7E49}"/>
              </a:ext>
            </a:extLst>
          </p:cNvPr>
          <p:cNvSpPr txBox="1">
            <a:spLocks/>
          </p:cNvSpPr>
          <p:nvPr/>
        </p:nvSpPr>
        <p:spPr bwMode="auto">
          <a:xfrm>
            <a:off x="2227912" y="1732743"/>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はじめに</a:t>
            </a:r>
          </a:p>
        </p:txBody>
      </p:sp>
      <p:cxnSp>
        <p:nvCxnSpPr>
          <p:cNvPr id="30" name="直線コネクタ 29">
            <a:extLst>
              <a:ext uri="{FF2B5EF4-FFF2-40B4-BE49-F238E27FC236}">
                <a16:creationId xmlns:a16="http://schemas.microsoft.com/office/drawing/2014/main" id="{1360AEAD-58E4-4F85-AB58-2F945CE50DF6}"/>
              </a:ext>
            </a:extLst>
          </p:cNvPr>
          <p:cNvCxnSpPr>
            <a:cxnSpLocks/>
          </p:cNvCxnSpPr>
          <p:nvPr/>
        </p:nvCxnSpPr>
        <p:spPr>
          <a:xfrm>
            <a:off x="3735421" y="1928081"/>
            <a:ext cx="768981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EA78417-88D3-451C-8B52-194BE0A29B20}"/>
              </a:ext>
            </a:extLst>
          </p:cNvPr>
          <p:cNvSpPr txBox="1">
            <a:spLocks/>
          </p:cNvSpPr>
          <p:nvPr/>
        </p:nvSpPr>
        <p:spPr bwMode="auto">
          <a:xfrm>
            <a:off x="2227912" y="2345852"/>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とは</a:t>
            </a:r>
            <a:endParaRPr lang="ja-JP" altLang="en-US" sz="2400" b="1" dirty="0">
              <a:solidFill>
                <a:srgbClr val="F36C37"/>
              </a:solidFill>
            </a:endParaRPr>
          </a:p>
        </p:txBody>
      </p:sp>
      <p:cxnSp>
        <p:nvCxnSpPr>
          <p:cNvPr id="46" name="直線コネクタ 45">
            <a:extLst>
              <a:ext uri="{FF2B5EF4-FFF2-40B4-BE49-F238E27FC236}">
                <a16:creationId xmlns:a16="http://schemas.microsoft.com/office/drawing/2014/main" id="{19C619A6-5770-4607-BECC-28503ECB67C3}"/>
              </a:ext>
            </a:extLst>
          </p:cNvPr>
          <p:cNvCxnSpPr>
            <a:cxnSpLocks/>
          </p:cNvCxnSpPr>
          <p:nvPr/>
        </p:nvCxnSpPr>
        <p:spPr>
          <a:xfrm>
            <a:off x="4639112" y="2541190"/>
            <a:ext cx="6786126"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8" name="コンテンツ プレースホルダー 2">
            <a:extLst>
              <a:ext uri="{FF2B5EF4-FFF2-40B4-BE49-F238E27FC236}">
                <a16:creationId xmlns:a16="http://schemas.microsoft.com/office/drawing/2014/main" id="{F1EF285C-1112-4EA3-948B-E769AE3AF35A}"/>
              </a:ext>
            </a:extLst>
          </p:cNvPr>
          <p:cNvSpPr txBox="1">
            <a:spLocks/>
          </p:cNvSpPr>
          <p:nvPr/>
        </p:nvSpPr>
        <p:spPr bwMode="auto">
          <a:xfrm>
            <a:off x="2227912" y="2967003"/>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プロジェクトの全体像</a:t>
            </a:r>
            <a:endParaRPr lang="ja-JP" altLang="en-US" sz="2400" b="1" dirty="0">
              <a:solidFill>
                <a:srgbClr val="F36C37"/>
              </a:solidFill>
            </a:endParaRPr>
          </a:p>
        </p:txBody>
      </p:sp>
      <p:cxnSp>
        <p:nvCxnSpPr>
          <p:cNvPr id="49" name="直線コネクタ 48">
            <a:extLst>
              <a:ext uri="{FF2B5EF4-FFF2-40B4-BE49-F238E27FC236}">
                <a16:creationId xmlns:a16="http://schemas.microsoft.com/office/drawing/2014/main" id="{5305A9A4-3C36-4F31-BA32-1A29E2668444}"/>
              </a:ext>
            </a:extLst>
          </p:cNvPr>
          <p:cNvCxnSpPr>
            <a:cxnSpLocks/>
          </p:cNvCxnSpPr>
          <p:nvPr/>
        </p:nvCxnSpPr>
        <p:spPr>
          <a:xfrm>
            <a:off x="6096000" y="3162341"/>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827E6EEC-1989-4D27-9638-5ACB6A4BED58}"/>
              </a:ext>
            </a:extLst>
          </p:cNvPr>
          <p:cNvSpPr txBox="1">
            <a:spLocks/>
          </p:cNvSpPr>
          <p:nvPr/>
        </p:nvSpPr>
        <p:spPr bwMode="auto">
          <a:xfrm>
            <a:off x="2227912" y="3582502"/>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開発のプロセス</a:t>
            </a:r>
            <a:endParaRPr lang="ja-JP" altLang="en-US" sz="2400" b="1" dirty="0">
              <a:solidFill>
                <a:srgbClr val="F36C37"/>
              </a:solidFill>
            </a:endParaRPr>
          </a:p>
        </p:txBody>
      </p:sp>
      <p:cxnSp>
        <p:nvCxnSpPr>
          <p:cNvPr id="52" name="直線コネクタ 51">
            <a:extLst>
              <a:ext uri="{FF2B5EF4-FFF2-40B4-BE49-F238E27FC236}">
                <a16:creationId xmlns:a16="http://schemas.microsoft.com/office/drawing/2014/main" id="{FAEFFA7A-7357-458A-B118-809EFB1D5E34}"/>
              </a:ext>
            </a:extLst>
          </p:cNvPr>
          <p:cNvCxnSpPr>
            <a:cxnSpLocks/>
          </p:cNvCxnSpPr>
          <p:nvPr/>
        </p:nvCxnSpPr>
        <p:spPr>
          <a:xfrm>
            <a:off x="6096000" y="3777840"/>
            <a:ext cx="5324759"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63" name="四角形: 角を丸くする 62">
            <a:extLst>
              <a:ext uri="{FF2B5EF4-FFF2-40B4-BE49-F238E27FC236}">
                <a16:creationId xmlns:a16="http://schemas.microsoft.com/office/drawing/2014/main" id="{1CA243B0-B100-4019-90B5-3C02E73FADB5}"/>
              </a:ext>
            </a:extLst>
          </p:cNvPr>
          <p:cNvSpPr/>
          <p:nvPr/>
        </p:nvSpPr>
        <p:spPr bwMode="auto">
          <a:xfrm>
            <a:off x="551309" y="1703543"/>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0</a:t>
            </a:r>
            <a:r>
              <a:rPr kumimoji="1" lang="ja-JP" altLang="en-US" sz="2400" b="1" dirty="0">
                <a:solidFill>
                  <a:schemeClr val="bg1"/>
                </a:solidFill>
                <a:latin typeface="+mn-ea"/>
              </a:rPr>
              <a:t>章</a:t>
            </a:r>
          </a:p>
        </p:txBody>
      </p:sp>
      <p:sp>
        <p:nvSpPr>
          <p:cNvPr id="64" name="四角形: 角を丸くする 63">
            <a:extLst>
              <a:ext uri="{FF2B5EF4-FFF2-40B4-BE49-F238E27FC236}">
                <a16:creationId xmlns:a16="http://schemas.microsoft.com/office/drawing/2014/main" id="{49C7EFAA-A220-46E2-B6D5-36A6E9E390EA}"/>
              </a:ext>
            </a:extLst>
          </p:cNvPr>
          <p:cNvSpPr/>
          <p:nvPr/>
        </p:nvSpPr>
        <p:spPr bwMode="auto">
          <a:xfrm>
            <a:off x="551309" y="2321652"/>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1</a:t>
            </a:r>
            <a:r>
              <a:rPr kumimoji="1" lang="ja-JP" altLang="en-US" sz="2400" b="1" dirty="0">
                <a:solidFill>
                  <a:schemeClr val="bg1"/>
                </a:solidFill>
                <a:latin typeface="+mn-ea"/>
              </a:rPr>
              <a:t>章</a:t>
            </a:r>
          </a:p>
        </p:txBody>
      </p:sp>
      <p:sp>
        <p:nvSpPr>
          <p:cNvPr id="65" name="四角形: 角を丸くする 64">
            <a:extLst>
              <a:ext uri="{FF2B5EF4-FFF2-40B4-BE49-F238E27FC236}">
                <a16:creationId xmlns:a16="http://schemas.microsoft.com/office/drawing/2014/main" id="{47312FB0-808F-42F2-880B-34ED2F93D7D4}"/>
              </a:ext>
            </a:extLst>
          </p:cNvPr>
          <p:cNvSpPr/>
          <p:nvPr/>
        </p:nvSpPr>
        <p:spPr bwMode="auto">
          <a:xfrm>
            <a:off x="551309" y="2939761"/>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2</a:t>
            </a:r>
            <a:r>
              <a:rPr kumimoji="1" lang="ja-JP" altLang="en-US" sz="2400" b="1" dirty="0">
                <a:solidFill>
                  <a:schemeClr val="bg1"/>
                </a:solidFill>
                <a:latin typeface="+mn-ea"/>
              </a:rPr>
              <a:t>章</a:t>
            </a:r>
          </a:p>
        </p:txBody>
      </p:sp>
      <p:sp>
        <p:nvSpPr>
          <p:cNvPr id="66" name="四角形: 角を丸くする 65">
            <a:extLst>
              <a:ext uri="{FF2B5EF4-FFF2-40B4-BE49-F238E27FC236}">
                <a16:creationId xmlns:a16="http://schemas.microsoft.com/office/drawing/2014/main" id="{ACCC8F8F-0CAA-4905-968B-37105426CA61}"/>
              </a:ext>
            </a:extLst>
          </p:cNvPr>
          <p:cNvSpPr/>
          <p:nvPr/>
        </p:nvSpPr>
        <p:spPr bwMode="auto">
          <a:xfrm>
            <a:off x="551309" y="3557870"/>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3</a:t>
            </a:r>
            <a:r>
              <a:rPr kumimoji="1" lang="ja-JP" altLang="en-US" sz="2400" b="1" dirty="0">
                <a:solidFill>
                  <a:schemeClr val="bg1"/>
                </a:solidFill>
                <a:latin typeface="+mn-ea"/>
              </a:rPr>
              <a:t>章</a:t>
            </a:r>
          </a:p>
        </p:txBody>
      </p:sp>
      <p:sp>
        <p:nvSpPr>
          <p:cNvPr id="20" name="コンテンツ プレースホルダー 2">
            <a:extLst>
              <a:ext uri="{FF2B5EF4-FFF2-40B4-BE49-F238E27FC236}">
                <a16:creationId xmlns:a16="http://schemas.microsoft.com/office/drawing/2014/main" id="{1D9BCBB7-3771-460C-8A68-9992CB3C7849}"/>
              </a:ext>
            </a:extLst>
          </p:cNvPr>
          <p:cNvSpPr txBox="1">
            <a:spLocks/>
          </p:cNvSpPr>
          <p:nvPr/>
        </p:nvSpPr>
        <p:spPr bwMode="auto">
          <a:xfrm>
            <a:off x="2227912" y="4204839"/>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の導入事例から学ぶ</a:t>
            </a:r>
            <a:r>
              <a:rPr lang="en-US" altLang="ja-JP" sz="2400" b="1" dirty="0">
                <a:solidFill>
                  <a:srgbClr val="F36C37"/>
                </a:solidFill>
              </a:rPr>
              <a:t> </a:t>
            </a:r>
            <a:endParaRPr lang="ja-JP" altLang="en-US" sz="2400" b="1" dirty="0">
              <a:solidFill>
                <a:srgbClr val="F36C37"/>
              </a:solidFill>
            </a:endParaRPr>
          </a:p>
        </p:txBody>
      </p:sp>
      <p:cxnSp>
        <p:nvCxnSpPr>
          <p:cNvPr id="21" name="直線コネクタ 20">
            <a:extLst>
              <a:ext uri="{FF2B5EF4-FFF2-40B4-BE49-F238E27FC236}">
                <a16:creationId xmlns:a16="http://schemas.microsoft.com/office/drawing/2014/main" id="{15D77E46-89E3-43FC-85C8-A3F03339F704}"/>
              </a:ext>
            </a:extLst>
          </p:cNvPr>
          <p:cNvCxnSpPr>
            <a:cxnSpLocks/>
          </p:cNvCxnSpPr>
          <p:nvPr/>
        </p:nvCxnSpPr>
        <p:spPr>
          <a:xfrm>
            <a:off x="6096000" y="4400177"/>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7B6C3809-DB08-4728-8DD6-5F7B19889C7B}"/>
              </a:ext>
            </a:extLst>
          </p:cNvPr>
          <p:cNvSpPr/>
          <p:nvPr/>
        </p:nvSpPr>
        <p:spPr bwMode="auto">
          <a:xfrm>
            <a:off x="551309" y="4175979"/>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4</a:t>
            </a:r>
            <a:r>
              <a:rPr kumimoji="1" lang="ja-JP" altLang="en-US" sz="2400" b="1" dirty="0">
                <a:solidFill>
                  <a:schemeClr val="bg1"/>
                </a:solidFill>
                <a:latin typeface="+mn-ea"/>
              </a:rPr>
              <a:t>章</a:t>
            </a:r>
          </a:p>
        </p:txBody>
      </p:sp>
      <p:sp>
        <p:nvSpPr>
          <p:cNvPr id="19" name="コンテンツ プレースホルダー 2">
            <a:extLst>
              <a:ext uri="{FF2B5EF4-FFF2-40B4-BE49-F238E27FC236}">
                <a16:creationId xmlns:a16="http://schemas.microsoft.com/office/drawing/2014/main" id="{839245D6-133F-4ABD-9676-03F157732380}"/>
              </a:ext>
            </a:extLst>
          </p:cNvPr>
          <p:cNvSpPr txBox="1">
            <a:spLocks/>
          </p:cNvSpPr>
          <p:nvPr/>
        </p:nvSpPr>
        <p:spPr bwMode="auto">
          <a:xfrm>
            <a:off x="2227912" y="4820069"/>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のプロジェクト企画</a:t>
            </a:r>
            <a:endParaRPr lang="ja-JP" altLang="en-US" sz="2400" b="1" dirty="0">
              <a:solidFill>
                <a:srgbClr val="F36C37"/>
              </a:solidFill>
            </a:endParaRPr>
          </a:p>
        </p:txBody>
      </p:sp>
      <p:cxnSp>
        <p:nvCxnSpPr>
          <p:cNvPr id="24" name="直線コネクタ 23">
            <a:extLst>
              <a:ext uri="{FF2B5EF4-FFF2-40B4-BE49-F238E27FC236}">
                <a16:creationId xmlns:a16="http://schemas.microsoft.com/office/drawing/2014/main" id="{D17E4ED4-79BF-4D2E-B57E-EB05F0EA9050}"/>
              </a:ext>
            </a:extLst>
          </p:cNvPr>
          <p:cNvCxnSpPr>
            <a:cxnSpLocks/>
          </p:cNvCxnSpPr>
          <p:nvPr/>
        </p:nvCxnSpPr>
        <p:spPr>
          <a:xfrm>
            <a:off x="6096000" y="5015407"/>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B920CCFC-03D5-44A4-8139-F7771049EA2E}"/>
              </a:ext>
            </a:extLst>
          </p:cNvPr>
          <p:cNvSpPr/>
          <p:nvPr/>
        </p:nvSpPr>
        <p:spPr bwMode="auto">
          <a:xfrm>
            <a:off x="551309" y="4794088"/>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5</a:t>
            </a:r>
            <a:r>
              <a:rPr kumimoji="1" lang="ja-JP" altLang="en-US" sz="2400" b="1" dirty="0">
                <a:solidFill>
                  <a:schemeClr val="bg1"/>
                </a:solidFill>
                <a:latin typeface="+mn-ea"/>
              </a:rPr>
              <a:t>章</a:t>
            </a:r>
          </a:p>
        </p:txBody>
      </p:sp>
    </p:spTree>
    <p:extLst>
      <p:ext uri="{BB962C8B-B14F-4D97-AF65-F5344CB8AC3E}">
        <p14:creationId xmlns:p14="http://schemas.microsoft.com/office/powerpoint/2010/main" val="2805146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FB26F-0418-05F3-8C77-85CCED25DF78}"/>
              </a:ext>
            </a:extLst>
          </p:cNvPr>
          <p:cNvSpPr>
            <a:spLocks noGrp="1"/>
          </p:cNvSpPr>
          <p:nvPr>
            <p:ph type="title"/>
          </p:nvPr>
        </p:nvSpPr>
        <p:spPr/>
        <p:txBody>
          <a:bodyPr/>
          <a:lstStyle/>
          <a:p>
            <a:r>
              <a:rPr kumimoji="1" lang="ja-JP" altLang="en-US"/>
              <a:t>目的の設定</a:t>
            </a:r>
          </a:p>
        </p:txBody>
      </p:sp>
      <p:sp>
        <p:nvSpPr>
          <p:cNvPr id="3" name="スライド番号プレースホルダー 2">
            <a:extLst>
              <a:ext uri="{FF2B5EF4-FFF2-40B4-BE49-F238E27FC236}">
                <a16:creationId xmlns:a16="http://schemas.microsoft.com/office/drawing/2014/main" id="{4B73EF0F-016D-FC01-EFBE-D142DD6190FB}"/>
              </a:ext>
            </a:extLst>
          </p:cNvPr>
          <p:cNvSpPr>
            <a:spLocks noGrp="1"/>
          </p:cNvSpPr>
          <p:nvPr>
            <p:ph type="sldNum" sz="quarter" idx="10"/>
          </p:nvPr>
        </p:nvSpPr>
        <p:spPr/>
        <p:txBody>
          <a:bodyPr/>
          <a:lstStyle/>
          <a:p>
            <a:fld id="{5D750650-B10A-47BF-93C2-E1678438B37A}" type="slidenum">
              <a:rPr lang="en-US" altLang="ja-JP" smtClean="0"/>
              <a:pPr/>
              <a:t>60</a:t>
            </a:fld>
            <a:endParaRPr lang="en-US" altLang="ja-JP" dirty="0"/>
          </a:p>
        </p:txBody>
      </p:sp>
      <p:sp>
        <p:nvSpPr>
          <p:cNvPr id="4" name="正方形/長方形 3">
            <a:extLst>
              <a:ext uri="{FF2B5EF4-FFF2-40B4-BE49-F238E27FC236}">
                <a16:creationId xmlns:a16="http://schemas.microsoft.com/office/drawing/2014/main" id="{9F5D3F95-A192-D266-F360-1477E672B39F}"/>
              </a:ext>
            </a:extLst>
          </p:cNvPr>
          <p:cNvSpPr/>
          <p:nvPr/>
        </p:nvSpPr>
        <p:spPr>
          <a:xfrm>
            <a:off x="590417" y="1861457"/>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ED6D35C7-8629-32AD-8502-A451F32AFCC0}"/>
              </a:ext>
            </a:extLst>
          </p:cNvPr>
          <p:cNvSpPr/>
          <p:nvPr/>
        </p:nvSpPr>
        <p:spPr>
          <a:xfrm>
            <a:off x="3010188" y="1861457"/>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B8729484-B617-736B-F6A6-AD7841F8B6D8}"/>
              </a:ext>
            </a:extLst>
          </p:cNvPr>
          <p:cNvSpPr txBox="1"/>
          <p:nvPr/>
        </p:nvSpPr>
        <p:spPr>
          <a:xfrm>
            <a:off x="750998" y="2475951"/>
            <a:ext cx="162095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鍵の管理が不要</a:t>
            </a:r>
            <a:endParaRPr kumimoji="1" lang="ja-JP" altLang="en-US" sz="1600" dirty="0">
              <a:solidFill>
                <a:srgbClr val="000000"/>
              </a:solidFill>
              <a:latin typeface="+mn-ea"/>
            </a:endParaRPr>
          </a:p>
        </p:txBody>
      </p:sp>
      <p:sp>
        <p:nvSpPr>
          <p:cNvPr id="7" name="テキスト ボックス 6">
            <a:extLst>
              <a:ext uri="{FF2B5EF4-FFF2-40B4-BE49-F238E27FC236}">
                <a16:creationId xmlns:a16="http://schemas.microsoft.com/office/drawing/2014/main" id="{EEC5EF44-0963-06B2-60C4-58D31F2E4409}"/>
              </a:ext>
            </a:extLst>
          </p:cNvPr>
          <p:cNvSpPr txBox="1"/>
          <p:nvPr/>
        </p:nvSpPr>
        <p:spPr>
          <a:xfrm>
            <a:off x="3010187" y="2229729"/>
            <a:ext cx="1926772" cy="830997"/>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パスワードを暗記している必要がない</a:t>
            </a:r>
            <a:endParaRPr kumimoji="1" lang="ja-JP" altLang="en-US" sz="1600" dirty="0">
              <a:solidFill>
                <a:srgbClr val="000000"/>
              </a:solidFill>
              <a:latin typeface="+mn-ea"/>
            </a:endParaRPr>
          </a:p>
        </p:txBody>
      </p:sp>
      <p:sp>
        <p:nvSpPr>
          <p:cNvPr id="8" name="テキスト ボックス 7">
            <a:extLst>
              <a:ext uri="{FF2B5EF4-FFF2-40B4-BE49-F238E27FC236}">
                <a16:creationId xmlns:a16="http://schemas.microsoft.com/office/drawing/2014/main" id="{8F43144F-DF89-A8C7-CE93-F01DAAA00CFA}"/>
              </a:ext>
            </a:extLst>
          </p:cNvPr>
          <p:cNvSpPr txBox="1"/>
          <p:nvPr/>
        </p:nvSpPr>
        <p:spPr>
          <a:xfrm>
            <a:off x="5896003" y="1232829"/>
            <a:ext cx="5743394" cy="1077218"/>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KGI</a:t>
            </a:r>
          </a:p>
          <a:p>
            <a:pPr marL="285750" indent="-285750" defTabSz="914400" fontAlgn="base">
              <a:spcBef>
                <a:spcPct val="0"/>
              </a:spcBef>
              <a:spcAft>
                <a:spcPct val="0"/>
              </a:spcAft>
              <a:buFont typeface="Wingdings" pitchFamily="2" charset="2"/>
              <a:buChar char="ü"/>
            </a:pPr>
            <a:r>
              <a:rPr lang="ja-JP" altLang="en-US" sz="1600"/>
              <a:t>フィスの鍵管理をデジタルシステムや他の管理方法で完全に自動化</a:t>
            </a:r>
            <a:endParaRPr lang="en-US" altLang="ja-JP" sz="1600" dirty="0"/>
          </a:p>
          <a:p>
            <a:pPr marL="285750" indent="-285750" defTabSz="914400" fontAlgn="base">
              <a:spcBef>
                <a:spcPct val="0"/>
              </a:spcBef>
              <a:spcAft>
                <a:spcPct val="0"/>
              </a:spcAft>
              <a:buFont typeface="Wingdings" pitchFamily="2" charset="2"/>
              <a:buChar char="ü"/>
            </a:pPr>
            <a:r>
              <a:rPr lang="ja-JP" altLang="en-US" sz="1600"/>
              <a:t>パスワードを覚える必要がない認証方法を導入</a:t>
            </a:r>
            <a:endParaRPr lang="ja-JP" altLang="en-US" sz="1600">
              <a:latin typeface="+mn-ea"/>
            </a:endParaRPr>
          </a:p>
        </p:txBody>
      </p:sp>
      <p:sp>
        <p:nvSpPr>
          <p:cNvPr id="9" name="テキスト ボックス 8">
            <a:extLst>
              <a:ext uri="{FF2B5EF4-FFF2-40B4-BE49-F238E27FC236}">
                <a16:creationId xmlns:a16="http://schemas.microsoft.com/office/drawing/2014/main" id="{07980F2B-445E-8F78-B880-7671DE51FC1A}"/>
              </a:ext>
            </a:extLst>
          </p:cNvPr>
          <p:cNvSpPr txBox="1"/>
          <p:nvPr/>
        </p:nvSpPr>
        <p:spPr>
          <a:xfrm>
            <a:off x="5896003" y="2399006"/>
            <a:ext cx="5743394" cy="1323439"/>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KPI</a:t>
            </a:r>
          </a:p>
          <a:p>
            <a:pPr marL="285750" indent="-285750" defTabSz="914400" fontAlgn="base">
              <a:spcBef>
                <a:spcPct val="0"/>
              </a:spcBef>
              <a:spcAft>
                <a:spcPct val="0"/>
              </a:spcAft>
              <a:buFont typeface="Wingdings" pitchFamily="2" charset="2"/>
              <a:buChar char="ü"/>
            </a:pPr>
            <a:r>
              <a:rPr lang="ja-JP" altLang="en-US" sz="1600"/>
              <a:t>鍵の物理的な管理に関する問い合わせやトラブル件数をゼロ</a:t>
            </a:r>
            <a:endParaRPr lang="en-US" altLang="ja-JP" sz="1600" dirty="0">
              <a:latin typeface="+mn-ea"/>
            </a:endParaRPr>
          </a:p>
          <a:p>
            <a:pPr marL="285750" indent="-285750" defTabSz="914400" fontAlgn="base">
              <a:spcBef>
                <a:spcPct val="0"/>
              </a:spcBef>
              <a:spcAft>
                <a:spcPct val="0"/>
              </a:spcAft>
              <a:buFont typeface="Wingdings" pitchFamily="2" charset="2"/>
              <a:buChar char="ü"/>
            </a:pPr>
            <a:r>
              <a:rPr lang="ja-JP" altLang="en-US" sz="1600"/>
              <a:t>新しい認証方法に対する従業員の満足度を、ユーザーテストで</a:t>
            </a:r>
            <a:r>
              <a:rPr lang="en-US" altLang="ja-JP" sz="1600" dirty="0"/>
              <a:t>90%</a:t>
            </a:r>
            <a:r>
              <a:rPr lang="ja-JP" altLang="en-US" sz="1600"/>
              <a:t>以上</a:t>
            </a:r>
            <a:endParaRPr lang="ja-JP" altLang="en-US" sz="1600">
              <a:latin typeface="+mn-ea"/>
            </a:endParaRPr>
          </a:p>
        </p:txBody>
      </p:sp>
      <p:sp>
        <p:nvSpPr>
          <p:cNvPr id="10" name="テキスト ボックス 9">
            <a:extLst>
              <a:ext uri="{FF2B5EF4-FFF2-40B4-BE49-F238E27FC236}">
                <a16:creationId xmlns:a16="http://schemas.microsoft.com/office/drawing/2014/main" id="{B6F2B385-DDC4-7FF6-32EB-B85C5AAC0F7B}"/>
              </a:ext>
            </a:extLst>
          </p:cNvPr>
          <p:cNvSpPr txBox="1"/>
          <p:nvPr/>
        </p:nvSpPr>
        <p:spPr>
          <a:xfrm>
            <a:off x="1737063" y="1265168"/>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理想の状態の抽出</a:t>
            </a:r>
            <a:endParaRPr kumimoji="1" lang="ja-JP" altLang="en-US" sz="2000" dirty="0">
              <a:solidFill>
                <a:srgbClr val="000000"/>
              </a:solidFill>
              <a:latin typeface="+mn-ea"/>
            </a:endParaRPr>
          </a:p>
        </p:txBody>
      </p:sp>
      <p:sp>
        <p:nvSpPr>
          <p:cNvPr id="11" name="左中かっこ 10">
            <a:extLst>
              <a:ext uri="{FF2B5EF4-FFF2-40B4-BE49-F238E27FC236}">
                <a16:creationId xmlns:a16="http://schemas.microsoft.com/office/drawing/2014/main" id="{1D611E5E-F5E4-97EE-BC0E-6C2FA4491166}"/>
              </a:ext>
            </a:extLst>
          </p:cNvPr>
          <p:cNvSpPr/>
          <p:nvPr/>
        </p:nvSpPr>
        <p:spPr>
          <a:xfrm rot="16200000">
            <a:off x="5810038" y="-1400178"/>
            <a:ext cx="204403" cy="10643644"/>
          </a:xfrm>
          <a:prstGeom prst="leftBrac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449AE58-ECE2-15AE-E225-A7C6E4E4364A}"/>
              </a:ext>
            </a:extLst>
          </p:cNvPr>
          <p:cNvSpPr txBox="1"/>
          <p:nvPr/>
        </p:nvSpPr>
        <p:spPr>
          <a:xfrm>
            <a:off x="5563425" y="4081051"/>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目的</a:t>
            </a:r>
            <a:endParaRPr kumimoji="1" lang="ja-JP" altLang="en-US" sz="2000" b="1" dirty="0">
              <a:solidFill>
                <a:srgbClr val="F36C37"/>
              </a:solidFill>
              <a:latin typeface="+mn-ea"/>
            </a:endParaRPr>
          </a:p>
        </p:txBody>
      </p:sp>
      <p:sp>
        <p:nvSpPr>
          <p:cNvPr id="13" name="テキスト ボックス 12">
            <a:extLst>
              <a:ext uri="{FF2B5EF4-FFF2-40B4-BE49-F238E27FC236}">
                <a16:creationId xmlns:a16="http://schemas.microsoft.com/office/drawing/2014/main" id="{06DE5A3D-6F42-1A2C-B151-A00F7B1BEA85}"/>
              </a:ext>
            </a:extLst>
          </p:cNvPr>
          <p:cNvSpPr txBox="1"/>
          <p:nvPr/>
        </p:nvSpPr>
        <p:spPr>
          <a:xfrm>
            <a:off x="1996006" y="4846487"/>
            <a:ext cx="7134837" cy="707886"/>
          </a:xfrm>
          <a:prstGeom prst="rect">
            <a:avLst/>
          </a:prstGeom>
          <a:noFill/>
        </p:spPr>
        <p:txBody>
          <a:bodyPr wrap="none" rtlCol="0">
            <a:spAutoFit/>
          </a:bodyPr>
          <a:lstStyle/>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KGI :</a:t>
            </a:r>
            <a:r>
              <a:rPr kumimoji="1" lang="ja-JP" altLang="en-US" sz="2000">
                <a:solidFill>
                  <a:srgbClr val="F36C37"/>
                </a:solidFill>
                <a:latin typeface="+mn-ea"/>
              </a:rPr>
              <a:t>理想の状態をになるための具体的で測定可能な指標</a:t>
            </a:r>
            <a:endParaRPr kumimoji="1" lang="en-US" altLang="ja-JP" sz="2000"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KPI:</a:t>
            </a:r>
            <a:r>
              <a:rPr kumimoji="1" lang="en-US" altLang="ja-JP" sz="2000" dirty="0">
                <a:solidFill>
                  <a:srgbClr val="F36C37"/>
                </a:solidFill>
                <a:latin typeface="+mn-ea"/>
              </a:rPr>
              <a:t>KGI </a:t>
            </a:r>
            <a:r>
              <a:rPr kumimoji="1" lang="ja-JP" altLang="en-US" sz="2000">
                <a:solidFill>
                  <a:srgbClr val="F36C37"/>
                </a:solidFill>
                <a:latin typeface="+mn-ea"/>
              </a:rPr>
              <a:t>を達成するための数値目標</a:t>
            </a:r>
          </a:p>
        </p:txBody>
      </p:sp>
    </p:spTree>
    <p:extLst>
      <p:ext uri="{BB962C8B-B14F-4D97-AF65-F5344CB8AC3E}">
        <p14:creationId xmlns:p14="http://schemas.microsoft.com/office/powerpoint/2010/main" val="3908362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分析の手法：</a:t>
            </a:r>
            <a:r>
              <a:rPr lang="en-US" altLang="ja-JP" dirty="0"/>
              <a:t>SWOT</a:t>
            </a:r>
            <a:endParaRPr kumimoji="1" lang="ja-JP" altLang="en-US"/>
          </a:p>
        </p:txBody>
      </p:sp>
      <p:pic>
        <p:nvPicPr>
          <p:cNvPr id="4" name="図 3">
            <a:extLst>
              <a:ext uri="{FF2B5EF4-FFF2-40B4-BE49-F238E27FC236}">
                <a16:creationId xmlns:a16="http://schemas.microsoft.com/office/drawing/2014/main" id="{8447B0DF-54C8-5577-C04A-ABE2E1A89B5C}"/>
              </a:ext>
            </a:extLst>
          </p:cNvPr>
          <p:cNvPicPr>
            <a:picLocks noChangeAspect="1"/>
          </p:cNvPicPr>
          <p:nvPr/>
        </p:nvPicPr>
        <p:blipFill>
          <a:blip r:embed="rId4"/>
          <a:stretch>
            <a:fillRect/>
          </a:stretch>
        </p:blipFill>
        <p:spPr>
          <a:xfrm>
            <a:off x="368287" y="1431582"/>
            <a:ext cx="5774422" cy="3994836"/>
          </a:xfrm>
          <a:prstGeom prst="rect">
            <a:avLst/>
          </a:prstGeom>
        </p:spPr>
      </p:pic>
      <p:sp>
        <p:nvSpPr>
          <p:cNvPr id="5" name="テキスト ボックス 4">
            <a:extLst>
              <a:ext uri="{FF2B5EF4-FFF2-40B4-BE49-F238E27FC236}">
                <a16:creationId xmlns:a16="http://schemas.microsoft.com/office/drawing/2014/main" id="{97947962-6FC9-EE61-512A-91144C331319}"/>
              </a:ext>
            </a:extLst>
          </p:cNvPr>
          <p:cNvSpPr txBox="1"/>
          <p:nvPr/>
        </p:nvSpPr>
        <p:spPr>
          <a:xfrm>
            <a:off x="4552260" y="5426418"/>
            <a:ext cx="166423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kumimoji="1" lang="en-US" altLang="ja-JP" sz="1600">
                <a:solidFill>
                  <a:srgbClr val="000000"/>
                </a:solidFill>
                <a:latin typeface="+mn-ea"/>
              </a:rPr>
              <a:t>Note pm</a:t>
            </a:r>
            <a:endParaRPr kumimoji="1" lang="ja-JP" altLang="en-US" sz="1600">
              <a:solidFill>
                <a:srgbClr val="000000"/>
              </a:solidFill>
              <a:latin typeface="+mn-ea"/>
            </a:endParaRPr>
          </a:p>
        </p:txBody>
      </p:sp>
      <p:sp>
        <p:nvSpPr>
          <p:cNvPr id="6" name="テキスト ボックス 5">
            <a:extLst>
              <a:ext uri="{FF2B5EF4-FFF2-40B4-BE49-F238E27FC236}">
                <a16:creationId xmlns:a16="http://schemas.microsoft.com/office/drawing/2014/main" id="{678953B2-2308-81FF-9213-52B243DC044E}"/>
              </a:ext>
            </a:extLst>
          </p:cNvPr>
          <p:cNvSpPr txBox="1"/>
          <p:nvPr/>
        </p:nvSpPr>
        <p:spPr>
          <a:xfrm>
            <a:off x="6599266" y="2322565"/>
            <a:ext cx="4160879"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5694D0"/>
                </a:solidFill>
                <a:latin typeface="+mn-ea"/>
              </a:rPr>
              <a:t>自社の強み・不利な点・競合の状態や情勢など様々な視点で現状把握</a:t>
            </a:r>
          </a:p>
        </p:txBody>
      </p:sp>
      <p:sp>
        <p:nvSpPr>
          <p:cNvPr id="7" name="下矢印 6">
            <a:extLst>
              <a:ext uri="{FF2B5EF4-FFF2-40B4-BE49-F238E27FC236}">
                <a16:creationId xmlns:a16="http://schemas.microsoft.com/office/drawing/2014/main" id="{84B8F39A-577C-7EDC-4825-7325652D523F}"/>
              </a:ext>
            </a:extLst>
          </p:cNvPr>
          <p:cNvSpPr/>
          <p:nvPr/>
        </p:nvSpPr>
        <p:spPr>
          <a:xfrm>
            <a:off x="8190609" y="3429000"/>
            <a:ext cx="978195" cy="552893"/>
          </a:xfrm>
          <a:prstGeom prst="down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47D4D2A-8DF9-5593-0FE3-5FE22E067664}"/>
              </a:ext>
            </a:extLst>
          </p:cNvPr>
          <p:cNvSpPr txBox="1"/>
          <p:nvPr/>
        </p:nvSpPr>
        <p:spPr>
          <a:xfrm>
            <a:off x="6740715" y="4503553"/>
            <a:ext cx="4019430"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b="1">
                <a:solidFill>
                  <a:srgbClr val="F36C37"/>
                </a:solidFill>
                <a:latin typeface="+mn-ea"/>
              </a:rPr>
              <a:t>分析における仮説設定のキーワード抽出</a:t>
            </a:r>
            <a:endParaRPr kumimoji="1" lang="en-US" altLang="ja-JP" sz="1600" b="1">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分析課題の理解や現状把握が可能</a:t>
            </a:r>
          </a:p>
        </p:txBody>
      </p:sp>
      <p:sp>
        <p:nvSpPr>
          <p:cNvPr id="3" name="スライド番号プレースホルダー 2">
            <a:extLst>
              <a:ext uri="{FF2B5EF4-FFF2-40B4-BE49-F238E27FC236}">
                <a16:creationId xmlns:a16="http://schemas.microsoft.com/office/drawing/2014/main" id="{526D8732-ADF2-040D-0683-64B1F0E97246}"/>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61</a:t>
            </a:fld>
            <a:endParaRPr lang="en-US" altLang="ja-JP"/>
          </a:p>
        </p:txBody>
      </p:sp>
    </p:spTree>
    <p:extLst>
      <p:ext uri="{BB962C8B-B14F-4D97-AF65-F5344CB8AC3E}">
        <p14:creationId xmlns:p14="http://schemas.microsoft.com/office/powerpoint/2010/main" val="2680470240"/>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58513DDB-14F1-4CA3-93CB-39E6EF895C4E}"/>
              </a:ext>
            </a:extLst>
          </p:cNvPr>
          <p:cNvSpPr>
            <a:spLocks noGrp="1"/>
          </p:cNvSpPr>
          <p:nvPr>
            <p:ph type="title"/>
          </p:nvPr>
        </p:nvSpPr>
        <p:spPr/>
        <p:txBody>
          <a:bodyPr/>
          <a:lstStyle/>
          <a:p>
            <a:r>
              <a:rPr lang="ja-JP" altLang="en-US">
                <a:latin typeface="Meiryo UI" panose="020B0604030504040204" pitchFamily="50" charset="-128"/>
              </a:rPr>
              <a:t>プロジェクトスコープの決定</a:t>
            </a:r>
            <a:endParaRPr lang="ja-JP" altLang="en-US" dirty="0">
              <a:latin typeface="Meiryo UI" panose="020B0604030504040204" pitchFamily="50" charset="-128"/>
            </a:endParaRPr>
          </a:p>
        </p:txBody>
      </p:sp>
      <p:sp>
        <p:nvSpPr>
          <p:cNvPr id="2" name="テキスト ボックス 1">
            <a:extLst>
              <a:ext uri="{FF2B5EF4-FFF2-40B4-BE49-F238E27FC236}">
                <a16:creationId xmlns:a16="http://schemas.microsoft.com/office/drawing/2014/main" id="{63824616-3472-9A0A-7A3E-A2E6E4C8E2CE}"/>
              </a:ext>
            </a:extLst>
          </p:cNvPr>
          <p:cNvSpPr txBox="1"/>
          <p:nvPr/>
        </p:nvSpPr>
        <p:spPr>
          <a:xfrm>
            <a:off x="-2" y="2644170"/>
            <a:ext cx="12192000" cy="1569660"/>
          </a:xfrm>
          <a:prstGeom prst="rect">
            <a:avLst/>
          </a:prstGeom>
          <a:noFill/>
        </p:spPr>
        <p:txBody>
          <a:bodyPr wrap="square" rtlCol="0">
            <a:spAutoFit/>
          </a:bodyPr>
          <a:lstStyle/>
          <a:p>
            <a:pPr marL="800100" lvl="1" indent="-342900">
              <a:buClr>
                <a:srgbClr val="F36C37"/>
              </a:buClr>
              <a:buFont typeface="Wingdings" pitchFamily="2" charset="2"/>
              <a:buChar char="n"/>
            </a:pPr>
            <a:r>
              <a:rPr lang="en-US" altLang="ja-JP" sz="2400" dirty="0"/>
              <a:t>KPI</a:t>
            </a:r>
            <a:r>
              <a:rPr lang="ja-JP" altLang="en-US" sz="2400"/>
              <a:t>（目的）</a:t>
            </a:r>
            <a:r>
              <a:rPr lang="en-US" altLang="ja-JP" sz="2400" dirty="0"/>
              <a:t> </a:t>
            </a:r>
            <a:r>
              <a:rPr lang="ja-JP" altLang="en-US" sz="2400"/>
              <a:t>を達成するための成果物・作業項目</a:t>
            </a:r>
            <a:endParaRPr lang="en-US" altLang="ja-JP" sz="2400" dirty="0"/>
          </a:p>
          <a:p>
            <a:pPr marL="1257300" lvl="2" indent="-342900">
              <a:buClr>
                <a:srgbClr val="F36C37"/>
              </a:buClr>
              <a:buFont typeface="Wingdings" pitchFamily="2" charset="2"/>
              <a:buChar char="n"/>
            </a:pPr>
            <a:r>
              <a:rPr lang="en-US" altLang="ja-JP" sz="2400" dirty="0"/>
              <a:t>AI </a:t>
            </a:r>
            <a:r>
              <a:rPr lang="ja-JP" altLang="en-US" sz="2400"/>
              <a:t>に限らず、目的達成の手段を洗い出す</a:t>
            </a:r>
            <a:endParaRPr lang="en-US" altLang="ja-JP" sz="2400" dirty="0"/>
          </a:p>
          <a:p>
            <a:pPr marL="1257300" lvl="2" indent="-342900">
              <a:buClr>
                <a:srgbClr val="F36C37"/>
              </a:buClr>
              <a:buFont typeface="Wingdings" pitchFamily="2" charset="2"/>
              <a:buChar char="n"/>
            </a:pPr>
            <a:r>
              <a:rPr lang="ja-JP" altLang="en-US" sz="2400"/>
              <a:t>検討した結果、</a:t>
            </a:r>
            <a:r>
              <a:rPr lang="en-US" altLang="ja-JP" sz="2400" dirty="0"/>
              <a:t>AI</a:t>
            </a:r>
            <a:r>
              <a:rPr lang="ja-JP" altLang="en-US" sz="2400"/>
              <a:t>を導入しないという判断も◯</a:t>
            </a:r>
            <a:endParaRPr lang="en-US" altLang="ja-JP" sz="2400" dirty="0"/>
          </a:p>
          <a:p>
            <a:pPr marL="1257300" lvl="2" indent="-342900">
              <a:buClr>
                <a:srgbClr val="F36C37"/>
              </a:buClr>
              <a:buFont typeface="Wingdings" pitchFamily="2" charset="2"/>
              <a:buChar char="n"/>
            </a:pPr>
            <a:r>
              <a:rPr lang="en-US" altLang="ja-JP" sz="2400" dirty="0"/>
              <a:t>AI </a:t>
            </a:r>
            <a:r>
              <a:rPr lang="ja-JP" altLang="en-US" sz="2400"/>
              <a:t>の導入を行う場合は</a:t>
            </a:r>
            <a:r>
              <a:rPr lang="ja-JP" altLang="en-US" sz="2400" b="1"/>
              <a:t>データやタスク・指標など具体的な内容を検討する</a:t>
            </a:r>
            <a:endParaRPr lang="en-US" altLang="ja-JP" sz="2400" b="1" dirty="0"/>
          </a:p>
        </p:txBody>
      </p:sp>
      <p:sp>
        <p:nvSpPr>
          <p:cNvPr id="4" name="テキスト ボックス 3">
            <a:extLst>
              <a:ext uri="{FF2B5EF4-FFF2-40B4-BE49-F238E27FC236}">
                <a16:creationId xmlns:a16="http://schemas.microsoft.com/office/drawing/2014/main" id="{34699C8A-B693-4808-08CC-7C64C2B41FA4}"/>
              </a:ext>
            </a:extLst>
          </p:cNvPr>
          <p:cNvSpPr txBox="1"/>
          <p:nvPr/>
        </p:nvSpPr>
        <p:spPr>
          <a:xfrm>
            <a:off x="368287" y="1734954"/>
            <a:ext cx="4185761" cy="461665"/>
          </a:xfrm>
          <a:prstGeom prst="rect">
            <a:avLst/>
          </a:prstGeom>
          <a:noFill/>
        </p:spPr>
        <p:txBody>
          <a:bodyPr wrap="none" rtlCol="0">
            <a:spAutoFit/>
          </a:bodyPr>
          <a:lstStyle/>
          <a:p>
            <a:pPr algn="ctr" defTabSz="914400" fontAlgn="base">
              <a:spcBef>
                <a:spcPct val="0"/>
              </a:spcBef>
              <a:spcAft>
                <a:spcPct val="0"/>
              </a:spcAft>
            </a:pPr>
            <a:r>
              <a:rPr lang="ja-JP" altLang="en-US" sz="2400"/>
              <a:t>プロジェクトスコープの検討</a:t>
            </a:r>
            <a:endParaRPr lang="en-US" altLang="ja-JP" sz="2400" dirty="0"/>
          </a:p>
        </p:txBody>
      </p:sp>
    </p:spTree>
    <p:extLst>
      <p:ext uri="{BB962C8B-B14F-4D97-AF65-F5344CB8AC3E}">
        <p14:creationId xmlns:p14="http://schemas.microsoft.com/office/powerpoint/2010/main" val="2274819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050C5-A1A0-D1BA-9DDF-886FBB1AE9ED}"/>
              </a:ext>
            </a:extLst>
          </p:cNvPr>
          <p:cNvSpPr>
            <a:spLocks noGrp="1"/>
          </p:cNvSpPr>
          <p:nvPr>
            <p:ph type="title"/>
          </p:nvPr>
        </p:nvSpPr>
        <p:spPr/>
        <p:txBody>
          <a:bodyPr/>
          <a:lstStyle/>
          <a:p>
            <a:r>
              <a:rPr kumimoji="1" lang="ja-JP" altLang="en-US"/>
              <a:t>ワークシートの記入</a:t>
            </a:r>
          </a:p>
        </p:txBody>
      </p:sp>
      <p:sp>
        <p:nvSpPr>
          <p:cNvPr id="3" name="スライド番号プレースホルダー 2">
            <a:extLst>
              <a:ext uri="{FF2B5EF4-FFF2-40B4-BE49-F238E27FC236}">
                <a16:creationId xmlns:a16="http://schemas.microsoft.com/office/drawing/2014/main" id="{57404AF4-A94F-827A-282F-D8BF7D44C686}"/>
              </a:ext>
            </a:extLst>
          </p:cNvPr>
          <p:cNvSpPr>
            <a:spLocks noGrp="1"/>
          </p:cNvSpPr>
          <p:nvPr>
            <p:ph type="sldNum" sz="quarter" idx="10"/>
          </p:nvPr>
        </p:nvSpPr>
        <p:spPr/>
        <p:txBody>
          <a:bodyPr/>
          <a:lstStyle/>
          <a:p>
            <a:fld id="{5D750650-B10A-47BF-93C2-E1678438B37A}" type="slidenum">
              <a:rPr lang="en-US" altLang="ja-JP" smtClean="0"/>
              <a:pPr/>
              <a:t>63</a:t>
            </a:fld>
            <a:endParaRPr lang="en-US" altLang="ja-JP" dirty="0"/>
          </a:p>
        </p:txBody>
      </p:sp>
      <p:pic>
        <p:nvPicPr>
          <p:cNvPr id="5" name="図 4" descr="グラフィカル ユーザー インターフェイス, テキスト, アプリケーション, テーブル&#10;&#10;自動的に生成された説明">
            <a:extLst>
              <a:ext uri="{FF2B5EF4-FFF2-40B4-BE49-F238E27FC236}">
                <a16:creationId xmlns:a16="http://schemas.microsoft.com/office/drawing/2014/main" id="{E0E442FA-EB26-5F5E-564A-F69F6D14C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340" y="3307403"/>
            <a:ext cx="9607408" cy="1980698"/>
          </a:xfrm>
          <a:prstGeom prst="rect">
            <a:avLst/>
          </a:prstGeom>
        </p:spPr>
      </p:pic>
      <p:sp>
        <p:nvSpPr>
          <p:cNvPr id="7" name="角丸四角形 6">
            <a:extLst>
              <a:ext uri="{FF2B5EF4-FFF2-40B4-BE49-F238E27FC236}">
                <a16:creationId xmlns:a16="http://schemas.microsoft.com/office/drawing/2014/main" id="{C15E58D8-F28D-2668-580F-CEA9373BB0CC}"/>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D494E246-0E1D-4499-4758-4D30EE0E50AB}"/>
              </a:ext>
            </a:extLst>
          </p:cNvPr>
          <p:cNvSpPr txBox="1"/>
          <p:nvPr/>
        </p:nvSpPr>
        <p:spPr>
          <a:xfrm>
            <a:off x="5576463" y="1146367"/>
            <a:ext cx="1039066"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a:t>
            </a:r>
            <a:endParaRPr kumimoji="1" lang="ja-JP" altLang="en-US" sz="2000" b="1" dirty="0">
              <a:solidFill>
                <a:srgbClr val="F36C37"/>
              </a:solidFill>
              <a:latin typeface="+mn-ea"/>
            </a:endParaRPr>
          </a:p>
        </p:txBody>
      </p:sp>
      <p:sp>
        <p:nvSpPr>
          <p:cNvPr id="9" name="テキスト ボックス 8">
            <a:extLst>
              <a:ext uri="{FF2B5EF4-FFF2-40B4-BE49-F238E27FC236}">
                <a16:creationId xmlns:a16="http://schemas.microsoft.com/office/drawing/2014/main" id="{452E477A-4A66-8F7A-A4F1-A4896AB972C8}"/>
              </a:ext>
            </a:extLst>
          </p:cNvPr>
          <p:cNvSpPr txBox="1"/>
          <p:nvPr/>
        </p:nvSpPr>
        <p:spPr>
          <a:xfrm>
            <a:off x="1691816" y="1810963"/>
            <a:ext cx="8431898" cy="707886"/>
          </a:xfrm>
          <a:prstGeom prst="rect">
            <a:avLst/>
          </a:prstGeom>
          <a:noFill/>
        </p:spPr>
        <p:txBody>
          <a:bodyPr wrap="square" rtlCol="0">
            <a:spAutoFit/>
          </a:bodyPr>
          <a:lstStyle/>
          <a:p>
            <a:pPr defTabSz="914400" fontAlgn="base">
              <a:spcBef>
                <a:spcPct val="0"/>
              </a:spcBef>
              <a:spcAft>
                <a:spcPct val="0"/>
              </a:spcAft>
            </a:pPr>
            <a:r>
              <a:rPr kumimoji="1" lang="ja-JP" altLang="en-US" sz="2000">
                <a:solidFill>
                  <a:srgbClr val="000000"/>
                </a:solidFill>
                <a:latin typeface="+mn-ea"/>
              </a:rPr>
              <a:t>ここまでの学びを元に、講義のはじめに洗い出した課題から１つ選択し</a:t>
            </a:r>
            <a:r>
              <a:rPr kumimoji="1" lang="en-US" altLang="ja-JP" sz="2000" dirty="0">
                <a:solidFill>
                  <a:srgbClr val="000000"/>
                </a:solidFill>
                <a:latin typeface="+mn-ea"/>
              </a:rPr>
              <a:t>Step1 </a:t>
            </a:r>
            <a:r>
              <a:rPr kumimoji="1" lang="ja-JP" altLang="en-US" sz="2000">
                <a:solidFill>
                  <a:srgbClr val="000000"/>
                </a:solidFill>
                <a:latin typeface="+mn-ea"/>
              </a:rPr>
              <a:t>の目的設定を行いましょう</a:t>
            </a:r>
            <a:endParaRPr kumimoji="1" lang="ja-JP" altLang="en-US" sz="2000" dirty="0">
              <a:solidFill>
                <a:srgbClr val="000000"/>
              </a:solidFill>
              <a:latin typeface="+mn-ea"/>
            </a:endParaRPr>
          </a:p>
        </p:txBody>
      </p:sp>
    </p:spTree>
    <p:extLst>
      <p:ext uri="{BB962C8B-B14F-4D97-AF65-F5344CB8AC3E}">
        <p14:creationId xmlns:p14="http://schemas.microsoft.com/office/powerpoint/2010/main" val="1238814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に関わる役割</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64</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1. </a:t>
            </a:r>
            <a:r>
              <a:rPr kumimoji="1" lang="ja-JP" altLang="en-US" b="1" kern="1200" dirty="0">
                <a:solidFill>
                  <a:schemeClr val="bg1"/>
                </a:solidFill>
                <a:latin typeface="+mn-ea"/>
                <a:ea typeface="+mn-ea"/>
                <a:cs typeface="+mn-cs"/>
              </a:rPr>
              <a:t>プロジェクトスコープの決定</a:t>
            </a:r>
            <a:endParaRPr kumimoji="1" lang="ja-JP" altLang="en-US" b="1" dirty="0">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cxnSpLocks/>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2" name="テキスト ボックス 1">
            <a:extLst>
              <a:ext uri="{FF2B5EF4-FFF2-40B4-BE49-F238E27FC236}">
                <a16:creationId xmlns:a16="http://schemas.microsoft.com/office/drawing/2014/main" id="{7BDA9FD3-3D06-4D4F-A873-08E30EC0E987}"/>
              </a:ext>
            </a:extLst>
          </p:cNvPr>
          <p:cNvSpPr txBox="1"/>
          <p:nvPr/>
        </p:nvSpPr>
        <p:spPr>
          <a:xfrm>
            <a:off x="7983536" y="5526985"/>
            <a:ext cx="3090910" cy="261610"/>
          </a:xfrm>
          <a:prstGeom prst="rect">
            <a:avLst/>
          </a:prstGeom>
          <a:noFill/>
        </p:spPr>
        <p:txBody>
          <a:bodyPr wrap="none" rtlCol="0">
            <a:spAutoFit/>
          </a:bodyPr>
          <a:lstStyle/>
          <a:p>
            <a:pPr algn="ctr" defTabSz="914400" fontAlgn="base">
              <a:spcBef>
                <a:spcPct val="0"/>
              </a:spcBef>
              <a:spcAft>
                <a:spcPct val="0"/>
              </a:spcAft>
            </a:pPr>
            <a:r>
              <a:rPr kumimoji="1" lang="ja-JP" altLang="en-US" sz="1100">
                <a:solidFill>
                  <a:srgbClr val="000000"/>
                </a:solidFill>
                <a:latin typeface="+mn-ea"/>
              </a:rPr>
              <a:t>出典：機械学習システムデザイン（</a:t>
            </a:r>
            <a:r>
              <a:rPr kumimoji="1" lang="en-US" altLang="ja-JP" sz="1100" dirty="0">
                <a:solidFill>
                  <a:srgbClr val="000000"/>
                </a:solidFill>
                <a:latin typeface="+mn-ea"/>
              </a:rPr>
              <a:t>O’Reilly</a:t>
            </a:r>
            <a:r>
              <a:rPr kumimoji="1" lang="ja-JP" altLang="en-US" sz="1100">
                <a:solidFill>
                  <a:srgbClr val="000000"/>
                </a:solidFill>
                <a:latin typeface="+mn-ea"/>
              </a:rPr>
              <a:t>）</a:t>
            </a:r>
            <a:endParaRPr kumimoji="1" lang="ja-JP" altLang="en-US" sz="1100" dirty="0">
              <a:solidFill>
                <a:srgbClr val="000000"/>
              </a:solidFill>
              <a:latin typeface="+mn-ea"/>
            </a:endParaRPr>
          </a:p>
        </p:txBody>
      </p:sp>
      <p:sp>
        <p:nvSpPr>
          <p:cNvPr id="10" name="TextBox 23">
            <a:extLst>
              <a:ext uri="{FF2B5EF4-FFF2-40B4-BE49-F238E27FC236}">
                <a16:creationId xmlns:a16="http://schemas.microsoft.com/office/drawing/2014/main" id="{07C0B8B6-50A0-FC1C-343A-33605C02306E}"/>
              </a:ext>
            </a:extLst>
          </p:cNvPr>
          <p:cNvSpPr txBox="1"/>
          <p:nvPr/>
        </p:nvSpPr>
        <p:spPr>
          <a:xfrm>
            <a:off x="6380930" y="898646"/>
            <a:ext cx="1602606" cy="584775"/>
          </a:xfrm>
          <a:prstGeom prst="rect">
            <a:avLst/>
          </a:prstGeom>
          <a:noFill/>
        </p:spPr>
        <p:txBody>
          <a:bodyPr wrap="square" lIns="0" rIns="0" rtlCol="0">
            <a:spAutoFit/>
          </a:bodyPr>
          <a:lstStyle/>
          <a:p>
            <a:pPr algn="ctr"/>
            <a:r>
              <a:rPr lang="en-US" sz="1600" dirty="0" err="1">
                <a:latin typeface="メイリオ"/>
                <a:ea typeface="メイリオ"/>
              </a:rPr>
              <a:t>ビジネス</a:t>
            </a:r>
            <a:endParaRPr lang="en-US" sz="1600" dirty="0">
              <a:latin typeface="メイリオ"/>
              <a:ea typeface="メイリオ"/>
            </a:endParaRPr>
          </a:p>
          <a:p>
            <a:pPr algn="ctr"/>
            <a:r>
              <a:rPr lang="en-US" sz="1600" dirty="0" err="1">
                <a:latin typeface="メイリオ"/>
                <a:ea typeface="メイリオ"/>
              </a:rPr>
              <a:t>アナリスト</a:t>
            </a:r>
            <a:endParaRPr lang="en-US" sz="1600" dirty="0">
              <a:latin typeface="メイリオ"/>
              <a:ea typeface="メイリオ"/>
            </a:endParaRPr>
          </a:p>
        </p:txBody>
      </p:sp>
      <p:pic>
        <p:nvPicPr>
          <p:cNvPr id="12" name="Graphic 67">
            <a:extLst>
              <a:ext uri="{FF2B5EF4-FFF2-40B4-BE49-F238E27FC236}">
                <a16:creationId xmlns:a16="http://schemas.microsoft.com/office/drawing/2014/main" id="{262DBC6C-E31C-3BD7-6D93-09D85A3735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3889" y="688558"/>
            <a:ext cx="894082" cy="894082"/>
          </a:xfrm>
          <a:prstGeom prst="rect">
            <a:avLst/>
          </a:prstGeom>
        </p:spPr>
      </p:pic>
      <p:sp>
        <p:nvSpPr>
          <p:cNvPr id="14" name="TextBox 19">
            <a:extLst>
              <a:ext uri="{FF2B5EF4-FFF2-40B4-BE49-F238E27FC236}">
                <a16:creationId xmlns:a16="http://schemas.microsoft.com/office/drawing/2014/main" id="{8FD63D2D-75F5-6978-28BE-5DC4E941EB82}"/>
              </a:ext>
            </a:extLst>
          </p:cNvPr>
          <p:cNvSpPr txBox="1"/>
          <p:nvPr/>
        </p:nvSpPr>
        <p:spPr>
          <a:xfrm>
            <a:off x="9923878" y="1740617"/>
            <a:ext cx="1298150" cy="584775"/>
          </a:xfrm>
          <a:prstGeom prst="rect">
            <a:avLst/>
          </a:prstGeom>
          <a:noFill/>
        </p:spPr>
        <p:txBody>
          <a:bodyPr wrap="square" lIns="0" rIns="0" rtlCol="0">
            <a:spAutoFit/>
          </a:bodyPr>
          <a:lstStyle/>
          <a:p>
            <a:pPr algn="ctr"/>
            <a:r>
              <a:rPr lang="en-US" sz="1600" dirty="0" err="1">
                <a:latin typeface="メイリオ"/>
                <a:ea typeface="メイリオ"/>
              </a:rPr>
              <a:t>データ</a:t>
            </a:r>
            <a:endParaRPr lang="en-US" sz="1600" dirty="0">
              <a:latin typeface="メイリオ"/>
              <a:ea typeface="メイリオ"/>
            </a:endParaRPr>
          </a:p>
          <a:p>
            <a:pPr algn="ctr"/>
            <a:r>
              <a:rPr lang="en-US" sz="1600" dirty="0" err="1">
                <a:latin typeface="メイリオ"/>
                <a:ea typeface="メイリオ"/>
              </a:rPr>
              <a:t>エンジニア</a:t>
            </a:r>
            <a:endParaRPr lang="en-US" sz="1600" dirty="0">
              <a:latin typeface="メイリオ"/>
              <a:ea typeface="メイリオ"/>
            </a:endParaRPr>
          </a:p>
        </p:txBody>
      </p:sp>
      <p:pic>
        <p:nvPicPr>
          <p:cNvPr id="16" name="Graphic 70">
            <a:extLst>
              <a:ext uri="{FF2B5EF4-FFF2-40B4-BE49-F238E27FC236}">
                <a16:creationId xmlns:a16="http://schemas.microsoft.com/office/drawing/2014/main" id="{567E6604-3F85-4402-E2E8-E87420FD9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32879" y="1483421"/>
            <a:ext cx="1027741" cy="1027741"/>
          </a:xfrm>
          <a:prstGeom prst="rect">
            <a:avLst/>
          </a:prstGeom>
        </p:spPr>
      </p:pic>
      <p:sp>
        <p:nvSpPr>
          <p:cNvPr id="18" name="TextBox 21">
            <a:extLst>
              <a:ext uri="{FF2B5EF4-FFF2-40B4-BE49-F238E27FC236}">
                <a16:creationId xmlns:a16="http://schemas.microsoft.com/office/drawing/2014/main" id="{1B0AAB40-822E-062D-0AE2-4F7F884A3199}"/>
              </a:ext>
            </a:extLst>
          </p:cNvPr>
          <p:cNvSpPr txBox="1"/>
          <p:nvPr/>
        </p:nvSpPr>
        <p:spPr>
          <a:xfrm>
            <a:off x="9809764" y="3272120"/>
            <a:ext cx="2274732" cy="584775"/>
          </a:xfrm>
          <a:prstGeom prst="rect">
            <a:avLst/>
          </a:prstGeom>
          <a:noFill/>
        </p:spPr>
        <p:txBody>
          <a:bodyPr wrap="square" lIns="0" rIns="0" rtlCol="0">
            <a:spAutoFit/>
          </a:bodyPr>
          <a:lstStyle/>
          <a:p>
            <a:pPr algn="ctr"/>
            <a:r>
              <a:rPr lang="en-US" sz="1600" dirty="0" err="1">
                <a:latin typeface="メイリオ"/>
                <a:ea typeface="メイリオ"/>
              </a:rPr>
              <a:t>データ</a:t>
            </a:r>
            <a:endParaRPr lang="en-US" sz="1600" dirty="0">
              <a:latin typeface="メイリオ"/>
              <a:ea typeface="メイリオ"/>
            </a:endParaRPr>
          </a:p>
          <a:p>
            <a:pPr algn="ctr"/>
            <a:r>
              <a:rPr lang="en-US" sz="1600" dirty="0" err="1">
                <a:latin typeface="メイリオ"/>
                <a:ea typeface="メイリオ"/>
              </a:rPr>
              <a:t>サイエンティスト</a:t>
            </a:r>
            <a:endParaRPr lang="en-US" sz="1600" dirty="0">
              <a:latin typeface="メイリオ"/>
              <a:ea typeface="メイリオ"/>
            </a:endParaRPr>
          </a:p>
        </p:txBody>
      </p:sp>
      <p:pic>
        <p:nvPicPr>
          <p:cNvPr id="19" name="Graphic 68">
            <a:extLst>
              <a:ext uri="{FF2B5EF4-FFF2-40B4-BE49-F238E27FC236}">
                <a16:creationId xmlns:a16="http://schemas.microsoft.com/office/drawing/2014/main" id="{0DB5C46B-1A66-6881-BC33-AE6D705485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57293" y="3032007"/>
            <a:ext cx="1003323" cy="1003323"/>
          </a:xfrm>
          <a:prstGeom prst="rect">
            <a:avLst/>
          </a:prstGeom>
        </p:spPr>
      </p:pic>
      <p:sp>
        <p:nvSpPr>
          <p:cNvPr id="21" name="TextBox 29">
            <a:extLst>
              <a:ext uri="{FF2B5EF4-FFF2-40B4-BE49-F238E27FC236}">
                <a16:creationId xmlns:a16="http://schemas.microsoft.com/office/drawing/2014/main" id="{B6C9B466-0029-3E80-8526-0095D60D2755}"/>
              </a:ext>
            </a:extLst>
          </p:cNvPr>
          <p:cNvSpPr txBox="1"/>
          <p:nvPr/>
        </p:nvSpPr>
        <p:spPr>
          <a:xfrm>
            <a:off x="3074684" y="5359578"/>
            <a:ext cx="1786069" cy="584775"/>
          </a:xfrm>
          <a:prstGeom prst="rect">
            <a:avLst/>
          </a:prstGeom>
          <a:noFill/>
        </p:spPr>
        <p:txBody>
          <a:bodyPr wrap="square" lIns="0" rIns="0" rtlCol="0">
            <a:spAutoFit/>
          </a:bodyPr>
          <a:lstStyle/>
          <a:p>
            <a:pPr algn="ctr"/>
            <a:r>
              <a:rPr lang="en-US" sz="1600" dirty="0" err="1">
                <a:latin typeface="メイリオ"/>
                <a:ea typeface="メイリオ"/>
              </a:rPr>
              <a:t>ソフトウェア</a:t>
            </a:r>
            <a:endParaRPr lang="en-US" sz="1600" dirty="0">
              <a:latin typeface="メイリオ"/>
              <a:ea typeface="メイリオ"/>
            </a:endParaRPr>
          </a:p>
          <a:p>
            <a:pPr algn="ctr"/>
            <a:r>
              <a:rPr lang="en-US" sz="1600" dirty="0" err="1">
                <a:latin typeface="メイリオ"/>
                <a:ea typeface="メイリオ"/>
              </a:rPr>
              <a:t>エンジニア</a:t>
            </a:r>
            <a:endParaRPr lang="en-US" sz="1600" dirty="0">
              <a:latin typeface="メイリオ"/>
              <a:ea typeface="メイリオ"/>
            </a:endParaRPr>
          </a:p>
        </p:txBody>
      </p:sp>
      <p:pic>
        <p:nvPicPr>
          <p:cNvPr id="22" name="Graphic 71">
            <a:extLst>
              <a:ext uri="{FF2B5EF4-FFF2-40B4-BE49-F238E27FC236}">
                <a16:creationId xmlns:a16="http://schemas.microsoft.com/office/drawing/2014/main" id="{7CD6D52B-F388-FC83-93B8-4FAF2900A4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96633" y="5041108"/>
            <a:ext cx="1087387" cy="1087387"/>
          </a:xfrm>
          <a:prstGeom prst="rect">
            <a:avLst/>
          </a:prstGeom>
        </p:spPr>
      </p:pic>
      <p:sp>
        <p:nvSpPr>
          <p:cNvPr id="23" name="TextBox 23">
            <a:extLst>
              <a:ext uri="{FF2B5EF4-FFF2-40B4-BE49-F238E27FC236}">
                <a16:creationId xmlns:a16="http://schemas.microsoft.com/office/drawing/2014/main" id="{1A883A48-89D5-8B13-9D92-B93B68F35B4E}"/>
              </a:ext>
            </a:extLst>
          </p:cNvPr>
          <p:cNvSpPr txBox="1"/>
          <p:nvPr/>
        </p:nvSpPr>
        <p:spPr>
          <a:xfrm>
            <a:off x="516836" y="1870425"/>
            <a:ext cx="1602606" cy="584775"/>
          </a:xfrm>
          <a:prstGeom prst="rect">
            <a:avLst/>
          </a:prstGeom>
          <a:noFill/>
        </p:spPr>
        <p:txBody>
          <a:bodyPr wrap="square" lIns="0" rIns="0" rtlCol="0">
            <a:spAutoFit/>
          </a:bodyPr>
          <a:lstStyle/>
          <a:p>
            <a:pPr algn="ctr"/>
            <a:r>
              <a:rPr lang="en-US" sz="1600" dirty="0" err="1">
                <a:latin typeface="メイリオ"/>
                <a:ea typeface="メイリオ"/>
              </a:rPr>
              <a:t>ビジネス</a:t>
            </a:r>
            <a:endParaRPr lang="en-US" sz="1600" dirty="0">
              <a:latin typeface="メイリオ"/>
              <a:ea typeface="メイリオ"/>
            </a:endParaRPr>
          </a:p>
          <a:p>
            <a:pPr algn="ctr"/>
            <a:r>
              <a:rPr lang="en-US" sz="1600" dirty="0" err="1">
                <a:latin typeface="メイリオ"/>
                <a:ea typeface="メイリオ"/>
              </a:rPr>
              <a:t>アナリスト</a:t>
            </a:r>
            <a:endParaRPr lang="en-US" sz="1600" dirty="0">
              <a:latin typeface="メイリオ"/>
              <a:ea typeface="メイリオ"/>
            </a:endParaRPr>
          </a:p>
        </p:txBody>
      </p:sp>
      <p:pic>
        <p:nvPicPr>
          <p:cNvPr id="24" name="Graphic 67">
            <a:extLst>
              <a:ext uri="{FF2B5EF4-FFF2-40B4-BE49-F238E27FC236}">
                <a16:creationId xmlns:a16="http://schemas.microsoft.com/office/drawing/2014/main" id="{389F89F8-9D56-FF57-8159-1E61C67F8C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95" y="1660337"/>
            <a:ext cx="894082" cy="894082"/>
          </a:xfrm>
          <a:prstGeom prst="rect">
            <a:avLst/>
          </a:prstGeom>
        </p:spPr>
      </p:pic>
      <p:sp>
        <p:nvSpPr>
          <p:cNvPr id="25" name="TextBox 21">
            <a:extLst>
              <a:ext uri="{FF2B5EF4-FFF2-40B4-BE49-F238E27FC236}">
                <a16:creationId xmlns:a16="http://schemas.microsoft.com/office/drawing/2014/main" id="{18D29605-C325-F015-5DBF-519C4DDFC683}"/>
              </a:ext>
            </a:extLst>
          </p:cNvPr>
          <p:cNvSpPr txBox="1"/>
          <p:nvPr/>
        </p:nvSpPr>
        <p:spPr>
          <a:xfrm>
            <a:off x="635925" y="3375526"/>
            <a:ext cx="2274732" cy="584775"/>
          </a:xfrm>
          <a:prstGeom prst="rect">
            <a:avLst/>
          </a:prstGeom>
          <a:noFill/>
        </p:spPr>
        <p:txBody>
          <a:bodyPr wrap="square" lIns="0" rIns="0" rtlCol="0">
            <a:spAutoFit/>
          </a:bodyPr>
          <a:lstStyle/>
          <a:p>
            <a:pPr algn="ctr"/>
            <a:r>
              <a:rPr lang="en-US" sz="1600" dirty="0" err="1">
                <a:latin typeface="メイリオ"/>
                <a:ea typeface="メイリオ"/>
              </a:rPr>
              <a:t>データ</a:t>
            </a:r>
            <a:endParaRPr lang="en-US" sz="1600" dirty="0">
              <a:latin typeface="メイリオ"/>
              <a:ea typeface="メイリオ"/>
            </a:endParaRPr>
          </a:p>
          <a:p>
            <a:pPr algn="ctr"/>
            <a:r>
              <a:rPr lang="en-US" sz="1600" dirty="0" err="1">
                <a:latin typeface="メイリオ"/>
                <a:ea typeface="メイリオ"/>
              </a:rPr>
              <a:t>サイエンティスト</a:t>
            </a:r>
            <a:endParaRPr lang="en-US" sz="1600" dirty="0">
              <a:latin typeface="メイリオ"/>
              <a:ea typeface="メイリオ"/>
            </a:endParaRPr>
          </a:p>
        </p:txBody>
      </p:sp>
      <p:pic>
        <p:nvPicPr>
          <p:cNvPr id="26" name="Graphic 68">
            <a:extLst>
              <a:ext uri="{FF2B5EF4-FFF2-40B4-BE49-F238E27FC236}">
                <a16:creationId xmlns:a16="http://schemas.microsoft.com/office/drawing/2014/main" id="{1FD053EA-48F6-A2ED-7DBC-31A927537B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851" y="3062845"/>
            <a:ext cx="1003323" cy="1003323"/>
          </a:xfrm>
          <a:prstGeom prst="rect">
            <a:avLst/>
          </a:prstGeom>
        </p:spPr>
      </p:pic>
      <p:sp>
        <p:nvSpPr>
          <p:cNvPr id="29" name="テキスト ボックス 28">
            <a:extLst>
              <a:ext uri="{FF2B5EF4-FFF2-40B4-BE49-F238E27FC236}">
                <a16:creationId xmlns:a16="http://schemas.microsoft.com/office/drawing/2014/main" id="{73B70437-5ACF-8DDC-788C-9408679E4EBA}"/>
              </a:ext>
            </a:extLst>
          </p:cNvPr>
          <p:cNvSpPr txBox="1"/>
          <p:nvPr/>
        </p:nvSpPr>
        <p:spPr>
          <a:xfrm>
            <a:off x="520384" y="1145022"/>
            <a:ext cx="3185487"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ja-JP" altLang="en-US" b="1" kern="1200">
                <a:solidFill>
                  <a:schemeClr val="bg1"/>
                </a:solidFill>
                <a:latin typeface="+mn-ea"/>
                <a:ea typeface="+mn-ea"/>
                <a:cs typeface="+mn-cs"/>
              </a:rPr>
              <a:t>プロジェクトスコープの目的</a:t>
            </a:r>
            <a:endParaRPr kumimoji="1" lang="ja-JP" altLang="en-US" b="1">
              <a:solidFill>
                <a:schemeClr val="bg1"/>
              </a:solidFill>
              <a:latin typeface="+mn-ea"/>
            </a:endParaRPr>
          </a:p>
        </p:txBody>
      </p:sp>
      <p:cxnSp>
        <p:nvCxnSpPr>
          <p:cNvPr id="31" name="カギ線コネクタ 30">
            <a:extLst>
              <a:ext uri="{FF2B5EF4-FFF2-40B4-BE49-F238E27FC236}">
                <a16:creationId xmlns:a16="http://schemas.microsoft.com/office/drawing/2014/main" id="{D813EE58-C21A-F348-EA86-775793108FFD}"/>
              </a:ext>
            </a:extLst>
          </p:cNvPr>
          <p:cNvCxnSpPr>
            <a:stCxn id="29" idx="3"/>
          </p:cNvCxnSpPr>
          <p:nvPr/>
        </p:nvCxnSpPr>
        <p:spPr>
          <a:xfrm>
            <a:off x="3705871" y="1329688"/>
            <a:ext cx="2303407" cy="562826"/>
          </a:xfrm>
          <a:prstGeom prst="bentConnector2">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テキスト ボックス 33">
            <a:extLst>
              <a:ext uri="{FF2B5EF4-FFF2-40B4-BE49-F238E27FC236}">
                <a16:creationId xmlns:a16="http://schemas.microsoft.com/office/drawing/2014/main" id="{6E7311DF-9E4A-7961-CBA2-24D39E0188D7}"/>
              </a:ext>
            </a:extLst>
          </p:cNvPr>
          <p:cNvSpPr txBox="1"/>
          <p:nvPr/>
        </p:nvSpPr>
        <p:spPr>
          <a:xfrm>
            <a:off x="2541178" y="6104762"/>
            <a:ext cx="7109640" cy="369332"/>
          </a:xfrm>
          <a:prstGeom prst="rect">
            <a:avLst/>
          </a:prstGeom>
          <a:solidFill>
            <a:srgbClr val="F36C37"/>
          </a:solidFill>
          <a:ln>
            <a:solidFill>
              <a:srgbClr val="F36C37"/>
            </a:solidFill>
          </a:ln>
        </p:spPr>
        <p:txBody>
          <a:bodyPr wrap="none" rtlCol="0">
            <a:spAutoFit/>
          </a:bodyPr>
          <a:lstStyle/>
          <a:p>
            <a:pPr algn="ctr" defTabSz="914400" fontAlgn="base">
              <a:spcBef>
                <a:spcPct val="0"/>
              </a:spcBef>
              <a:spcAft>
                <a:spcPct val="0"/>
              </a:spcAft>
            </a:pPr>
            <a:r>
              <a:rPr kumimoji="1" lang="ja-JP" altLang="en-US" b="1">
                <a:solidFill>
                  <a:schemeClr val="bg1"/>
                </a:solidFill>
                <a:latin typeface="+mn-ea"/>
              </a:rPr>
              <a:t>スコープを決定するには各作業内容を網羅的に理解する必要がある</a:t>
            </a:r>
            <a:endParaRPr kumimoji="1" lang="ja-JP" altLang="en-US" b="1" dirty="0">
              <a:solidFill>
                <a:schemeClr val="bg1"/>
              </a:solidFill>
              <a:latin typeface="+mn-ea"/>
            </a:endParaRPr>
          </a:p>
        </p:txBody>
      </p:sp>
    </p:spTree>
    <p:extLst>
      <p:ext uri="{BB962C8B-B14F-4D97-AF65-F5344CB8AC3E}">
        <p14:creationId xmlns:p14="http://schemas.microsoft.com/office/powerpoint/2010/main" val="4261082433"/>
      </p:ext>
    </p:extLst>
  </p:cSld>
  <p:clrMapOvr>
    <a:masterClrMapping/>
  </p:clrMapOvr>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矢印: 五方向 6">
            <a:extLst>
              <a:ext uri="{FF2B5EF4-FFF2-40B4-BE49-F238E27FC236}">
                <a16:creationId xmlns:a16="http://schemas.microsoft.com/office/drawing/2014/main" id="{4C09B8CB-2474-46FC-96E4-4A16E2A173AF}"/>
              </a:ext>
            </a:extLst>
          </p:cNvPr>
          <p:cNvSpPr/>
          <p:nvPr/>
        </p:nvSpPr>
        <p:spPr>
          <a:xfrm rot="5400000">
            <a:off x="2365258" y="4626827"/>
            <a:ext cx="2016224" cy="1713756"/>
          </a:xfrm>
          <a:prstGeom prst="homePlat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6" name="矢印: 五方向 5">
            <a:extLst>
              <a:ext uri="{FF2B5EF4-FFF2-40B4-BE49-F238E27FC236}">
                <a16:creationId xmlns:a16="http://schemas.microsoft.com/office/drawing/2014/main" id="{003A2F41-03C0-492F-9DF2-4B0726946EF1}"/>
              </a:ext>
            </a:extLst>
          </p:cNvPr>
          <p:cNvSpPr/>
          <p:nvPr/>
        </p:nvSpPr>
        <p:spPr>
          <a:xfrm rot="5400000">
            <a:off x="2311590" y="2898462"/>
            <a:ext cx="2016224" cy="1713756"/>
          </a:xfrm>
          <a:prstGeom prst="homePlat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9" name="タイトル 8">
            <a:extLst>
              <a:ext uri="{FF2B5EF4-FFF2-40B4-BE49-F238E27FC236}">
                <a16:creationId xmlns:a16="http://schemas.microsoft.com/office/drawing/2014/main" id="{98DACF35-9EFB-4090-99F3-E4B8741C2CD5}"/>
              </a:ext>
            </a:extLst>
          </p:cNvPr>
          <p:cNvSpPr>
            <a:spLocks noGrp="1"/>
          </p:cNvSpPr>
          <p:nvPr>
            <p:ph type="title"/>
          </p:nvPr>
        </p:nvSpPr>
        <p:spPr/>
        <p:txBody>
          <a:bodyPr/>
          <a:lstStyle/>
          <a:p>
            <a:r>
              <a:rPr lang="ja-JP" altLang="en-US" dirty="0"/>
              <a:t>適用領域の検討</a:t>
            </a:r>
            <a:endParaRPr kumimoji="1" lang="ja-JP" altLang="en-US" dirty="0"/>
          </a:p>
        </p:txBody>
      </p:sp>
      <p:sp>
        <p:nvSpPr>
          <p:cNvPr id="5" name="矢印: 五方向 4">
            <a:extLst>
              <a:ext uri="{FF2B5EF4-FFF2-40B4-BE49-F238E27FC236}">
                <a16:creationId xmlns:a16="http://schemas.microsoft.com/office/drawing/2014/main" id="{1ECBE9A1-B6BA-4B7A-BBB9-17603D4C6EFC}"/>
              </a:ext>
            </a:extLst>
          </p:cNvPr>
          <p:cNvSpPr/>
          <p:nvPr/>
        </p:nvSpPr>
        <p:spPr>
          <a:xfrm rot="5400000">
            <a:off x="2257922" y="1168308"/>
            <a:ext cx="2016224" cy="1713756"/>
          </a:xfrm>
          <a:prstGeom prst="homePlat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AE02D87-FD2F-41F5-8512-14B3CD8C9D09}"/>
              </a:ext>
            </a:extLst>
          </p:cNvPr>
          <p:cNvSpPr txBox="1"/>
          <p:nvPr/>
        </p:nvSpPr>
        <p:spPr>
          <a:xfrm>
            <a:off x="2517498" y="1322662"/>
            <a:ext cx="1619850" cy="923330"/>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Step1</a:t>
            </a:r>
            <a:r>
              <a:rPr kumimoji="1" lang="ja-JP" altLang="en-US" b="1" dirty="0">
                <a:solidFill>
                  <a:schemeClr val="bg1"/>
                </a:solidFill>
                <a:latin typeface="Meiryo UI" panose="020B0604030504040204" pitchFamily="50" charset="-128"/>
                <a:ea typeface="Meiryo UI" panose="020B0604030504040204" pitchFamily="50" charset="-128"/>
              </a:rPr>
              <a:t>：</a:t>
            </a:r>
            <a:endParaRPr kumimoji="1" lang="en-US" altLang="ja-JP" b="1" dirty="0">
              <a:solidFill>
                <a:schemeClr val="bg1"/>
              </a:solidFill>
              <a:latin typeface="Meiryo UI" panose="020B0604030504040204" pitchFamily="50" charset="-128"/>
              <a:ea typeface="Meiryo UI" panose="020B0604030504040204" pitchFamily="50" charset="-128"/>
            </a:endParaRPr>
          </a:p>
          <a:p>
            <a:pPr algn="ctr"/>
            <a:r>
              <a:rPr kumimoji="1" lang="en-US" altLang="ja-JP" b="1" dirty="0">
                <a:solidFill>
                  <a:schemeClr val="bg1"/>
                </a:solidFill>
                <a:latin typeface="Meiryo UI" panose="020B0604030504040204" pitchFamily="50" charset="-128"/>
                <a:ea typeface="Meiryo UI" panose="020B0604030504040204" pitchFamily="50" charset="-128"/>
              </a:rPr>
              <a:t>AI</a:t>
            </a:r>
            <a:r>
              <a:rPr kumimoji="1" lang="ja-JP" altLang="en-US" b="1" dirty="0">
                <a:solidFill>
                  <a:schemeClr val="bg1"/>
                </a:solidFill>
                <a:latin typeface="Meiryo UI" panose="020B0604030504040204" pitchFamily="50" charset="-128"/>
                <a:ea typeface="Meiryo UI" panose="020B0604030504040204" pitchFamily="50" charset="-128"/>
              </a:rPr>
              <a:t>でどんな</a:t>
            </a:r>
            <a:endParaRPr kumimoji="1" lang="en-US" altLang="ja-JP" b="1" dirty="0">
              <a:solidFill>
                <a:schemeClr val="bg1"/>
              </a:solidFill>
              <a:latin typeface="Meiryo UI" panose="020B0604030504040204" pitchFamily="50" charset="-128"/>
              <a:ea typeface="Meiryo UI" panose="020B0604030504040204" pitchFamily="50" charset="-128"/>
            </a:endParaRPr>
          </a:p>
          <a:p>
            <a:pPr algn="ctr"/>
            <a:r>
              <a:rPr kumimoji="1" lang="ja-JP" altLang="en-US" b="1" dirty="0">
                <a:solidFill>
                  <a:schemeClr val="bg1"/>
                </a:solidFill>
                <a:latin typeface="Meiryo UI" panose="020B0604030504040204" pitchFamily="50" charset="-128"/>
                <a:ea typeface="Meiryo UI" panose="020B0604030504040204" pitchFamily="50" charset="-128"/>
              </a:rPr>
              <a:t>効果を出すか</a:t>
            </a:r>
          </a:p>
        </p:txBody>
      </p:sp>
      <p:sp>
        <p:nvSpPr>
          <p:cNvPr id="12" name="テキスト ボックス 11">
            <a:extLst>
              <a:ext uri="{FF2B5EF4-FFF2-40B4-BE49-F238E27FC236}">
                <a16:creationId xmlns:a16="http://schemas.microsoft.com/office/drawing/2014/main" id="{1AF36942-EC8A-4110-AB4F-7BCD2C4BBA91}"/>
              </a:ext>
            </a:extLst>
          </p:cNvPr>
          <p:cNvSpPr txBox="1"/>
          <p:nvPr/>
        </p:nvSpPr>
        <p:spPr>
          <a:xfrm>
            <a:off x="2434026" y="3115536"/>
            <a:ext cx="1809136" cy="923330"/>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Step2:</a:t>
            </a:r>
          </a:p>
          <a:p>
            <a:pPr algn="ctr"/>
            <a:r>
              <a:rPr kumimoji="1" lang="ja-JP" altLang="en-US" b="1" dirty="0">
                <a:solidFill>
                  <a:schemeClr val="bg1"/>
                </a:solidFill>
                <a:latin typeface="Meiryo UI" panose="020B0604030504040204" pitchFamily="50" charset="-128"/>
                <a:ea typeface="Meiryo UI" panose="020B0604030504040204" pitchFamily="50" charset="-128"/>
              </a:rPr>
              <a:t>今のビジネスはどうなっているのか</a:t>
            </a:r>
          </a:p>
        </p:txBody>
      </p:sp>
      <p:sp>
        <p:nvSpPr>
          <p:cNvPr id="13" name="テキスト ボックス 12">
            <a:extLst>
              <a:ext uri="{FF2B5EF4-FFF2-40B4-BE49-F238E27FC236}">
                <a16:creationId xmlns:a16="http://schemas.microsoft.com/office/drawing/2014/main" id="{30DA6BB0-FEC9-4602-BC30-FB562A65EC67}"/>
              </a:ext>
            </a:extLst>
          </p:cNvPr>
          <p:cNvSpPr txBox="1"/>
          <p:nvPr/>
        </p:nvSpPr>
        <p:spPr>
          <a:xfrm>
            <a:off x="2516492" y="4797846"/>
            <a:ext cx="1780338" cy="1200329"/>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Step3</a:t>
            </a:r>
            <a:r>
              <a:rPr kumimoji="1" lang="ja-JP" altLang="en-US" b="1" dirty="0">
                <a:solidFill>
                  <a:schemeClr val="bg1"/>
                </a:solidFill>
                <a:latin typeface="Meiryo UI" panose="020B0604030504040204" pitchFamily="50" charset="-128"/>
                <a:ea typeface="Meiryo UI" panose="020B0604030504040204" pitchFamily="50" charset="-128"/>
              </a:rPr>
              <a:t>：</a:t>
            </a:r>
            <a:endParaRPr kumimoji="1" lang="en-US" altLang="ja-JP" b="1" dirty="0">
              <a:solidFill>
                <a:schemeClr val="bg1"/>
              </a:solidFill>
              <a:latin typeface="Meiryo UI" panose="020B0604030504040204" pitchFamily="50" charset="-128"/>
              <a:ea typeface="Meiryo UI" panose="020B0604030504040204" pitchFamily="50" charset="-128"/>
            </a:endParaRPr>
          </a:p>
          <a:p>
            <a:pPr algn="ctr"/>
            <a:r>
              <a:rPr kumimoji="1" lang="ja-JP" altLang="en-US" b="1" dirty="0">
                <a:solidFill>
                  <a:schemeClr val="bg1"/>
                </a:solidFill>
                <a:latin typeface="Meiryo UI" panose="020B0604030504040204" pitchFamily="50" charset="-128"/>
                <a:ea typeface="Meiryo UI" panose="020B0604030504040204" pitchFamily="50" charset="-128"/>
              </a:rPr>
              <a:t>導入したらどんなビジネスになるのか</a:t>
            </a:r>
          </a:p>
        </p:txBody>
      </p:sp>
      <p:sp>
        <p:nvSpPr>
          <p:cNvPr id="14" name="正方形/長方形 13">
            <a:extLst>
              <a:ext uri="{FF2B5EF4-FFF2-40B4-BE49-F238E27FC236}">
                <a16:creationId xmlns:a16="http://schemas.microsoft.com/office/drawing/2014/main" id="{F53AC0E4-1FB3-4E59-9B13-DC5979A2FB5D}"/>
              </a:ext>
            </a:extLst>
          </p:cNvPr>
          <p:cNvSpPr/>
          <p:nvPr/>
        </p:nvSpPr>
        <p:spPr>
          <a:xfrm>
            <a:off x="3746405" y="1216183"/>
            <a:ext cx="6775950" cy="5078313"/>
          </a:xfrm>
          <a:prstGeom prst="rect">
            <a:avLst/>
          </a:prstGeom>
        </p:spPr>
        <p:txBody>
          <a:bodyPr wrap="square">
            <a:spAutoFit/>
          </a:bodyPr>
          <a:lstStyle/>
          <a:p>
            <a:pPr lvl="1"/>
            <a:r>
              <a:rPr lang="en-US" altLang="ja-JP" sz="2400" dirty="0">
                <a:solidFill>
                  <a:schemeClr val="accent5"/>
                </a:solidFill>
                <a:latin typeface="Meiryo UI" panose="020B0604030504040204" pitchFamily="50" charset="-128"/>
                <a:ea typeface="Meiryo UI" panose="020B0604030504040204" pitchFamily="50" charset="-128"/>
              </a:rPr>
              <a:t>Step1</a:t>
            </a:r>
            <a:r>
              <a:rPr lang="ja-JP" altLang="en-US" sz="2400" dirty="0">
                <a:solidFill>
                  <a:schemeClr val="accent5"/>
                </a:solidFill>
                <a:latin typeface="Meiryo UI" panose="020B0604030504040204" pitchFamily="50" charset="-128"/>
                <a:ea typeface="Meiryo UI" panose="020B0604030504040204" pitchFamily="50" charset="-128"/>
              </a:rPr>
              <a:t>：</a:t>
            </a:r>
            <a:r>
              <a:rPr lang="en-US" altLang="ja-JP" sz="2400" dirty="0">
                <a:solidFill>
                  <a:schemeClr val="accent5"/>
                </a:solidFill>
                <a:latin typeface="Meiryo UI" panose="020B0604030504040204" pitchFamily="50" charset="-128"/>
                <a:ea typeface="Meiryo UI" panose="020B0604030504040204" pitchFamily="50" charset="-128"/>
              </a:rPr>
              <a:t>AI</a:t>
            </a:r>
            <a:r>
              <a:rPr lang="ja-JP" altLang="en-US" sz="2400" dirty="0">
                <a:solidFill>
                  <a:schemeClr val="accent5"/>
                </a:solidFill>
                <a:latin typeface="Meiryo UI" panose="020B0604030504040204" pitchFamily="50" charset="-128"/>
                <a:ea typeface="Meiryo UI" panose="020B0604030504040204" pitchFamily="50" charset="-128"/>
              </a:rPr>
              <a:t>導入のゴールを検討する</a:t>
            </a:r>
            <a:endParaRPr lang="en-US" altLang="ja-JP" sz="2400" dirty="0">
              <a:solidFill>
                <a:schemeClr val="accent5"/>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latin typeface="Meiryo UI" panose="020B0604030504040204" pitchFamily="50" charset="-128"/>
                <a:ea typeface="Meiryo UI" panose="020B0604030504040204" pitchFamily="50" charset="-128"/>
              </a:rPr>
              <a:t>	3</a:t>
            </a:r>
            <a:r>
              <a:rPr lang="ja-JP" altLang="en-US" sz="2000" dirty="0">
                <a:latin typeface="Meiryo UI" panose="020B0604030504040204" pitchFamily="50" charset="-128"/>
                <a:ea typeface="Meiryo UI" panose="020B0604030504040204" pitchFamily="50" charset="-128"/>
              </a:rPr>
              <a:t>つの問で考える</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なぜ、どのように、</a:t>
            </a:r>
            <a:r>
              <a:rPr lang="ja-JP" altLang="en-US" sz="2000">
                <a:latin typeface="Meiryo UI" panose="020B0604030504040204" pitchFamily="50" charset="-128"/>
                <a:ea typeface="Meiryo UI" panose="020B0604030504040204" pitchFamily="50" charset="-128"/>
              </a:rPr>
              <a:t>なにを</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latin typeface="Meiryo UI" panose="020B0604030504040204" pitchFamily="50" charset="-128"/>
                <a:ea typeface="Meiryo UI" panose="020B0604030504040204" pitchFamily="50" charset="-128"/>
              </a:rPr>
              <a:t>AI </a:t>
            </a:r>
            <a:r>
              <a:rPr lang="ja-JP" altLang="en-US" sz="2000">
                <a:latin typeface="Meiryo UI" panose="020B0604030504040204" pitchFamily="50" charset="-128"/>
                <a:ea typeface="Meiryo UI" panose="020B0604030504040204" pitchFamily="50" charset="-128"/>
              </a:rPr>
              <a:t>の評価</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ja-JP" altLang="en-US" sz="2000">
                <a:latin typeface="Meiryo UI" panose="020B0604030504040204" pitchFamily="50" charset="-128"/>
                <a:ea typeface="Meiryo UI" panose="020B0604030504040204" pitchFamily="50" charset="-128"/>
              </a:rPr>
              <a:t>現状分析（</a:t>
            </a:r>
            <a:r>
              <a:rPr lang="en-US" altLang="ja-JP" sz="2000" dirty="0">
                <a:latin typeface="Meiryo UI" panose="020B0604030504040204" pitchFamily="50" charset="-128"/>
                <a:ea typeface="Meiryo UI" panose="020B0604030504040204" pitchFamily="50" charset="-128"/>
              </a:rPr>
              <a:t>Step 2 </a:t>
            </a:r>
            <a:r>
              <a:rPr lang="ja-JP" altLang="en-US" sz="2000">
                <a:latin typeface="Meiryo UI" panose="020B0604030504040204" pitchFamily="50" charset="-128"/>
                <a:ea typeface="Meiryo UI" panose="020B0604030504040204" pitchFamily="50" charset="-128"/>
              </a:rPr>
              <a:t>より荒い）</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endParaRPr lang="ja-JP" altLang="en-US" sz="2400" dirty="0">
              <a:latin typeface="Meiryo UI" panose="020B0604030504040204" pitchFamily="50" charset="-128"/>
              <a:ea typeface="Meiryo UI" panose="020B0604030504040204" pitchFamily="50" charset="-128"/>
            </a:endParaRPr>
          </a:p>
          <a:p>
            <a:pPr lvl="1"/>
            <a:endParaRPr lang="en-US" altLang="ja-JP" sz="2400" dirty="0">
              <a:solidFill>
                <a:schemeClr val="tx1">
                  <a:lumMod val="25000"/>
                  <a:lumOff val="75000"/>
                </a:schemeClr>
              </a:solidFill>
              <a:latin typeface="Meiryo UI" panose="020B0604030504040204" pitchFamily="50" charset="-128"/>
              <a:ea typeface="Meiryo UI" panose="020B0604030504040204" pitchFamily="50" charset="-128"/>
            </a:endParaRPr>
          </a:p>
          <a:p>
            <a:pPr lvl="1"/>
            <a:r>
              <a:rPr lang="en-US" altLang="ja-JP" sz="2400" dirty="0">
                <a:solidFill>
                  <a:schemeClr val="tx1">
                    <a:lumMod val="25000"/>
                    <a:lumOff val="75000"/>
                  </a:schemeClr>
                </a:solidFill>
                <a:latin typeface="Meiryo UI" panose="020B0604030504040204" pitchFamily="50" charset="-128"/>
                <a:ea typeface="Meiryo UI" panose="020B0604030504040204" pitchFamily="50" charset="-128"/>
              </a:rPr>
              <a:t>Step2</a:t>
            </a:r>
            <a:r>
              <a:rPr lang="ja-JP" altLang="en-US" sz="2400" dirty="0">
                <a:solidFill>
                  <a:schemeClr val="tx1">
                    <a:lumMod val="25000"/>
                    <a:lumOff val="75000"/>
                  </a:schemeClr>
                </a:solidFill>
                <a:latin typeface="Meiryo UI" panose="020B0604030504040204" pitchFamily="50" charset="-128"/>
                <a:ea typeface="Meiryo UI" panose="020B0604030504040204" pitchFamily="50" charset="-128"/>
              </a:rPr>
              <a:t>：現状のビジネスモデルを可視化する</a:t>
            </a:r>
          </a:p>
          <a:p>
            <a:pPr marL="1257300" lvl="2" indent="-342900">
              <a:buFont typeface="Arial" panose="020B0604020202020204" pitchFamily="34" charset="0"/>
              <a:buChar char="•"/>
            </a:pPr>
            <a:r>
              <a:rPr lang="ja-JP" altLang="en-US" sz="2000" dirty="0">
                <a:solidFill>
                  <a:schemeClr val="tx1">
                    <a:lumMod val="25000"/>
                    <a:lumOff val="75000"/>
                  </a:schemeClr>
                </a:solidFill>
                <a:latin typeface="Meiryo UI" panose="020B0604030504040204" pitchFamily="50" charset="-128"/>
                <a:ea typeface="Meiryo UI" panose="020B0604030504040204" pitchFamily="50" charset="-128"/>
              </a:rPr>
              <a:t>ビジネスモデルキャンバスで</a:t>
            </a: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表現する</a:t>
            </a:r>
            <a:endParaRPr lang="en-US" altLang="ja-JP" sz="2400" dirty="0">
              <a:solidFill>
                <a:schemeClr val="tx1">
                  <a:lumMod val="25000"/>
                  <a:lumOff val="75000"/>
                </a:schemeClr>
              </a:solidFill>
              <a:latin typeface="Meiryo UI" panose="020B0604030504040204" pitchFamily="50" charset="-128"/>
              <a:ea typeface="Meiryo UI" panose="020B0604030504040204" pitchFamily="50" charset="-128"/>
            </a:endParaRPr>
          </a:p>
          <a:p>
            <a:pPr lvl="2"/>
            <a:endParaRPr lang="en-US" altLang="ja-JP" sz="2400" dirty="0">
              <a:latin typeface="Meiryo UI" panose="020B0604030504040204" pitchFamily="50" charset="-128"/>
              <a:ea typeface="Meiryo UI" panose="020B0604030504040204" pitchFamily="50" charset="-128"/>
            </a:endParaRPr>
          </a:p>
          <a:p>
            <a:pPr lvl="1"/>
            <a:r>
              <a:rPr lang="en-US" altLang="ja-JP" sz="2400" dirty="0">
                <a:solidFill>
                  <a:schemeClr val="tx1">
                    <a:lumMod val="25000"/>
                    <a:lumOff val="75000"/>
                  </a:schemeClr>
                </a:solidFill>
                <a:latin typeface="Meiryo UI" panose="020B0604030504040204" pitchFamily="50" charset="-128"/>
                <a:ea typeface="Meiryo UI" panose="020B0604030504040204" pitchFamily="50" charset="-128"/>
              </a:rPr>
              <a:t>Step3</a:t>
            </a:r>
            <a:r>
              <a:rPr lang="ja-JP" altLang="en-US" sz="2400" dirty="0">
                <a:solidFill>
                  <a:schemeClr val="tx1">
                    <a:lumMod val="25000"/>
                    <a:lumOff val="75000"/>
                  </a:schemeClr>
                </a:solidFill>
                <a:latin typeface="Meiryo UI" panose="020B0604030504040204" pitchFamily="50" charset="-128"/>
                <a:ea typeface="Meiryo UI" panose="020B0604030504040204" pitchFamily="50" charset="-128"/>
              </a:rPr>
              <a:t>：</a:t>
            </a:r>
            <a:r>
              <a:rPr lang="en-US" altLang="ja-JP" sz="2400" dirty="0">
                <a:solidFill>
                  <a:schemeClr val="tx1">
                    <a:lumMod val="25000"/>
                    <a:lumOff val="75000"/>
                  </a:schemeClr>
                </a:solidFill>
                <a:latin typeface="Meiryo UI" panose="020B0604030504040204" pitchFamily="50" charset="-128"/>
                <a:ea typeface="Meiryo UI" panose="020B0604030504040204" pitchFamily="50" charset="-128"/>
              </a:rPr>
              <a:t>AI</a:t>
            </a:r>
            <a:r>
              <a:rPr lang="ja-JP" altLang="en-US" sz="2400" dirty="0">
                <a:solidFill>
                  <a:schemeClr val="tx1">
                    <a:lumMod val="25000"/>
                    <a:lumOff val="75000"/>
                  </a:schemeClr>
                </a:solidFill>
                <a:latin typeface="Meiryo UI" panose="020B0604030504040204" pitchFamily="50" charset="-128"/>
                <a:ea typeface="Meiryo UI" panose="020B0604030504040204" pitchFamily="50" charset="-128"/>
              </a:rPr>
              <a:t>導入後のビジネスモデルを可視化する</a:t>
            </a:r>
            <a:endParaRPr lang="en-US" altLang="ja-JP" sz="2400" dirty="0">
              <a:solidFill>
                <a:schemeClr val="tx1">
                  <a:lumMod val="25000"/>
                  <a:lumOff val="75000"/>
                </a:schemeClr>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solidFill>
                  <a:schemeClr val="tx1">
                    <a:lumMod val="25000"/>
                    <a:lumOff val="75000"/>
                  </a:schemeClr>
                </a:solidFill>
                <a:latin typeface="Meiryo UI" panose="020B0604030504040204" pitchFamily="50" charset="-128"/>
                <a:ea typeface="Meiryo UI" panose="020B0604030504040204" pitchFamily="50" charset="-128"/>
              </a:rPr>
              <a:t>AI</a:t>
            </a:r>
            <a:r>
              <a:rPr lang="ja-JP" altLang="en-US" sz="2000" dirty="0">
                <a:solidFill>
                  <a:schemeClr val="tx1">
                    <a:lumMod val="25000"/>
                    <a:lumOff val="75000"/>
                  </a:schemeClr>
                </a:solidFill>
                <a:latin typeface="Meiryo UI" panose="020B0604030504040204" pitchFamily="50" charset="-128"/>
                <a:ea typeface="Meiryo UI" panose="020B0604030504040204" pitchFamily="50" charset="-128"/>
              </a:rPr>
              <a:t>導入の影響を</a:t>
            </a: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検討する</a:t>
            </a:r>
            <a:endParaRPr lang="en-US" altLang="ja-JP" sz="2000" dirty="0">
              <a:solidFill>
                <a:schemeClr val="tx1">
                  <a:lumMod val="25000"/>
                  <a:lumOff val="75000"/>
                </a:schemeClr>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solidFill>
                  <a:schemeClr val="tx1">
                    <a:lumMod val="25000"/>
                    <a:lumOff val="75000"/>
                  </a:schemeClr>
                </a:solidFill>
                <a:latin typeface="Meiryo UI" panose="020B0604030504040204" pitchFamily="50" charset="-128"/>
                <a:ea typeface="Meiryo UI" panose="020B0604030504040204" pitchFamily="50" charset="-128"/>
              </a:rPr>
              <a:t>AI</a:t>
            </a:r>
            <a:r>
              <a:rPr lang="ja-JP" altLang="en-US" sz="2000" dirty="0">
                <a:solidFill>
                  <a:schemeClr val="tx1">
                    <a:lumMod val="25000"/>
                    <a:lumOff val="75000"/>
                  </a:schemeClr>
                </a:solidFill>
                <a:latin typeface="Meiryo UI" panose="020B0604030504040204" pitchFamily="50" charset="-128"/>
                <a:ea typeface="Meiryo UI" panose="020B0604030504040204" pitchFamily="50" charset="-128"/>
              </a:rPr>
              <a:t>を導入したビジネスモデルをビジネスモデルキャンバスで</a:t>
            </a: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表現する</a:t>
            </a:r>
            <a:endParaRPr lang="en-US" altLang="ja-JP" sz="2000" dirty="0">
              <a:solidFill>
                <a:schemeClr val="tx1">
                  <a:lumMod val="25000"/>
                  <a:lumOff val="75000"/>
                </a:schemeClr>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まとめの演習</a:t>
            </a:r>
            <a:endParaRPr lang="ja-JP" altLang="en-US" sz="2000" dirty="0">
              <a:solidFill>
                <a:schemeClr val="tx1">
                  <a:lumMod val="25000"/>
                  <a:lumOff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1702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909E4066-F317-414E-960C-2DB2B3BC7176}"/>
              </a:ext>
            </a:extLst>
          </p:cNvPr>
          <p:cNvSpPr/>
          <p:nvPr/>
        </p:nvSpPr>
        <p:spPr>
          <a:xfrm>
            <a:off x="2214489" y="3248555"/>
            <a:ext cx="2483021"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でなければならない理由とは</a:t>
            </a:r>
            <a:r>
              <a:rPr kumimoji="1" lang="en-US" altLang="ja-JP" dirty="0">
                <a:solidFill>
                  <a:schemeClr val="tx1"/>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以外の選択肢があるか</a:t>
            </a:r>
            <a:r>
              <a:rPr kumimoji="1" lang="en-US" altLang="ja-JP" dirty="0">
                <a:solidFill>
                  <a:schemeClr val="tx1"/>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と人間の役割をどう定義するか</a:t>
            </a:r>
            <a:r>
              <a:rPr kumimoji="1" lang="en-US" altLang="ja-JP" dirty="0">
                <a:solidFill>
                  <a:schemeClr val="tx1"/>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0077A5E9-60DF-41D9-AAB1-A1BD2C3026FE}"/>
              </a:ext>
            </a:extLst>
          </p:cNvPr>
          <p:cNvSpPr/>
          <p:nvPr/>
        </p:nvSpPr>
        <p:spPr>
          <a:xfrm>
            <a:off x="2281771" y="1598254"/>
            <a:ext cx="2250141"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Why?</a:t>
            </a:r>
            <a:endParaRPr kumimoji="1" lang="ja-JP" altLang="en-US" sz="2000" b="1"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BC44AD4D-5D45-4550-8A4E-E275F1E89AD4}"/>
              </a:ext>
            </a:extLst>
          </p:cNvPr>
          <p:cNvSpPr/>
          <p:nvPr/>
        </p:nvSpPr>
        <p:spPr>
          <a:xfrm>
            <a:off x="4805335" y="1598254"/>
            <a:ext cx="2250141"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How?</a:t>
            </a:r>
            <a:endParaRPr kumimoji="1" lang="ja-JP" altLang="en-US" sz="2000" b="1" dirty="0">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E4B947BC-7606-4A04-83E8-ADABB9DBA10F}"/>
              </a:ext>
            </a:extLst>
          </p:cNvPr>
          <p:cNvSpPr/>
          <p:nvPr/>
        </p:nvSpPr>
        <p:spPr>
          <a:xfrm>
            <a:off x="7328899" y="1598254"/>
            <a:ext cx="2250141"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What?</a:t>
            </a:r>
            <a:endParaRPr kumimoji="1" lang="ja-JP" altLang="en-US" sz="2000" b="1"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45A5A37B-E7F4-4BF1-AD25-4FC8F25D33EA}"/>
              </a:ext>
            </a:extLst>
          </p:cNvPr>
          <p:cNvSpPr/>
          <p:nvPr/>
        </p:nvSpPr>
        <p:spPr>
          <a:xfrm>
            <a:off x="4805335" y="3229959"/>
            <a:ext cx="2483022"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作業の自動化？</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データを元にした意思決定支援？</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自身が人間の思考を肩代わり</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する？</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どんなデータが</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分析可能？</a:t>
            </a:r>
          </a:p>
        </p:txBody>
      </p:sp>
      <p:sp>
        <p:nvSpPr>
          <p:cNvPr id="11" name="四角形: 角を丸くする 10">
            <a:extLst>
              <a:ext uri="{FF2B5EF4-FFF2-40B4-BE49-F238E27FC236}">
                <a16:creationId xmlns:a16="http://schemas.microsoft.com/office/drawing/2014/main" id="{FF30E765-684D-4E35-87BC-FEAF21F34844}"/>
              </a:ext>
            </a:extLst>
          </p:cNvPr>
          <p:cNvSpPr/>
          <p:nvPr/>
        </p:nvSpPr>
        <p:spPr>
          <a:xfrm>
            <a:off x="7289797" y="3248555"/>
            <a:ext cx="2483022"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顧客分析の時間を短縮、自動化</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売上創造機会と喪失機会の検知</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07C59172-E40F-46B1-B1BD-778BDEB942D7}"/>
              </a:ext>
            </a:extLst>
          </p:cNvPr>
          <p:cNvSpPr/>
          <p:nvPr/>
        </p:nvSpPr>
        <p:spPr>
          <a:xfrm>
            <a:off x="2286499" y="3029753"/>
            <a:ext cx="2250141" cy="3077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2F5B6622-FD83-4BA2-A463-DEC1D16B96C0}"/>
              </a:ext>
            </a:extLst>
          </p:cNvPr>
          <p:cNvSpPr/>
          <p:nvPr/>
        </p:nvSpPr>
        <p:spPr>
          <a:xfrm>
            <a:off x="4832393" y="2972594"/>
            <a:ext cx="2250141" cy="3077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D435A0D-0AE0-4DF4-9F0E-7CC276EA2DD5}"/>
              </a:ext>
            </a:extLst>
          </p:cNvPr>
          <p:cNvSpPr/>
          <p:nvPr/>
        </p:nvSpPr>
        <p:spPr>
          <a:xfrm>
            <a:off x="7328897" y="2972594"/>
            <a:ext cx="2250141" cy="3077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4986B68-071B-4987-81A2-6A966ABD4648}"/>
              </a:ext>
            </a:extLst>
          </p:cNvPr>
          <p:cNvSpPr txBox="1"/>
          <p:nvPr/>
        </p:nvSpPr>
        <p:spPr>
          <a:xfrm>
            <a:off x="2398729" y="1038797"/>
            <a:ext cx="2016224" cy="400110"/>
          </a:xfrm>
          <a:prstGeom prst="rect">
            <a:avLst/>
          </a:prstGeom>
          <a:noFill/>
        </p:spPr>
        <p:txBody>
          <a:bodyPr wrap="square" rtlCol="0">
            <a:spAutoFit/>
          </a:bodyPr>
          <a:lstStyle/>
          <a:p>
            <a:pPr algn="ctr"/>
            <a:r>
              <a:rPr kumimoji="1" lang="ja-JP" altLang="en-US" sz="2000" dirty="0">
                <a:solidFill>
                  <a:srgbClr val="002060"/>
                </a:solidFill>
                <a:latin typeface="Meiryo UI" panose="020B0604030504040204" pitchFamily="50" charset="-128"/>
                <a:ea typeface="Meiryo UI" panose="020B0604030504040204" pitchFamily="50" charset="-128"/>
              </a:rPr>
              <a:t>なぜ</a:t>
            </a:r>
            <a:r>
              <a:rPr kumimoji="1" lang="en-US" altLang="ja-JP" sz="2000" dirty="0">
                <a:solidFill>
                  <a:srgbClr val="002060"/>
                </a:solidFill>
                <a:latin typeface="Meiryo UI" panose="020B0604030504040204" pitchFamily="50" charset="-128"/>
                <a:ea typeface="Meiryo UI" panose="020B0604030504040204" pitchFamily="50" charset="-128"/>
              </a:rPr>
              <a:t>AI</a:t>
            </a:r>
            <a:r>
              <a:rPr kumimoji="1" lang="ja-JP" altLang="en-US" sz="2000" dirty="0">
                <a:solidFill>
                  <a:srgbClr val="002060"/>
                </a:solidFill>
                <a:latin typeface="Meiryo UI" panose="020B0604030504040204" pitchFamily="50" charset="-128"/>
                <a:ea typeface="Meiryo UI" panose="020B0604030504040204" pitchFamily="50" charset="-128"/>
              </a:rPr>
              <a:t>なのか？</a:t>
            </a:r>
          </a:p>
        </p:txBody>
      </p:sp>
      <p:sp>
        <p:nvSpPr>
          <p:cNvPr id="16" name="テキスト ボックス 15">
            <a:extLst>
              <a:ext uri="{FF2B5EF4-FFF2-40B4-BE49-F238E27FC236}">
                <a16:creationId xmlns:a16="http://schemas.microsoft.com/office/drawing/2014/main" id="{5907E3DA-A9D2-4580-AAF6-47809A97D902}"/>
              </a:ext>
            </a:extLst>
          </p:cNvPr>
          <p:cNvSpPr txBox="1"/>
          <p:nvPr/>
        </p:nvSpPr>
        <p:spPr>
          <a:xfrm>
            <a:off x="4845967" y="867379"/>
            <a:ext cx="2016224" cy="707886"/>
          </a:xfrm>
          <a:prstGeom prst="rect">
            <a:avLst/>
          </a:prstGeom>
          <a:noFill/>
        </p:spPr>
        <p:txBody>
          <a:bodyPr wrap="square" rtlCol="0">
            <a:spAutoFit/>
          </a:bodyPr>
          <a:lstStyle/>
          <a:p>
            <a:pPr marL="180975" lvl="1" algn="ctr"/>
            <a:r>
              <a:rPr lang="ja-JP" altLang="en-US" sz="2000" dirty="0">
                <a:solidFill>
                  <a:srgbClr val="002060"/>
                </a:solidFill>
                <a:latin typeface="Meiryo UI" panose="020B0604030504040204" pitchFamily="50" charset="-128"/>
                <a:ea typeface="Meiryo UI" panose="020B0604030504040204" pitchFamily="50" charset="-128"/>
              </a:rPr>
              <a:t>どのように</a:t>
            </a: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a:t>
            </a:r>
            <a:br>
              <a:rPr lang="en-US" altLang="ja-JP" sz="2000" dirty="0">
                <a:solidFill>
                  <a:srgbClr val="002060"/>
                </a:solidFill>
                <a:latin typeface="Meiryo UI" panose="020B0604030504040204" pitchFamily="50" charset="-128"/>
                <a:ea typeface="Meiryo UI" panose="020B0604030504040204" pitchFamily="50" charset="-128"/>
              </a:rPr>
            </a:br>
            <a:r>
              <a:rPr lang="ja-JP" altLang="en-US" sz="2000" dirty="0">
                <a:solidFill>
                  <a:srgbClr val="002060"/>
                </a:solidFill>
                <a:latin typeface="Meiryo UI" panose="020B0604030504040204" pitchFamily="50" charset="-128"/>
                <a:ea typeface="Meiryo UI" panose="020B0604030504040204" pitchFamily="50" charset="-128"/>
              </a:rPr>
              <a:t>使うのか？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E624347-7433-46EC-9724-06032AF3810C}"/>
              </a:ext>
            </a:extLst>
          </p:cNvPr>
          <p:cNvSpPr txBox="1"/>
          <p:nvPr/>
        </p:nvSpPr>
        <p:spPr>
          <a:xfrm>
            <a:off x="7007531" y="913842"/>
            <a:ext cx="2798596" cy="707886"/>
          </a:xfrm>
          <a:prstGeom prst="rect">
            <a:avLst/>
          </a:prstGeom>
          <a:noFill/>
        </p:spPr>
        <p:txBody>
          <a:bodyPr wrap="square" rtlCol="0">
            <a:spAutoFit/>
          </a:bodyPr>
          <a:lstStyle/>
          <a:p>
            <a:pPr marL="556303" lvl="1" indent="-170541" algn="ct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を使ってなにを</a:t>
            </a:r>
            <a:br>
              <a:rPr lang="en-US" altLang="ja-JP" sz="2000" dirty="0">
                <a:solidFill>
                  <a:srgbClr val="002060"/>
                </a:solidFill>
                <a:latin typeface="Meiryo UI" panose="020B0604030504040204" pitchFamily="50" charset="-128"/>
                <a:ea typeface="Meiryo UI" panose="020B0604030504040204" pitchFamily="50" charset="-128"/>
              </a:rPr>
            </a:br>
            <a:r>
              <a:rPr lang="ja-JP" altLang="en-US" sz="2000" dirty="0">
                <a:solidFill>
                  <a:srgbClr val="002060"/>
                </a:solidFill>
                <a:latin typeface="Meiryo UI" panose="020B0604030504040204" pitchFamily="50" charset="-128"/>
                <a:ea typeface="Meiryo UI" panose="020B0604030504040204" pitchFamily="50" charset="-128"/>
              </a:rPr>
              <a:t>解決するのか？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18" name="タイトル 17">
            <a:extLst>
              <a:ext uri="{FF2B5EF4-FFF2-40B4-BE49-F238E27FC236}">
                <a16:creationId xmlns:a16="http://schemas.microsoft.com/office/drawing/2014/main" id="{0CFFC551-2815-402B-8BC7-4B3EEBC1A09A}"/>
              </a:ext>
            </a:extLst>
          </p:cNvPr>
          <p:cNvSpPr>
            <a:spLocks noGrp="1"/>
          </p:cNvSpPr>
          <p:nvPr>
            <p:ph type="title"/>
          </p:nvPr>
        </p:nvSpPr>
        <p:spPr/>
        <p:txBody>
          <a:bodyPr/>
          <a:lstStyle/>
          <a:p>
            <a:r>
              <a:rPr lang="en-US" altLang="ja-JP" dirty="0"/>
              <a:t>AI</a:t>
            </a:r>
            <a:r>
              <a:rPr lang="ja-JP" altLang="en-US" dirty="0"/>
              <a:t>導入のゴールを検討する</a:t>
            </a:r>
          </a:p>
        </p:txBody>
      </p:sp>
      <p:sp>
        <p:nvSpPr>
          <p:cNvPr id="2" name="スライド番号プレースホルダー 2">
            <a:extLst>
              <a:ext uri="{FF2B5EF4-FFF2-40B4-BE49-F238E27FC236}">
                <a16:creationId xmlns:a16="http://schemas.microsoft.com/office/drawing/2014/main" id="{B17DC258-3CF1-C9F9-0767-8F482C04470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66</a:t>
            </a:fld>
            <a:endParaRPr lang="en-US" altLang="ja-JP" dirty="0"/>
          </a:p>
        </p:txBody>
      </p:sp>
    </p:spTree>
    <p:extLst>
      <p:ext uri="{BB962C8B-B14F-4D97-AF65-F5344CB8AC3E}">
        <p14:creationId xmlns:p14="http://schemas.microsoft.com/office/powerpoint/2010/main" val="239471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B2407-238A-4CBD-919F-F18085F3F062}"/>
              </a:ext>
            </a:extLst>
          </p:cNvPr>
          <p:cNvSpPr>
            <a:spLocks noGrp="1"/>
          </p:cNvSpPr>
          <p:nvPr>
            <p:ph type="title"/>
          </p:nvPr>
        </p:nvSpPr>
        <p:spPr/>
        <p:txBody>
          <a:bodyPr>
            <a:normAutofit/>
          </a:bodyPr>
          <a:lstStyle/>
          <a:p>
            <a:r>
              <a:rPr lang="en-US" altLang="ja-JP" kern="100" dirty="0"/>
              <a:t>AI</a:t>
            </a:r>
            <a:r>
              <a:rPr lang="ja-JP" altLang="en-US" kern="100" dirty="0"/>
              <a:t>のビジネスでの活用領域と先進事例</a:t>
            </a:r>
            <a:endParaRPr kumimoji="1" lang="ja-JP" altLang="en-US" dirty="0"/>
          </a:p>
        </p:txBody>
      </p:sp>
      <p:pic>
        <p:nvPicPr>
          <p:cNvPr id="5" name="図 4">
            <a:extLst>
              <a:ext uri="{FF2B5EF4-FFF2-40B4-BE49-F238E27FC236}">
                <a16:creationId xmlns:a16="http://schemas.microsoft.com/office/drawing/2014/main" id="{AFF47F1E-6D3D-4AE2-B878-A7FD76F38EEB}"/>
              </a:ext>
            </a:extLst>
          </p:cNvPr>
          <p:cNvPicPr>
            <a:picLocks noChangeAspect="1"/>
          </p:cNvPicPr>
          <p:nvPr/>
        </p:nvPicPr>
        <p:blipFill>
          <a:blip r:embed="rId3"/>
          <a:stretch>
            <a:fillRect/>
          </a:stretch>
        </p:blipFill>
        <p:spPr>
          <a:xfrm>
            <a:off x="1525704" y="1431110"/>
            <a:ext cx="5169712" cy="2962418"/>
          </a:xfrm>
          <a:prstGeom prst="rect">
            <a:avLst/>
          </a:prstGeom>
        </p:spPr>
      </p:pic>
      <p:sp>
        <p:nvSpPr>
          <p:cNvPr id="4" name="正方形/長方形 3">
            <a:extLst>
              <a:ext uri="{FF2B5EF4-FFF2-40B4-BE49-F238E27FC236}">
                <a16:creationId xmlns:a16="http://schemas.microsoft.com/office/drawing/2014/main" id="{8DC2F3B6-23C6-4DF9-877D-F77CF72988DD}"/>
              </a:ext>
            </a:extLst>
          </p:cNvPr>
          <p:cNvSpPr/>
          <p:nvPr/>
        </p:nvSpPr>
        <p:spPr>
          <a:xfrm>
            <a:off x="4110560" y="4293961"/>
            <a:ext cx="2410468" cy="276999"/>
          </a:xfrm>
          <a:prstGeom prst="rect">
            <a:avLst/>
          </a:prstGeom>
        </p:spPr>
        <p:txBody>
          <a:bodyPr wrap="none">
            <a:spAutoFit/>
          </a:bodyPr>
          <a:lstStyle/>
          <a:p>
            <a:pPr marL="170541" indent="-170541" algn="r"/>
            <a:r>
              <a:rPr lang="ja-JP" altLang="en-US" sz="1200" dirty="0">
                <a:latin typeface="Meiryo UI" panose="020B0604030504040204" pitchFamily="50" charset="-128"/>
                <a:ea typeface="Meiryo UI" panose="020B0604030504040204" pitchFamily="50" charset="-128"/>
              </a:rPr>
              <a:t>https://www.uber.com/jp/</a:t>
            </a:r>
            <a:r>
              <a:rPr lang="ja-JP" altLang="en-US" sz="1200">
                <a:latin typeface="Meiryo UI" panose="020B0604030504040204" pitchFamily="50" charset="-128"/>
                <a:ea typeface="Meiryo UI" panose="020B0604030504040204" pitchFamily="50" charset="-128"/>
              </a:rPr>
              <a:t>ja/</a:t>
            </a:r>
            <a:endParaRPr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8E06FE2D-C4EF-3FF3-5FDB-7C8C5C9C32DA}"/>
              </a:ext>
            </a:extLst>
          </p:cNvPr>
          <p:cNvSpPr txBox="1"/>
          <p:nvPr/>
        </p:nvSpPr>
        <p:spPr>
          <a:xfrm>
            <a:off x="6521028" y="2235907"/>
            <a:ext cx="4800601" cy="1477328"/>
          </a:xfrm>
          <a:prstGeom prst="rect">
            <a:avLst/>
          </a:prstGeom>
          <a:noFill/>
        </p:spPr>
        <p:txBody>
          <a:bodyPr wrap="square" rtlCol="0">
            <a:spAutoFit/>
          </a:bodyPr>
          <a:lstStyle/>
          <a:p>
            <a:pPr lvl="1"/>
            <a:r>
              <a:rPr lang="en-US" altLang="ja-JP" dirty="0"/>
              <a:t>Uber</a:t>
            </a:r>
            <a:r>
              <a:rPr lang="ja-JP" altLang="en-US"/>
              <a:t>の例</a:t>
            </a:r>
          </a:p>
          <a:p>
            <a:pPr lvl="2"/>
            <a:r>
              <a:rPr lang="ja-JP" altLang="en-US"/>
              <a:t>仕事の目的</a:t>
            </a:r>
            <a:endParaRPr lang="en-US" altLang="ja-JP" dirty="0"/>
          </a:p>
          <a:p>
            <a:pPr lvl="2"/>
            <a:r>
              <a:rPr lang="ja-JP" altLang="en-US" b="1">
                <a:solidFill>
                  <a:srgbClr val="F36C37"/>
                </a:solidFill>
              </a:rPr>
              <a:t>「目的地にたどりつくこと」</a:t>
            </a:r>
          </a:p>
          <a:p>
            <a:pPr lvl="2"/>
            <a:r>
              <a:rPr lang="ja-JP" altLang="en-US"/>
              <a:t>顧客が「目的地にたどりつくこと」の障害を可能なかぎり取り除く</a:t>
            </a:r>
            <a:endParaRPr lang="en-US" altLang="ja-JP" dirty="0"/>
          </a:p>
        </p:txBody>
      </p:sp>
      <p:sp>
        <p:nvSpPr>
          <p:cNvPr id="6" name="角丸四角形 5">
            <a:extLst>
              <a:ext uri="{FF2B5EF4-FFF2-40B4-BE49-F238E27FC236}">
                <a16:creationId xmlns:a16="http://schemas.microsoft.com/office/drawing/2014/main" id="{8DF39507-1752-8D0F-070F-5E0C4735FF7C}"/>
              </a:ext>
            </a:extLst>
          </p:cNvPr>
          <p:cNvSpPr/>
          <p:nvPr/>
        </p:nvSpPr>
        <p:spPr>
          <a:xfrm>
            <a:off x="1525704" y="5009081"/>
            <a:ext cx="9463315" cy="1203460"/>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CF3498E-4524-B614-7F90-1F480DB84285}"/>
              </a:ext>
            </a:extLst>
          </p:cNvPr>
          <p:cNvSpPr txBox="1"/>
          <p:nvPr/>
        </p:nvSpPr>
        <p:spPr>
          <a:xfrm>
            <a:off x="1967480" y="4839804"/>
            <a:ext cx="1798890" cy="338554"/>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en-US" altLang="ja-JP" sz="1600" b="1" dirty="0">
                <a:solidFill>
                  <a:srgbClr val="F36C37"/>
                </a:solidFill>
                <a:latin typeface="+mn-ea"/>
              </a:rPr>
              <a:t>Uber </a:t>
            </a:r>
            <a:r>
              <a:rPr kumimoji="1" lang="ja-JP" altLang="en-US" sz="1600" b="1">
                <a:solidFill>
                  <a:srgbClr val="F36C37"/>
                </a:solidFill>
                <a:latin typeface="+mn-ea"/>
              </a:rPr>
              <a:t>の阻害要因</a:t>
            </a:r>
            <a:endParaRPr kumimoji="1" lang="ja-JP" altLang="en-US" sz="1600" b="1" dirty="0">
              <a:solidFill>
                <a:srgbClr val="F36C37"/>
              </a:solidFill>
              <a:latin typeface="+mn-ea"/>
            </a:endParaRPr>
          </a:p>
        </p:txBody>
      </p:sp>
      <p:sp>
        <p:nvSpPr>
          <p:cNvPr id="8" name="スライド番号プレースホルダー 2">
            <a:extLst>
              <a:ext uri="{FF2B5EF4-FFF2-40B4-BE49-F238E27FC236}">
                <a16:creationId xmlns:a16="http://schemas.microsoft.com/office/drawing/2014/main" id="{9E0AD6E3-917C-77D3-B219-EF57C4C6E3EB}"/>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67</a:t>
            </a:fld>
            <a:endParaRPr lang="en-US" altLang="ja-JP" dirty="0"/>
          </a:p>
        </p:txBody>
      </p:sp>
    </p:spTree>
    <p:extLst>
      <p:ext uri="{BB962C8B-B14F-4D97-AF65-F5344CB8AC3E}">
        <p14:creationId xmlns:p14="http://schemas.microsoft.com/office/powerpoint/2010/main" val="1087384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B2407-238A-4CBD-919F-F18085F3F062}"/>
              </a:ext>
            </a:extLst>
          </p:cNvPr>
          <p:cNvSpPr>
            <a:spLocks noGrp="1"/>
          </p:cNvSpPr>
          <p:nvPr>
            <p:ph type="title"/>
          </p:nvPr>
        </p:nvSpPr>
        <p:spPr/>
        <p:txBody>
          <a:bodyPr>
            <a:normAutofit/>
          </a:bodyPr>
          <a:lstStyle/>
          <a:p>
            <a:r>
              <a:rPr lang="en-US" altLang="ja-JP" kern="100" dirty="0"/>
              <a:t>AI</a:t>
            </a:r>
            <a:r>
              <a:rPr lang="ja-JP" altLang="en-US" kern="100" dirty="0"/>
              <a:t>のビジネスでの活用領域と先進事例</a:t>
            </a:r>
            <a:endParaRPr kumimoji="1" lang="ja-JP" altLang="en-US" dirty="0"/>
          </a:p>
        </p:txBody>
      </p:sp>
      <p:pic>
        <p:nvPicPr>
          <p:cNvPr id="5" name="図 4">
            <a:extLst>
              <a:ext uri="{FF2B5EF4-FFF2-40B4-BE49-F238E27FC236}">
                <a16:creationId xmlns:a16="http://schemas.microsoft.com/office/drawing/2014/main" id="{AFF47F1E-6D3D-4AE2-B878-A7FD76F38EEB}"/>
              </a:ext>
            </a:extLst>
          </p:cNvPr>
          <p:cNvPicPr>
            <a:picLocks noChangeAspect="1"/>
          </p:cNvPicPr>
          <p:nvPr/>
        </p:nvPicPr>
        <p:blipFill>
          <a:blip r:embed="rId3"/>
          <a:stretch>
            <a:fillRect/>
          </a:stretch>
        </p:blipFill>
        <p:spPr>
          <a:xfrm>
            <a:off x="1525704" y="1431110"/>
            <a:ext cx="5169712" cy="2962418"/>
          </a:xfrm>
          <a:prstGeom prst="rect">
            <a:avLst/>
          </a:prstGeom>
        </p:spPr>
      </p:pic>
      <p:sp>
        <p:nvSpPr>
          <p:cNvPr id="4" name="正方形/長方形 3">
            <a:extLst>
              <a:ext uri="{FF2B5EF4-FFF2-40B4-BE49-F238E27FC236}">
                <a16:creationId xmlns:a16="http://schemas.microsoft.com/office/drawing/2014/main" id="{8DC2F3B6-23C6-4DF9-877D-F77CF72988DD}"/>
              </a:ext>
            </a:extLst>
          </p:cNvPr>
          <p:cNvSpPr/>
          <p:nvPr/>
        </p:nvSpPr>
        <p:spPr>
          <a:xfrm>
            <a:off x="4110560" y="4293961"/>
            <a:ext cx="2410468" cy="276999"/>
          </a:xfrm>
          <a:prstGeom prst="rect">
            <a:avLst/>
          </a:prstGeom>
        </p:spPr>
        <p:txBody>
          <a:bodyPr wrap="none">
            <a:spAutoFit/>
          </a:bodyPr>
          <a:lstStyle/>
          <a:p>
            <a:pPr marL="170541" indent="-170541" algn="r"/>
            <a:r>
              <a:rPr lang="ja-JP" altLang="en-US" sz="1200" dirty="0">
                <a:latin typeface="Meiryo UI" panose="020B0604030504040204" pitchFamily="50" charset="-128"/>
                <a:ea typeface="Meiryo UI" panose="020B0604030504040204" pitchFamily="50" charset="-128"/>
              </a:rPr>
              <a:t>https://www.uber.com/jp/</a:t>
            </a:r>
            <a:r>
              <a:rPr lang="ja-JP" altLang="en-US" sz="1200">
                <a:latin typeface="Meiryo UI" panose="020B0604030504040204" pitchFamily="50" charset="-128"/>
                <a:ea typeface="Meiryo UI" panose="020B0604030504040204" pitchFamily="50" charset="-128"/>
              </a:rPr>
              <a:t>ja/</a:t>
            </a:r>
            <a:endParaRPr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8E06FE2D-C4EF-3FF3-5FDB-7C8C5C9C32DA}"/>
              </a:ext>
            </a:extLst>
          </p:cNvPr>
          <p:cNvSpPr txBox="1"/>
          <p:nvPr/>
        </p:nvSpPr>
        <p:spPr>
          <a:xfrm>
            <a:off x="6521028" y="2235907"/>
            <a:ext cx="4800601" cy="1754326"/>
          </a:xfrm>
          <a:prstGeom prst="rect">
            <a:avLst/>
          </a:prstGeom>
          <a:noFill/>
        </p:spPr>
        <p:txBody>
          <a:bodyPr wrap="square" rtlCol="0">
            <a:spAutoFit/>
          </a:bodyPr>
          <a:lstStyle/>
          <a:p>
            <a:pPr lvl="1"/>
            <a:r>
              <a:rPr lang="en-US" altLang="ja-JP" dirty="0"/>
              <a:t>Uber</a:t>
            </a:r>
            <a:r>
              <a:rPr lang="ja-JP" altLang="en-US"/>
              <a:t>の例</a:t>
            </a:r>
          </a:p>
          <a:p>
            <a:pPr lvl="2"/>
            <a:r>
              <a:rPr lang="ja-JP" altLang="en-US"/>
              <a:t>仕事の目的</a:t>
            </a:r>
            <a:endParaRPr lang="en-US" altLang="ja-JP" dirty="0"/>
          </a:p>
          <a:p>
            <a:pPr lvl="2"/>
            <a:r>
              <a:rPr lang="ja-JP" altLang="en-US" b="1">
                <a:solidFill>
                  <a:srgbClr val="F36C37"/>
                </a:solidFill>
              </a:rPr>
              <a:t>「目的地にたどりつくこと」</a:t>
            </a:r>
          </a:p>
          <a:p>
            <a:pPr lvl="2"/>
            <a:r>
              <a:rPr lang="ja-JP" altLang="en-US"/>
              <a:t>顧客・ユーザーが「目的地にたどりつくこと」の障害を可能なかぎり取り除く</a:t>
            </a:r>
            <a:endParaRPr lang="en-US" altLang="ja-JP" dirty="0"/>
          </a:p>
        </p:txBody>
      </p:sp>
      <p:sp>
        <p:nvSpPr>
          <p:cNvPr id="6" name="角丸四角形 5">
            <a:extLst>
              <a:ext uri="{FF2B5EF4-FFF2-40B4-BE49-F238E27FC236}">
                <a16:creationId xmlns:a16="http://schemas.microsoft.com/office/drawing/2014/main" id="{8DF39507-1752-8D0F-070F-5E0C4735FF7C}"/>
              </a:ext>
            </a:extLst>
          </p:cNvPr>
          <p:cNvSpPr/>
          <p:nvPr/>
        </p:nvSpPr>
        <p:spPr>
          <a:xfrm>
            <a:off x="1525704" y="5009081"/>
            <a:ext cx="9463315" cy="1203460"/>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CF3498E-4524-B614-7F90-1F480DB84285}"/>
              </a:ext>
            </a:extLst>
          </p:cNvPr>
          <p:cNvSpPr txBox="1"/>
          <p:nvPr/>
        </p:nvSpPr>
        <p:spPr>
          <a:xfrm>
            <a:off x="1792669" y="4839804"/>
            <a:ext cx="1798890" cy="338554"/>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en-US" altLang="ja-JP" sz="1600" b="1" dirty="0">
                <a:solidFill>
                  <a:srgbClr val="F36C37"/>
                </a:solidFill>
                <a:latin typeface="+mn-ea"/>
              </a:rPr>
              <a:t>Uber </a:t>
            </a:r>
            <a:r>
              <a:rPr kumimoji="1" lang="ja-JP" altLang="en-US" sz="1600" b="1">
                <a:solidFill>
                  <a:srgbClr val="F36C37"/>
                </a:solidFill>
                <a:latin typeface="+mn-ea"/>
              </a:rPr>
              <a:t>の阻害要因</a:t>
            </a:r>
            <a:endParaRPr kumimoji="1" lang="ja-JP" altLang="en-US" sz="1600" b="1" dirty="0">
              <a:solidFill>
                <a:srgbClr val="F36C37"/>
              </a:solidFill>
              <a:latin typeface="+mn-ea"/>
            </a:endParaRPr>
          </a:p>
        </p:txBody>
      </p:sp>
      <p:sp>
        <p:nvSpPr>
          <p:cNvPr id="8" name="テキスト ボックス 7">
            <a:extLst>
              <a:ext uri="{FF2B5EF4-FFF2-40B4-BE49-F238E27FC236}">
                <a16:creationId xmlns:a16="http://schemas.microsoft.com/office/drawing/2014/main" id="{FFA2854B-D7F4-13C8-BA38-E89DDC0C213C}"/>
              </a:ext>
            </a:extLst>
          </p:cNvPr>
          <p:cNvSpPr txBox="1"/>
          <p:nvPr/>
        </p:nvSpPr>
        <p:spPr>
          <a:xfrm>
            <a:off x="5080335" y="5135323"/>
            <a:ext cx="2173993" cy="1077218"/>
          </a:xfrm>
          <a:prstGeom prst="rect">
            <a:avLst/>
          </a:prstGeom>
          <a:noFill/>
        </p:spPr>
        <p:txBody>
          <a:bodyPr wrap="none" rtlCol="0">
            <a:spAutoFit/>
          </a:bodyPr>
          <a:lstStyle/>
          <a:p>
            <a:pPr defTabSz="914400" fontAlgn="base">
              <a:spcBef>
                <a:spcPct val="0"/>
              </a:spcBef>
              <a:spcAft>
                <a:spcPct val="0"/>
              </a:spcAft>
            </a:pPr>
            <a:r>
              <a:rPr kumimoji="1" lang="ja-JP" altLang="en-US" sz="1600">
                <a:solidFill>
                  <a:srgbClr val="000000"/>
                </a:solidFill>
                <a:latin typeface="+mn-ea"/>
              </a:rPr>
              <a:t>タクシーを探す手間</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目的地を指示する</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支払う</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運転手が始業する</a:t>
            </a:r>
            <a:r>
              <a:rPr kumimoji="1" lang="en-US" altLang="ja-JP" sz="1600" dirty="0">
                <a:solidFill>
                  <a:srgbClr val="000000"/>
                </a:solidFill>
                <a:latin typeface="+mn-ea"/>
              </a:rPr>
              <a:t> …</a:t>
            </a:r>
            <a:endParaRPr kumimoji="1" lang="ja-JP" altLang="en-US" sz="1600" dirty="0">
              <a:solidFill>
                <a:srgbClr val="000000"/>
              </a:solidFill>
              <a:latin typeface="+mn-ea"/>
            </a:endParaRPr>
          </a:p>
        </p:txBody>
      </p:sp>
      <p:sp>
        <p:nvSpPr>
          <p:cNvPr id="9" name="スライド番号プレースホルダー 2">
            <a:extLst>
              <a:ext uri="{FF2B5EF4-FFF2-40B4-BE49-F238E27FC236}">
                <a16:creationId xmlns:a16="http://schemas.microsoft.com/office/drawing/2014/main" id="{491F9D03-FB06-D232-1624-26E4ABF6BBE9}"/>
              </a:ext>
            </a:extLst>
          </p:cNvPr>
          <p:cNvSpPr>
            <a:spLocks noGrp="1"/>
          </p:cNvSpPr>
          <p:nvPr>
            <p:ph type="sldNum" sz="quarter" idx="10"/>
          </p:nvPr>
        </p:nvSpPr>
        <p:spPr>
          <a:xfrm>
            <a:off x="9265299" y="6451767"/>
            <a:ext cx="2743200" cy="204403"/>
          </a:xfrm>
        </p:spPr>
        <p:txBody>
          <a:bodyPr/>
          <a:lstStyle/>
          <a:p>
            <a:fld id="{5D750650-B10A-47BF-93C2-E1678438B37A}" type="slidenum">
              <a:rPr lang="en-US" altLang="ja-JP" smtClean="0"/>
              <a:pPr/>
              <a:t>68</a:t>
            </a:fld>
            <a:endParaRPr lang="en-US" altLang="ja-JP" dirty="0"/>
          </a:p>
        </p:txBody>
      </p:sp>
    </p:spTree>
    <p:extLst>
      <p:ext uri="{BB962C8B-B14F-4D97-AF65-F5344CB8AC3E}">
        <p14:creationId xmlns:p14="http://schemas.microsoft.com/office/powerpoint/2010/main" val="3377460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682BF-6ACB-CC5C-B240-C19AEA3F09DD}"/>
              </a:ext>
            </a:extLst>
          </p:cNvPr>
          <p:cNvSpPr>
            <a:spLocks noGrp="1"/>
          </p:cNvSpPr>
          <p:nvPr>
            <p:ph type="title"/>
          </p:nvPr>
        </p:nvSpPr>
        <p:spPr/>
        <p:txBody>
          <a:bodyPr/>
          <a:lstStyle/>
          <a:p>
            <a:r>
              <a:rPr kumimoji="1" lang="ja-JP" altLang="en-US"/>
              <a:t>課題を抽出する</a:t>
            </a:r>
          </a:p>
        </p:txBody>
      </p:sp>
      <p:sp>
        <p:nvSpPr>
          <p:cNvPr id="3" name="スライド番号プレースホルダー 2">
            <a:extLst>
              <a:ext uri="{FF2B5EF4-FFF2-40B4-BE49-F238E27FC236}">
                <a16:creationId xmlns:a16="http://schemas.microsoft.com/office/drawing/2014/main" id="{A67B2705-32D3-45EE-C8FE-FB345DB3B5AD}"/>
              </a:ext>
            </a:extLst>
          </p:cNvPr>
          <p:cNvSpPr>
            <a:spLocks noGrp="1"/>
          </p:cNvSpPr>
          <p:nvPr>
            <p:ph type="sldNum" sz="quarter" idx="10"/>
          </p:nvPr>
        </p:nvSpPr>
        <p:spPr/>
        <p:txBody>
          <a:bodyPr/>
          <a:lstStyle/>
          <a:p>
            <a:fld id="{5D750650-B10A-47BF-93C2-E1678438B37A}" type="slidenum">
              <a:rPr lang="en-US" altLang="ja-JP" smtClean="0"/>
              <a:pPr/>
              <a:t>69</a:t>
            </a:fld>
            <a:endParaRPr lang="en-US" altLang="ja-JP" dirty="0"/>
          </a:p>
        </p:txBody>
      </p:sp>
      <p:graphicFrame>
        <p:nvGraphicFramePr>
          <p:cNvPr id="4" name="表 3">
            <a:extLst>
              <a:ext uri="{FF2B5EF4-FFF2-40B4-BE49-F238E27FC236}">
                <a16:creationId xmlns:a16="http://schemas.microsoft.com/office/drawing/2014/main" id="{4E945DDF-77AA-4826-2338-FF9EA2233E18}"/>
              </a:ext>
            </a:extLst>
          </p:cNvPr>
          <p:cNvGraphicFramePr>
            <a:graphicFrameLocks noGrp="1"/>
          </p:cNvGraphicFramePr>
          <p:nvPr>
            <p:extLst>
              <p:ext uri="{D42A27DB-BD31-4B8C-83A1-F6EECF244321}">
                <p14:modId xmlns:p14="http://schemas.microsoft.com/office/powerpoint/2010/main" val="3472331772"/>
              </p:ext>
            </p:extLst>
          </p:nvPr>
        </p:nvGraphicFramePr>
        <p:xfrm>
          <a:off x="790144" y="2054860"/>
          <a:ext cx="10611707" cy="2748280"/>
        </p:xfrm>
        <a:graphic>
          <a:graphicData uri="http://schemas.openxmlformats.org/drawingml/2006/table">
            <a:tbl>
              <a:tblPr firstRow="1" bandRow="1">
                <a:tableStyleId>{5C22544A-7EE6-4342-B048-85BDC9FD1C3A}</a:tableStyleId>
              </a:tblPr>
              <a:tblGrid>
                <a:gridCol w="1213468">
                  <a:extLst>
                    <a:ext uri="{9D8B030D-6E8A-4147-A177-3AD203B41FA5}">
                      <a16:colId xmlns:a16="http://schemas.microsoft.com/office/drawing/2014/main" val="172621413"/>
                    </a:ext>
                  </a:extLst>
                </a:gridCol>
                <a:gridCol w="4092385">
                  <a:extLst>
                    <a:ext uri="{9D8B030D-6E8A-4147-A177-3AD203B41FA5}">
                      <a16:colId xmlns:a16="http://schemas.microsoft.com/office/drawing/2014/main" val="2880170672"/>
                    </a:ext>
                  </a:extLst>
                </a:gridCol>
                <a:gridCol w="2652927">
                  <a:extLst>
                    <a:ext uri="{9D8B030D-6E8A-4147-A177-3AD203B41FA5}">
                      <a16:colId xmlns:a16="http://schemas.microsoft.com/office/drawing/2014/main" val="156030568"/>
                    </a:ext>
                  </a:extLst>
                </a:gridCol>
                <a:gridCol w="2652927">
                  <a:extLst>
                    <a:ext uri="{9D8B030D-6E8A-4147-A177-3AD203B41FA5}">
                      <a16:colId xmlns:a16="http://schemas.microsoft.com/office/drawing/2014/main" val="1535228546"/>
                    </a:ext>
                  </a:extLst>
                </a:gridCol>
              </a:tblGrid>
              <a:tr h="370840">
                <a:tc>
                  <a:txBody>
                    <a:bodyPr/>
                    <a:lstStyle/>
                    <a:p>
                      <a:endParaRPr kumimoji="1" lang="ja-JP" altLang="en-US"/>
                    </a:p>
                  </a:txBody>
                  <a:tcPr/>
                </a:tc>
                <a:tc>
                  <a:txBody>
                    <a:bodyPr/>
                    <a:lstStyle/>
                    <a:p>
                      <a:pPr algn="ctr"/>
                      <a:r>
                        <a:rPr kumimoji="1" lang="ja-JP" altLang="en-US"/>
                        <a:t>タクシーを探す</a:t>
                      </a:r>
                    </a:p>
                  </a:txBody>
                  <a:tcPr/>
                </a:tc>
                <a:tc>
                  <a:txBody>
                    <a:bodyPr/>
                    <a:lstStyle/>
                    <a:p>
                      <a:pPr algn="ctr"/>
                      <a:r>
                        <a:rPr kumimoji="1" lang="ja-JP" altLang="en-US"/>
                        <a:t>目的地を指示する</a:t>
                      </a:r>
                    </a:p>
                  </a:txBody>
                  <a:tcPr/>
                </a:tc>
                <a:tc>
                  <a:txBody>
                    <a:bodyPr/>
                    <a:lstStyle/>
                    <a:p>
                      <a:pPr algn="ctr"/>
                      <a:r>
                        <a:rPr kumimoji="1" lang="ja-JP" altLang="en-US"/>
                        <a:t>支払う</a:t>
                      </a:r>
                    </a:p>
                  </a:txBody>
                  <a:tcPr/>
                </a:tc>
                <a:extLst>
                  <a:ext uri="{0D108BD9-81ED-4DB2-BD59-A6C34878D82A}">
                    <a16:rowId xmlns:a16="http://schemas.microsoft.com/office/drawing/2014/main" val="3017607618"/>
                  </a:ext>
                </a:extLst>
              </a:tr>
              <a:tr h="370840">
                <a:tc>
                  <a:txBody>
                    <a:bodyPr/>
                    <a:lstStyle/>
                    <a:p>
                      <a:r>
                        <a:rPr kumimoji="1" lang="ja-JP" altLang="en-US"/>
                        <a:t>運転手</a:t>
                      </a:r>
                      <a:endParaRPr kumimoji="1" lang="en-US" altLang="ja-JP" dirty="0"/>
                    </a:p>
                  </a:txBody>
                  <a:tcPr/>
                </a:tc>
                <a:tc>
                  <a:txBody>
                    <a:bodyPr/>
                    <a:lstStyle/>
                    <a:p>
                      <a:r>
                        <a:rPr kumimoji="1" lang="ja-JP" altLang="en-US"/>
                        <a:t>・効率的にお客様を見つけたい</a:t>
                      </a:r>
                      <a:br>
                        <a:rPr kumimoji="1" lang="en-US" altLang="ja-JP" dirty="0"/>
                      </a:br>
                      <a:r>
                        <a:rPr kumimoji="1" lang="ja-JP" altLang="en-US"/>
                        <a:t>・空き者情報を有効活用したい</a:t>
                      </a:r>
                      <a:endParaRPr kumimoji="1" lang="en-US" altLang="ja-JP" dirty="0"/>
                    </a:p>
                    <a:p>
                      <a:r>
                        <a:rPr kumimoji="1" lang="ja-JP" altLang="en-US"/>
                        <a:t>・すぐに運転ができる用にしたい</a:t>
                      </a:r>
                    </a:p>
                  </a:txBody>
                  <a:tcPr/>
                </a:tc>
                <a:tc>
                  <a:txBody>
                    <a:bodyPr/>
                    <a:lstStyle/>
                    <a:p>
                      <a:r>
                        <a:rPr kumimoji="1" lang="ja-JP" altLang="en-US"/>
                        <a:t>・事前に目的地を把握し、最短ルートを把握したい</a:t>
                      </a:r>
                    </a:p>
                  </a:txBody>
                  <a:tcPr/>
                </a:tc>
                <a:tc>
                  <a:txBody>
                    <a:bodyPr/>
                    <a:lstStyle/>
                    <a:p>
                      <a:r>
                        <a:rPr kumimoji="1" lang="ja-JP" altLang="en-US"/>
                        <a:t>・金銭のやり取りを減らしたい</a:t>
                      </a:r>
                      <a:br>
                        <a:rPr kumimoji="1" lang="en-US" altLang="ja-JP" dirty="0"/>
                      </a:br>
                      <a:r>
                        <a:rPr kumimoji="1" lang="ja-JP" altLang="en-US"/>
                        <a:t>・支払いをスムーズにしたい</a:t>
                      </a:r>
                    </a:p>
                  </a:txBody>
                  <a:tcPr/>
                </a:tc>
                <a:extLst>
                  <a:ext uri="{0D108BD9-81ED-4DB2-BD59-A6C34878D82A}">
                    <a16:rowId xmlns:a16="http://schemas.microsoft.com/office/drawing/2014/main" val="3616396463"/>
                  </a:ext>
                </a:extLst>
              </a:tr>
              <a:tr h="370840">
                <a:tc>
                  <a:txBody>
                    <a:bodyPr/>
                    <a:lstStyle/>
                    <a:p>
                      <a:r>
                        <a:rPr kumimoji="1" lang="ja-JP" altLang="en-US"/>
                        <a:t>乗客</a:t>
                      </a:r>
                    </a:p>
                  </a:txBody>
                  <a:tcPr/>
                </a:tc>
                <a:tc>
                  <a:txBody>
                    <a:bodyPr/>
                    <a:lstStyle/>
                    <a:p>
                      <a:r>
                        <a:rPr kumimoji="1" lang="ja-JP" altLang="en-US"/>
                        <a:t>・すぐに呼びたい</a:t>
                      </a:r>
                      <a:endParaRPr kumimoji="1" lang="en-US" altLang="ja-JP" dirty="0"/>
                    </a:p>
                    <a:p>
                      <a:r>
                        <a:rPr kumimoji="1" lang="ja-JP" altLang="en-US"/>
                        <a:t>・ドライバーの走行傾向を知りたい</a:t>
                      </a:r>
                    </a:p>
                  </a:txBody>
                  <a:tcPr/>
                </a:tc>
                <a:tc>
                  <a:txBody>
                    <a:bodyPr/>
                    <a:lstStyle/>
                    <a:p>
                      <a:r>
                        <a:rPr kumimoji="1" lang="ja-JP" altLang="en-US"/>
                        <a:t>・事前に目的地を伝えたい</a:t>
                      </a:r>
                    </a:p>
                  </a:txBody>
                  <a:tcPr/>
                </a:tc>
                <a:tc>
                  <a:txBody>
                    <a:bodyPr/>
                    <a:lstStyle/>
                    <a:p>
                      <a:r>
                        <a:rPr kumimoji="1" lang="ja-JP" altLang="en-US"/>
                        <a:t>・事前に料金を把握したい</a:t>
                      </a:r>
                      <a:endParaRPr kumimoji="1" lang="en-US" altLang="ja-JP" dirty="0"/>
                    </a:p>
                    <a:p>
                      <a:r>
                        <a:rPr kumimoji="1" lang="ja-JP" altLang="en-US"/>
                        <a:t>・事前に支払いをしたい</a:t>
                      </a:r>
                    </a:p>
                  </a:txBody>
                  <a:tcPr/>
                </a:tc>
                <a:extLst>
                  <a:ext uri="{0D108BD9-81ED-4DB2-BD59-A6C34878D82A}">
                    <a16:rowId xmlns:a16="http://schemas.microsoft.com/office/drawing/2014/main" val="272952566"/>
                  </a:ext>
                </a:extLst>
              </a:tr>
            </a:tbl>
          </a:graphicData>
        </a:graphic>
      </p:graphicFrame>
    </p:spTree>
    <p:extLst>
      <p:ext uri="{BB962C8B-B14F-4D97-AF65-F5344CB8AC3E}">
        <p14:creationId xmlns:p14="http://schemas.microsoft.com/office/powerpoint/2010/main" val="160774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なぜ学ぶのか</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7</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73997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利用の広がり</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767384" y="1580294"/>
            <a:ext cx="965785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技術の進展に伴い、</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を利用したビジネス変革への挑戦が増えています。</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業務効率化・生産性向上・新たなユーザー体験など</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は多方面で活躍し、</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夢の技術から一般的な技術へと変貌しつつあります。</a:t>
            </a:r>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8" y="3283646"/>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で何ができるのか？活用例</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2"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2"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認識型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2"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・画像認識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・自然言語認識</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工場での検品作業</a:t>
            </a:r>
          </a:p>
        </p:txBody>
      </p:sp>
      <p:sp>
        <p:nvSpPr>
          <p:cNvPr id="48" name="四角形: 角を丸くする 47">
            <a:extLst>
              <a:ext uri="{FF2B5EF4-FFF2-40B4-BE49-F238E27FC236}">
                <a16:creationId xmlns:a16="http://schemas.microsoft.com/office/drawing/2014/main" id="{3532EAE9-FFE7-4680-BD29-AA39809B0711}"/>
              </a:ext>
            </a:extLst>
          </p:cNvPr>
          <p:cNvSpPr/>
          <p:nvPr/>
        </p:nvSpPr>
        <p:spPr bwMode="auto">
          <a:xfrm>
            <a:off x="3489819"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49" name="正方形/長方形 48">
            <a:extLst>
              <a:ext uri="{FF2B5EF4-FFF2-40B4-BE49-F238E27FC236}">
                <a16:creationId xmlns:a16="http://schemas.microsoft.com/office/drawing/2014/main" id="{11E1A67A-9639-4CCA-9A6F-5B5023F1A26F}"/>
              </a:ext>
            </a:extLst>
          </p:cNvPr>
          <p:cNvSpPr/>
          <p:nvPr/>
        </p:nvSpPr>
        <p:spPr>
          <a:xfrm>
            <a:off x="3489819"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会話型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0" name="正方形/長方形 49">
            <a:extLst>
              <a:ext uri="{FF2B5EF4-FFF2-40B4-BE49-F238E27FC236}">
                <a16:creationId xmlns:a16="http://schemas.microsoft.com/office/drawing/2014/main" id="{DACC9BAD-2E03-4ADB-8B39-C8B765A0960F}"/>
              </a:ext>
            </a:extLst>
          </p:cNvPr>
          <p:cNvSpPr/>
          <p:nvPr/>
        </p:nvSpPr>
        <p:spPr>
          <a:xfrm>
            <a:off x="3489819"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・チャットボット</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・音声合成</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・翻訳</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コールセンター対応</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1"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1"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予測型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1"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・需要予測</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・異常検知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・顧客行動予測</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ローンの審査</a:t>
            </a:r>
          </a:p>
        </p:txBody>
      </p:sp>
      <p:sp>
        <p:nvSpPr>
          <p:cNvPr id="54" name="四角形: 角を丸くする 53">
            <a:extLst>
              <a:ext uri="{FF2B5EF4-FFF2-40B4-BE49-F238E27FC236}">
                <a16:creationId xmlns:a16="http://schemas.microsoft.com/office/drawing/2014/main" id="{832B2742-C8CF-42C1-A595-BA72A0724370}"/>
              </a:ext>
            </a:extLst>
          </p:cNvPr>
          <p:cNvSpPr/>
          <p:nvPr/>
        </p:nvSpPr>
        <p:spPr bwMode="auto">
          <a:xfrm>
            <a:off x="9037738"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5" name="正方形/長方形 54">
            <a:extLst>
              <a:ext uri="{FF2B5EF4-FFF2-40B4-BE49-F238E27FC236}">
                <a16:creationId xmlns:a16="http://schemas.microsoft.com/office/drawing/2014/main" id="{0EC8D6B9-A454-412E-9C01-8AC96434B538}"/>
              </a:ext>
            </a:extLst>
          </p:cNvPr>
          <p:cNvSpPr/>
          <p:nvPr/>
        </p:nvSpPr>
        <p:spPr>
          <a:xfrm>
            <a:off x="9037738"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実行型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6" name="正方形/長方形 55">
            <a:extLst>
              <a:ext uri="{FF2B5EF4-FFF2-40B4-BE49-F238E27FC236}">
                <a16:creationId xmlns:a16="http://schemas.microsoft.com/office/drawing/2014/main" id="{F5FFD602-85DC-4680-908B-75B8DD6E12C8}"/>
              </a:ext>
            </a:extLst>
          </p:cNvPr>
          <p:cNvSpPr/>
          <p:nvPr/>
        </p:nvSpPr>
        <p:spPr>
          <a:xfrm>
            <a:off x="9037738"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・マシン制御</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・自動運転</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・ゲーム対戦強化</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自動車の自動運転</a:t>
            </a:r>
          </a:p>
        </p:txBody>
      </p:sp>
      <p:pic>
        <p:nvPicPr>
          <p:cNvPr id="9" name="図 8">
            <a:extLst>
              <a:ext uri="{FF2B5EF4-FFF2-40B4-BE49-F238E27FC236}">
                <a16:creationId xmlns:a16="http://schemas.microsoft.com/office/drawing/2014/main" id="{693402E5-020E-4516-AC8F-0F68C3FD0B3B}"/>
              </a:ext>
            </a:extLst>
          </p:cNvPr>
          <p:cNvPicPr>
            <a:picLocks noChangeAspect="1"/>
          </p:cNvPicPr>
          <p:nvPr/>
        </p:nvPicPr>
        <p:blipFill rotWithShape="1">
          <a:blip r:embed="rId3">
            <a:extLst>
              <a:ext uri="{28A0092B-C50C-407E-A947-70E740481C1C}">
                <a14:useLocalDpi xmlns:a14="http://schemas.microsoft.com/office/drawing/2010/main" val="0"/>
              </a:ext>
            </a:extLst>
          </a:blip>
          <a:srcRect l="47673" t="737" r="1" b="14541"/>
          <a:stretch/>
        </p:blipFill>
        <p:spPr>
          <a:xfrm>
            <a:off x="10636899" y="1945487"/>
            <a:ext cx="1227179" cy="1996988"/>
          </a:xfrm>
          <a:prstGeom prst="rect">
            <a:avLst/>
          </a:prstGeom>
        </p:spPr>
      </p:pic>
      <p:pic>
        <p:nvPicPr>
          <p:cNvPr id="57" name="図 56" descr="グラフィカル ユーザー インターフェイス, アプリケーション, アイコン&#10;&#10;自動的に生成された説明">
            <a:extLst>
              <a:ext uri="{FF2B5EF4-FFF2-40B4-BE49-F238E27FC236}">
                <a16:creationId xmlns:a16="http://schemas.microsoft.com/office/drawing/2014/main" id="{73135791-1CE6-4DC9-82B9-CA690591B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03" y="1849633"/>
            <a:ext cx="1330572" cy="1831202"/>
          </a:xfrm>
          <a:prstGeom prst="rect">
            <a:avLst/>
          </a:prstGeom>
        </p:spPr>
      </p:pic>
    </p:spTree>
    <p:extLst>
      <p:ext uri="{BB962C8B-B14F-4D97-AF65-F5344CB8AC3E}">
        <p14:creationId xmlns:p14="http://schemas.microsoft.com/office/powerpoint/2010/main" val="291681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EAA7895-F657-48C9-AF8B-1903641A1B66}"/>
              </a:ext>
            </a:extLst>
          </p:cNvPr>
          <p:cNvSpPr/>
          <p:nvPr/>
        </p:nvSpPr>
        <p:spPr>
          <a:xfrm>
            <a:off x="1322636" y="1643208"/>
            <a:ext cx="2422927"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eiryo UI" panose="020B0604030504040204" pitchFamily="50" charset="-128"/>
                <a:ea typeface="Meiryo UI" panose="020B0604030504040204" pitchFamily="50" charset="-128"/>
              </a:rPr>
              <a:t>Why?</a:t>
            </a:r>
            <a:endParaRPr kumimoji="1" lang="ja-JP" altLang="en-US" sz="2400" b="1"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4695E5DA-1EF3-4527-B08D-F607E54A2A25}"/>
              </a:ext>
            </a:extLst>
          </p:cNvPr>
          <p:cNvSpPr/>
          <p:nvPr/>
        </p:nvSpPr>
        <p:spPr>
          <a:xfrm>
            <a:off x="4970931" y="1622612"/>
            <a:ext cx="2479236"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eiryo UI" panose="020B0604030504040204" pitchFamily="50" charset="-128"/>
                <a:ea typeface="Meiryo UI" panose="020B0604030504040204" pitchFamily="50" charset="-128"/>
              </a:rPr>
              <a:t>How?</a:t>
            </a:r>
            <a:endParaRPr kumimoji="1" lang="ja-JP" altLang="en-US" sz="2400" b="1" dirty="0">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1612C636-1507-4560-8F43-35239454D3CA}"/>
              </a:ext>
            </a:extLst>
          </p:cNvPr>
          <p:cNvSpPr/>
          <p:nvPr/>
        </p:nvSpPr>
        <p:spPr>
          <a:xfrm>
            <a:off x="8378870" y="1622612"/>
            <a:ext cx="2502480"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eiryo UI" panose="020B0604030504040204" pitchFamily="50" charset="-128"/>
                <a:ea typeface="Meiryo UI" panose="020B0604030504040204" pitchFamily="50" charset="-128"/>
              </a:rPr>
              <a:t>What?</a:t>
            </a:r>
            <a:endParaRPr kumimoji="1" lang="ja-JP" altLang="en-US" sz="2400" b="1"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6457F512-CDD9-47D0-8C11-1A43F70AC32D}"/>
              </a:ext>
            </a:extLst>
          </p:cNvPr>
          <p:cNvSpPr/>
          <p:nvPr/>
        </p:nvSpPr>
        <p:spPr>
          <a:xfrm>
            <a:off x="1150117" y="3020984"/>
            <a:ext cx="2644087"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ドライバーの経験と勘に頼ったサービスを改善したい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効率的にお客様を見つけたい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すぐに配車したい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始業の効率化をしたい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4B32C36D-CE47-454D-8B81-658FAB704EF8}"/>
              </a:ext>
            </a:extLst>
          </p:cNvPr>
          <p:cNvSpPr/>
          <p:nvPr/>
        </p:nvSpPr>
        <p:spPr>
          <a:xfrm>
            <a:off x="4931332" y="3032428"/>
            <a:ext cx="2518834"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ドライバー配置と経路の相関を分析する</a:t>
            </a: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時間帯・エリア別の配車状況や空き状況を分析する</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空車情報を共有して最適配車を</a:t>
            </a:r>
            <a:r>
              <a:rPr kumimoji="1" lang="ja-JP" altLang="en-US">
                <a:solidFill>
                  <a:schemeClr val="tx1"/>
                </a:solidFill>
                <a:latin typeface="Meiryo UI" panose="020B0604030504040204" pitchFamily="50" charset="-128"/>
                <a:ea typeface="Meiryo UI" panose="020B0604030504040204" pitchFamily="50" charset="-128"/>
              </a:rPr>
              <a:t>実現する</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ドライバーの認証</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4704BC8D-C709-430D-98D1-5F22FE623B1C}"/>
              </a:ext>
            </a:extLst>
          </p:cNvPr>
          <p:cNvSpPr/>
          <p:nvPr/>
        </p:nvSpPr>
        <p:spPr>
          <a:xfrm>
            <a:off x="8382528" y="3053024"/>
            <a:ext cx="2502481"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最短経路情報の提供</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決済の短縮化、最適化</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ドライバーの雇用</a:t>
            </a:r>
            <a:r>
              <a:rPr kumimoji="1" lang="ja-JP" altLang="en-US">
                <a:solidFill>
                  <a:schemeClr val="tx1"/>
                </a:solidFill>
                <a:latin typeface="Meiryo UI" panose="020B0604030504040204" pitchFamily="50" charset="-128"/>
                <a:ea typeface="Meiryo UI" panose="020B0604030504040204" pitchFamily="50" charset="-128"/>
              </a:rPr>
              <a:t>機会創出</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ドライバーの顔認証</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97EC1BB1-B9F6-4FF9-8266-3FCEFC31A198}"/>
              </a:ext>
            </a:extLst>
          </p:cNvPr>
          <p:cNvSpPr/>
          <p:nvPr/>
        </p:nvSpPr>
        <p:spPr>
          <a:xfrm>
            <a:off x="1322636" y="2934127"/>
            <a:ext cx="2502481" cy="3437706"/>
          </a:xfrm>
          <a:prstGeom prst="round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AD20B60-96FB-4B0A-99BB-342BAED39729}"/>
              </a:ext>
            </a:extLst>
          </p:cNvPr>
          <p:cNvSpPr/>
          <p:nvPr/>
        </p:nvSpPr>
        <p:spPr>
          <a:xfrm>
            <a:off x="4953999" y="2945570"/>
            <a:ext cx="2502481" cy="3437705"/>
          </a:xfrm>
          <a:prstGeom prst="round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B77CD740-BFB2-4C60-9C81-B650915B0F2B}"/>
              </a:ext>
            </a:extLst>
          </p:cNvPr>
          <p:cNvSpPr/>
          <p:nvPr/>
        </p:nvSpPr>
        <p:spPr>
          <a:xfrm>
            <a:off x="8378869" y="2966167"/>
            <a:ext cx="2502481" cy="3437704"/>
          </a:xfrm>
          <a:prstGeom prst="round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7EB2331F-B4E0-4C98-9A2E-68C3553AAB94}"/>
              </a:ext>
            </a:extLst>
          </p:cNvPr>
          <p:cNvSpPr txBox="1"/>
          <p:nvPr/>
        </p:nvSpPr>
        <p:spPr>
          <a:xfrm>
            <a:off x="1525987" y="889074"/>
            <a:ext cx="2016224" cy="707886"/>
          </a:xfrm>
          <a:prstGeom prst="rect">
            <a:avLst/>
          </a:prstGeom>
          <a:noFill/>
        </p:spPr>
        <p:txBody>
          <a:bodyPr wrap="square" rtlCol="0">
            <a:spAutoFit/>
          </a:bodyPr>
          <a:lstStyle/>
          <a:p>
            <a:pPr algn="ctr"/>
            <a:r>
              <a:rPr kumimoji="1" lang="ja-JP" altLang="en-US" sz="2000" dirty="0">
                <a:solidFill>
                  <a:srgbClr val="002060"/>
                </a:solidFill>
                <a:latin typeface="Meiryo UI" panose="020B0604030504040204" pitchFamily="50" charset="-128"/>
                <a:ea typeface="Meiryo UI" panose="020B0604030504040204" pitchFamily="50" charset="-128"/>
              </a:rPr>
              <a:t>なぜ</a:t>
            </a:r>
            <a:r>
              <a:rPr kumimoji="1" lang="en-US" altLang="ja-JP" sz="2000" dirty="0">
                <a:solidFill>
                  <a:srgbClr val="002060"/>
                </a:solidFill>
                <a:latin typeface="Meiryo UI" panose="020B0604030504040204" pitchFamily="50" charset="-128"/>
                <a:ea typeface="Meiryo UI" panose="020B0604030504040204" pitchFamily="50" charset="-128"/>
              </a:rPr>
              <a:t>AI</a:t>
            </a:r>
            <a:r>
              <a:rPr kumimoji="1" lang="ja-JP" altLang="en-US" sz="2000">
                <a:solidFill>
                  <a:srgbClr val="002060"/>
                </a:solidFill>
                <a:latin typeface="Meiryo UI" panose="020B0604030504040204" pitchFamily="50" charset="-128"/>
                <a:ea typeface="Meiryo UI" panose="020B0604030504040204" pitchFamily="50" charset="-128"/>
              </a:rPr>
              <a:t>なのか？</a:t>
            </a:r>
            <a:endParaRPr kumimoji="1" lang="en-US" altLang="ja-JP" sz="2000" dirty="0">
              <a:solidFill>
                <a:srgbClr val="002060"/>
              </a:solidFill>
              <a:latin typeface="Meiryo UI" panose="020B0604030504040204" pitchFamily="50" charset="-128"/>
              <a:ea typeface="Meiryo UI" panose="020B0604030504040204" pitchFamily="50" charset="-128"/>
            </a:endParaRPr>
          </a:p>
          <a:p>
            <a:pPr algn="ctr"/>
            <a:r>
              <a:rPr kumimoji="1" lang="ja-JP" altLang="en-US" sz="2000">
                <a:solidFill>
                  <a:srgbClr val="002060"/>
                </a:solidFill>
                <a:latin typeface="Meiryo UI" panose="020B0604030504040204" pitchFamily="50" charset="-128"/>
                <a:ea typeface="Meiryo UI" panose="020B0604030504040204" pitchFamily="50" charset="-128"/>
              </a:rPr>
              <a:t>（課題）</a:t>
            </a:r>
            <a:endParaRPr kumimoji="1" lang="ja-JP" altLang="en-US" sz="2000" dirty="0">
              <a:solidFill>
                <a:srgbClr val="00206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04C039DC-2292-4910-94B9-76590E52D4F0}"/>
              </a:ext>
            </a:extLst>
          </p:cNvPr>
          <p:cNvSpPr txBox="1"/>
          <p:nvPr/>
        </p:nvSpPr>
        <p:spPr>
          <a:xfrm>
            <a:off x="5087886" y="881296"/>
            <a:ext cx="2016224" cy="707886"/>
          </a:xfrm>
          <a:prstGeom prst="rect">
            <a:avLst/>
          </a:prstGeom>
          <a:noFill/>
        </p:spPr>
        <p:txBody>
          <a:bodyPr wrap="square" rtlCol="0">
            <a:spAutoFit/>
          </a:bodyPr>
          <a:lstStyle/>
          <a:p>
            <a:pPr marL="180975" lvl="1" algn="ctr"/>
            <a:r>
              <a:rPr lang="ja-JP" altLang="en-US" sz="2000" dirty="0">
                <a:solidFill>
                  <a:srgbClr val="002060"/>
                </a:solidFill>
                <a:latin typeface="Meiryo UI" panose="020B0604030504040204" pitchFamily="50" charset="-128"/>
                <a:ea typeface="Meiryo UI" panose="020B0604030504040204" pitchFamily="50" charset="-128"/>
              </a:rPr>
              <a:t>どのように</a:t>
            </a: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a:t>
            </a:r>
            <a:endParaRPr lang="en-US" altLang="ja-JP" sz="2000" dirty="0">
              <a:solidFill>
                <a:srgbClr val="002060"/>
              </a:solidFill>
              <a:latin typeface="Meiryo UI" panose="020B0604030504040204" pitchFamily="50" charset="-128"/>
              <a:ea typeface="Meiryo UI" panose="020B0604030504040204" pitchFamily="50" charset="-128"/>
            </a:endParaRPr>
          </a:p>
          <a:p>
            <a:pPr marL="180975" lvl="1" algn="ctr"/>
            <a:r>
              <a:rPr lang="ja-JP" altLang="en-US" sz="2000" dirty="0">
                <a:solidFill>
                  <a:srgbClr val="002060"/>
                </a:solidFill>
                <a:latin typeface="Meiryo UI" panose="020B0604030504040204" pitchFamily="50" charset="-128"/>
                <a:ea typeface="Meiryo UI" panose="020B0604030504040204" pitchFamily="50" charset="-128"/>
              </a:rPr>
              <a:t>使うのか？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E09512F1-529C-46EA-A58B-5D33CD0D558D}"/>
              </a:ext>
            </a:extLst>
          </p:cNvPr>
          <p:cNvSpPr txBox="1"/>
          <p:nvPr/>
        </p:nvSpPr>
        <p:spPr>
          <a:xfrm>
            <a:off x="7975276" y="871298"/>
            <a:ext cx="2798596" cy="707886"/>
          </a:xfrm>
          <a:prstGeom prst="rect">
            <a:avLst/>
          </a:prstGeom>
          <a:noFill/>
        </p:spPr>
        <p:txBody>
          <a:bodyPr wrap="square" rtlCol="0">
            <a:spAutoFit/>
          </a:bodyPr>
          <a:lstStyle/>
          <a:p>
            <a:pPr marL="556303" lvl="1" indent="-170541" algn="ct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を使ってなにを</a:t>
            </a:r>
            <a:br>
              <a:rPr lang="en-US" altLang="ja-JP" sz="2000" dirty="0">
                <a:solidFill>
                  <a:srgbClr val="002060"/>
                </a:solidFill>
                <a:latin typeface="Meiryo UI" panose="020B0604030504040204" pitchFamily="50" charset="-128"/>
                <a:ea typeface="Meiryo UI" panose="020B0604030504040204" pitchFamily="50" charset="-128"/>
              </a:rPr>
            </a:br>
            <a:r>
              <a:rPr lang="ja-JP" altLang="en-US" sz="2000" dirty="0">
                <a:solidFill>
                  <a:srgbClr val="002060"/>
                </a:solidFill>
                <a:latin typeface="Meiryo UI" panose="020B0604030504040204" pitchFamily="50" charset="-128"/>
                <a:ea typeface="Meiryo UI" panose="020B0604030504040204" pitchFamily="50" charset="-128"/>
              </a:rPr>
              <a:t>解決するのか？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7" name="タイトル 6">
            <a:extLst>
              <a:ext uri="{FF2B5EF4-FFF2-40B4-BE49-F238E27FC236}">
                <a16:creationId xmlns:a16="http://schemas.microsoft.com/office/drawing/2014/main" id="{1F4573DB-7949-4559-A244-D504403CA295}"/>
              </a:ext>
            </a:extLst>
          </p:cNvPr>
          <p:cNvSpPr>
            <a:spLocks noGrp="1"/>
          </p:cNvSpPr>
          <p:nvPr>
            <p:ph type="title"/>
          </p:nvPr>
        </p:nvSpPr>
        <p:spPr/>
        <p:txBody>
          <a:bodyPr/>
          <a:lstStyle/>
          <a:p>
            <a:r>
              <a:rPr lang="ja-JP" altLang="en-US"/>
              <a:t>現状・</a:t>
            </a:r>
            <a:r>
              <a:rPr lang="en-US" altLang="ja-JP" dirty="0"/>
              <a:t>AI</a:t>
            </a:r>
            <a:r>
              <a:rPr lang="ja-JP" altLang="en-US"/>
              <a:t>導入後のビジネスモデルを把握する</a:t>
            </a:r>
            <a:endParaRPr lang="ja-JP" altLang="en-US" dirty="0"/>
          </a:p>
        </p:txBody>
      </p:sp>
      <p:sp>
        <p:nvSpPr>
          <p:cNvPr id="2" name="スライド番号プレースホルダー 2">
            <a:extLst>
              <a:ext uri="{FF2B5EF4-FFF2-40B4-BE49-F238E27FC236}">
                <a16:creationId xmlns:a16="http://schemas.microsoft.com/office/drawing/2014/main" id="{CA9DB7E5-1972-60BF-DCBA-97517C3147AF}"/>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70</a:t>
            </a:fld>
            <a:endParaRPr lang="en-US" altLang="ja-JP" dirty="0"/>
          </a:p>
        </p:txBody>
      </p:sp>
    </p:spTree>
    <p:extLst>
      <p:ext uri="{BB962C8B-B14F-4D97-AF65-F5344CB8AC3E}">
        <p14:creationId xmlns:p14="http://schemas.microsoft.com/office/powerpoint/2010/main" val="963901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FAE463F-15AD-4D0D-A576-6DAF0BBA38B8}"/>
              </a:ext>
            </a:extLst>
          </p:cNvPr>
          <p:cNvSpPr>
            <a:spLocks noGrp="1"/>
          </p:cNvSpPr>
          <p:nvPr>
            <p:ph type="title"/>
          </p:nvPr>
        </p:nvSpPr>
        <p:spPr/>
        <p:txBody>
          <a:bodyPr/>
          <a:lstStyle/>
          <a:p>
            <a:r>
              <a:rPr lang="en-US" altLang="ja-JP" dirty="0">
                <a:latin typeface="Meiryo UI" panose="020B0604030504040204" pitchFamily="50" charset="-128"/>
              </a:rPr>
              <a:t>3.2 </a:t>
            </a:r>
            <a:r>
              <a:rPr lang="ja-JP" altLang="en-US" dirty="0">
                <a:latin typeface="Meiryo UI" panose="020B0604030504040204" pitchFamily="50" charset="-128"/>
              </a:rPr>
              <a:t>現状のビジネスモデルを可視化する</a:t>
            </a:r>
          </a:p>
        </p:txBody>
      </p:sp>
      <p:sp>
        <p:nvSpPr>
          <p:cNvPr id="6" name="コンテンツ プレースホルダー 5">
            <a:extLst>
              <a:ext uri="{FF2B5EF4-FFF2-40B4-BE49-F238E27FC236}">
                <a16:creationId xmlns:a16="http://schemas.microsoft.com/office/drawing/2014/main" id="{8A4B94DB-01F6-45D3-BF0D-EEA24C5E09D3}"/>
              </a:ext>
            </a:extLst>
          </p:cNvPr>
          <p:cNvSpPr>
            <a:spLocks noGrp="1"/>
          </p:cNvSpPr>
          <p:nvPr>
            <p:ph sz="quarter" idx="4294967295"/>
          </p:nvPr>
        </p:nvSpPr>
        <p:spPr>
          <a:xfrm>
            <a:off x="629546" y="1075695"/>
            <a:ext cx="8118216" cy="482600"/>
          </a:xfrm>
        </p:spPr>
        <p:txBody>
          <a:bodyPr>
            <a:normAutofit fontScale="92500" lnSpcReduction="10000"/>
          </a:bodyPr>
          <a:lstStyle/>
          <a:p>
            <a:r>
              <a:rPr lang="en-US" altLang="ja-JP" dirty="0"/>
              <a:t>AI</a:t>
            </a:r>
            <a:r>
              <a:rPr lang="ja-JP" altLang="en-US" dirty="0"/>
              <a:t>の導入を行うために「ビジネスを可視化</a:t>
            </a:r>
            <a:r>
              <a:rPr lang="ja-JP" altLang="en-US"/>
              <a:t>」する</a:t>
            </a:r>
            <a:endParaRPr lang="en-US" altLang="ja-JP" dirty="0"/>
          </a:p>
        </p:txBody>
      </p:sp>
      <p:pic>
        <p:nvPicPr>
          <p:cNvPr id="24" name="グラフィックス 23" descr="ユーザー">
            <a:extLst>
              <a:ext uri="{FF2B5EF4-FFF2-40B4-BE49-F238E27FC236}">
                <a16:creationId xmlns:a16="http://schemas.microsoft.com/office/drawing/2014/main" id="{D2EFC235-344F-4B3E-8759-ADBEFA6109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4300" y="4380681"/>
            <a:ext cx="914400" cy="914400"/>
          </a:xfrm>
          <a:prstGeom prst="rect">
            <a:avLst/>
          </a:prstGeom>
        </p:spPr>
      </p:pic>
      <p:pic>
        <p:nvPicPr>
          <p:cNvPr id="23" name="図 22">
            <a:extLst>
              <a:ext uri="{FF2B5EF4-FFF2-40B4-BE49-F238E27FC236}">
                <a16:creationId xmlns:a16="http://schemas.microsoft.com/office/drawing/2014/main" id="{521633B8-E2F3-484E-BC21-8079D3643C3D}"/>
              </a:ext>
            </a:extLst>
          </p:cNvPr>
          <p:cNvPicPr>
            <a:picLocks noChangeAspect="1"/>
          </p:cNvPicPr>
          <p:nvPr/>
        </p:nvPicPr>
        <p:blipFill>
          <a:blip r:embed="rId5"/>
          <a:stretch>
            <a:fillRect/>
          </a:stretch>
        </p:blipFill>
        <p:spPr>
          <a:xfrm>
            <a:off x="6024888" y="2897357"/>
            <a:ext cx="2461615" cy="1696716"/>
          </a:xfrm>
          <a:prstGeom prst="rect">
            <a:avLst/>
          </a:prstGeom>
        </p:spPr>
      </p:pic>
      <p:sp>
        <p:nvSpPr>
          <p:cNvPr id="26" name="思考の吹き出し: 雲形 25">
            <a:extLst>
              <a:ext uri="{FF2B5EF4-FFF2-40B4-BE49-F238E27FC236}">
                <a16:creationId xmlns:a16="http://schemas.microsoft.com/office/drawing/2014/main" id="{2FA47B32-6CFF-4D39-A338-39BC9D69C8B7}"/>
              </a:ext>
            </a:extLst>
          </p:cNvPr>
          <p:cNvSpPr/>
          <p:nvPr/>
        </p:nvSpPr>
        <p:spPr>
          <a:xfrm>
            <a:off x="2472457" y="3199313"/>
            <a:ext cx="2413751" cy="1512168"/>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ビジネス</a:t>
            </a:r>
          </a:p>
        </p:txBody>
      </p:sp>
      <p:sp>
        <p:nvSpPr>
          <p:cNvPr id="27" name="矢印: 右 26">
            <a:extLst>
              <a:ext uri="{FF2B5EF4-FFF2-40B4-BE49-F238E27FC236}">
                <a16:creationId xmlns:a16="http://schemas.microsoft.com/office/drawing/2014/main" id="{77DA0398-56ED-4F59-80B7-000DD3A859FB}"/>
              </a:ext>
            </a:extLst>
          </p:cNvPr>
          <p:cNvSpPr/>
          <p:nvPr/>
        </p:nvSpPr>
        <p:spPr>
          <a:xfrm>
            <a:off x="5266899" y="3365723"/>
            <a:ext cx="428946" cy="997272"/>
          </a:xfrm>
          <a:prstGeom prst="rightArrow">
            <a:avLst/>
          </a:prstGeom>
          <a:ln>
            <a:solidFill>
              <a:schemeClr val="tx1"/>
            </a:solidFill>
          </a:ln>
        </p:spPr>
        <p:txBody>
          <a:bodyPr wrap="none" rtlCol="0" anchor="ctr">
            <a:noAutofit/>
          </a:bodyP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id="{6649446D-5B6A-42D7-91F9-F74ED48A439F}"/>
              </a:ext>
            </a:extLst>
          </p:cNvPr>
          <p:cNvSpPr/>
          <p:nvPr/>
        </p:nvSpPr>
        <p:spPr>
          <a:xfrm>
            <a:off x="6402739" y="4683994"/>
            <a:ext cx="1705916" cy="307777"/>
          </a:xfrm>
          <a:prstGeom prst="rect">
            <a:avLst/>
          </a:prstGeom>
        </p:spPr>
        <p:txBody>
          <a:bodyPr wrap="none">
            <a:spAutoFit/>
          </a:bodyPr>
          <a:lstStyle/>
          <a:p>
            <a:pPr algn="ctr">
              <a:buNone/>
            </a:pPr>
            <a:r>
              <a:rPr lang="ja-JP" altLang="en-US" sz="1400" dirty="0">
                <a:latin typeface="Meiryo UI" panose="020B0604030504040204" pitchFamily="50" charset="-128"/>
                <a:ea typeface="Meiryo UI" panose="020B0604030504040204" pitchFamily="50" charset="-128"/>
              </a:rPr>
              <a:t>可視化されたビジネス</a:t>
            </a:r>
            <a:endParaRPr lang="en-US" altLang="ja-JP" sz="14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E50CB478-F4AB-A7E5-526D-5334E91452EF}"/>
              </a:ext>
            </a:extLst>
          </p:cNvPr>
          <p:cNvSpPr txBox="1"/>
          <p:nvPr/>
        </p:nvSpPr>
        <p:spPr>
          <a:xfrm>
            <a:off x="649613" y="1572324"/>
            <a:ext cx="10584443" cy="1169551"/>
          </a:xfrm>
          <a:prstGeom prst="rect">
            <a:avLst/>
          </a:prstGeom>
          <a:noFill/>
        </p:spPr>
        <p:txBody>
          <a:bodyPr wrap="square" rtlCol="0">
            <a:spAutoFit/>
          </a:bodyPr>
          <a:lstStyle/>
          <a:p>
            <a:pPr lvl="1"/>
            <a:r>
              <a:rPr lang="en-US" altLang="ja-JP" dirty="0"/>
              <a:t>AI</a:t>
            </a:r>
            <a:r>
              <a:rPr lang="ja-JP" altLang="en-US"/>
              <a:t>導入の検討にあたり「</a:t>
            </a:r>
            <a:r>
              <a:rPr lang="en-US" altLang="ja-JP" dirty="0"/>
              <a:t>What</a:t>
            </a:r>
            <a:r>
              <a:rPr lang="ja-JP" altLang="en-US"/>
              <a:t>」をクリアにイメージするため、現状のビジネスモデルを明らかに</a:t>
            </a:r>
            <a:r>
              <a:rPr lang="en-US" altLang="ja-JP" dirty="0"/>
              <a:t>AI</a:t>
            </a:r>
            <a:r>
              <a:rPr lang="ja-JP" altLang="en-US"/>
              <a:t>の適用範囲を検討しやすくする</a:t>
            </a:r>
            <a:endParaRPr lang="en-US" altLang="ja-JP" dirty="0"/>
          </a:p>
          <a:p>
            <a:pPr lvl="2"/>
            <a:r>
              <a:rPr lang="en-US" altLang="ja-JP" dirty="0"/>
              <a:t>AI</a:t>
            </a:r>
            <a:r>
              <a:rPr lang="ja-JP" altLang="en-US"/>
              <a:t>による影響が社内にも説明しやすくなる</a:t>
            </a:r>
            <a:endParaRPr lang="en-US" altLang="ja-JP" dirty="0"/>
          </a:p>
          <a:p>
            <a:pPr algn="ctr" defTabSz="914400" fontAlgn="base">
              <a:spcBef>
                <a:spcPct val="0"/>
              </a:spcBef>
              <a:spcAft>
                <a:spcPct val="0"/>
              </a:spcAft>
            </a:pPr>
            <a:endParaRPr kumimoji="1" lang="ja-JP" altLang="en-US" sz="1600" dirty="0">
              <a:solidFill>
                <a:srgbClr val="000000"/>
              </a:solidFill>
              <a:latin typeface="+mn-ea"/>
            </a:endParaRPr>
          </a:p>
        </p:txBody>
      </p:sp>
      <p:sp>
        <p:nvSpPr>
          <p:cNvPr id="3" name="テキスト ボックス 2">
            <a:extLst>
              <a:ext uri="{FF2B5EF4-FFF2-40B4-BE49-F238E27FC236}">
                <a16:creationId xmlns:a16="http://schemas.microsoft.com/office/drawing/2014/main" id="{95C6762E-5E00-1F41-00DB-435A4CD3CB60}"/>
              </a:ext>
            </a:extLst>
          </p:cNvPr>
          <p:cNvSpPr txBox="1"/>
          <p:nvPr/>
        </p:nvSpPr>
        <p:spPr>
          <a:xfrm>
            <a:off x="649613" y="4992462"/>
            <a:ext cx="6633477" cy="1169551"/>
          </a:xfrm>
          <a:prstGeom prst="rect">
            <a:avLst/>
          </a:prstGeom>
          <a:noFill/>
        </p:spPr>
        <p:txBody>
          <a:bodyPr wrap="square" rtlCol="0">
            <a:spAutoFit/>
          </a:bodyPr>
          <a:lstStyle/>
          <a:p>
            <a:pPr lvl="2"/>
            <a:endParaRPr lang="en-US" altLang="ja-JP" dirty="0"/>
          </a:p>
          <a:p>
            <a:pPr lvl="1"/>
            <a:r>
              <a:rPr lang="ja-JP" altLang="en-US"/>
              <a:t>ビジネスを可視化するための方法論→</a:t>
            </a:r>
            <a:endParaRPr lang="en-US" altLang="ja-JP" dirty="0"/>
          </a:p>
          <a:p>
            <a:pPr lvl="1"/>
            <a:r>
              <a:rPr lang="ja-JP" altLang="en-US"/>
              <a:t>ビジネスモデルキャンバスを使う</a:t>
            </a:r>
            <a:endParaRPr lang="en-US" altLang="ja-JP" dirty="0"/>
          </a:p>
          <a:p>
            <a:pPr algn="ctr" defTabSz="914400" fontAlgn="base">
              <a:spcBef>
                <a:spcPct val="0"/>
              </a:spcBef>
              <a:spcAft>
                <a:spcPct val="0"/>
              </a:spcAft>
            </a:pPr>
            <a:endParaRPr kumimoji="1" lang="ja-JP" altLang="en-US" sz="1600" dirty="0">
              <a:solidFill>
                <a:srgbClr val="000000"/>
              </a:solidFill>
              <a:latin typeface="+mn-ea"/>
            </a:endParaRPr>
          </a:p>
        </p:txBody>
      </p:sp>
    </p:spTree>
    <p:extLst>
      <p:ext uri="{BB962C8B-B14F-4D97-AF65-F5344CB8AC3E}">
        <p14:creationId xmlns:p14="http://schemas.microsoft.com/office/powerpoint/2010/main" val="2458513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62644543-12E0-4BEE-A5A1-608C74971C2A}"/>
              </a:ext>
            </a:extLst>
          </p:cNvPr>
          <p:cNvSpPr/>
          <p:nvPr/>
        </p:nvSpPr>
        <p:spPr>
          <a:xfrm>
            <a:off x="3276217" y="1952856"/>
            <a:ext cx="2592288" cy="1980200"/>
          </a:xfrm>
          <a:prstGeom prst="ellipse">
            <a:avLst/>
          </a:prstGeom>
          <a:solidFill>
            <a:srgbClr val="E657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8" name="タイトル 7">
            <a:extLst>
              <a:ext uri="{FF2B5EF4-FFF2-40B4-BE49-F238E27FC236}">
                <a16:creationId xmlns:a16="http://schemas.microsoft.com/office/drawing/2014/main" id="{BC71F4B9-658B-473E-AD97-C9A02C3B0B20}"/>
              </a:ext>
            </a:extLst>
          </p:cNvPr>
          <p:cNvSpPr>
            <a:spLocks noGrp="1"/>
          </p:cNvSpPr>
          <p:nvPr>
            <p:ph type="title"/>
          </p:nvPr>
        </p:nvSpPr>
        <p:spPr/>
        <p:txBody>
          <a:bodyPr/>
          <a:lstStyle/>
          <a:p>
            <a:r>
              <a:rPr lang="en-US" altLang="ja-JP" dirty="0"/>
              <a:t>4.1 AI</a:t>
            </a:r>
            <a:r>
              <a:rPr lang="ja-JP" altLang="en-US" dirty="0"/>
              <a:t>導入プロジェクトを提案する</a:t>
            </a:r>
          </a:p>
        </p:txBody>
      </p:sp>
      <p:graphicFrame>
        <p:nvGraphicFramePr>
          <p:cNvPr id="23" name="図表 22">
            <a:extLst>
              <a:ext uri="{FF2B5EF4-FFF2-40B4-BE49-F238E27FC236}">
                <a16:creationId xmlns:a16="http://schemas.microsoft.com/office/drawing/2014/main" id="{CEF08401-6899-482E-A6D0-8521A2A1AF0D}"/>
              </a:ext>
            </a:extLst>
          </p:cNvPr>
          <p:cNvGraphicFramePr/>
          <p:nvPr/>
        </p:nvGraphicFramePr>
        <p:xfrm>
          <a:off x="1970515" y="1844824"/>
          <a:ext cx="8532440" cy="224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矢印: 上カーブ 5">
            <a:extLst>
              <a:ext uri="{FF2B5EF4-FFF2-40B4-BE49-F238E27FC236}">
                <a16:creationId xmlns:a16="http://schemas.microsoft.com/office/drawing/2014/main" id="{C3519762-DDAA-4F58-BE2F-CF18175F1684}"/>
              </a:ext>
            </a:extLst>
          </p:cNvPr>
          <p:cNvSpPr/>
          <p:nvPr/>
        </p:nvSpPr>
        <p:spPr>
          <a:xfrm>
            <a:off x="2639616"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9" name="矢印: 上カーブ 28">
            <a:extLst>
              <a:ext uri="{FF2B5EF4-FFF2-40B4-BE49-F238E27FC236}">
                <a16:creationId xmlns:a16="http://schemas.microsoft.com/office/drawing/2014/main" id="{990782C5-730D-4C6D-BB7B-480B8E425CC2}"/>
              </a:ext>
            </a:extLst>
          </p:cNvPr>
          <p:cNvSpPr/>
          <p:nvPr/>
        </p:nvSpPr>
        <p:spPr>
          <a:xfrm>
            <a:off x="4655357"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0" name="矢印: 上カーブ 29">
            <a:extLst>
              <a:ext uri="{FF2B5EF4-FFF2-40B4-BE49-F238E27FC236}">
                <a16:creationId xmlns:a16="http://schemas.microsoft.com/office/drawing/2014/main" id="{FB65AC1B-B18C-4629-B6DD-5A253FB8C86A}"/>
              </a:ext>
            </a:extLst>
          </p:cNvPr>
          <p:cNvSpPr/>
          <p:nvPr/>
        </p:nvSpPr>
        <p:spPr>
          <a:xfrm>
            <a:off x="6528048"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1" name="矢印: 上カーブ 30">
            <a:extLst>
              <a:ext uri="{FF2B5EF4-FFF2-40B4-BE49-F238E27FC236}">
                <a16:creationId xmlns:a16="http://schemas.microsoft.com/office/drawing/2014/main" id="{B07B6D5F-D619-4CA6-991F-52BDC2FEE3E2}"/>
              </a:ext>
            </a:extLst>
          </p:cNvPr>
          <p:cNvSpPr/>
          <p:nvPr/>
        </p:nvSpPr>
        <p:spPr>
          <a:xfrm>
            <a:off x="8184232"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B0D8DA2-15CA-4DD2-9ACB-6A46E4A86044}"/>
              </a:ext>
            </a:extLst>
          </p:cNvPr>
          <p:cNvSpPr txBox="1"/>
          <p:nvPr/>
        </p:nvSpPr>
        <p:spPr>
          <a:xfrm>
            <a:off x="2519626"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ECF270E6-E1C7-470B-AAD5-0121522B1327}"/>
              </a:ext>
            </a:extLst>
          </p:cNvPr>
          <p:cNvSpPr txBox="1"/>
          <p:nvPr/>
        </p:nvSpPr>
        <p:spPr>
          <a:xfrm>
            <a:off x="4535367"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BE86D3A6-83FC-4C27-A02D-F86DA633F2CB}"/>
              </a:ext>
            </a:extLst>
          </p:cNvPr>
          <p:cNvSpPr txBox="1"/>
          <p:nvPr/>
        </p:nvSpPr>
        <p:spPr>
          <a:xfrm>
            <a:off x="6408058"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6FECBEE7-748F-4DCD-9A4E-4F1B090AD203}"/>
              </a:ext>
            </a:extLst>
          </p:cNvPr>
          <p:cNvSpPr txBox="1"/>
          <p:nvPr/>
        </p:nvSpPr>
        <p:spPr>
          <a:xfrm>
            <a:off x="8280749"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750BF694-0DD1-6625-30A1-E315A5498C1B}"/>
              </a:ext>
            </a:extLst>
          </p:cNvPr>
          <p:cNvSpPr txBox="1"/>
          <p:nvPr/>
        </p:nvSpPr>
        <p:spPr>
          <a:xfrm>
            <a:off x="647864" y="1004278"/>
            <a:ext cx="12170318" cy="461665"/>
          </a:xfrm>
          <a:prstGeom prst="rect">
            <a:avLst/>
          </a:prstGeom>
          <a:noFill/>
        </p:spPr>
        <p:txBody>
          <a:bodyPr wrap="none" rtlCol="0">
            <a:spAutoFit/>
          </a:bodyPr>
          <a:lstStyle/>
          <a:p>
            <a:pPr algn="ctr" defTabSz="914400" fontAlgn="base">
              <a:spcBef>
                <a:spcPct val="0"/>
              </a:spcBef>
              <a:spcAft>
                <a:spcPct val="0"/>
              </a:spcAft>
            </a:pPr>
            <a:r>
              <a:rPr lang="en-US" altLang="ja-JP" sz="2400" b="0" i="0" u="none" strike="noStrike" kern="100" baseline="0" dirty="0"/>
              <a:t>AI</a:t>
            </a:r>
            <a:r>
              <a:rPr lang="ja-JP" altLang="en-US" sz="2400" b="0" i="0" u="none" strike="noStrike" kern="100" baseline="0"/>
              <a:t>導入プロセスを進めていくには、利害関係者に説明し、受け入れてもらう必要がある</a:t>
            </a:r>
            <a:endParaRPr lang="en-US" altLang="ja-JP" sz="2400" b="0" i="0" u="none" strike="noStrike" kern="100" baseline="0" dirty="0"/>
          </a:p>
        </p:txBody>
      </p:sp>
    </p:spTree>
    <p:extLst>
      <p:ext uri="{BB962C8B-B14F-4D97-AF65-F5344CB8AC3E}">
        <p14:creationId xmlns:p14="http://schemas.microsoft.com/office/powerpoint/2010/main" val="3620757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BEED677-0D11-4EF2-A3D6-ACDCA3E1659A}"/>
              </a:ext>
            </a:extLst>
          </p:cNvPr>
          <p:cNvSpPr>
            <a:spLocks noGrp="1"/>
          </p:cNvSpPr>
          <p:nvPr>
            <p:ph type="title"/>
          </p:nvPr>
        </p:nvSpPr>
        <p:spPr/>
        <p:txBody>
          <a:bodyPr/>
          <a:lstStyle/>
          <a:p>
            <a:r>
              <a:rPr lang="ja-JP" altLang="en-US" dirty="0"/>
              <a:t>企画提案の流れ</a:t>
            </a:r>
          </a:p>
        </p:txBody>
      </p:sp>
      <p:sp>
        <p:nvSpPr>
          <p:cNvPr id="13" name="ホームベース 14">
            <a:extLst>
              <a:ext uri="{FF2B5EF4-FFF2-40B4-BE49-F238E27FC236}">
                <a16:creationId xmlns:a16="http://schemas.microsoft.com/office/drawing/2014/main" id="{EE707D06-A5A7-453E-B654-85ECE4BB93CE}"/>
              </a:ext>
            </a:extLst>
          </p:cNvPr>
          <p:cNvSpPr/>
          <p:nvPr/>
        </p:nvSpPr>
        <p:spPr bwMode="auto">
          <a:xfrm>
            <a:off x="1830668" y="3151483"/>
            <a:ext cx="13314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1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仮説の</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設定</a:t>
            </a:r>
          </a:p>
        </p:txBody>
      </p:sp>
      <p:sp>
        <p:nvSpPr>
          <p:cNvPr id="14" name="ホームベース 15">
            <a:extLst>
              <a:ext uri="{FF2B5EF4-FFF2-40B4-BE49-F238E27FC236}">
                <a16:creationId xmlns:a16="http://schemas.microsoft.com/office/drawing/2014/main" id="{878A25CC-BDB5-47DD-A1F3-04467E573D3D}"/>
              </a:ext>
            </a:extLst>
          </p:cNvPr>
          <p:cNvSpPr/>
          <p:nvPr/>
        </p:nvSpPr>
        <p:spPr bwMode="auto">
          <a:xfrm>
            <a:off x="3210602"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2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課題の</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収集</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現状分析</a:t>
            </a:r>
          </a:p>
        </p:txBody>
      </p:sp>
      <p:sp>
        <p:nvSpPr>
          <p:cNvPr id="15" name="ホームベース 16">
            <a:extLst>
              <a:ext uri="{FF2B5EF4-FFF2-40B4-BE49-F238E27FC236}">
                <a16:creationId xmlns:a16="http://schemas.microsoft.com/office/drawing/2014/main" id="{5BB5B8EB-8544-4AEA-873C-193D0EA2460E}"/>
              </a:ext>
            </a:extLst>
          </p:cNvPr>
          <p:cNvSpPr/>
          <p:nvPr/>
        </p:nvSpPr>
        <p:spPr bwMode="auto">
          <a:xfrm>
            <a:off x="4429236"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3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解決策の</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立案</a:t>
            </a:r>
          </a:p>
        </p:txBody>
      </p:sp>
      <p:sp>
        <p:nvSpPr>
          <p:cNvPr id="16" name="ホームベース 17">
            <a:extLst>
              <a:ext uri="{FF2B5EF4-FFF2-40B4-BE49-F238E27FC236}">
                <a16:creationId xmlns:a16="http://schemas.microsoft.com/office/drawing/2014/main" id="{7A34252C-7B93-4A9E-9173-9BEE8CBFA018}"/>
              </a:ext>
            </a:extLst>
          </p:cNvPr>
          <p:cNvSpPr/>
          <p:nvPr/>
        </p:nvSpPr>
        <p:spPr bwMode="auto">
          <a:xfrm>
            <a:off x="5647870"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4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アクション</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プラン策定</a:t>
            </a:r>
          </a:p>
        </p:txBody>
      </p:sp>
      <p:sp>
        <p:nvSpPr>
          <p:cNvPr id="17" name="ホームベース 18">
            <a:extLst>
              <a:ext uri="{FF2B5EF4-FFF2-40B4-BE49-F238E27FC236}">
                <a16:creationId xmlns:a16="http://schemas.microsoft.com/office/drawing/2014/main" id="{BEE3BE35-0697-4C17-80A0-780EEDA4DA38}"/>
              </a:ext>
            </a:extLst>
          </p:cNvPr>
          <p:cNvSpPr/>
          <p:nvPr/>
        </p:nvSpPr>
        <p:spPr bwMode="auto">
          <a:xfrm>
            <a:off x="6866504"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5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提案</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準備</a:t>
            </a:r>
          </a:p>
        </p:txBody>
      </p:sp>
      <p:sp>
        <p:nvSpPr>
          <p:cNvPr id="18" name="ホームベース 19">
            <a:extLst>
              <a:ext uri="{FF2B5EF4-FFF2-40B4-BE49-F238E27FC236}">
                <a16:creationId xmlns:a16="http://schemas.microsoft.com/office/drawing/2014/main" id="{EA4AEAAC-6415-49A6-A84E-BE07E1D62DAF}"/>
              </a:ext>
            </a:extLst>
          </p:cNvPr>
          <p:cNvSpPr/>
          <p:nvPr/>
        </p:nvSpPr>
        <p:spPr bwMode="auto">
          <a:xfrm>
            <a:off x="8085138"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6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提案</a:t>
            </a:r>
          </a:p>
        </p:txBody>
      </p:sp>
      <p:sp>
        <p:nvSpPr>
          <p:cNvPr id="19" name="ホームベース 20">
            <a:extLst>
              <a:ext uri="{FF2B5EF4-FFF2-40B4-BE49-F238E27FC236}">
                <a16:creationId xmlns:a16="http://schemas.microsoft.com/office/drawing/2014/main" id="{0A0896C6-F96B-4614-9A7F-ECDCA136E63F}"/>
              </a:ext>
            </a:extLst>
          </p:cNvPr>
          <p:cNvSpPr/>
          <p:nvPr/>
        </p:nvSpPr>
        <p:spPr bwMode="auto">
          <a:xfrm>
            <a:off x="9303770" y="3151483"/>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7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フォロー</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アップ</a:t>
            </a:r>
          </a:p>
        </p:txBody>
      </p:sp>
      <p:sp>
        <p:nvSpPr>
          <p:cNvPr id="12" name="ホームベース 14">
            <a:extLst>
              <a:ext uri="{FF2B5EF4-FFF2-40B4-BE49-F238E27FC236}">
                <a16:creationId xmlns:a16="http://schemas.microsoft.com/office/drawing/2014/main" id="{91BE417E-75EC-434D-A429-2FCC486AC85E}"/>
              </a:ext>
            </a:extLst>
          </p:cNvPr>
          <p:cNvSpPr/>
          <p:nvPr/>
        </p:nvSpPr>
        <p:spPr bwMode="auto">
          <a:xfrm>
            <a:off x="1830668" y="4738991"/>
            <a:ext cx="1331430" cy="1008112"/>
          </a:xfrm>
          <a:prstGeom prst="homePlate">
            <a:avLst>
              <a:gd name="adj" fmla="val 40798"/>
            </a:avLst>
          </a:prstGeom>
          <a:solidFill>
            <a:schemeClr val="accent1">
              <a:lumMod val="40000"/>
              <a:lumOff val="6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AI</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が支援</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できることは？</a:t>
            </a:r>
          </a:p>
        </p:txBody>
      </p:sp>
      <p:sp>
        <p:nvSpPr>
          <p:cNvPr id="20" name="ホームベース 15">
            <a:extLst>
              <a:ext uri="{FF2B5EF4-FFF2-40B4-BE49-F238E27FC236}">
                <a16:creationId xmlns:a16="http://schemas.microsoft.com/office/drawing/2014/main" id="{E1E2031F-C00B-42AC-9E95-0A917795B5FB}"/>
              </a:ext>
            </a:extLst>
          </p:cNvPr>
          <p:cNvSpPr/>
          <p:nvPr/>
        </p:nvSpPr>
        <p:spPr bwMode="auto">
          <a:xfrm>
            <a:off x="3210602" y="4747768"/>
            <a:ext cx="1170130" cy="1008112"/>
          </a:xfrm>
          <a:prstGeom prst="homePlate">
            <a:avLst>
              <a:gd name="adj" fmla="val 40798"/>
            </a:avLst>
          </a:prstGeom>
          <a:solidFill>
            <a:schemeClr val="accent1">
              <a:lumMod val="40000"/>
              <a:lumOff val="6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仮説検証に</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必要な</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データは？</a:t>
            </a:r>
          </a:p>
        </p:txBody>
      </p:sp>
      <p:sp>
        <p:nvSpPr>
          <p:cNvPr id="21" name="ホームベース 16">
            <a:extLst>
              <a:ext uri="{FF2B5EF4-FFF2-40B4-BE49-F238E27FC236}">
                <a16:creationId xmlns:a16="http://schemas.microsoft.com/office/drawing/2014/main" id="{F98E4C9B-1F79-4234-BDB2-F45BDEC492EC}"/>
              </a:ext>
            </a:extLst>
          </p:cNvPr>
          <p:cNvSpPr/>
          <p:nvPr/>
        </p:nvSpPr>
        <p:spPr bwMode="auto">
          <a:xfrm>
            <a:off x="4429236" y="4747768"/>
            <a:ext cx="1170130" cy="1008112"/>
          </a:xfrm>
          <a:prstGeom prst="homePlate">
            <a:avLst>
              <a:gd name="adj" fmla="val 40798"/>
            </a:avLst>
          </a:prstGeom>
          <a:solidFill>
            <a:schemeClr val="accent1">
              <a:lumMod val="40000"/>
              <a:lumOff val="6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課題解決に</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en-US" altLang="ja-JP" sz="1400" kern="0" dirty="0">
                <a:solidFill>
                  <a:sysClr val="windowText" lastClr="000000"/>
                </a:solidFill>
                <a:latin typeface="Meiryo UI" panose="020B0604030504040204" pitchFamily="50" charset="-128"/>
                <a:ea typeface="Meiryo UI" panose="020B0604030504040204" pitchFamily="50" charset="-128"/>
              </a:rPr>
              <a:t>AI</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を活用</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できるか？</a:t>
            </a:r>
          </a:p>
        </p:txBody>
      </p:sp>
      <p:sp>
        <p:nvSpPr>
          <p:cNvPr id="4" name="矢印: 下 3">
            <a:extLst>
              <a:ext uri="{FF2B5EF4-FFF2-40B4-BE49-F238E27FC236}">
                <a16:creationId xmlns:a16="http://schemas.microsoft.com/office/drawing/2014/main" id="{317C5A68-BE3A-457F-AF57-5882BFC9AD53}"/>
              </a:ext>
            </a:extLst>
          </p:cNvPr>
          <p:cNvSpPr/>
          <p:nvPr/>
        </p:nvSpPr>
        <p:spPr>
          <a:xfrm>
            <a:off x="2805744" y="4282902"/>
            <a:ext cx="1800200" cy="33197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13B1EC6D-E33D-EC1D-3DF0-4456E0C851F7}"/>
              </a:ext>
            </a:extLst>
          </p:cNvPr>
          <p:cNvSpPr txBox="1"/>
          <p:nvPr/>
        </p:nvSpPr>
        <p:spPr>
          <a:xfrm>
            <a:off x="1381346" y="1279236"/>
            <a:ext cx="9092554" cy="830997"/>
          </a:xfrm>
          <a:prstGeom prst="rect">
            <a:avLst/>
          </a:prstGeom>
          <a:noFill/>
        </p:spPr>
        <p:txBody>
          <a:bodyPr wrap="none" rtlCol="0">
            <a:spAutoFit/>
          </a:bodyPr>
          <a:lstStyle/>
          <a:p>
            <a:r>
              <a:rPr lang="en-US" altLang="ja-JP" sz="2400" dirty="0"/>
              <a:t>AI</a:t>
            </a:r>
            <a:r>
              <a:rPr lang="ja-JP" altLang="en-US" sz="2400"/>
              <a:t>導入後のビジネスモデルをどのように提案し、合意を得るか？</a:t>
            </a:r>
          </a:p>
          <a:p>
            <a:r>
              <a:rPr lang="ja-JP" altLang="en-US" sz="2400"/>
              <a:t>企画提案の流れを参考にすると効率的に進めることができる</a:t>
            </a:r>
          </a:p>
        </p:txBody>
      </p:sp>
    </p:spTree>
    <p:extLst>
      <p:ext uri="{BB962C8B-B14F-4D97-AF65-F5344CB8AC3E}">
        <p14:creationId xmlns:p14="http://schemas.microsoft.com/office/powerpoint/2010/main" val="163529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FA8D86-D098-856B-7472-9BB4CDF9BFEC}"/>
              </a:ext>
            </a:extLst>
          </p:cNvPr>
          <p:cNvSpPr>
            <a:spLocks noGrp="1"/>
          </p:cNvSpPr>
          <p:nvPr>
            <p:ph type="title"/>
          </p:nvPr>
        </p:nvSpPr>
        <p:spPr/>
        <p:txBody>
          <a:bodyPr anchor="ctr">
            <a:normAutofit/>
          </a:bodyPr>
          <a:lstStyle/>
          <a:p>
            <a:r>
              <a:rPr kumimoji="1" lang="en-US" altLang="ja-JP" dirty="0"/>
              <a:t>AI </a:t>
            </a:r>
            <a:r>
              <a:rPr kumimoji="1" lang="ja-JP" altLang="en-US"/>
              <a:t>導入後のビジネスモデルを把握する</a:t>
            </a:r>
          </a:p>
        </p:txBody>
      </p:sp>
      <p:sp>
        <p:nvSpPr>
          <p:cNvPr id="9" name="Slide Number Placeholder 3">
            <a:extLst>
              <a:ext uri="{FF2B5EF4-FFF2-40B4-BE49-F238E27FC236}">
                <a16:creationId xmlns:a16="http://schemas.microsoft.com/office/drawing/2014/main" id="{C6C87720-3B4A-D848-8B98-35D8B7719B4E}"/>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74</a:t>
            </a:fld>
            <a:endParaRPr kumimoji="1" lang="ja-JP" altLang="en-US"/>
          </a:p>
        </p:txBody>
      </p:sp>
      <p:graphicFrame>
        <p:nvGraphicFramePr>
          <p:cNvPr id="4" name="表 3">
            <a:extLst>
              <a:ext uri="{FF2B5EF4-FFF2-40B4-BE49-F238E27FC236}">
                <a16:creationId xmlns:a16="http://schemas.microsoft.com/office/drawing/2014/main" id="{9DC3F0B6-8180-7BC4-B466-05D6035D6D48}"/>
              </a:ext>
            </a:extLst>
          </p:cNvPr>
          <p:cNvGraphicFramePr>
            <a:graphicFrameLocks noGrp="1"/>
          </p:cNvGraphicFramePr>
          <p:nvPr>
            <p:extLst>
              <p:ext uri="{D42A27DB-BD31-4B8C-83A1-F6EECF244321}">
                <p14:modId xmlns:p14="http://schemas.microsoft.com/office/powerpoint/2010/main" val="1635292967"/>
              </p:ext>
            </p:extLst>
          </p:nvPr>
        </p:nvGraphicFramePr>
        <p:xfrm>
          <a:off x="498663" y="2345940"/>
          <a:ext cx="11194669" cy="2166120"/>
        </p:xfrm>
        <a:graphic>
          <a:graphicData uri="http://schemas.openxmlformats.org/drawingml/2006/table">
            <a:tbl>
              <a:tblPr firstRow="1">
                <a:tableStyleId>{69012ECD-51FC-41F1-AA8D-1B2483CD663E}</a:tableStyleId>
              </a:tblPr>
              <a:tblGrid>
                <a:gridCol w="1571606">
                  <a:extLst>
                    <a:ext uri="{9D8B030D-6E8A-4147-A177-3AD203B41FA5}">
                      <a16:colId xmlns:a16="http://schemas.microsoft.com/office/drawing/2014/main" val="3150432040"/>
                    </a:ext>
                  </a:extLst>
                </a:gridCol>
                <a:gridCol w="5301239">
                  <a:extLst>
                    <a:ext uri="{9D8B030D-6E8A-4147-A177-3AD203B41FA5}">
                      <a16:colId xmlns:a16="http://schemas.microsoft.com/office/drawing/2014/main" val="1776329390"/>
                    </a:ext>
                  </a:extLst>
                </a:gridCol>
                <a:gridCol w="4321824">
                  <a:extLst>
                    <a:ext uri="{9D8B030D-6E8A-4147-A177-3AD203B41FA5}">
                      <a16:colId xmlns:a16="http://schemas.microsoft.com/office/drawing/2014/main" val="288294013"/>
                    </a:ext>
                  </a:extLst>
                </a:gridCol>
              </a:tblGrid>
              <a:tr h="295890">
                <a:tc>
                  <a:txBody>
                    <a:bodyPr/>
                    <a:lstStyle/>
                    <a:p>
                      <a:pPr algn="l" fontAlgn="b">
                        <a:spcBef>
                          <a:spcPts val="0"/>
                        </a:spcBef>
                        <a:spcAft>
                          <a:spcPts val="0"/>
                        </a:spcAft>
                      </a:pPr>
                      <a:r>
                        <a:rPr lang="ja-JP" altLang="en-US" sz="1800" b="1" u="none" strike="noStrike">
                          <a:solidFill>
                            <a:schemeClr val="bg1"/>
                          </a:solidFill>
                          <a:effectLst/>
                        </a:rPr>
                        <a:t>項目</a:t>
                      </a:r>
                      <a:endParaRPr lang="ja-JP" altLang="en-US" sz="1800" b="0" i="0" u="none" strike="noStrike">
                        <a:solidFill>
                          <a:schemeClr val="bg1"/>
                        </a:solidFill>
                        <a:effectLst/>
                        <a:latin typeface="Arial" panose="020B0604020202020204" pitchFamily="34" charset="0"/>
                      </a:endParaRPr>
                    </a:p>
                  </a:txBody>
                  <a:tcPr marL="107190" marR="107190" marT="53595" marB="5359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spcBef>
                          <a:spcPts val="0"/>
                        </a:spcBef>
                        <a:spcAft>
                          <a:spcPts val="0"/>
                        </a:spcAft>
                      </a:pPr>
                      <a:r>
                        <a:rPr lang="ja-JP" altLang="en-US" sz="1800" b="1" u="none" strike="noStrike">
                          <a:solidFill>
                            <a:schemeClr val="bg1"/>
                          </a:solidFill>
                          <a:effectLst/>
                        </a:rPr>
                        <a:t>新規ビジネスでの</a:t>
                      </a:r>
                      <a:r>
                        <a:rPr lang="en-US" sz="1800" b="1" u="none" strike="noStrike" dirty="0">
                          <a:solidFill>
                            <a:schemeClr val="bg1"/>
                          </a:solidFill>
                          <a:effectLst/>
                        </a:rPr>
                        <a:t>AI</a:t>
                      </a:r>
                      <a:r>
                        <a:rPr lang="ja-JP" altLang="en-US" sz="1800" b="1" u="none" strike="noStrike">
                          <a:solidFill>
                            <a:schemeClr val="bg1"/>
                          </a:solidFill>
                          <a:effectLst/>
                        </a:rPr>
                        <a:t>導入</a:t>
                      </a:r>
                      <a:endParaRPr lang="ja-JP" altLang="en-US" sz="1800" b="0" i="0" u="none" strike="noStrike">
                        <a:solidFill>
                          <a:schemeClr val="bg1"/>
                        </a:solidFill>
                        <a:effectLst/>
                        <a:latin typeface="Arial" panose="020B0604020202020204" pitchFamily="34" charset="0"/>
                      </a:endParaRPr>
                    </a:p>
                  </a:txBody>
                  <a:tcPr marL="107190" marR="107190" marT="53595" marB="5359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spcBef>
                          <a:spcPts val="0"/>
                        </a:spcBef>
                        <a:spcAft>
                          <a:spcPts val="0"/>
                        </a:spcAft>
                      </a:pPr>
                      <a:r>
                        <a:rPr lang="ja-JP" altLang="en-US" sz="1800" b="1" u="none" strike="noStrike">
                          <a:solidFill>
                            <a:schemeClr val="bg1"/>
                          </a:solidFill>
                          <a:effectLst/>
                        </a:rPr>
                        <a:t>業務改善での</a:t>
                      </a:r>
                      <a:r>
                        <a:rPr lang="en-US" sz="1800" b="1" u="none" strike="noStrike" dirty="0">
                          <a:solidFill>
                            <a:schemeClr val="bg1"/>
                          </a:solidFill>
                          <a:effectLst/>
                        </a:rPr>
                        <a:t>AI</a:t>
                      </a:r>
                      <a:r>
                        <a:rPr lang="ja-JP" altLang="en-US" sz="1800" b="1" u="none" strike="noStrike">
                          <a:solidFill>
                            <a:schemeClr val="bg1"/>
                          </a:solidFill>
                          <a:effectLst/>
                        </a:rPr>
                        <a:t>導入</a:t>
                      </a:r>
                      <a:endParaRPr lang="ja-JP" altLang="en-US" sz="1800" b="0" i="0" u="none" strike="noStrike">
                        <a:solidFill>
                          <a:schemeClr val="bg1"/>
                        </a:solidFill>
                        <a:effectLst/>
                        <a:latin typeface="Arial" panose="020B0604020202020204" pitchFamily="34" charset="0"/>
                      </a:endParaRPr>
                    </a:p>
                  </a:txBody>
                  <a:tcPr marL="107190" marR="107190" marT="53595" marB="5359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2766898"/>
                  </a:ext>
                </a:extLst>
              </a:tr>
              <a:tr h="508646">
                <a:tc>
                  <a:txBody>
                    <a:bodyPr/>
                    <a:lstStyle/>
                    <a:p>
                      <a:pPr algn="ctr" fontAlgn="base">
                        <a:spcBef>
                          <a:spcPts val="0"/>
                        </a:spcBef>
                        <a:spcAft>
                          <a:spcPts val="0"/>
                        </a:spcAft>
                      </a:pPr>
                      <a:r>
                        <a:rPr lang="ja-JP" altLang="en-US" sz="1600" b="0" u="none" strike="noStrike">
                          <a:solidFill>
                            <a:schemeClr val="tx1"/>
                          </a:solidFill>
                          <a:effectLst/>
                        </a:rPr>
                        <a:t>目的</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新しい市場やビジネスモデルを作成し、競争力を高める</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既存の業務プロセスや問題を改善して効率を向上させる</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972682"/>
                  </a:ext>
                </a:extLst>
              </a:tr>
              <a:tr h="508646">
                <a:tc>
                  <a:txBody>
                    <a:bodyPr/>
                    <a:lstStyle/>
                    <a:p>
                      <a:pPr algn="ctr" fontAlgn="base">
                        <a:spcBef>
                          <a:spcPts val="0"/>
                        </a:spcBef>
                        <a:spcAft>
                          <a:spcPts val="0"/>
                        </a:spcAft>
                      </a:pPr>
                      <a:r>
                        <a:rPr lang="ja-JP" altLang="en-US" sz="1600" b="0" u="none" strike="noStrike">
                          <a:solidFill>
                            <a:schemeClr val="tx1"/>
                          </a:solidFill>
                          <a:effectLst/>
                        </a:rPr>
                        <a:t>リスク</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リスクが高い（市場の受け入れ、技術の未熟さなど）</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リスクが比較的低い（既存のビジネスに基づく）</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027249"/>
                  </a:ext>
                </a:extLst>
              </a:tr>
              <a:tr h="0">
                <a:tc>
                  <a:txBody>
                    <a:bodyPr/>
                    <a:lstStyle/>
                    <a:p>
                      <a:pPr algn="ctr" fontAlgn="base">
                        <a:spcBef>
                          <a:spcPts val="0"/>
                        </a:spcBef>
                        <a:spcAft>
                          <a:spcPts val="0"/>
                        </a:spcAft>
                      </a:pPr>
                      <a:r>
                        <a:rPr lang="ja-JP" altLang="en-US" sz="1600" b="0" u="none" strike="noStrike">
                          <a:solidFill>
                            <a:schemeClr val="tx1"/>
                          </a:solidFill>
                          <a:effectLst/>
                        </a:rPr>
                        <a:t>成功要因</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ユーザーのニーズや市場動向の正確な理解</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ビジネスプロセスの深い理解、組織内の協力と文化変革</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443562"/>
                  </a:ext>
                </a:extLst>
              </a:tr>
            </a:tbl>
          </a:graphicData>
        </a:graphic>
      </p:graphicFrame>
      <p:sp>
        <p:nvSpPr>
          <p:cNvPr id="6" name="四角形: 角を丸くする 9">
            <a:extLst>
              <a:ext uri="{FF2B5EF4-FFF2-40B4-BE49-F238E27FC236}">
                <a16:creationId xmlns:a16="http://schemas.microsoft.com/office/drawing/2014/main" id="{C9B6ACEE-A395-3488-5922-1684D9626D11}"/>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目的・リスク・成功要因を把握する</a:t>
            </a:r>
          </a:p>
        </p:txBody>
      </p:sp>
    </p:spTree>
    <p:extLst>
      <p:ext uri="{BB962C8B-B14F-4D97-AF65-F5344CB8AC3E}">
        <p14:creationId xmlns:p14="http://schemas.microsoft.com/office/powerpoint/2010/main" val="4044709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FA8D86-D098-856B-7472-9BB4CDF9BFEC}"/>
              </a:ext>
            </a:extLst>
          </p:cNvPr>
          <p:cNvSpPr>
            <a:spLocks noGrp="1"/>
          </p:cNvSpPr>
          <p:nvPr>
            <p:ph type="title"/>
          </p:nvPr>
        </p:nvSpPr>
        <p:spPr/>
        <p:txBody>
          <a:bodyPr anchor="ctr">
            <a:normAutofit/>
          </a:bodyPr>
          <a:lstStyle/>
          <a:p>
            <a:r>
              <a:rPr kumimoji="1" lang="en-US" altLang="ja-JP" dirty="0"/>
              <a:t>AI </a:t>
            </a:r>
            <a:r>
              <a:rPr kumimoji="1" lang="ja-JP" altLang="en-US"/>
              <a:t>導入後のビジネスモデルを把握する（生成</a:t>
            </a:r>
            <a:r>
              <a:rPr kumimoji="1" lang="en-US" altLang="ja-JP" dirty="0"/>
              <a:t>AI</a:t>
            </a:r>
            <a:r>
              <a:rPr kumimoji="1" lang="ja-JP" altLang="en-US"/>
              <a:t>）</a:t>
            </a:r>
          </a:p>
        </p:txBody>
      </p:sp>
      <p:sp>
        <p:nvSpPr>
          <p:cNvPr id="9" name="Slide Number Placeholder 3">
            <a:extLst>
              <a:ext uri="{FF2B5EF4-FFF2-40B4-BE49-F238E27FC236}">
                <a16:creationId xmlns:a16="http://schemas.microsoft.com/office/drawing/2014/main" id="{C6C87720-3B4A-D848-8B98-35D8B7719B4E}"/>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75</a:t>
            </a:fld>
            <a:endParaRPr kumimoji="1" lang="ja-JP" altLang="en-US"/>
          </a:p>
        </p:txBody>
      </p:sp>
      <p:sp>
        <p:nvSpPr>
          <p:cNvPr id="5" name="テキスト ボックス 4">
            <a:extLst>
              <a:ext uri="{FF2B5EF4-FFF2-40B4-BE49-F238E27FC236}">
                <a16:creationId xmlns:a16="http://schemas.microsoft.com/office/drawing/2014/main" id="{D2DCE372-B4BC-8DB0-E30B-B122D3FA745D}"/>
              </a:ext>
            </a:extLst>
          </p:cNvPr>
          <p:cNvSpPr txBox="1"/>
          <p:nvPr/>
        </p:nvSpPr>
        <p:spPr>
          <a:xfrm>
            <a:off x="985681" y="1327616"/>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オリジナルが人間</a:t>
            </a:r>
            <a:endParaRPr kumimoji="1" lang="ja-JP" altLang="en-US" sz="2000" b="1" dirty="0">
              <a:solidFill>
                <a:srgbClr val="F36C37"/>
              </a:solidFill>
              <a:latin typeface="+mn-ea"/>
            </a:endParaRPr>
          </a:p>
        </p:txBody>
      </p:sp>
      <p:sp>
        <p:nvSpPr>
          <p:cNvPr id="6" name="テキスト ボックス 5">
            <a:extLst>
              <a:ext uri="{FF2B5EF4-FFF2-40B4-BE49-F238E27FC236}">
                <a16:creationId xmlns:a16="http://schemas.microsoft.com/office/drawing/2014/main" id="{2DFD0468-8F42-BA3C-62BB-8513344457DF}"/>
              </a:ext>
            </a:extLst>
          </p:cNvPr>
          <p:cNvSpPr txBox="1"/>
          <p:nvPr/>
        </p:nvSpPr>
        <p:spPr>
          <a:xfrm>
            <a:off x="1082662" y="5269852"/>
            <a:ext cx="204254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tx1">
                    <a:lumMod val="50000"/>
                    <a:lumOff val="50000"/>
                  </a:schemeClr>
                </a:solidFill>
                <a:latin typeface="+mn-ea"/>
              </a:rPr>
              <a:t>オリジナルが</a:t>
            </a:r>
            <a:r>
              <a:rPr kumimoji="1" lang="en-US" altLang="ja-JP" sz="2000" b="1" dirty="0">
                <a:solidFill>
                  <a:schemeClr val="tx1">
                    <a:lumMod val="50000"/>
                    <a:lumOff val="50000"/>
                  </a:schemeClr>
                </a:solidFill>
                <a:latin typeface="+mn-ea"/>
              </a:rPr>
              <a:t>AI</a:t>
            </a:r>
            <a:endParaRPr kumimoji="1" lang="ja-JP" altLang="en-US" sz="2000" b="1" dirty="0">
              <a:solidFill>
                <a:schemeClr val="tx1">
                  <a:lumMod val="50000"/>
                  <a:lumOff val="50000"/>
                </a:schemeClr>
              </a:solidFill>
              <a:latin typeface="+mn-ea"/>
            </a:endParaRPr>
          </a:p>
        </p:txBody>
      </p:sp>
      <p:sp>
        <p:nvSpPr>
          <p:cNvPr id="7" name="上下矢印 6">
            <a:extLst>
              <a:ext uri="{FF2B5EF4-FFF2-40B4-BE49-F238E27FC236}">
                <a16:creationId xmlns:a16="http://schemas.microsoft.com/office/drawing/2014/main" id="{84BBA207-7AE0-5132-BFBD-2E6A672E332F}"/>
              </a:ext>
            </a:extLst>
          </p:cNvPr>
          <p:cNvSpPr/>
          <p:nvPr/>
        </p:nvSpPr>
        <p:spPr>
          <a:xfrm>
            <a:off x="1855741" y="1965849"/>
            <a:ext cx="496388" cy="3085636"/>
          </a:xfrm>
          <a:prstGeom prst="upDownArrow">
            <a:avLst/>
          </a:prstGeom>
          <a:gradFill>
            <a:gsLst>
              <a:gs pos="86000">
                <a:schemeClr val="accent1">
                  <a:lumMod val="5000"/>
                  <a:lumOff val="95000"/>
                </a:schemeClr>
              </a:gs>
              <a:gs pos="37000">
                <a:schemeClr val="accent1">
                  <a:lumMod val="45000"/>
                  <a:lumOff val="55000"/>
                </a:schemeClr>
              </a:gs>
              <a:gs pos="0">
                <a:schemeClr val="accent1">
                  <a:lumMod val="45000"/>
                  <a:lumOff val="55000"/>
                </a:schemeClr>
              </a:gs>
              <a:gs pos="71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D08E583-24FF-6F41-E667-7BC4E5423EB0}"/>
              </a:ext>
            </a:extLst>
          </p:cNvPr>
          <p:cNvSpPr txBox="1"/>
          <p:nvPr/>
        </p:nvSpPr>
        <p:spPr>
          <a:xfrm>
            <a:off x="4053801" y="1327616"/>
            <a:ext cx="121058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自然言語</a:t>
            </a:r>
            <a:endParaRPr kumimoji="1" lang="ja-JP" altLang="en-US" sz="2000" b="1" dirty="0">
              <a:solidFill>
                <a:srgbClr val="F36C37"/>
              </a:solidFill>
              <a:latin typeface="+mn-ea"/>
            </a:endParaRPr>
          </a:p>
        </p:txBody>
      </p:sp>
      <p:sp>
        <p:nvSpPr>
          <p:cNvPr id="10" name="テキスト ボックス 9">
            <a:extLst>
              <a:ext uri="{FF2B5EF4-FFF2-40B4-BE49-F238E27FC236}">
                <a16:creationId xmlns:a16="http://schemas.microsoft.com/office/drawing/2014/main" id="{47A6AFDC-B0A6-17F1-3755-D0DD42EE3ED7}"/>
              </a:ext>
            </a:extLst>
          </p:cNvPr>
          <p:cNvSpPr txBox="1"/>
          <p:nvPr/>
        </p:nvSpPr>
        <p:spPr>
          <a:xfrm>
            <a:off x="6930570" y="1327423"/>
            <a:ext cx="172355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ユースケース</a:t>
            </a:r>
            <a:endParaRPr kumimoji="1" lang="ja-JP" altLang="en-US"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E2806ADF-F54E-AEEA-75AE-BC1FAD2B386F}"/>
              </a:ext>
            </a:extLst>
          </p:cNvPr>
          <p:cNvSpPr txBox="1"/>
          <p:nvPr/>
        </p:nvSpPr>
        <p:spPr>
          <a:xfrm>
            <a:off x="3746025" y="1965849"/>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文章の校閲・修正</a:t>
            </a:r>
            <a:endParaRPr kumimoji="1" lang="ja-JP" altLang="en-US" sz="1600" dirty="0">
              <a:latin typeface="+mn-ea"/>
            </a:endParaRPr>
          </a:p>
        </p:txBody>
      </p:sp>
      <p:sp>
        <p:nvSpPr>
          <p:cNvPr id="12" name="テキスト ボックス 11">
            <a:extLst>
              <a:ext uri="{FF2B5EF4-FFF2-40B4-BE49-F238E27FC236}">
                <a16:creationId xmlns:a16="http://schemas.microsoft.com/office/drawing/2014/main" id="{BA71A31B-1DB7-DF47-AEFF-99D9CCF5D1C5}"/>
              </a:ext>
            </a:extLst>
          </p:cNvPr>
          <p:cNvSpPr txBox="1"/>
          <p:nvPr/>
        </p:nvSpPr>
        <p:spPr>
          <a:xfrm>
            <a:off x="3746025" y="2658361"/>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文章や概念の要約</a:t>
            </a:r>
            <a:endParaRPr kumimoji="1" lang="ja-JP" altLang="en-US" sz="1600" dirty="0">
              <a:latin typeface="+mn-ea"/>
            </a:endParaRPr>
          </a:p>
        </p:txBody>
      </p:sp>
      <p:sp>
        <p:nvSpPr>
          <p:cNvPr id="13" name="テキスト ボックス 12">
            <a:extLst>
              <a:ext uri="{FF2B5EF4-FFF2-40B4-BE49-F238E27FC236}">
                <a16:creationId xmlns:a16="http://schemas.microsoft.com/office/drawing/2014/main" id="{D5581839-E80B-DA27-C01D-7C365A09EB76}"/>
              </a:ext>
            </a:extLst>
          </p:cNvPr>
          <p:cNvSpPr txBox="1"/>
          <p:nvPr/>
        </p:nvSpPr>
        <p:spPr>
          <a:xfrm>
            <a:off x="3540840" y="3238730"/>
            <a:ext cx="2236510"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壁打ち・</a:t>
            </a:r>
            <a:endParaRPr kumimoji="1" lang="en-US" altLang="ja-JP" sz="1600" dirty="0">
              <a:latin typeface="+mn-ea"/>
            </a:endParaRPr>
          </a:p>
          <a:p>
            <a:pPr algn="ctr" defTabSz="914400" fontAlgn="base">
              <a:spcBef>
                <a:spcPct val="0"/>
              </a:spcBef>
              <a:spcAft>
                <a:spcPct val="0"/>
              </a:spcAft>
            </a:pPr>
            <a:r>
              <a:rPr kumimoji="1" lang="ja-JP" altLang="en-US" sz="1600">
                <a:latin typeface="+mn-ea"/>
              </a:rPr>
              <a:t>ブレインストーミング</a:t>
            </a:r>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3EE37175-98A1-CABD-6D02-4104B91CEA1C}"/>
              </a:ext>
            </a:extLst>
          </p:cNvPr>
          <p:cNvSpPr txBox="1"/>
          <p:nvPr/>
        </p:nvSpPr>
        <p:spPr>
          <a:xfrm>
            <a:off x="3313488" y="4331313"/>
            <a:ext cx="264687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リサーチ・論点の洗い出し</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9487F3D-8748-24F7-9090-7D0C489EFBF6}"/>
              </a:ext>
            </a:extLst>
          </p:cNvPr>
          <p:cNvSpPr txBox="1"/>
          <p:nvPr/>
        </p:nvSpPr>
        <p:spPr>
          <a:xfrm>
            <a:off x="3951209" y="5266735"/>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アイデア提案</a:t>
            </a:r>
            <a:endParaRPr kumimoji="1" lang="ja-JP" altLang="en-US" sz="1600" dirty="0">
              <a:latin typeface="+mn-ea"/>
            </a:endParaRPr>
          </a:p>
        </p:txBody>
      </p:sp>
      <p:sp>
        <p:nvSpPr>
          <p:cNvPr id="16" name="テキスト ボックス 15">
            <a:extLst>
              <a:ext uri="{FF2B5EF4-FFF2-40B4-BE49-F238E27FC236}">
                <a16:creationId xmlns:a16="http://schemas.microsoft.com/office/drawing/2014/main" id="{C71BE7F0-7083-DC41-48C5-4B0DF3A47E4B}"/>
              </a:ext>
            </a:extLst>
          </p:cNvPr>
          <p:cNvSpPr txBox="1"/>
          <p:nvPr/>
        </p:nvSpPr>
        <p:spPr>
          <a:xfrm>
            <a:off x="6192981" y="1964035"/>
            <a:ext cx="3550972" cy="338554"/>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文法のミスや内容の改善点の指摘</a:t>
            </a:r>
            <a:endParaRPr kumimoji="1" lang="ja-JP" altLang="en-US" sz="1600" dirty="0">
              <a:solidFill>
                <a:srgbClr val="000000"/>
              </a:solidFill>
              <a:latin typeface="+mn-ea"/>
            </a:endParaRPr>
          </a:p>
        </p:txBody>
      </p:sp>
      <p:sp>
        <p:nvSpPr>
          <p:cNvPr id="17" name="テキスト ボックス 16">
            <a:extLst>
              <a:ext uri="{FF2B5EF4-FFF2-40B4-BE49-F238E27FC236}">
                <a16:creationId xmlns:a16="http://schemas.microsoft.com/office/drawing/2014/main" id="{858F49BA-6A95-B63E-8099-DB9D2EBFACA3}"/>
              </a:ext>
            </a:extLst>
          </p:cNvPr>
          <p:cNvSpPr txBox="1"/>
          <p:nvPr/>
        </p:nvSpPr>
        <p:spPr>
          <a:xfrm>
            <a:off x="6192981" y="2657268"/>
            <a:ext cx="2525051" cy="338554"/>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文字数を指定して要約</a:t>
            </a:r>
            <a:endParaRPr kumimoji="1" lang="ja-JP" altLang="en-US" sz="1600" dirty="0">
              <a:solidFill>
                <a:srgbClr val="000000"/>
              </a:solidFill>
              <a:latin typeface="+mn-ea"/>
            </a:endParaRPr>
          </a:p>
        </p:txBody>
      </p:sp>
      <p:sp>
        <p:nvSpPr>
          <p:cNvPr id="18" name="テキスト ボックス 17">
            <a:extLst>
              <a:ext uri="{FF2B5EF4-FFF2-40B4-BE49-F238E27FC236}">
                <a16:creationId xmlns:a16="http://schemas.microsoft.com/office/drawing/2014/main" id="{5AF6A6F8-05C0-8E9A-7096-AFE3F2AE8D2F}"/>
              </a:ext>
            </a:extLst>
          </p:cNvPr>
          <p:cNvSpPr txBox="1"/>
          <p:nvPr/>
        </p:nvSpPr>
        <p:spPr>
          <a:xfrm>
            <a:off x="6192981" y="3238537"/>
            <a:ext cx="4049507" cy="584775"/>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〇〇という考えの抜けている点を指摘</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AI </a:t>
            </a:r>
            <a:r>
              <a:rPr kumimoji="1" lang="ja-JP" altLang="en-US" sz="1600">
                <a:solidFill>
                  <a:srgbClr val="000000"/>
                </a:solidFill>
                <a:latin typeface="+mn-ea"/>
              </a:rPr>
              <a:t>と人間で会話しながらアイデア創出</a:t>
            </a:r>
            <a:endParaRPr kumimoji="1" lang="en-US" altLang="ja-JP" sz="1600" dirty="0">
              <a:solidFill>
                <a:srgbClr val="000000"/>
              </a:solidFill>
              <a:latin typeface="+mn-ea"/>
            </a:endParaRPr>
          </a:p>
        </p:txBody>
      </p:sp>
      <p:sp>
        <p:nvSpPr>
          <p:cNvPr id="19" name="テキスト ボックス 18">
            <a:extLst>
              <a:ext uri="{FF2B5EF4-FFF2-40B4-BE49-F238E27FC236}">
                <a16:creationId xmlns:a16="http://schemas.microsoft.com/office/drawing/2014/main" id="{D4CADDB3-513E-6D67-8EE1-BCA77DE26B67}"/>
              </a:ext>
            </a:extLst>
          </p:cNvPr>
          <p:cNvSpPr txBox="1"/>
          <p:nvPr/>
        </p:nvSpPr>
        <p:spPr>
          <a:xfrm>
            <a:off x="6192981" y="4058700"/>
            <a:ext cx="3550972" cy="830997"/>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〇〇について要点だけ説明</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ディベートふうに論点の洗い出し</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表形式で作成</a:t>
            </a:r>
            <a:endParaRPr kumimoji="1" lang="ja-JP" altLang="en-US" sz="1600" dirty="0">
              <a:solidFill>
                <a:srgbClr val="000000"/>
              </a:solidFill>
              <a:latin typeface="+mn-ea"/>
            </a:endParaRPr>
          </a:p>
        </p:txBody>
      </p:sp>
      <p:sp>
        <p:nvSpPr>
          <p:cNvPr id="20" name="テキスト ボックス 19">
            <a:extLst>
              <a:ext uri="{FF2B5EF4-FFF2-40B4-BE49-F238E27FC236}">
                <a16:creationId xmlns:a16="http://schemas.microsoft.com/office/drawing/2014/main" id="{7FBB6CFE-8527-07BF-C7F8-D8A056AED6C8}"/>
              </a:ext>
            </a:extLst>
          </p:cNvPr>
          <p:cNvSpPr txBox="1"/>
          <p:nvPr/>
        </p:nvSpPr>
        <p:spPr>
          <a:xfrm>
            <a:off x="6192981" y="5051292"/>
            <a:ext cx="3550972" cy="830997"/>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広告文の自動生成</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なにかになりきって答える</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人気の出るブログの内容案の提案</a:t>
            </a:r>
            <a:endParaRPr kumimoji="1" lang="ja-JP" altLang="en-US" sz="1600" dirty="0">
              <a:solidFill>
                <a:srgbClr val="000000"/>
              </a:solidFill>
              <a:latin typeface="+mn-ea"/>
            </a:endParaRPr>
          </a:p>
        </p:txBody>
      </p:sp>
      <p:sp>
        <p:nvSpPr>
          <p:cNvPr id="22" name="テキスト ボックス 21">
            <a:extLst>
              <a:ext uri="{FF2B5EF4-FFF2-40B4-BE49-F238E27FC236}">
                <a16:creationId xmlns:a16="http://schemas.microsoft.com/office/drawing/2014/main" id="{5D92D480-214E-6317-0D25-C8BA4788A014}"/>
              </a:ext>
            </a:extLst>
          </p:cNvPr>
          <p:cNvSpPr txBox="1"/>
          <p:nvPr/>
        </p:nvSpPr>
        <p:spPr>
          <a:xfrm>
            <a:off x="10277486" y="1327423"/>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精度高</a:t>
            </a:r>
            <a:endParaRPr kumimoji="1" lang="ja-JP" altLang="en-US" sz="2000" b="1" dirty="0">
              <a:solidFill>
                <a:srgbClr val="F36C37"/>
              </a:solidFill>
              <a:latin typeface="+mn-ea"/>
            </a:endParaRPr>
          </a:p>
        </p:txBody>
      </p:sp>
      <p:sp>
        <p:nvSpPr>
          <p:cNvPr id="23" name="テキスト ボックス 22">
            <a:extLst>
              <a:ext uri="{FF2B5EF4-FFF2-40B4-BE49-F238E27FC236}">
                <a16:creationId xmlns:a16="http://schemas.microsoft.com/office/drawing/2014/main" id="{56613E51-CEE7-B117-2438-B3952F9F0821}"/>
              </a:ext>
            </a:extLst>
          </p:cNvPr>
          <p:cNvSpPr txBox="1"/>
          <p:nvPr/>
        </p:nvSpPr>
        <p:spPr>
          <a:xfrm>
            <a:off x="10272595" y="5266735"/>
            <a:ext cx="95410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tx1">
                    <a:lumMod val="50000"/>
                    <a:lumOff val="50000"/>
                  </a:schemeClr>
                </a:solidFill>
                <a:latin typeface="+mn-ea"/>
              </a:rPr>
              <a:t>精度低</a:t>
            </a:r>
            <a:endParaRPr kumimoji="1" lang="ja-JP" altLang="en-US" sz="2000" b="1" dirty="0">
              <a:solidFill>
                <a:schemeClr val="tx1">
                  <a:lumMod val="50000"/>
                  <a:lumOff val="50000"/>
                </a:schemeClr>
              </a:solidFill>
              <a:latin typeface="+mn-ea"/>
            </a:endParaRPr>
          </a:p>
        </p:txBody>
      </p:sp>
      <p:sp>
        <p:nvSpPr>
          <p:cNvPr id="24" name="上下矢印 23">
            <a:extLst>
              <a:ext uri="{FF2B5EF4-FFF2-40B4-BE49-F238E27FC236}">
                <a16:creationId xmlns:a16="http://schemas.microsoft.com/office/drawing/2014/main" id="{91E02B22-EA77-CCBC-AB8A-74FECEF34764}"/>
              </a:ext>
            </a:extLst>
          </p:cNvPr>
          <p:cNvSpPr/>
          <p:nvPr/>
        </p:nvSpPr>
        <p:spPr>
          <a:xfrm>
            <a:off x="10641460" y="1964035"/>
            <a:ext cx="496388" cy="3085636"/>
          </a:xfrm>
          <a:prstGeom prst="upDownArrow">
            <a:avLst/>
          </a:prstGeom>
          <a:gradFill>
            <a:gsLst>
              <a:gs pos="86000">
                <a:schemeClr val="accent1">
                  <a:lumMod val="5000"/>
                  <a:lumOff val="95000"/>
                </a:schemeClr>
              </a:gs>
              <a:gs pos="37000">
                <a:schemeClr val="accent1">
                  <a:lumMod val="45000"/>
                  <a:lumOff val="55000"/>
                </a:schemeClr>
              </a:gs>
              <a:gs pos="0">
                <a:schemeClr val="accent1">
                  <a:lumMod val="45000"/>
                  <a:lumOff val="55000"/>
                </a:schemeClr>
              </a:gs>
              <a:gs pos="71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7" name="直線コネクタ 26">
            <a:extLst>
              <a:ext uri="{FF2B5EF4-FFF2-40B4-BE49-F238E27FC236}">
                <a16:creationId xmlns:a16="http://schemas.microsoft.com/office/drawing/2014/main" id="{99D9BA6C-84E6-8124-81DE-E2715994FF93}"/>
              </a:ext>
            </a:extLst>
          </p:cNvPr>
          <p:cNvCxnSpPr/>
          <p:nvPr/>
        </p:nvCxnSpPr>
        <p:spPr>
          <a:xfrm>
            <a:off x="3222191" y="2451251"/>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05225807-A615-8F69-84A2-69A8433DBEC9}"/>
              </a:ext>
            </a:extLst>
          </p:cNvPr>
          <p:cNvCxnSpPr/>
          <p:nvPr/>
        </p:nvCxnSpPr>
        <p:spPr>
          <a:xfrm>
            <a:off x="3222191" y="3145760"/>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6AD57E80-2111-E6A1-520C-C299F252A339}"/>
              </a:ext>
            </a:extLst>
          </p:cNvPr>
          <p:cNvCxnSpPr/>
          <p:nvPr/>
        </p:nvCxnSpPr>
        <p:spPr>
          <a:xfrm>
            <a:off x="3222190" y="3936063"/>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2A376BBB-69A2-6C8A-22B1-325496BD1359}"/>
              </a:ext>
            </a:extLst>
          </p:cNvPr>
          <p:cNvCxnSpPr/>
          <p:nvPr/>
        </p:nvCxnSpPr>
        <p:spPr>
          <a:xfrm>
            <a:off x="3222189" y="4889697"/>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6" name="テキスト ボックス 25">
            <a:extLst>
              <a:ext uri="{FF2B5EF4-FFF2-40B4-BE49-F238E27FC236}">
                <a16:creationId xmlns:a16="http://schemas.microsoft.com/office/drawing/2014/main" id="{FE9BD1C4-4E40-38CC-151B-9F711986694F}"/>
              </a:ext>
            </a:extLst>
          </p:cNvPr>
          <p:cNvSpPr txBox="1"/>
          <p:nvPr/>
        </p:nvSpPr>
        <p:spPr>
          <a:xfrm>
            <a:off x="3222189" y="6028522"/>
            <a:ext cx="5742277"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従来の</a:t>
            </a:r>
            <a:r>
              <a:rPr kumimoji="1" lang="en-US" altLang="ja-JP" sz="1600" b="1" dirty="0">
                <a:solidFill>
                  <a:srgbClr val="F36C37"/>
                </a:solidFill>
                <a:latin typeface="+mn-ea"/>
              </a:rPr>
              <a:t>AI</a:t>
            </a:r>
            <a:r>
              <a:rPr kumimoji="1" lang="ja-JP" altLang="en-US" sz="1600" b="1">
                <a:solidFill>
                  <a:srgbClr val="F36C37"/>
                </a:solidFill>
                <a:latin typeface="+mn-ea"/>
              </a:rPr>
              <a:t>が汎化性能（未知のデータに対しての性能）を重視</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大規模言語モデルは「覚えて」いる。必要な程度に汎化</a:t>
            </a:r>
          </a:p>
        </p:txBody>
      </p:sp>
      <p:sp>
        <p:nvSpPr>
          <p:cNvPr id="3" name="テキスト ボックス 2">
            <a:extLst>
              <a:ext uri="{FF2B5EF4-FFF2-40B4-BE49-F238E27FC236}">
                <a16:creationId xmlns:a16="http://schemas.microsoft.com/office/drawing/2014/main" id="{94D108BE-D859-20C2-248B-343FC98C0636}"/>
              </a:ext>
            </a:extLst>
          </p:cNvPr>
          <p:cNvSpPr txBox="1"/>
          <p:nvPr/>
        </p:nvSpPr>
        <p:spPr>
          <a:xfrm>
            <a:off x="5572589" y="5766884"/>
            <a:ext cx="5654113" cy="276999"/>
          </a:xfrm>
          <a:prstGeom prst="rect">
            <a:avLst/>
          </a:prstGeom>
          <a:noFill/>
        </p:spPr>
        <p:txBody>
          <a:bodyPr wrap="none" rtlCol="0">
            <a:spAutoFit/>
          </a:bodyPr>
          <a:lstStyle/>
          <a:p>
            <a:pPr algn="ctr" defTabSz="914400" fontAlgn="base">
              <a:spcBef>
                <a:spcPct val="0"/>
              </a:spcBef>
              <a:spcAft>
                <a:spcPct val="0"/>
              </a:spcAft>
            </a:pPr>
            <a:r>
              <a:rPr kumimoji="1" lang="ja-JP" altLang="en-US" sz="1200">
                <a:solidFill>
                  <a:srgbClr val="000000"/>
                </a:solidFill>
                <a:latin typeface="+mn-ea"/>
              </a:rPr>
              <a:t>出典：</a:t>
            </a:r>
            <a:r>
              <a:rPr kumimoji="1" lang="en-US" altLang="ja-JP" sz="1200" dirty="0">
                <a:solidFill>
                  <a:srgbClr val="000000"/>
                </a:solidFill>
                <a:latin typeface="+mn-ea"/>
                <a:hlinkClick r:id="rId3"/>
              </a:rPr>
              <a:t>https://www.mhlw.go.jp/content/11601000/001125241.pdf</a:t>
            </a:r>
            <a:r>
              <a:rPr kumimoji="1" lang="ja-JP" altLang="en-US" sz="1200">
                <a:solidFill>
                  <a:srgbClr val="000000"/>
                </a:solidFill>
                <a:latin typeface="+mn-ea"/>
              </a:rPr>
              <a:t>　</a:t>
            </a:r>
            <a:r>
              <a:rPr kumimoji="1" lang="en-US" altLang="ja-JP" sz="1200" dirty="0">
                <a:solidFill>
                  <a:srgbClr val="000000"/>
                </a:solidFill>
                <a:latin typeface="+mn-ea"/>
              </a:rPr>
              <a:t>P09</a:t>
            </a:r>
            <a:endParaRPr kumimoji="1" lang="ja-JP" altLang="en-US" sz="1200">
              <a:solidFill>
                <a:srgbClr val="000000"/>
              </a:solidFill>
              <a:latin typeface="+mn-ea"/>
            </a:endParaRPr>
          </a:p>
        </p:txBody>
      </p:sp>
    </p:spTree>
    <p:extLst>
      <p:ext uri="{BB962C8B-B14F-4D97-AF65-F5344CB8AC3E}">
        <p14:creationId xmlns:p14="http://schemas.microsoft.com/office/powerpoint/2010/main" val="959078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70C46-B265-B3EA-F550-4742A70E75E1}"/>
              </a:ext>
            </a:extLst>
          </p:cNvPr>
          <p:cNvSpPr>
            <a:spLocks noGrp="1"/>
          </p:cNvSpPr>
          <p:nvPr>
            <p:ph type="title"/>
          </p:nvPr>
        </p:nvSpPr>
        <p:spPr/>
        <p:txBody>
          <a:bodyPr/>
          <a:lstStyle/>
          <a:p>
            <a:r>
              <a:rPr kumimoji="1" lang="ja-JP" altLang="en-US"/>
              <a:t>機械学習システムに求められる要件</a:t>
            </a:r>
          </a:p>
        </p:txBody>
      </p:sp>
      <p:graphicFrame>
        <p:nvGraphicFramePr>
          <p:cNvPr id="3" name="表 2">
            <a:extLst>
              <a:ext uri="{FF2B5EF4-FFF2-40B4-BE49-F238E27FC236}">
                <a16:creationId xmlns:a16="http://schemas.microsoft.com/office/drawing/2014/main" id="{848A9AA4-5BA1-B19B-4AF7-13BEDD502F7E}"/>
              </a:ext>
            </a:extLst>
          </p:cNvPr>
          <p:cNvGraphicFramePr>
            <a:graphicFrameLocks noGrp="1"/>
          </p:cNvGraphicFramePr>
          <p:nvPr>
            <p:extLst>
              <p:ext uri="{D42A27DB-BD31-4B8C-83A1-F6EECF244321}">
                <p14:modId xmlns:p14="http://schemas.microsoft.com/office/powerpoint/2010/main" val="3070020469"/>
              </p:ext>
            </p:extLst>
          </p:nvPr>
        </p:nvGraphicFramePr>
        <p:xfrm>
          <a:off x="975361" y="1453876"/>
          <a:ext cx="10241277" cy="4372156"/>
        </p:xfrm>
        <a:graphic>
          <a:graphicData uri="http://schemas.openxmlformats.org/drawingml/2006/table">
            <a:tbl>
              <a:tblPr firstRow="1">
                <a:tableStyleId>{69012ECD-51FC-41F1-AA8D-1B2483CD663E}</a:tableStyleId>
              </a:tblPr>
              <a:tblGrid>
                <a:gridCol w="2917370">
                  <a:extLst>
                    <a:ext uri="{9D8B030D-6E8A-4147-A177-3AD203B41FA5}">
                      <a16:colId xmlns:a16="http://schemas.microsoft.com/office/drawing/2014/main" val="2319416749"/>
                    </a:ext>
                  </a:extLst>
                </a:gridCol>
                <a:gridCol w="3910148">
                  <a:extLst>
                    <a:ext uri="{9D8B030D-6E8A-4147-A177-3AD203B41FA5}">
                      <a16:colId xmlns:a16="http://schemas.microsoft.com/office/drawing/2014/main" val="911568676"/>
                    </a:ext>
                  </a:extLst>
                </a:gridCol>
                <a:gridCol w="3413759">
                  <a:extLst>
                    <a:ext uri="{9D8B030D-6E8A-4147-A177-3AD203B41FA5}">
                      <a16:colId xmlns:a16="http://schemas.microsoft.com/office/drawing/2014/main" val="1030066955"/>
                    </a:ext>
                  </a:extLst>
                </a:gridCol>
              </a:tblGrid>
              <a:tr h="426552">
                <a:tc>
                  <a:txBody>
                    <a:bodyPr/>
                    <a:lstStyle/>
                    <a:p>
                      <a:pPr algn="ctr" fontAlgn="b"/>
                      <a:r>
                        <a:rPr lang="ja-JP" altLang="en-US" b="1">
                          <a:effectLst/>
                        </a:rPr>
                        <a:t>特性</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b="1">
                          <a:effectLst/>
                        </a:rPr>
                        <a:t>意味</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b="1">
                          <a:effectLst/>
                        </a:rPr>
                        <a:t>主な要素</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903642"/>
                  </a:ext>
                </a:extLst>
              </a:tr>
              <a:tr h="746467">
                <a:tc>
                  <a:txBody>
                    <a:bodyPr/>
                    <a:lstStyle/>
                    <a:p>
                      <a:pPr algn="ctr" fontAlgn="base"/>
                      <a:r>
                        <a:rPr lang="ja-JP" altLang="en-US">
                          <a:effectLst/>
                        </a:rPr>
                        <a:t>信頼性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正確で信頼性が高い結果を提供すること。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モデルの正確性、データの品質、システムの安定性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5615866"/>
                  </a:ext>
                </a:extLst>
              </a:tr>
              <a:tr h="1066379">
                <a:tc>
                  <a:txBody>
                    <a:bodyPr/>
                    <a:lstStyle/>
                    <a:p>
                      <a:pPr algn="ctr" fontAlgn="base"/>
                      <a:r>
                        <a:rPr lang="ja-JP" altLang="en-US">
                          <a:effectLst/>
                        </a:rPr>
                        <a:t>拡張性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増加する負荷やデータ量に対して効率的に処理できること。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システムの性能向上、リソースの効率的な利用、並列処理のサポート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3613320"/>
                  </a:ext>
                </a:extLst>
              </a:tr>
              <a:tr h="1066379">
                <a:tc>
                  <a:txBody>
                    <a:bodyPr/>
                    <a:lstStyle/>
                    <a:p>
                      <a:pPr algn="ctr" fontAlgn="base"/>
                      <a:r>
                        <a:rPr lang="ja-JP" altLang="en-US">
                          <a:effectLst/>
                        </a:rPr>
                        <a:t>保守性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システムを簡単に修正、更新、管理できること。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コードの可読性、ドキュメントの充実、モジュール化された設計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035581"/>
                  </a:ext>
                </a:extLst>
              </a:tr>
              <a:tr h="1066379">
                <a:tc>
                  <a:txBody>
                    <a:bodyPr/>
                    <a:lstStyle/>
                    <a:p>
                      <a:pPr algn="ctr" fontAlgn="base"/>
                      <a:r>
                        <a:rPr lang="ja-JP" altLang="en-US">
                          <a:effectLst/>
                        </a:rPr>
                        <a:t>適応性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新しい環境やデータに対応し、適切に機能すること。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ドメインの変化への対応、モデルの柔軟性、自動調整機能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7238991"/>
                  </a:ext>
                </a:extLst>
              </a:tr>
            </a:tbl>
          </a:graphicData>
        </a:graphic>
      </p:graphicFrame>
    </p:spTree>
    <p:extLst>
      <p:ext uri="{BB962C8B-B14F-4D97-AF65-F5344CB8AC3E}">
        <p14:creationId xmlns:p14="http://schemas.microsoft.com/office/powerpoint/2010/main" val="1919226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89EEE81A-0557-48B5-B389-321EC8150B35}"/>
              </a:ext>
            </a:extLst>
          </p:cNvPr>
          <p:cNvGraphicFramePr/>
          <p:nvPr/>
        </p:nvGraphicFramePr>
        <p:xfrm>
          <a:off x="2058191" y="377299"/>
          <a:ext cx="8075613"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タイトル 2">
            <a:extLst>
              <a:ext uri="{FF2B5EF4-FFF2-40B4-BE49-F238E27FC236}">
                <a16:creationId xmlns:a16="http://schemas.microsoft.com/office/drawing/2014/main" id="{466D1A09-D508-4328-BCDD-66CD049F9F6A}"/>
              </a:ext>
            </a:extLst>
          </p:cNvPr>
          <p:cNvSpPr>
            <a:spLocks noGrp="1"/>
          </p:cNvSpPr>
          <p:nvPr>
            <p:ph type="title"/>
          </p:nvPr>
        </p:nvSpPr>
        <p:spPr/>
        <p:txBody>
          <a:bodyPr/>
          <a:lstStyle/>
          <a:p>
            <a:r>
              <a:rPr kumimoji="1" lang="en-US" altLang="ja-JP" dirty="0"/>
              <a:t>AI</a:t>
            </a:r>
            <a:r>
              <a:rPr kumimoji="1" lang="ja-JP" altLang="en-US"/>
              <a:t>導入プロセス</a:t>
            </a:r>
            <a:endParaRPr kumimoji="1" lang="ja-JP" altLang="en-US" dirty="0"/>
          </a:p>
        </p:txBody>
      </p:sp>
      <p:graphicFrame>
        <p:nvGraphicFramePr>
          <p:cNvPr id="6" name="図表 5">
            <a:extLst>
              <a:ext uri="{FF2B5EF4-FFF2-40B4-BE49-F238E27FC236}">
                <a16:creationId xmlns:a16="http://schemas.microsoft.com/office/drawing/2014/main" id="{71280FCB-97D3-48F3-A438-7DA8E649A327}"/>
              </a:ext>
            </a:extLst>
          </p:cNvPr>
          <p:cNvGraphicFramePr/>
          <p:nvPr/>
        </p:nvGraphicFramePr>
        <p:xfrm>
          <a:off x="3391434" y="3446138"/>
          <a:ext cx="1729886" cy="12961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1" name="図表 20">
            <a:extLst>
              <a:ext uri="{FF2B5EF4-FFF2-40B4-BE49-F238E27FC236}">
                <a16:creationId xmlns:a16="http://schemas.microsoft.com/office/drawing/2014/main" id="{3E3C508C-8537-4644-950A-B1E9FFB40710}"/>
              </a:ext>
            </a:extLst>
          </p:cNvPr>
          <p:cNvGraphicFramePr/>
          <p:nvPr/>
        </p:nvGraphicFramePr>
        <p:xfrm>
          <a:off x="5294023" y="3284372"/>
          <a:ext cx="2215594" cy="21413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 name="矢印: 下 7">
            <a:extLst>
              <a:ext uri="{FF2B5EF4-FFF2-40B4-BE49-F238E27FC236}">
                <a16:creationId xmlns:a16="http://schemas.microsoft.com/office/drawing/2014/main" id="{4B591FAF-1EB5-4769-A1AE-7618FC189668}"/>
              </a:ext>
            </a:extLst>
          </p:cNvPr>
          <p:cNvSpPr/>
          <p:nvPr/>
        </p:nvSpPr>
        <p:spPr>
          <a:xfrm>
            <a:off x="3971991" y="2820518"/>
            <a:ext cx="568772" cy="6120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5" name="矢印: 下 14">
            <a:extLst>
              <a:ext uri="{FF2B5EF4-FFF2-40B4-BE49-F238E27FC236}">
                <a16:creationId xmlns:a16="http://schemas.microsoft.com/office/drawing/2014/main" id="{72B13ECC-03E7-4BDD-AAB4-66BC3E020993}"/>
              </a:ext>
            </a:extLst>
          </p:cNvPr>
          <p:cNvSpPr/>
          <p:nvPr/>
        </p:nvSpPr>
        <p:spPr>
          <a:xfrm>
            <a:off x="6125023" y="2816912"/>
            <a:ext cx="568772" cy="6120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graphicFrame>
        <p:nvGraphicFramePr>
          <p:cNvPr id="16" name="図表 15">
            <a:extLst>
              <a:ext uri="{FF2B5EF4-FFF2-40B4-BE49-F238E27FC236}">
                <a16:creationId xmlns:a16="http://schemas.microsoft.com/office/drawing/2014/main" id="{3D42A8C6-1493-45F9-90B6-C5EC418D92DD}"/>
              </a:ext>
            </a:extLst>
          </p:cNvPr>
          <p:cNvGraphicFramePr/>
          <p:nvPr/>
        </p:nvGraphicFramePr>
        <p:xfrm>
          <a:off x="7503218" y="3622319"/>
          <a:ext cx="2836633" cy="241566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7" name="矢印: 下 16">
            <a:extLst>
              <a:ext uri="{FF2B5EF4-FFF2-40B4-BE49-F238E27FC236}">
                <a16:creationId xmlns:a16="http://schemas.microsoft.com/office/drawing/2014/main" id="{A028F8E2-9768-4AD1-A25F-106DB2387F53}"/>
              </a:ext>
            </a:extLst>
          </p:cNvPr>
          <p:cNvSpPr/>
          <p:nvPr/>
        </p:nvSpPr>
        <p:spPr>
          <a:xfrm>
            <a:off x="8637147" y="2820518"/>
            <a:ext cx="568772" cy="6120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66CC3CA4-D382-4423-981C-2627BBB259E0}"/>
              </a:ext>
            </a:extLst>
          </p:cNvPr>
          <p:cNvSpPr/>
          <p:nvPr/>
        </p:nvSpPr>
        <p:spPr>
          <a:xfrm>
            <a:off x="2075542" y="3865362"/>
            <a:ext cx="1047082" cy="307777"/>
          </a:xfrm>
          <a:prstGeom prst="rect">
            <a:avLst/>
          </a:prstGeom>
        </p:spPr>
        <p:txBody>
          <a:bodyPr wrap="none">
            <a:spAutoFit/>
          </a:bodyPr>
          <a:lstStyle/>
          <a:p>
            <a:pPr algn="ctr">
              <a:buNone/>
            </a:pPr>
            <a:r>
              <a:rPr lang="ja-JP" altLang="en-US" sz="1400" dirty="0">
                <a:latin typeface="Meiryo UI" panose="020B0604030504040204" pitchFamily="50" charset="-128"/>
                <a:ea typeface="Meiryo UI" panose="020B0604030504040204" pitchFamily="50" charset="-128"/>
              </a:rPr>
              <a:t>アクティビティ</a:t>
            </a:r>
            <a:endParaRPr lang="en-US" altLang="ja-JP" sz="1400" dirty="0">
              <a:latin typeface="Meiryo UI" panose="020B0604030504040204" pitchFamily="50" charset="-128"/>
              <a:ea typeface="Meiryo UI" panose="020B0604030504040204" pitchFamily="50" charset="-128"/>
            </a:endParaRPr>
          </a:p>
        </p:txBody>
      </p:sp>
      <p:sp>
        <p:nvSpPr>
          <p:cNvPr id="2" name="スライド番号プレースホルダー 2">
            <a:extLst>
              <a:ext uri="{FF2B5EF4-FFF2-40B4-BE49-F238E27FC236}">
                <a16:creationId xmlns:a16="http://schemas.microsoft.com/office/drawing/2014/main" id="{6503F1CB-BD06-2403-57D7-C14832A201D1}"/>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77</a:t>
            </a:fld>
            <a:endParaRPr lang="en-US" altLang="ja-JP" dirty="0"/>
          </a:p>
        </p:txBody>
      </p:sp>
    </p:spTree>
    <p:extLst>
      <p:ext uri="{BB962C8B-B14F-4D97-AF65-F5344CB8AC3E}">
        <p14:creationId xmlns:p14="http://schemas.microsoft.com/office/powerpoint/2010/main" val="1535056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50EC0-E876-10A2-C692-7E19424E7F54}"/>
              </a:ext>
            </a:extLst>
          </p:cNvPr>
          <p:cNvSpPr>
            <a:spLocks noGrp="1"/>
          </p:cNvSpPr>
          <p:nvPr>
            <p:ph type="title"/>
          </p:nvPr>
        </p:nvSpPr>
        <p:spPr/>
        <p:txBody>
          <a:bodyPr/>
          <a:lstStyle/>
          <a:p>
            <a:r>
              <a:rPr lang="ja-JP" altLang="en-US"/>
              <a:t>生成</a:t>
            </a:r>
            <a:r>
              <a:rPr lang="en-US" altLang="ja-JP" dirty="0"/>
              <a:t> AI </a:t>
            </a:r>
            <a:r>
              <a:rPr lang="ja-JP" altLang="en-US"/>
              <a:t>の事例</a:t>
            </a:r>
            <a:endParaRPr kumimoji="1" lang="ja-JP" altLang="en-US"/>
          </a:p>
        </p:txBody>
      </p:sp>
      <p:sp>
        <p:nvSpPr>
          <p:cNvPr id="3" name="スライド番号プレースホルダー 2">
            <a:extLst>
              <a:ext uri="{FF2B5EF4-FFF2-40B4-BE49-F238E27FC236}">
                <a16:creationId xmlns:a16="http://schemas.microsoft.com/office/drawing/2014/main" id="{B0FDB55B-3BB4-5605-D5C1-9DB5189D6D65}"/>
              </a:ext>
            </a:extLst>
          </p:cNvPr>
          <p:cNvSpPr>
            <a:spLocks noGrp="1"/>
          </p:cNvSpPr>
          <p:nvPr>
            <p:ph type="sldNum" sz="quarter" idx="10"/>
          </p:nvPr>
        </p:nvSpPr>
        <p:spPr/>
        <p:txBody>
          <a:bodyPr/>
          <a:lstStyle/>
          <a:p>
            <a:fld id="{5D750650-B10A-47BF-93C2-E1678438B37A}" type="slidenum">
              <a:rPr lang="en-US" altLang="ja-JP" smtClean="0"/>
              <a:pPr/>
              <a:t>78</a:t>
            </a:fld>
            <a:endParaRPr lang="en-US" altLang="ja-JP" dirty="0"/>
          </a:p>
        </p:txBody>
      </p:sp>
      <p:sp>
        <p:nvSpPr>
          <p:cNvPr id="4" name="テキスト ボックス 3">
            <a:extLst>
              <a:ext uri="{FF2B5EF4-FFF2-40B4-BE49-F238E27FC236}">
                <a16:creationId xmlns:a16="http://schemas.microsoft.com/office/drawing/2014/main" id="{A2C56D7E-68E0-0A63-7F11-5EDF9DC7F7A3}"/>
              </a:ext>
            </a:extLst>
          </p:cNvPr>
          <p:cNvSpPr txBox="1"/>
          <p:nvPr/>
        </p:nvSpPr>
        <p:spPr>
          <a:xfrm>
            <a:off x="722816" y="1229716"/>
            <a:ext cx="1800494" cy="369332"/>
          </a:xfrm>
          <a:prstGeom prst="rect">
            <a:avLst/>
          </a:prstGeom>
          <a:noFill/>
        </p:spPr>
        <p:txBody>
          <a:bodyPr wrap="none" rtlCol="0">
            <a:spAutoFit/>
          </a:bodyPr>
          <a:lstStyle/>
          <a:p>
            <a:pPr algn="ctr" defTabSz="914400" fontAlgn="base">
              <a:spcBef>
                <a:spcPct val="0"/>
              </a:spcBef>
              <a:spcAft>
                <a:spcPct val="0"/>
              </a:spcAft>
            </a:pPr>
            <a:r>
              <a:rPr kumimoji="1" lang="ja-JP" altLang="en-US">
                <a:solidFill>
                  <a:srgbClr val="000000"/>
                </a:solidFill>
                <a:latin typeface="+mn-ea"/>
              </a:rPr>
              <a:t>株式会社プラブ</a:t>
            </a:r>
            <a:endParaRPr kumimoji="1" lang="ja-JP" altLang="en-US" dirty="0">
              <a:solidFill>
                <a:srgbClr val="000000"/>
              </a:solidFill>
              <a:latin typeface="+mn-ea"/>
            </a:endParaRPr>
          </a:p>
        </p:txBody>
      </p:sp>
      <p:pic>
        <p:nvPicPr>
          <p:cNvPr id="1026" name="Picture 2" descr="「パッケージデザインAI」のメリット">
            <a:extLst>
              <a:ext uri="{FF2B5EF4-FFF2-40B4-BE49-F238E27FC236}">
                <a16:creationId xmlns:a16="http://schemas.microsoft.com/office/drawing/2014/main" id="{40613EF8-5DC4-1736-6C31-02680A30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040" y="1543381"/>
            <a:ext cx="7153911" cy="342287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C5DBB3F-4FD2-B733-225F-CFC7A12BA9FC}"/>
              </a:ext>
            </a:extLst>
          </p:cNvPr>
          <p:cNvSpPr txBox="1"/>
          <p:nvPr/>
        </p:nvSpPr>
        <p:spPr>
          <a:xfrm>
            <a:off x="1934976" y="5339588"/>
            <a:ext cx="34676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ペットボトルラベルのデザイン生成</a:t>
            </a:r>
            <a:endParaRPr kumimoji="1" lang="ja-JP" altLang="en-US" sz="1600" b="1" dirty="0">
              <a:solidFill>
                <a:srgbClr val="F36C37"/>
              </a:solidFill>
              <a:latin typeface="+mn-ea"/>
            </a:endParaRPr>
          </a:p>
        </p:txBody>
      </p:sp>
      <p:sp>
        <p:nvSpPr>
          <p:cNvPr id="8" name="右矢印 7">
            <a:extLst>
              <a:ext uri="{FF2B5EF4-FFF2-40B4-BE49-F238E27FC236}">
                <a16:creationId xmlns:a16="http://schemas.microsoft.com/office/drawing/2014/main" id="{9C2AE58E-54EC-6985-88D8-F235CDFA9722}"/>
              </a:ext>
            </a:extLst>
          </p:cNvPr>
          <p:cNvSpPr/>
          <p:nvPr/>
        </p:nvSpPr>
        <p:spPr>
          <a:xfrm>
            <a:off x="5787436" y="5125086"/>
            <a:ext cx="617127" cy="670661"/>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9CC6929F-716A-9E9F-2CBB-C68785A11869}"/>
              </a:ext>
            </a:extLst>
          </p:cNvPr>
          <p:cNvSpPr txBox="1"/>
          <p:nvPr/>
        </p:nvSpPr>
        <p:spPr>
          <a:xfrm>
            <a:off x="6954132" y="5107269"/>
            <a:ext cx="34676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マーケティングデータの収集・活用</a:t>
            </a:r>
            <a:endParaRPr kumimoji="1" lang="ja-JP" altLang="en-US" sz="1600" b="1" dirty="0">
              <a:solidFill>
                <a:srgbClr val="F36C37"/>
              </a:solidFill>
              <a:latin typeface="+mn-ea"/>
            </a:endParaRPr>
          </a:p>
        </p:txBody>
      </p:sp>
      <p:sp>
        <p:nvSpPr>
          <p:cNvPr id="11" name="テキスト ボックス 10">
            <a:extLst>
              <a:ext uri="{FF2B5EF4-FFF2-40B4-BE49-F238E27FC236}">
                <a16:creationId xmlns:a16="http://schemas.microsoft.com/office/drawing/2014/main" id="{4434C03B-F460-B38D-D37F-575987C2EBF0}"/>
              </a:ext>
            </a:extLst>
          </p:cNvPr>
          <p:cNvSpPr txBox="1"/>
          <p:nvPr/>
        </p:nvSpPr>
        <p:spPr>
          <a:xfrm>
            <a:off x="7774874" y="5508865"/>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対応範囲の国際化</a:t>
            </a:r>
            <a:endParaRPr kumimoji="1" lang="ja-JP" altLang="en-US" sz="1600" b="1" dirty="0">
              <a:solidFill>
                <a:srgbClr val="F36C37"/>
              </a:solidFill>
              <a:latin typeface="+mn-ea"/>
            </a:endParaRPr>
          </a:p>
        </p:txBody>
      </p:sp>
      <p:sp>
        <p:nvSpPr>
          <p:cNvPr id="12" name="テキスト ボックス 11">
            <a:extLst>
              <a:ext uri="{FF2B5EF4-FFF2-40B4-BE49-F238E27FC236}">
                <a16:creationId xmlns:a16="http://schemas.microsoft.com/office/drawing/2014/main" id="{DBCC4976-DC69-1978-0318-1121D80CD15C}"/>
              </a:ext>
            </a:extLst>
          </p:cNvPr>
          <p:cNvSpPr txBox="1"/>
          <p:nvPr/>
        </p:nvSpPr>
        <p:spPr>
          <a:xfrm>
            <a:off x="4875149" y="5969024"/>
            <a:ext cx="244169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新規ビジネス＋絞り込み</a:t>
            </a:r>
            <a:endParaRPr kumimoji="1" lang="ja-JP" altLang="en-US" sz="1600" b="1" dirty="0">
              <a:solidFill>
                <a:srgbClr val="F36C37"/>
              </a:solidFill>
              <a:latin typeface="+mn-ea"/>
            </a:endParaRPr>
          </a:p>
        </p:txBody>
      </p:sp>
    </p:spTree>
    <p:extLst>
      <p:ext uri="{BB962C8B-B14F-4D97-AF65-F5344CB8AC3E}">
        <p14:creationId xmlns:p14="http://schemas.microsoft.com/office/powerpoint/2010/main" val="2466670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79</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1. </a:t>
            </a:r>
            <a:r>
              <a:rPr kumimoji="1" lang="ja-JP" altLang="en-US" b="1" kern="1200">
                <a:solidFill>
                  <a:schemeClr val="bg1"/>
                </a:solidFill>
                <a:latin typeface="+mn-ea"/>
                <a:ea typeface="+mn-ea"/>
                <a:cs typeface="+mn-cs"/>
              </a:rPr>
              <a:t>プロジェクトスコープの決定</a:t>
            </a:r>
            <a:endParaRPr kumimoji="1" lang="ja-JP" altLang="en-US"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967419" y="5862172"/>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64053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F5E30-BD77-07A9-2F26-94D5FA6A8DE4}"/>
              </a:ext>
            </a:extLst>
          </p:cNvPr>
          <p:cNvSpPr>
            <a:spLocks noGrp="1"/>
          </p:cNvSpPr>
          <p:nvPr>
            <p:ph type="title"/>
          </p:nvPr>
        </p:nvSpPr>
        <p:spPr/>
        <p:txBody>
          <a:bodyPr/>
          <a:lstStyle/>
          <a:p>
            <a:r>
              <a:rPr lang="ja-JP" altLang="en-US"/>
              <a:t>ワーク</a:t>
            </a:r>
            <a:r>
              <a:rPr lang="en-US" altLang="ja-JP" dirty="0"/>
              <a:t> </a:t>
            </a:r>
            <a:endParaRPr lang="ja-JP" altLang="en-US"/>
          </a:p>
        </p:txBody>
      </p:sp>
      <p:sp>
        <p:nvSpPr>
          <p:cNvPr id="3" name="テキスト ボックス 2">
            <a:extLst>
              <a:ext uri="{FF2B5EF4-FFF2-40B4-BE49-F238E27FC236}">
                <a16:creationId xmlns:a16="http://schemas.microsoft.com/office/drawing/2014/main" id="{3F8A0292-1D73-3E6C-0B1C-6BDCFD247B97}"/>
              </a:ext>
            </a:extLst>
          </p:cNvPr>
          <p:cNvSpPr txBox="1"/>
          <p:nvPr/>
        </p:nvSpPr>
        <p:spPr>
          <a:xfrm>
            <a:off x="1587583" y="1864824"/>
            <a:ext cx="9016825"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身近な業務や生活の中で解決したい課題をワークシートに書き出しましょう。</a:t>
            </a:r>
            <a:endParaRPr kumimoji="1" lang="ja-JP" altLang="en-US" sz="2000" b="1" dirty="0">
              <a:solidFill>
                <a:srgbClr val="F36C37"/>
              </a:solidFill>
              <a:latin typeface="+mn-ea"/>
            </a:endParaRPr>
          </a:p>
        </p:txBody>
      </p:sp>
      <p:sp>
        <p:nvSpPr>
          <p:cNvPr id="4" name="角丸四角形 3">
            <a:extLst>
              <a:ext uri="{FF2B5EF4-FFF2-40B4-BE49-F238E27FC236}">
                <a16:creationId xmlns:a16="http://schemas.microsoft.com/office/drawing/2014/main" id="{5CEE2F08-AC0D-3F2F-B90C-FFFB2C02580E}"/>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C23BA1D9-3415-1ED6-15B5-AEABA5E39ACD}"/>
              </a:ext>
            </a:extLst>
          </p:cNvPr>
          <p:cNvSpPr txBox="1"/>
          <p:nvPr/>
        </p:nvSpPr>
        <p:spPr>
          <a:xfrm>
            <a:off x="5576463" y="1146367"/>
            <a:ext cx="1039066"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1093106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AD5C34E0-A074-0E54-01BA-380A89CEB781}"/>
              </a:ext>
            </a:extLst>
          </p:cNvPr>
          <p:cNvSpPr/>
          <p:nvPr/>
        </p:nvSpPr>
        <p:spPr>
          <a:xfrm>
            <a:off x="3408173" y="1830585"/>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正方形/長方形 24">
            <a:extLst>
              <a:ext uri="{FF2B5EF4-FFF2-40B4-BE49-F238E27FC236}">
                <a16:creationId xmlns:a16="http://schemas.microsoft.com/office/drawing/2014/main" id="{8EDEA093-F13B-5BD0-B8E9-EE1C4F8EA99F}"/>
              </a:ext>
            </a:extLst>
          </p:cNvPr>
          <p:cNvSpPr/>
          <p:nvPr/>
        </p:nvSpPr>
        <p:spPr>
          <a:xfrm>
            <a:off x="6384330" y="1825307"/>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6" name="正方形/長方形 25">
            <a:extLst>
              <a:ext uri="{FF2B5EF4-FFF2-40B4-BE49-F238E27FC236}">
                <a16:creationId xmlns:a16="http://schemas.microsoft.com/office/drawing/2014/main" id="{9E85DBA6-F41A-7148-FCBD-812E3468C7F5}"/>
              </a:ext>
            </a:extLst>
          </p:cNvPr>
          <p:cNvSpPr/>
          <p:nvPr/>
        </p:nvSpPr>
        <p:spPr>
          <a:xfrm>
            <a:off x="9370655" y="1825307"/>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正方形/長方形 21">
            <a:extLst>
              <a:ext uri="{FF2B5EF4-FFF2-40B4-BE49-F238E27FC236}">
                <a16:creationId xmlns:a16="http://schemas.microsoft.com/office/drawing/2014/main" id="{90B6B0D3-6019-490C-029A-C3168734CE3F}"/>
              </a:ext>
            </a:extLst>
          </p:cNvPr>
          <p:cNvSpPr/>
          <p:nvPr/>
        </p:nvSpPr>
        <p:spPr>
          <a:xfrm>
            <a:off x="430842" y="1830585"/>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04C17136-8BF0-54BC-52B2-4167EBEC6ABD}"/>
              </a:ext>
            </a:extLst>
          </p:cNvPr>
          <p:cNvSpPr>
            <a:spLocks noGrp="1"/>
          </p:cNvSpPr>
          <p:nvPr>
            <p:ph type="title"/>
          </p:nvPr>
        </p:nvSpPr>
        <p:spPr/>
        <p:txBody>
          <a:bodyPr/>
          <a:lstStyle/>
          <a:p>
            <a:r>
              <a:rPr kumimoji="1" lang="ja-JP" altLang="en-US"/>
              <a:t>データエンジニアリング</a:t>
            </a:r>
          </a:p>
        </p:txBody>
      </p:sp>
      <p:sp>
        <p:nvSpPr>
          <p:cNvPr id="3" name="テキスト ボックス 2">
            <a:extLst>
              <a:ext uri="{FF2B5EF4-FFF2-40B4-BE49-F238E27FC236}">
                <a16:creationId xmlns:a16="http://schemas.microsoft.com/office/drawing/2014/main" id="{1FCFF621-B29A-6D20-D990-B7533E9C635C}"/>
              </a:ext>
            </a:extLst>
          </p:cNvPr>
          <p:cNvSpPr txBox="1"/>
          <p:nvPr/>
        </p:nvSpPr>
        <p:spPr>
          <a:xfrm>
            <a:off x="1023185" y="5271547"/>
            <a:ext cx="10187404" cy="954107"/>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データ活用のためのデータを定期的に収集・加工・蓄積を繰り返すデータパイプライン</a:t>
            </a:r>
            <a:endParaRPr kumimoji="1" lang="en-US" altLang="ja-JP" sz="2000" b="1"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en-US" altLang="ja-JP" b="1" dirty="0">
                <a:solidFill>
                  <a:srgbClr val="F36C37"/>
                </a:solidFill>
                <a:latin typeface="+mn-ea"/>
              </a:rPr>
              <a:t>AI </a:t>
            </a:r>
            <a:r>
              <a:rPr kumimoji="1" lang="ja-JP" altLang="en-US" b="1">
                <a:solidFill>
                  <a:srgbClr val="F36C37"/>
                </a:solidFill>
                <a:latin typeface="+mn-ea"/>
              </a:rPr>
              <a:t>活用におけるデータの流れを把握する</a:t>
            </a:r>
            <a:endParaRPr kumimoji="1" lang="en-US" altLang="ja-JP" b="1"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ja-JP" altLang="en-US" b="1">
                <a:solidFill>
                  <a:srgbClr val="F36C37"/>
                </a:solidFill>
                <a:latin typeface="+mn-ea"/>
              </a:rPr>
              <a:t>パイプラインの構築・運用のコストを盛り込む</a:t>
            </a:r>
            <a:endParaRPr kumimoji="1" lang="en-US" altLang="ja-JP" b="1" dirty="0">
              <a:solidFill>
                <a:srgbClr val="F36C37"/>
              </a:solidFill>
              <a:latin typeface="+mn-ea"/>
            </a:endParaRPr>
          </a:p>
        </p:txBody>
      </p:sp>
      <p:sp>
        <p:nvSpPr>
          <p:cNvPr id="4" name="テキスト ボックス 3">
            <a:extLst>
              <a:ext uri="{FF2B5EF4-FFF2-40B4-BE49-F238E27FC236}">
                <a16:creationId xmlns:a16="http://schemas.microsoft.com/office/drawing/2014/main" id="{36DFFD41-446B-FA99-2EE0-F42D5CE2F544}"/>
              </a:ext>
            </a:extLst>
          </p:cNvPr>
          <p:cNvSpPr txBox="1"/>
          <p:nvPr/>
        </p:nvSpPr>
        <p:spPr>
          <a:xfrm>
            <a:off x="841263" y="1669324"/>
            <a:ext cx="1569660"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データソース</a:t>
            </a:r>
            <a:endParaRPr kumimoji="1" lang="ja-JP" altLang="en-US" b="1" dirty="0">
              <a:solidFill>
                <a:srgbClr val="F36C37"/>
              </a:solidFill>
              <a:latin typeface="+mn-ea"/>
            </a:endParaRPr>
          </a:p>
        </p:txBody>
      </p:sp>
      <p:sp>
        <p:nvSpPr>
          <p:cNvPr id="5" name="テキスト ボックス 4">
            <a:extLst>
              <a:ext uri="{FF2B5EF4-FFF2-40B4-BE49-F238E27FC236}">
                <a16:creationId xmlns:a16="http://schemas.microsoft.com/office/drawing/2014/main" id="{52F877DF-C561-73DB-E5A0-F6195EE878E1}"/>
              </a:ext>
            </a:extLst>
          </p:cNvPr>
          <p:cNvSpPr txBox="1"/>
          <p:nvPr/>
        </p:nvSpPr>
        <p:spPr>
          <a:xfrm>
            <a:off x="3934011" y="1640641"/>
            <a:ext cx="1338828"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データ収集</a:t>
            </a:r>
            <a:endParaRPr kumimoji="1" lang="ja-JP" altLang="en-US" b="1" dirty="0">
              <a:solidFill>
                <a:srgbClr val="F36C37"/>
              </a:solidFill>
              <a:latin typeface="+mn-ea"/>
            </a:endParaRPr>
          </a:p>
        </p:txBody>
      </p:sp>
      <p:sp>
        <p:nvSpPr>
          <p:cNvPr id="6" name="テキスト ボックス 5">
            <a:extLst>
              <a:ext uri="{FF2B5EF4-FFF2-40B4-BE49-F238E27FC236}">
                <a16:creationId xmlns:a16="http://schemas.microsoft.com/office/drawing/2014/main" id="{BAED7E3B-215B-2057-FEB7-40C1FCB95571}"/>
              </a:ext>
            </a:extLst>
          </p:cNvPr>
          <p:cNvSpPr txBox="1"/>
          <p:nvPr/>
        </p:nvSpPr>
        <p:spPr>
          <a:xfrm>
            <a:off x="6873809" y="1640641"/>
            <a:ext cx="1338828"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データ処理</a:t>
            </a:r>
            <a:endParaRPr kumimoji="1" lang="ja-JP" altLang="en-US" b="1" dirty="0">
              <a:solidFill>
                <a:srgbClr val="F36C37"/>
              </a:solidFill>
              <a:latin typeface="+mn-ea"/>
            </a:endParaRPr>
          </a:p>
        </p:txBody>
      </p:sp>
      <p:sp>
        <p:nvSpPr>
          <p:cNvPr id="7" name="テキスト ボックス 6">
            <a:extLst>
              <a:ext uri="{FF2B5EF4-FFF2-40B4-BE49-F238E27FC236}">
                <a16:creationId xmlns:a16="http://schemas.microsoft.com/office/drawing/2014/main" id="{CC1F2B47-679F-C14B-FD8B-C01F8773FF04}"/>
              </a:ext>
            </a:extLst>
          </p:cNvPr>
          <p:cNvSpPr txBox="1"/>
          <p:nvPr/>
        </p:nvSpPr>
        <p:spPr>
          <a:xfrm>
            <a:off x="9823775" y="1640641"/>
            <a:ext cx="1338828"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データ蓄積</a:t>
            </a:r>
            <a:endParaRPr kumimoji="1" lang="ja-JP" altLang="en-US" b="1" dirty="0">
              <a:solidFill>
                <a:srgbClr val="F36C37"/>
              </a:solidFill>
              <a:latin typeface="+mn-ea"/>
            </a:endParaRPr>
          </a:p>
        </p:txBody>
      </p:sp>
      <p:pic>
        <p:nvPicPr>
          <p:cNvPr id="9" name="図 8" descr="アプリケーション&#10;&#10;自動的に生成された説明">
            <a:extLst>
              <a:ext uri="{FF2B5EF4-FFF2-40B4-BE49-F238E27FC236}">
                <a16:creationId xmlns:a16="http://schemas.microsoft.com/office/drawing/2014/main" id="{C6C14226-05AF-F9FA-6252-2FB01F4C7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08" y="2441944"/>
            <a:ext cx="1689344" cy="1461282"/>
          </a:xfrm>
          <a:prstGeom prst="rect">
            <a:avLst/>
          </a:prstGeom>
        </p:spPr>
      </p:pic>
      <p:pic>
        <p:nvPicPr>
          <p:cNvPr id="11" name="図 10">
            <a:extLst>
              <a:ext uri="{FF2B5EF4-FFF2-40B4-BE49-F238E27FC236}">
                <a16:creationId xmlns:a16="http://schemas.microsoft.com/office/drawing/2014/main" id="{71B3ACBE-BA7D-3B53-0A7E-9FD041603251}"/>
              </a:ext>
            </a:extLst>
          </p:cNvPr>
          <p:cNvPicPr>
            <a:picLocks noChangeAspect="1"/>
          </p:cNvPicPr>
          <p:nvPr/>
        </p:nvPicPr>
        <p:blipFill>
          <a:blip r:embed="rId3"/>
          <a:stretch>
            <a:fillRect/>
          </a:stretch>
        </p:blipFill>
        <p:spPr>
          <a:xfrm>
            <a:off x="4076375" y="2624501"/>
            <a:ext cx="1054100" cy="1143000"/>
          </a:xfrm>
          <a:prstGeom prst="rect">
            <a:avLst/>
          </a:prstGeom>
        </p:spPr>
      </p:pic>
      <p:pic>
        <p:nvPicPr>
          <p:cNvPr id="12" name="図 11">
            <a:extLst>
              <a:ext uri="{FF2B5EF4-FFF2-40B4-BE49-F238E27FC236}">
                <a16:creationId xmlns:a16="http://schemas.microsoft.com/office/drawing/2014/main" id="{B51EF650-6FC5-A388-7EB9-999D31940217}"/>
              </a:ext>
            </a:extLst>
          </p:cNvPr>
          <p:cNvPicPr>
            <a:picLocks noChangeAspect="1"/>
          </p:cNvPicPr>
          <p:nvPr/>
        </p:nvPicPr>
        <p:blipFill>
          <a:blip r:embed="rId4"/>
          <a:stretch>
            <a:fillRect/>
          </a:stretch>
        </p:blipFill>
        <p:spPr>
          <a:xfrm>
            <a:off x="6734910" y="3006350"/>
            <a:ext cx="1689344" cy="891598"/>
          </a:xfrm>
          <a:prstGeom prst="rect">
            <a:avLst/>
          </a:prstGeom>
        </p:spPr>
      </p:pic>
      <p:pic>
        <p:nvPicPr>
          <p:cNvPr id="15" name="図 14">
            <a:extLst>
              <a:ext uri="{FF2B5EF4-FFF2-40B4-BE49-F238E27FC236}">
                <a16:creationId xmlns:a16="http://schemas.microsoft.com/office/drawing/2014/main" id="{C71C6DEE-4B1B-06AB-2F97-EFC8CDE973AE}"/>
              </a:ext>
            </a:extLst>
          </p:cNvPr>
          <p:cNvPicPr>
            <a:picLocks noChangeAspect="1"/>
          </p:cNvPicPr>
          <p:nvPr/>
        </p:nvPicPr>
        <p:blipFill>
          <a:blip r:embed="rId5"/>
          <a:stretch>
            <a:fillRect/>
          </a:stretch>
        </p:blipFill>
        <p:spPr>
          <a:xfrm>
            <a:off x="6538651" y="2009973"/>
            <a:ext cx="1885603" cy="1294355"/>
          </a:xfrm>
          <a:prstGeom prst="rect">
            <a:avLst/>
          </a:prstGeom>
        </p:spPr>
      </p:pic>
      <p:pic>
        <p:nvPicPr>
          <p:cNvPr id="18" name="図 17">
            <a:extLst>
              <a:ext uri="{FF2B5EF4-FFF2-40B4-BE49-F238E27FC236}">
                <a16:creationId xmlns:a16="http://schemas.microsoft.com/office/drawing/2014/main" id="{8EFC321F-00D3-D5FD-1CA3-4C7F60F82F31}"/>
              </a:ext>
            </a:extLst>
          </p:cNvPr>
          <p:cNvPicPr>
            <a:picLocks noChangeAspect="1"/>
          </p:cNvPicPr>
          <p:nvPr/>
        </p:nvPicPr>
        <p:blipFill>
          <a:blip r:embed="rId6"/>
          <a:stretch>
            <a:fillRect/>
          </a:stretch>
        </p:blipFill>
        <p:spPr>
          <a:xfrm>
            <a:off x="9627355" y="2624501"/>
            <a:ext cx="2057400" cy="1143000"/>
          </a:xfrm>
          <a:prstGeom prst="rect">
            <a:avLst/>
          </a:prstGeom>
        </p:spPr>
      </p:pic>
      <p:sp>
        <p:nvSpPr>
          <p:cNvPr id="19" name="テキスト ボックス 18">
            <a:extLst>
              <a:ext uri="{FF2B5EF4-FFF2-40B4-BE49-F238E27FC236}">
                <a16:creationId xmlns:a16="http://schemas.microsoft.com/office/drawing/2014/main" id="{5B2D4D05-F937-F1E4-2122-DD74E178BA6F}"/>
              </a:ext>
            </a:extLst>
          </p:cNvPr>
          <p:cNvSpPr txBox="1"/>
          <p:nvPr/>
        </p:nvSpPr>
        <p:spPr>
          <a:xfrm>
            <a:off x="3895539" y="4153013"/>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データレイク</a:t>
            </a:r>
            <a:endParaRPr kumimoji="1" lang="ja-JP" altLang="en-US" sz="1600" dirty="0">
              <a:solidFill>
                <a:srgbClr val="F36C37"/>
              </a:solidFill>
              <a:latin typeface="+mn-ea"/>
            </a:endParaRPr>
          </a:p>
        </p:txBody>
      </p:sp>
      <p:sp>
        <p:nvSpPr>
          <p:cNvPr id="20" name="テキスト ボックス 19">
            <a:extLst>
              <a:ext uri="{FF2B5EF4-FFF2-40B4-BE49-F238E27FC236}">
                <a16:creationId xmlns:a16="http://schemas.microsoft.com/office/drawing/2014/main" id="{79D2F28E-117B-56E0-62A9-2074BC03A7EA}"/>
              </a:ext>
            </a:extLst>
          </p:cNvPr>
          <p:cNvSpPr txBox="1"/>
          <p:nvPr/>
        </p:nvSpPr>
        <p:spPr>
          <a:xfrm>
            <a:off x="6978750" y="4153013"/>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並列処理</a:t>
            </a:r>
            <a:endParaRPr kumimoji="1" lang="ja-JP" altLang="en-US" sz="1600" dirty="0">
              <a:solidFill>
                <a:srgbClr val="F36C37"/>
              </a:solidFill>
              <a:latin typeface="+mn-ea"/>
            </a:endParaRPr>
          </a:p>
        </p:txBody>
      </p:sp>
      <p:sp>
        <p:nvSpPr>
          <p:cNvPr id="21" name="テキスト ボックス 20">
            <a:extLst>
              <a:ext uri="{FF2B5EF4-FFF2-40B4-BE49-F238E27FC236}">
                <a16:creationId xmlns:a16="http://schemas.microsoft.com/office/drawing/2014/main" id="{208135C2-A2E1-A2ED-9FC5-5E7C3FB37E84}"/>
              </a:ext>
            </a:extLst>
          </p:cNvPr>
          <p:cNvSpPr txBox="1"/>
          <p:nvPr/>
        </p:nvSpPr>
        <p:spPr>
          <a:xfrm>
            <a:off x="9544433" y="4153013"/>
            <a:ext cx="2031325"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データウェアハウス</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a:t>
            </a:r>
            <a:r>
              <a:rPr kumimoji="1" lang="en-US" altLang="ja-JP" sz="1600" dirty="0">
                <a:solidFill>
                  <a:srgbClr val="F36C37"/>
                </a:solidFill>
                <a:latin typeface="+mn-ea"/>
              </a:rPr>
              <a:t>DWH</a:t>
            </a:r>
            <a:r>
              <a:rPr kumimoji="1" lang="ja-JP" altLang="en-US" sz="1600">
                <a:solidFill>
                  <a:srgbClr val="F36C37"/>
                </a:solidFill>
                <a:latin typeface="+mn-ea"/>
              </a:rPr>
              <a:t>）</a:t>
            </a:r>
            <a:endParaRPr kumimoji="1" lang="ja-JP" altLang="en-US" sz="1600" dirty="0">
              <a:solidFill>
                <a:srgbClr val="F36C37"/>
              </a:solidFill>
              <a:latin typeface="+mn-ea"/>
            </a:endParaRPr>
          </a:p>
        </p:txBody>
      </p:sp>
      <p:sp>
        <p:nvSpPr>
          <p:cNvPr id="23" name="テキスト ボックス 22">
            <a:extLst>
              <a:ext uri="{FF2B5EF4-FFF2-40B4-BE49-F238E27FC236}">
                <a16:creationId xmlns:a16="http://schemas.microsoft.com/office/drawing/2014/main" id="{A6AC9AC0-A91A-C1F2-D363-0E41B8C55B6F}"/>
              </a:ext>
            </a:extLst>
          </p:cNvPr>
          <p:cNvSpPr txBox="1"/>
          <p:nvPr/>
        </p:nvSpPr>
        <p:spPr>
          <a:xfrm>
            <a:off x="616242" y="4035180"/>
            <a:ext cx="2117887" cy="584775"/>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F36C37"/>
                </a:solidFill>
                <a:latin typeface="+mn-ea"/>
              </a:rPr>
              <a:t>IoT </a:t>
            </a:r>
            <a:r>
              <a:rPr kumimoji="1" lang="ja-JP" altLang="en-US" sz="1600">
                <a:solidFill>
                  <a:srgbClr val="F36C37"/>
                </a:solidFill>
                <a:latin typeface="+mn-ea"/>
              </a:rPr>
              <a:t>デバイス・</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ストレージ・</a:t>
            </a:r>
            <a:r>
              <a:rPr kumimoji="1" lang="en-US" altLang="ja-JP" sz="1600" dirty="0">
                <a:solidFill>
                  <a:srgbClr val="F36C37"/>
                </a:solidFill>
                <a:latin typeface="+mn-ea"/>
              </a:rPr>
              <a:t>DB</a:t>
            </a:r>
            <a:r>
              <a:rPr kumimoji="1" lang="ja-JP" altLang="en-US" sz="1600">
                <a:solidFill>
                  <a:srgbClr val="F36C37"/>
                </a:solidFill>
                <a:latin typeface="+mn-ea"/>
              </a:rPr>
              <a:t>など</a:t>
            </a:r>
            <a:endParaRPr kumimoji="1" lang="ja-JP" altLang="en-US" sz="1600" dirty="0">
              <a:solidFill>
                <a:srgbClr val="F36C37"/>
              </a:solidFill>
              <a:latin typeface="+mn-ea"/>
            </a:endParaRPr>
          </a:p>
        </p:txBody>
      </p:sp>
      <p:sp>
        <p:nvSpPr>
          <p:cNvPr id="27" name="右矢印 26">
            <a:extLst>
              <a:ext uri="{FF2B5EF4-FFF2-40B4-BE49-F238E27FC236}">
                <a16:creationId xmlns:a16="http://schemas.microsoft.com/office/drawing/2014/main" id="{0BCF5117-31A9-C39C-DBB2-0DF64B8562B2}"/>
              </a:ext>
            </a:extLst>
          </p:cNvPr>
          <p:cNvSpPr/>
          <p:nvPr/>
        </p:nvSpPr>
        <p:spPr>
          <a:xfrm>
            <a:off x="2820758" y="3006350"/>
            <a:ext cx="586828" cy="29797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右矢印 27">
            <a:extLst>
              <a:ext uri="{FF2B5EF4-FFF2-40B4-BE49-F238E27FC236}">
                <a16:creationId xmlns:a16="http://schemas.microsoft.com/office/drawing/2014/main" id="{0E9CED73-627D-5DDC-960C-AE3E655FBC2A}"/>
              </a:ext>
            </a:extLst>
          </p:cNvPr>
          <p:cNvSpPr/>
          <p:nvPr/>
        </p:nvSpPr>
        <p:spPr>
          <a:xfrm>
            <a:off x="5823473" y="3022013"/>
            <a:ext cx="586828" cy="29797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右矢印 28">
            <a:extLst>
              <a:ext uri="{FF2B5EF4-FFF2-40B4-BE49-F238E27FC236}">
                <a16:creationId xmlns:a16="http://schemas.microsoft.com/office/drawing/2014/main" id="{58BF5EC5-F7F6-BC90-E37E-B744A4D4B82A}"/>
              </a:ext>
            </a:extLst>
          </p:cNvPr>
          <p:cNvSpPr/>
          <p:nvPr/>
        </p:nvSpPr>
        <p:spPr>
          <a:xfrm>
            <a:off x="8806028" y="3025350"/>
            <a:ext cx="586828" cy="29797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スライド番号プレースホルダー 2">
            <a:extLst>
              <a:ext uri="{FF2B5EF4-FFF2-40B4-BE49-F238E27FC236}">
                <a16:creationId xmlns:a16="http://schemas.microsoft.com/office/drawing/2014/main" id="{65A58CE4-DA50-882E-F341-C599B3FDE681}"/>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80</a:t>
            </a:fld>
            <a:endParaRPr lang="en-US" altLang="ja-JP" dirty="0"/>
          </a:p>
        </p:txBody>
      </p:sp>
    </p:spTree>
    <p:extLst>
      <p:ext uri="{BB962C8B-B14F-4D97-AF65-F5344CB8AC3E}">
        <p14:creationId xmlns:p14="http://schemas.microsoft.com/office/powerpoint/2010/main" val="2960118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39C87-C5B4-2828-07E7-722487AA5638}"/>
              </a:ext>
            </a:extLst>
          </p:cNvPr>
          <p:cNvSpPr>
            <a:spLocks noGrp="1"/>
          </p:cNvSpPr>
          <p:nvPr>
            <p:ph type="title"/>
          </p:nvPr>
        </p:nvSpPr>
        <p:spPr/>
        <p:txBody>
          <a:bodyPr/>
          <a:lstStyle/>
          <a:p>
            <a:r>
              <a:rPr kumimoji="1" lang="ja-JP" altLang="en-US"/>
              <a:t>データエンジニアリングが求められてる理由１</a:t>
            </a:r>
          </a:p>
        </p:txBody>
      </p:sp>
      <p:sp>
        <p:nvSpPr>
          <p:cNvPr id="3" name="スライド番号プレースホルダー 2">
            <a:extLst>
              <a:ext uri="{FF2B5EF4-FFF2-40B4-BE49-F238E27FC236}">
                <a16:creationId xmlns:a16="http://schemas.microsoft.com/office/drawing/2014/main" id="{DD0084BA-53CF-ACDF-18BB-2298F769CAA0}"/>
              </a:ext>
            </a:extLst>
          </p:cNvPr>
          <p:cNvSpPr>
            <a:spLocks noGrp="1"/>
          </p:cNvSpPr>
          <p:nvPr>
            <p:ph type="sldNum" sz="quarter" idx="10"/>
          </p:nvPr>
        </p:nvSpPr>
        <p:spPr/>
        <p:txBody>
          <a:bodyPr/>
          <a:lstStyle/>
          <a:p>
            <a:fld id="{5D750650-B10A-47BF-93C2-E1678438B37A}" type="slidenum">
              <a:rPr lang="en-US" altLang="ja-JP" smtClean="0"/>
              <a:pPr/>
              <a:t>81</a:t>
            </a:fld>
            <a:endParaRPr lang="en-US" altLang="ja-JP" dirty="0"/>
          </a:p>
        </p:txBody>
      </p:sp>
      <p:sp>
        <p:nvSpPr>
          <p:cNvPr id="4" name="正方形/長方形 3">
            <a:extLst>
              <a:ext uri="{FF2B5EF4-FFF2-40B4-BE49-F238E27FC236}">
                <a16:creationId xmlns:a16="http://schemas.microsoft.com/office/drawing/2014/main" id="{FCCB36AB-BA83-BD37-95FD-9CE2928210EB}"/>
              </a:ext>
            </a:extLst>
          </p:cNvPr>
          <p:cNvSpPr/>
          <p:nvPr/>
        </p:nvSpPr>
        <p:spPr>
          <a:xfrm>
            <a:off x="3274009" y="1536731"/>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536858F-CB6A-79FE-1A33-235C9CF54731}"/>
              </a:ext>
            </a:extLst>
          </p:cNvPr>
          <p:cNvSpPr txBox="1"/>
          <p:nvPr/>
        </p:nvSpPr>
        <p:spPr>
          <a:xfrm>
            <a:off x="3684430" y="1375470"/>
            <a:ext cx="1569660"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データソース</a:t>
            </a:r>
            <a:endParaRPr kumimoji="1" lang="ja-JP" altLang="en-US" b="1" dirty="0">
              <a:solidFill>
                <a:srgbClr val="F36C37"/>
              </a:solidFill>
              <a:latin typeface="+mn-ea"/>
            </a:endParaRPr>
          </a:p>
        </p:txBody>
      </p:sp>
      <p:pic>
        <p:nvPicPr>
          <p:cNvPr id="6" name="図 5" descr="アプリケーション&#10;&#10;自動的に生成された説明">
            <a:extLst>
              <a:ext uri="{FF2B5EF4-FFF2-40B4-BE49-F238E27FC236}">
                <a16:creationId xmlns:a16="http://schemas.microsoft.com/office/drawing/2014/main" id="{1AB5BFEB-E87F-C9BF-E233-3D049E3E3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075" y="2148090"/>
            <a:ext cx="1689344" cy="1461282"/>
          </a:xfrm>
          <a:prstGeom prst="rect">
            <a:avLst/>
          </a:prstGeom>
        </p:spPr>
      </p:pic>
      <p:sp>
        <p:nvSpPr>
          <p:cNvPr id="7" name="テキスト ボックス 6">
            <a:extLst>
              <a:ext uri="{FF2B5EF4-FFF2-40B4-BE49-F238E27FC236}">
                <a16:creationId xmlns:a16="http://schemas.microsoft.com/office/drawing/2014/main" id="{7F9B6294-1FCA-07AF-ECB3-852878DABF53}"/>
              </a:ext>
            </a:extLst>
          </p:cNvPr>
          <p:cNvSpPr txBox="1"/>
          <p:nvPr/>
        </p:nvSpPr>
        <p:spPr>
          <a:xfrm>
            <a:off x="3459409" y="3741326"/>
            <a:ext cx="2117887" cy="584775"/>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F36C37"/>
                </a:solidFill>
                <a:latin typeface="+mn-ea"/>
              </a:rPr>
              <a:t>IoT </a:t>
            </a:r>
            <a:r>
              <a:rPr kumimoji="1" lang="ja-JP" altLang="en-US" sz="1600">
                <a:solidFill>
                  <a:srgbClr val="F36C37"/>
                </a:solidFill>
                <a:latin typeface="+mn-ea"/>
              </a:rPr>
              <a:t>デバイス・</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ストレージ・</a:t>
            </a:r>
            <a:r>
              <a:rPr kumimoji="1" lang="en-US" altLang="ja-JP" sz="1600" dirty="0">
                <a:solidFill>
                  <a:srgbClr val="F36C37"/>
                </a:solidFill>
                <a:latin typeface="+mn-ea"/>
              </a:rPr>
              <a:t>DB</a:t>
            </a:r>
            <a:r>
              <a:rPr kumimoji="1" lang="ja-JP" altLang="en-US" sz="1600">
                <a:solidFill>
                  <a:srgbClr val="F36C37"/>
                </a:solidFill>
                <a:latin typeface="+mn-ea"/>
              </a:rPr>
              <a:t>など</a:t>
            </a:r>
            <a:endParaRPr kumimoji="1" lang="ja-JP" altLang="en-US" sz="1600" dirty="0">
              <a:solidFill>
                <a:srgbClr val="F36C37"/>
              </a:solidFill>
              <a:latin typeface="+mn-ea"/>
            </a:endParaRPr>
          </a:p>
        </p:txBody>
      </p:sp>
      <p:sp>
        <p:nvSpPr>
          <p:cNvPr id="8" name="左中かっこ 7">
            <a:extLst>
              <a:ext uri="{FF2B5EF4-FFF2-40B4-BE49-F238E27FC236}">
                <a16:creationId xmlns:a16="http://schemas.microsoft.com/office/drawing/2014/main" id="{3AD91B39-641D-5E37-471D-A8B3AC1ABF75}"/>
              </a:ext>
            </a:extLst>
          </p:cNvPr>
          <p:cNvSpPr/>
          <p:nvPr/>
        </p:nvSpPr>
        <p:spPr>
          <a:xfrm>
            <a:off x="5849912" y="2302463"/>
            <a:ext cx="410422" cy="1485969"/>
          </a:xfrm>
          <a:prstGeom prst="leftBrac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solidFill>
                <a:srgbClr val="F36C37"/>
              </a:solidFill>
            </a:endParaRPr>
          </a:p>
        </p:txBody>
      </p:sp>
      <p:sp>
        <p:nvSpPr>
          <p:cNvPr id="9" name="テキスト ボックス 8">
            <a:extLst>
              <a:ext uri="{FF2B5EF4-FFF2-40B4-BE49-F238E27FC236}">
                <a16:creationId xmlns:a16="http://schemas.microsoft.com/office/drawing/2014/main" id="{249CA99A-F135-C34F-92B8-72BA262C3A71}"/>
              </a:ext>
            </a:extLst>
          </p:cNvPr>
          <p:cNvSpPr txBox="1"/>
          <p:nvPr/>
        </p:nvSpPr>
        <p:spPr>
          <a:xfrm>
            <a:off x="6260334" y="2460866"/>
            <a:ext cx="3935693" cy="1200329"/>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アプリケーションのログ</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ユーザ情報・購買履歴</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天気予報などの第三者提供データ</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センサーデータ</a:t>
            </a:r>
            <a:r>
              <a:rPr kumimoji="1" lang="en-US" altLang="ja-JP" dirty="0">
                <a:solidFill>
                  <a:srgbClr val="000000"/>
                </a:solidFill>
                <a:latin typeface="+mn-ea"/>
              </a:rPr>
              <a:t>…</a:t>
            </a:r>
            <a:endParaRPr kumimoji="1" lang="ja-JP" altLang="en-US" dirty="0">
              <a:solidFill>
                <a:srgbClr val="000000"/>
              </a:solidFill>
              <a:latin typeface="+mn-ea"/>
            </a:endParaRPr>
          </a:p>
        </p:txBody>
      </p:sp>
      <p:sp>
        <p:nvSpPr>
          <p:cNvPr id="10" name="テキスト ボックス 9">
            <a:extLst>
              <a:ext uri="{FF2B5EF4-FFF2-40B4-BE49-F238E27FC236}">
                <a16:creationId xmlns:a16="http://schemas.microsoft.com/office/drawing/2014/main" id="{2CDD8D8C-FF37-961D-06EB-812554091FEC}"/>
              </a:ext>
            </a:extLst>
          </p:cNvPr>
          <p:cNvSpPr txBox="1"/>
          <p:nvPr/>
        </p:nvSpPr>
        <p:spPr>
          <a:xfrm>
            <a:off x="335111" y="5036254"/>
            <a:ext cx="11673388" cy="892552"/>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開発・データ分析に使用するデータの殆どは別の目的で収集され、様々な場所に様々な形で存在</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1600">
                <a:solidFill>
                  <a:srgbClr val="000000"/>
                </a:solidFill>
                <a:latin typeface="+mn-ea"/>
              </a:rPr>
              <a:t>例）飲食店の売上分析を行うとき、売上情報は</a:t>
            </a:r>
            <a:r>
              <a:rPr kumimoji="1" lang="en-US" altLang="ja-JP" sz="1600" dirty="0" err="1">
                <a:solidFill>
                  <a:srgbClr val="000000"/>
                </a:solidFill>
                <a:latin typeface="+mn-ea"/>
              </a:rPr>
              <a:t>PoS</a:t>
            </a:r>
            <a:r>
              <a:rPr kumimoji="1" lang="ja-JP" altLang="en-US" sz="1600">
                <a:solidFill>
                  <a:srgbClr val="000000"/>
                </a:solidFill>
                <a:latin typeface="+mn-ea"/>
              </a:rPr>
              <a:t>レジ</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売上に関わる天気や近隣のイベント情報は気象庁など別の場所に存在</a:t>
            </a:r>
            <a:endParaRPr kumimoji="1" lang="en-US" altLang="ja-JP" sz="1600" dirty="0">
              <a:solidFill>
                <a:srgbClr val="000000"/>
              </a:solidFill>
              <a:latin typeface="+mn-ea"/>
            </a:endParaRPr>
          </a:p>
        </p:txBody>
      </p:sp>
    </p:spTree>
    <p:extLst>
      <p:ext uri="{BB962C8B-B14F-4D97-AF65-F5344CB8AC3E}">
        <p14:creationId xmlns:p14="http://schemas.microsoft.com/office/powerpoint/2010/main" val="510360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844896-B611-ED22-FD43-5A4F665CE461}"/>
              </a:ext>
            </a:extLst>
          </p:cNvPr>
          <p:cNvSpPr>
            <a:spLocks noGrp="1"/>
          </p:cNvSpPr>
          <p:nvPr>
            <p:ph type="title"/>
          </p:nvPr>
        </p:nvSpPr>
        <p:spPr/>
        <p:txBody>
          <a:bodyPr/>
          <a:lstStyle/>
          <a:p>
            <a:r>
              <a:rPr kumimoji="1" lang="ja-JP" altLang="en-US"/>
              <a:t>データエンジニアリングが求められる理由２</a:t>
            </a:r>
          </a:p>
        </p:txBody>
      </p:sp>
      <p:sp>
        <p:nvSpPr>
          <p:cNvPr id="3" name="スライド番号プレースホルダー 2">
            <a:extLst>
              <a:ext uri="{FF2B5EF4-FFF2-40B4-BE49-F238E27FC236}">
                <a16:creationId xmlns:a16="http://schemas.microsoft.com/office/drawing/2014/main" id="{943B485B-5B6A-CCE9-1752-4897B08FB249}"/>
              </a:ext>
            </a:extLst>
          </p:cNvPr>
          <p:cNvSpPr>
            <a:spLocks noGrp="1"/>
          </p:cNvSpPr>
          <p:nvPr>
            <p:ph type="sldNum" sz="quarter" idx="10"/>
          </p:nvPr>
        </p:nvSpPr>
        <p:spPr/>
        <p:txBody>
          <a:bodyPr/>
          <a:lstStyle/>
          <a:p>
            <a:fld id="{5D750650-B10A-47BF-93C2-E1678438B37A}" type="slidenum">
              <a:rPr lang="en-US" altLang="ja-JP" smtClean="0"/>
              <a:pPr/>
              <a:t>82</a:t>
            </a:fld>
            <a:endParaRPr lang="en-US" altLang="ja-JP" dirty="0"/>
          </a:p>
        </p:txBody>
      </p:sp>
      <p:pic>
        <p:nvPicPr>
          <p:cNvPr id="2050" name="Picture 2">
            <a:extLst>
              <a:ext uri="{FF2B5EF4-FFF2-40B4-BE49-F238E27FC236}">
                <a16:creationId xmlns:a16="http://schemas.microsoft.com/office/drawing/2014/main" id="{7906E576-8D91-287A-1CE8-6FA9E49DB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28" y="1594085"/>
            <a:ext cx="9481361" cy="2803774"/>
          </a:xfrm>
          <a:prstGeom prst="rect">
            <a:avLst/>
          </a:prstGeom>
          <a:noFill/>
          <a:extLst>
            <a:ext uri="{909E8E84-426E-40DD-AFC4-6F175D3DCCD1}">
              <a14:hiddenFill xmlns:a14="http://schemas.microsoft.com/office/drawing/2010/main">
                <a:solidFill>
                  <a:srgbClr val="FFFFFF"/>
                </a:solidFill>
              </a14:hiddenFill>
            </a:ext>
          </a:extLst>
        </p:spPr>
      </p:pic>
      <p:sp>
        <p:nvSpPr>
          <p:cNvPr id="7" name="下矢印 6">
            <a:extLst>
              <a:ext uri="{FF2B5EF4-FFF2-40B4-BE49-F238E27FC236}">
                <a16:creationId xmlns:a16="http://schemas.microsoft.com/office/drawing/2014/main" id="{AD57E73D-D343-F363-B0E9-E6E8AFDC364C}"/>
              </a:ext>
            </a:extLst>
          </p:cNvPr>
          <p:cNvSpPr/>
          <p:nvPr/>
        </p:nvSpPr>
        <p:spPr>
          <a:xfrm>
            <a:off x="4352108" y="5177902"/>
            <a:ext cx="3545956" cy="342129"/>
          </a:xfrm>
          <a:prstGeom prst="down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218263C5-FF53-9C9E-5426-38F800CA9789}"/>
              </a:ext>
            </a:extLst>
          </p:cNvPr>
          <p:cNvSpPr txBox="1"/>
          <p:nvPr/>
        </p:nvSpPr>
        <p:spPr>
          <a:xfrm>
            <a:off x="2797658" y="4593738"/>
            <a:ext cx="659667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F36C37"/>
                </a:solidFill>
                <a:latin typeface="+mn-ea"/>
              </a:rPr>
              <a:t>技術はあっても基盤がないため大規模な導入ができない</a:t>
            </a:r>
            <a:endParaRPr kumimoji="1" lang="en-US" altLang="ja-JP" sz="2000" dirty="0">
              <a:solidFill>
                <a:srgbClr val="F36C37"/>
              </a:solidFill>
              <a:latin typeface="+mn-ea"/>
            </a:endParaRPr>
          </a:p>
        </p:txBody>
      </p:sp>
      <p:sp>
        <p:nvSpPr>
          <p:cNvPr id="9" name="テキスト ボックス 8">
            <a:extLst>
              <a:ext uri="{FF2B5EF4-FFF2-40B4-BE49-F238E27FC236}">
                <a16:creationId xmlns:a16="http://schemas.microsoft.com/office/drawing/2014/main" id="{36BEC9BA-9038-52F9-BDD9-8BFA9DC4A5B3}"/>
              </a:ext>
            </a:extLst>
          </p:cNvPr>
          <p:cNvSpPr txBox="1"/>
          <p:nvPr/>
        </p:nvSpPr>
        <p:spPr>
          <a:xfrm>
            <a:off x="2028217" y="5704085"/>
            <a:ext cx="813556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データの種類・保存場所・収集の可否・成約等を限りなく明確化する</a:t>
            </a:r>
          </a:p>
        </p:txBody>
      </p:sp>
      <p:sp>
        <p:nvSpPr>
          <p:cNvPr id="10" name="テキスト ボックス 9">
            <a:extLst>
              <a:ext uri="{FF2B5EF4-FFF2-40B4-BE49-F238E27FC236}">
                <a16:creationId xmlns:a16="http://schemas.microsoft.com/office/drawing/2014/main" id="{C5CF1FA6-D70F-499F-5FBD-85186C91CAEE}"/>
              </a:ext>
            </a:extLst>
          </p:cNvPr>
          <p:cNvSpPr txBox="1"/>
          <p:nvPr/>
        </p:nvSpPr>
        <p:spPr>
          <a:xfrm>
            <a:off x="8626461"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多数の導入／高い成果</a:t>
            </a:r>
            <a:endParaRPr kumimoji="1" lang="ja-JP" altLang="en-US" sz="1600" dirty="0">
              <a:latin typeface="+mn-ea"/>
            </a:endParaRPr>
          </a:p>
        </p:txBody>
      </p:sp>
      <p:sp>
        <p:nvSpPr>
          <p:cNvPr id="12" name="テキスト ボックス 11">
            <a:extLst>
              <a:ext uri="{FF2B5EF4-FFF2-40B4-BE49-F238E27FC236}">
                <a16:creationId xmlns:a16="http://schemas.microsoft.com/office/drawing/2014/main" id="{C4AD8D3A-5BC5-24E3-0211-5EA5D89C1D0F}"/>
              </a:ext>
            </a:extLst>
          </p:cNvPr>
          <p:cNvSpPr txBox="1"/>
          <p:nvPr/>
        </p:nvSpPr>
        <p:spPr>
          <a:xfrm>
            <a:off x="6125086"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少数の導入／高い成果</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5FDBC0A9-DC9F-AA6C-B7D2-BCB85E653E50}"/>
              </a:ext>
            </a:extLst>
          </p:cNvPr>
          <p:cNvSpPr txBox="1"/>
          <p:nvPr/>
        </p:nvSpPr>
        <p:spPr>
          <a:xfrm>
            <a:off x="3673219"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多数の導入／低い成果</a:t>
            </a:r>
            <a:endParaRPr kumimoji="1" lang="ja-JP" altLang="en-US" sz="1600" dirty="0">
              <a:latin typeface="+mn-ea"/>
            </a:endParaRPr>
          </a:p>
        </p:txBody>
      </p:sp>
      <p:sp>
        <p:nvSpPr>
          <p:cNvPr id="16" name="テキスト ボックス 15">
            <a:extLst>
              <a:ext uri="{FF2B5EF4-FFF2-40B4-BE49-F238E27FC236}">
                <a16:creationId xmlns:a16="http://schemas.microsoft.com/office/drawing/2014/main" id="{24848184-41E5-F38F-B257-0DEB1301E734}"/>
              </a:ext>
            </a:extLst>
          </p:cNvPr>
          <p:cNvSpPr txBox="1"/>
          <p:nvPr/>
        </p:nvSpPr>
        <p:spPr>
          <a:xfrm>
            <a:off x="1329030"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多数の導入／低い成果</a:t>
            </a:r>
            <a:endParaRPr kumimoji="1" lang="ja-JP" altLang="en-US" sz="1600" dirty="0">
              <a:latin typeface="+mn-ea"/>
            </a:endParaRPr>
          </a:p>
        </p:txBody>
      </p:sp>
      <p:sp>
        <p:nvSpPr>
          <p:cNvPr id="5" name="テキスト ボックス 4">
            <a:extLst>
              <a:ext uri="{FF2B5EF4-FFF2-40B4-BE49-F238E27FC236}">
                <a16:creationId xmlns:a16="http://schemas.microsoft.com/office/drawing/2014/main" id="{7DA20612-5AE0-92A9-D30B-19AA828E1AEE}"/>
              </a:ext>
            </a:extLst>
          </p:cNvPr>
          <p:cNvSpPr txBox="1"/>
          <p:nvPr/>
        </p:nvSpPr>
        <p:spPr>
          <a:xfrm>
            <a:off x="368287" y="1174238"/>
            <a:ext cx="3166252"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企業における</a:t>
            </a:r>
            <a:r>
              <a:rPr kumimoji="1" lang="en-US" altLang="ja-JP" b="1" dirty="0">
                <a:solidFill>
                  <a:srgbClr val="F36C37"/>
                </a:solidFill>
                <a:latin typeface="+mn-ea"/>
              </a:rPr>
              <a:t> AI </a:t>
            </a:r>
            <a:r>
              <a:rPr kumimoji="1" lang="ja-JP" altLang="en-US" b="1">
                <a:solidFill>
                  <a:srgbClr val="F36C37"/>
                </a:solidFill>
                <a:latin typeface="+mn-ea"/>
              </a:rPr>
              <a:t>導入の現状</a:t>
            </a:r>
            <a:endParaRPr kumimoji="1" lang="ja-JP" altLang="en-US" b="1" dirty="0">
              <a:solidFill>
                <a:srgbClr val="F36C37"/>
              </a:solidFill>
              <a:latin typeface="+mn-ea"/>
            </a:endParaRPr>
          </a:p>
        </p:txBody>
      </p:sp>
      <p:sp>
        <p:nvSpPr>
          <p:cNvPr id="6" name="テキスト ボックス 5">
            <a:extLst>
              <a:ext uri="{FF2B5EF4-FFF2-40B4-BE49-F238E27FC236}">
                <a16:creationId xmlns:a16="http://schemas.microsoft.com/office/drawing/2014/main" id="{2F5155F9-B106-7E53-63D5-DB5AC743E3CC}"/>
              </a:ext>
            </a:extLst>
          </p:cNvPr>
          <p:cNvSpPr txBox="1"/>
          <p:nvPr/>
        </p:nvSpPr>
        <p:spPr>
          <a:xfrm>
            <a:off x="1047734" y="6214818"/>
            <a:ext cx="10154704" cy="276999"/>
          </a:xfrm>
          <a:prstGeom prst="rect">
            <a:avLst/>
          </a:prstGeom>
          <a:noFill/>
        </p:spPr>
        <p:txBody>
          <a:bodyPr wrap="none" rtlCol="0">
            <a:spAutoFit/>
          </a:bodyPr>
          <a:lstStyle/>
          <a:p>
            <a:pPr algn="ctr" defTabSz="914400" fontAlgn="base">
              <a:spcBef>
                <a:spcPct val="0"/>
              </a:spcBef>
              <a:spcAft>
                <a:spcPct val="0"/>
              </a:spcAft>
            </a:pPr>
            <a:r>
              <a:rPr kumimoji="1" lang="ja-JP" altLang="en-US" sz="1200">
                <a:solidFill>
                  <a:srgbClr val="000000"/>
                </a:solidFill>
                <a:latin typeface="+mn-ea"/>
              </a:rPr>
              <a:t>出典：デロイト：</a:t>
            </a:r>
            <a:r>
              <a:rPr kumimoji="1" lang="en-US" altLang="ja-JP" sz="1200" dirty="0">
                <a:solidFill>
                  <a:srgbClr val="000000"/>
                </a:solidFill>
                <a:latin typeface="+mn-ea"/>
              </a:rPr>
              <a:t>https://www2.deloitte.com/</a:t>
            </a:r>
            <a:r>
              <a:rPr kumimoji="1" lang="en-US" altLang="ja-JP" sz="1200" dirty="0" err="1">
                <a:solidFill>
                  <a:srgbClr val="000000"/>
                </a:solidFill>
                <a:latin typeface="+mn-ea"/>
              </a:rPr>
              <a:t>jp</a:t>
            </a:r>
            <a:r>
              <a:rPr kumimoji="1" lang="en-US" altLang="ja-JP" sz="1200" dirty="0">
                <a:solidFill>
                  <a:srgbClr val="000000"/>
                </a:solidFill>
                <a:latin typeface="+mn-ea"/>
              </a:rPr>
              <a:t>/ja/pages/about-</a:t>
            </a:r>
            <a:r>
              <a:rPr kumimoji="1" lang="en-US" altLang="ja-JP" sz="1200" dirty="0" err="1">
                <a:solidFill>
                  <a:srgbClr val="000000"/>
                </a:solidFill>
                <a:latin typeface="+mn-ea"/>
              </a:rPr>
              <a:t>deloitte</a:t>
            </a:r>
            <a:r>
              <a:rPr kumimoji="1" lang="en-US" altLang="ja-JP" sz="1200" dirty="0">
                <a:solidFill>
                  <a:srgbClr val="000000"/>
                </a:solidFill>
                <a:latin typeface="+mn-ea"/>
              </a:rPr>
              <a:t>/articles/ai-institute/state-of-generative-ai-in-</a:t>
            </a:r>
            <a:r>
              <a:rPr kumimoji="1" lang="en-US" altLang="ja-JP" sz="1200" dirty="0" err="1">
                <a:solidFill>
                  <a:srgbClr val="000000"/>
                </a:solidFill>
                <a:latin typeface="+mn-ea"/>
              </a:rPr>
              <a:t>enterprise.html</a:t>
            </a:r>
            <a:endParaRPr kumimoji="1" lang="ja-JP" altLang="en-US" sz="1200">
              <a:solidFill>
                <a:srgbClr val="000000"/>
              </a:solidFill>
              <a:latin typeface="+mn-ea"/>
            </a:endParaRPr>
          </a:p>
        </p:txBody>
      </p:sp>
    </p:spTree>
    <p:extLst>
      <p:ext uri="{BB962C8B-B14F-4D97-AF65-F5344CB8AC3E}">
        <p14:creationId xmlns:p14="http://schemas.microsoft.com/office/powerpoint/2010/main" val="4212800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83</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1. </a:t>
            </a:r>
            <a:r>
              <a:rPr kumimoji="1" lang="ja-JP" altLang="en-US" b="1" kern="1200">
                <a:solidFill>
                  <a:schemeClr val="bg1"/>
                </a:solidFill>
                <a:latin typeface="+mn-ea"/>
                <a:ea typeface="+mn-ea"/>
                <a:cs typeface="+mn-cs"/>
              </a:rPr>
              <a:t>プロジェクトスコープの決定</a:t>
            </a:r>
            <a:endParaRPr kumimoji="1" lang="ja-JP" altLang="en-US"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967419" y="5862172"/>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1393653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84</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943262" y="1472271"/>
            <a:ext cx="4269117" cy="1692771"/>
          </a:xfrm>
          <a:prstGeom prst="rect">
            <a:avLst/>
          </a:prstGeom>
          <a:noFill/>
        </p:spPr>
        <p:txBody>
          <a:bodyPr wrap="none" rtlCol="0">
            <a:spAutoFit/>
          </a:bodyPr>
          <a:lstStyle/>
          <a:p>
            <a:pPr defTabSz="914400" fontAlgn="base">
              <a:spcBef>
                <a:spcPct val="0"/>
              </a:spcBef>
              <a:spcAft>
                <a:spcPct val="0"/>
              </a:spcAft>
            </a:pPr>
            <a:r>
              <a:rPr kumimoji="1" lang="en-US" altLang="ja-JP" sz="2400" b="1" dirty="0">
                <a:solidFill>
                  <a:srgbClr val="F36C37"/>
                </a:solidFill>
                <a:latin typeface="+mn-ea"/>
              </a:rPr>
              <a:t>AI </a:t>
            </a:r>
            <a:r>
              <a:rPr kumimoji="1" lang="ja-JP" altLang="en-US" sz="2400" b="1">
                <a:solidFill>
                  <a:srgbClr val="F36C37"/>
                </a:solidFill>
                <a:latin typeface="+mn-ea"/>
              </a:rPr>
              <a:t>開発の全体像</a:t>
            </a:r>
            <a:endParaRPr kumimoji="1" lang="en-US" altLang="ja-JP" sz="24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プロジェクトの目的設定</a:t>
            </a:r>
            <a:endParaRPr kumimoji="1" lang="en-US" altLang="ja-JP" sz="2000"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目的の洗い出し</a:t>
            </a:r>
            <a:endParaRPr kumimoji="1" lang="en-US" altLang="ja-JP" sz="2000"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プロジェクトスコープの決定</a:t>
            </a:r>
            <a:endParaRPr kumimoji="1" lang="en-US" altLang="ja-JP" sz="2000"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データエンジニアリング</a:t>
            </a:r>
            <a:endParaRPr kumimoji="1" lang="en-US" altLang="ja-JP" sz="2000" dirty="0">
              <a:solidFill>
                <a:srgbClr val="000000"/>
              </a:solidFill>
              <a:latin typeface="+mn-ea"/>
            </a:endParaRPr>
          </a:p>
        </p:txBody>
      </p:sp>
    </p:spTree>
    <p:extLst>
      <p:ext uri="{BB962C8B-B14F-4D97-AF65-F5344CB8AC3E}">
        <p14:creationId xmlns:p14="http://schemas.microsoft.com/office/powerpoint/2010/main" val="1920779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err="1"/>
              <a:t>第</a:t>
            </a:r>
            <a:r>
              <a:rPr lang="en-US" dirty="0"/>
              <a:t> 3 </a:t>
            </a:r>
            <a:r>
              <a:rPr lang="en-US" dirty="0" err="1"/>
              <a:t>章</a:t>
            </a:r>
            <a:r>
              <a:rPr lang="en-US" dirty="0"/>
              <a:t> </a:t>
            </a:r>
            <a:r>
              <a:rPr lang="en-US" altLang="ja-JP" dirty="0"/>
              <a:t>AI </a:t>
            </a:r>
            <a:r>
              <a:rPr lang="ja-JP" altLang="en-US"/>
              <a:t>の開発プロセス</a:t>
            </a:r>
            <a:endParaRPr dirty="0"/>
          </a:p>
        </p:txBody>
      </p:sp>
    </p:spTree>
    <p:extLst>
      <p:ext uri="{BB962C8B-B14F-4D97-AF65-F5344CB8AC3E}">
        <p14:creationId xmlns:p14="http://schemas.microsoft.com/office/powerpoint/2010/main" val="3122556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a:t>
            </a:r>
            <a:r>
              <a:rPr lang="ja-JP" altLang="en-US" sz="2000" b="1">
                <a:solidFill>
                  <a:srgbClr val="F36C37"/>
                </a:solidFill>
              </a:rPr>
              <a:t>は、</a:t>
            </a:r>
            <a:r>
              <a:rPr lang="en-US" altLang="ja-JP" sz="2000" b="1" dirty="0">
                <a:solidFill>
                  <a:srgbClr val="F36C37"/>
                </a:solidFill>
              </a:rPr>
              <a:t>AI </a:t>
            </a:r>
            <a:r>
              <a:rPr lang="ja-JP" altLang="en-US" sz="2000" b="1">
                <a:solidFill>
                  <a:srgbClr val="F36C37"/>
                </a:solidFill>
              </a:rPr>
              <a:t>開発の全体像についてお話します。</a:t>
            </a:r>
            <a:br>
              <a:rPr lang="en-US" altLang="ja-JP" sz="2000" b="1" dirty="0">
                <a:solidFill>
                  <a:srgbClr val="F36C37"/>
                </a:solidFill>
              </a:rPr>
            </a:br>
            <a:r>
              <a:rPr lang="en-US" altLang="ja-JP" sz="2000" b="1" dirty="0">
                <a:solidFill>
                  <a:srgbClr val="F36C37"/>
                </a:solidFill>
              </a:rPr>
              <a:t>AI </a:t>
            </a:r>
            <a:r>
              <a:rPr lang="ja-JP" altLang="en-US" sz="2000" b="1">
                <a:solidFill>
                  <a:srgbClr val="F36C37"/>
                </a:solidFill>
              </a:rPr>
              <a:t>構築に時間のかかる部分や重要な点を抑えたうえで最適な</a:t>
            </a:r>
            <a:r>
              <a:rPr lang="en-US" altLang="ja-JP" sz="2000" b="1" dirty="0">
                <a:solidFill>
                  <a:srgbClr val="F36C37"/>
                </a:solidFill>
              </a:rPr>
              <a:t>AI</a:t>
            </a:r>
            <a:r>
              <a:rPr lang="ja-JP" altLang="en-US" sz="2000" b="1">
                <a:solidFill>
                  <a:srgbClr val="F36C37"/>
                </a:solidFill>
              </a:rPr>
              <a:t>開発の設計が出来るようになりましょう。</a:t>
            </a:r>
            <a:endParaRPr lang="en-US" altLang="ja-JP"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86</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en-US" altLang="ja-JP" sz="2000" dirty="0"/>
              <a:t>AI </a:t>
            </a:r>
            <a:r>
              <a:rPr lang="ja-JP" altLang="en-US" sz="2000"/>
              <a:t>開発の流れが説明できる</a:t>
            </a:r>
            <a:endParaRPr lang="en-US" altLang="ja-JP" sz="2000" dirty="0"/>
          </a:p>
          <a:p>
            <a:pPr marL="514350" indent="-514350">
              <a:spcBef>
                <a:spcPts val="0"/>
              </a:spcBef>
            </a:pPr>
            <a:r>
              <a:rPr lang="ja-JP" altLang="en-US" sz="2000"/>
              <a:t>評価指標の特徴を説明し使い分けができる</a:t>
            </a:r>
            <a:endParaRPr lang="en-US" altLang="ja-JP" sz="2000" dirty="0"/>
          </a:p>
          <a:p>
            <a:pPr marL="514350" indent="-514350">
              <a:spcBef>
                <a:spcPts val="0"/>
              </a:spcBef>
            </a:pPr>
            <a:r>
              <a:rPr lang="ja-JP" altLang="en-US" sz="2000"/>
              <a:t>生成</a:t>
            </a:r>
            <a:r>
              <a:rPr lang="en-US" altLang="ja-JP" sz="2000" dirty="0"/>
              <a:t> AI </a:t>
            </a:r>
            <a:r>
              <a:rPr lang="ja-JP" altLang="en-US" sz="2000"/>
              <a:t>と特化型</a:t>
            </a:r>
            <a:r>
              <a:rPr lang="en-US" altLang="ja-JP" sz="2000" dirty="0"/>
              <a:t> AI </a:t>
            </a:r>
            <a:r>
              <a:rPr lang="ja-JP" altLang="en-US" sz="2000"/>
              <a:t>の使い分けができる</a:t>
            </a:r>
            <a:endParaRPr lang="en-US" altLang="ja-JP" sz="2000" dirty="0"/>
          </a:p>
          <a:p>
            <a:pPr marL="514350" indent="-514350">
              <a:spcBef>
                <a:spcPts val="0"/>
              </a:spcBef>
            </a:pPr>
            <a:endParaRPr lang="ja-JP" altLang="en-US" sz="200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376028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87</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1615810" y="1400410"/>
            <a:ext cx="3474028" cy="4770537"/>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とは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機械学習とは</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教師あり学習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回帰</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分類</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教師なし学習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クラスタリング</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教科学習</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ディープラーニングとは</a:t>
            </a:r>
            <a:endParaRPr kumimoji="1" lang="en-US" altLang="ja-JP" dirty="0">
              <a:solidFill>
                <a:srgbClr val="000000"/>
              </a:solidFill>
              <a:latin typeface="+mn-ea"/>
            </a:endParaRP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のタスク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画像処理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自然言語処理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時系列</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生成</a:t>
            </a:r>
            <a:r>
              <a:rPr kumimoji="1" lang="en-US" altLang="ja-JP" dirty="0">
                <a:solidFill>
                  <a:srgbClr val="000000"/>
                </a:solidFill>
                <a:latin typeface="+mn-ea"/>
              </a:rPr>
              <a:t>AI</a:t>
            </a: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の誤認識</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b="1">
                <a:solidFill>
                  <a:srgbClr val="F36C37"/>
                </a:solidFill>
                <a:latin typeface="+mn-ea"/>
              </a:rPr>
              <a:t>責任ある</a:t>
            </a:r>
            <a:r>
              <a:rPr kumimoji="1" lang="en-US" altLang="ja-JP" sz="2000" b="1" dirty="0">
                <a:solidFill>
                  <a:srgbClr val="F36C37"/>
                </a:solidFill>
                <a:latin typeface="+mn-ea"/>
              </a:rPr>
              <a:t> AI </a:t>
            </a:r>
            <a:r>
              <a:rPr kumimoji="1" lang="ja-JP" altLang="en-US" sz="2000" b="1">
                <a:solidFill>
                  <a:srgbClr val="F36C37"/>
                </a:solidFill>
                <a:latin typeface="+mn-ea"/>
              </a:rPr>
              <a:t>の原則</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2618663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ja-JP" altLang="en-US">
                <a:solidFill>
                  <a:srgbClr val="F36C37"/>
                </a:solidFill>
              </a:rPr>
              <a:t>データの収集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データの前処理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アルゴリズムの選択・モデル構築</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モデルの評価</a:t>
            </a:r>
            <a:endParaRPr lang="en-US" altLang="ja-JP" dirty="0">
              <a:solidFill>
                <a:srgbClr val="F36C37"/>
              </a:solidFill>
            </a:endParaRPr>
          </a:p>
          <a:p>
            <a:pPr>
              <a:spcBef>
                <a:spcPts val="0"/>
              </a:spcBef>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en-US" altLang="ja-JP" sz="3600" spc="150" dirty="0">
                <a:solidFill>
                  <a:srgbClr val="F36C37"/>
                </a:solidFill>
              </a:rPr>
              <a:t> 3 </a:t>
            </a:r>
            <a:r>
              <a:rPr lang="ja-JP" altLang="en-US" sz="3600" spc="150">
                <a:solidFill>
                  <a:srgbClr val="F36C37"/>
                </a:solidFill>
              </a:rPr>
              <a:t>章　</a:t>
            </a:r>
            <a:r>
              <a:rPr lang="en-US" altLang="ja-JP" sz="3600" spc="150" dirty="0">
                <a:solidFill>
                  <a:srgbClr val="F36C37"/>
                </a:solidFill>
              </a:rPr>
              <a:t>AI </a:t>
            </a:r>
            <a:r>
              <a:rPr lang="ja-JP" altLang="en-US" sz="3600" spc="150">
                <a:solidFill>
                  <a:srgbClr val="F36C37"/>
                </a:solidFill>
              </a:rPr>
              <a:t>の開発プロセス</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259889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データの収集</a:t>
            </a:r>
            <a:endParaRPr kumimoji="1" lang="ja-JP" altLang="en-US" sz="2400" b="1" dirty="0">
              <a:solidFill>
                <a:srgbClr val="F36C37"/>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データの前処理</a:t>
            </a:r>
            <a:endParaRPr kumimoji="1" lang="ja-JP" altLang="en-US" sz="2400" b="1" dirty="0">
              <a:solidFill>
                <a:srgbClr val="F36C37"/>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アルゴリズム選択</a:t>
            </a:r>
            <a:endParaRPr kumimoji="1" lang="ja-JP" altLang="en-US" sz="2400" b="1" dirty="0">
              <a:solidFill>
                <a:srgbClr val="F36C37"/>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モデルの学習</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モデルの検証</a:t>
            </a:r>
            <a:endParaRPr kumimoji="1" lang="ja-JP" altLang="en-US" sz="2400" b="1" dirty="0">
              <a:solidFill>
                <a:srgbClr val="F36C37"/>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モデルの評価</a:t>
            </a:r>
            <a:endParaRPr kumimoji="1" lang="ja-JP" altLang="en-US" sz="2400" b="1" dirty="0">
              <a:solidFill>
                <a:srgbClr val="F36C37"/>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2767280"/>
            <a:ext cx="553998" cy="132343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問題提議</a:t>
            </a:r>
            <a:endParaRPr kumimoji="1" lang="ja-JP" altLang="en-US" sz="2400" b="1" dirty="0">
              <a:solidFill>
                <a:srgbClr val="F36C37"/>
              </a:solidFill>
              <a:latin typeface="+mn-ea"/>
            </a:endParaRPr>
          </a:p>
        </p:txBody>
      </p:sp>
    </p:spTree>
    <p:extLst>
      <p:ext uri="{BB962C8B-B14F-4D97-AF65-F5344CB8AC3E}">
        <p14:creationId xmlns:p14="http://schemas.microsoft.com/office/powerpoint/2010/main" val="278268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89EEE81A-0557-48B5-B389-321EC8150B35}"/>
              </a:ext>
            </a:extLst>
          </p:cNvPr>
          <p:cNvGraphicFramePr/>
          <p:nvPr>
            <p:extLst>
              <p:ext uri="{D42A27DB-BD31-4B8C-83A1-F6EECF244321}">
                <p14:modId xmlns:p14="http://schemas.microsoft.com/office/powerpoint/2010/main" val="2251431518"/>
              </p:ext>
            </p:extLst>
          </p:nvPr>
        </p:nvGraphicFramePr>
        <p:xfrm>
          <a:off x="1935881" y="659106"/>
          <a:ext cx="8532440" cy="224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タイトル 5">
            <a:extLst>
              <a:ext uri="{FF2B5EF4-FFF2-40B4-BE49-F238E27FC236}">
                <a16:creationId xmlns:a16="http://schemas.microsoft.com/office/drawing/2014/main" id="{15DAAC0C-7CC0-4EED-8735-595FC60DEF3A}"/>
              </a:ext>
            </a:extLst>
          </p:cNvPr>
          <p:cNvSpPr>
            <a:spLocks noGrp="1"/>
          </p:cNvSpPr>
          <p:nvPr>
            <p:ph type="title"/>
          </p:nvPr>
        </p:nvSpPr>
        <p:spPr/>
        <p:txBody>
          <a:bodyPr>
            <a:normAutofit/>
          </a:bodyPr>
          <a:lstStyle/>
          <a:p>
            <a:r>
              <a:rPr lang="ja-JP" altLang="en-US"/>
              <a:t>なぜ学ぶのか</a:t>
            </a:r>
            <a:endParaRPr lang="ja-JP" altLang="en-US" dirty="0"/>
          </a:p>
        </p:txBody>
      </p:sp>
      <p:sp>
        <p:nvSpPr>
          <p:cNvPr id="14" name="正方形/長方形 13">
            <a:extLst>
              <a:ext uri="{FF2B5EF4-FFF2-40B4-BE49-F238E27FC236}">
                <a16:creationId xmlns:a16="http://schemas.microsoft.com/office/drawing/2014/main" id="{6F6950C7-5B23-43C3-BC00-20B3977EC176}"/>
              </a:ext>
            </a:extLst>
          </p:cNvPr>
          <p:cNvSpPr/>
          <p:nvPr/>
        </p:nvSpPr>
        <p:spPr>
          <a:xfrm>
            <a:off x="1801678" y="2228850"/>
            <a:ext cx="1747280"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ゴール設定</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スコープ検討</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業務分析</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p:txBody>
      </p:sp>
      <p:sp>
        <p:nvSpPr>
          <p:cNvPr id="15" name="正方形/長方形 14">
            <a:extLst>
              <a:ext uri="{FF2B5EF4-FFF2-40B4-BE49-F238E27FC236}">
                <a16:creationId xmlns:a16="http://schemas.microsoft.com/office/drawing/2014/main" id="{5F89572E-5664-44C0-B90C-82DF3D2E7FDA}"/>
              </a:ext>
            </a:extLst>
          </p:cNvPr>
          <p:cNvSpPr/>
          <p:nvPr/>
        </p:nvSpPr>
        <p:spPr>
          <a:xfrm>
            <a:off x="3680382" y="2228850"/>
            <a:ext cx="1747280"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技術検証</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モデル作成</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機械学習</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サンプル</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p:txBody>
      </p:sp>
      <p:sp>
        <p:nvSpPr>
          <p:cNvPr id="18" name="正方形/長方形 17">
            <a:extLst>
              <a:ext uri="{FF2B5EF4-FFF2-40B4-BE49-F238E27FC236}">
                <a16:creationId xmlns:a16="http://schemas.microsoft.com/office/drawing/2014/main" id="{FFC28DF6-4B51-4681-AF8A-169354A51BAC}"/>
              </a:ext>
            </a:extLst>
          </p:cNvPr>
          <p:cNvSpPr/>
          <p:nvPr/>
        </p:nvSpPr>
        <p:spPr>
          <a:xfrm>
            <a:off x="5461507" y="2228849"/>
            <a:ext cx="1584834"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業務データ</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限定的導入</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p:txBody>
      </p:sp>
      <p:sp>
        <p:nvSpPr>
          <p:cNvPr id="19" name="正方形/長方形 18">
            <a:extLst>
              <a:ext uri="{FF2B5EF4-FFF2-40B4-BE49-F238E27FC236}">
                <a16:creationId xmlns:a16="http://schemas.microsoft.com/office/drawing/2014/main" id="{97674681-B7B5-4A0E-9D7D-63CB4D705D11}"/>
              </a:ext>
            </a:extLst>
          </p:cNvPr>
          <p:cNvSpPr/>
          <p:nvPr/>
        </p:nvSpPr>
        <p:spPr>
          <a:xfrm>
            <a:off x="7207388" y="2228849"/>
            <a:ext cx="1333069"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効果測定</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インパクト測定</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p:txBody>
      </p:sp>
      <p:sp>
        <p:nvSpPr>
          <p:cNvPr id="20" name="正方形/長方形 19">
            <a:extLst>
              <a:ext uri="{FF2B5EF4-FFF2-40B4-BE49-F238E27FC236}">
                <a16:creationId xmlns:a16="http://schemas.microsoft.com/office/drawing/2014/main" id="{B7CD4D02-AB20-4546-AA6E-BFCD2584CF2C}"/>
              </a:ext>
            </a:extLst>
          </p:cNvPr>
          <p:cNvSpPr/>
          <p:nvPr/>
        </p:nvSpPr>
        <p:spPr>
          <a:xfrm>
            <a:off x="8721041" y="2199199"/>
            <a:ext cx="1747280"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運用開始</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p:txBody>
      </p:sp>
      <p:sp>
        <p:nvSpPr>
          <p:cNvPr id="3" name="正方形/長方形 2">
            <a:extLst>
              <a:ext uri="{FF2B5EF4-FFF2-40B4-BE49-F238E27FC236}">
                <a16:creationId xmlns:a16="http://schemas.microsoft.com/office/drawing/2014/main" id="{250B02B3-E71D-8A0F-7E17-CE39C5B89B03}"/>
              </a:ext>
            </a:extLst>
          </p:cNvPr>
          <p:cNvSpPr/>
          <p:nvPr/>
        </p:nvSpPr>
        <p:spPr>
          <a:xfrm>
            <a:off x="1414040" y="1141707"/>
            <a:ext cx="9363919" cy="2654519"/>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 name="正方形/長方形 3">
            <a:extLst>
              <a:ext uri="{FF2B5EF4-FFF2-40B4-BE49-F238E27FC236}">
                <a16:creationId xmlns:a16="http://schemas.microsoft.com/office/drawing/2014/main" id="{049877F0-F670-E350-5599-7C5157F16E0A}"/>
              </a:ext>
            </a:extLst>
          </p:cNvPr>
          <p:cNvSpPr/>
          <p:nvPr/>
        </p:nvSpPr>
        <p:spPr>
          <a:xfrm>
            <a:off x="4947602" y="981069"/>
            <a:ext cx="2777924" cy="358816"/>
          </a:xfrm>
          <a:prstGeom prst="rect">
            <a:avLst/>
          </a:prstGeom>
          <a:solidFill>
            <a:schemeClr val="bg1"/>
          </a:solid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dirty="0">
                <a:solidFill>
                  <a:srgbClr val="F36C37"/>
                </a:solidFill>
                <a:latin typeface="+mn-ea"/>
              </a:rPr>
              <a:t>AI </a:t>
            </a:r>
            <a:r>
              <a:rPr kumimoji="1" lang="ja-JP" altLang="en-US" sz="2000">
                <a:solidFill>
                  <a:srgbClr val="F36C37"/>
                </a:solidFill>
                <a:latin typeface="+mn-ea"/>
              </a:rPr>
              <a:t>導入のフロー</a:t>
            </a:r>
            <a:endParaRPr kumimoji="1" lang="ja-JP" altLang="en-US" sz="2000" dirty="0">
              <a:solidFill>
                <a:srgbClr val="F36C37"/>
              </a:solidFill>
              <a:latin typeface="+mn-ea"/>
            </a:endParaRPr>
          </a:p>
        </p:txBody>
      </p:sp>
      <p:sp>
        <p:nvSpPr>
          <p:cNvPr id="7" name="テキスト ボックス 6">
            <a:extLst>
              <a:ext uri="{FF2B5EF4-FFF2-40B4-BE49-F238E27FC236}">
                <a16:creationId xmlns:a16="http://schemas.microsoft.com/office/drawing/2014/main" id="{409A768D-EEA9-9293-D0CD-3C08B9558595}"/>
              </a:ext>
            </a:extLst>
          </p:cNvPr>
          <p:cNvSpPr txBox="1"/>
          <p:nvPr/>
        </p:nvSpPr>
        <p:spPr>
          <a:xfrm>
            <a:off x="3460500" y="3395984"/>
            <a:ext cx="5270995"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各工程で数十</a:t>
            </a:r>
            <a:r>
              <a:rPr kumimoji="1" lang="en-US" altLang="ja-JP" sz="2000" b="1" dirty="0">
                <a:solidFill>
                  <a:srgbClr val="F36C37"/>
                </a:solidFill>
                <a:latin typeface="+mn-ea"/>
              </a:rPr>
              <a:t>~</a:t>
            </a:r>
            <a:r>
              <a:rPr kumimoji="1" lang="ja-JP" altLang="en-US" sz="2000" b="1">
                <a:solidFill>
                  <a:srgbClr val="F36C37"/>
                </a:solidFill>
                <a:latin typeface="+mn-ea"/>
              </a:rPr>
              <a:t>数千万円のコストが発生する</a:t>
            </a:r>
            <a:endParaRPr kumimoji="1" lang="ja-JP" altLang="en-US" sz="2000" b="1" dirty="0">
              <a:solidFill>
                <a:srgbClr val="F36C37"/>
              </a:solidFill>
              <a:latin typeface="+mn-ea"/>
            </a:endParaRPr>
          </a:p>
        </p:txBody>
      </p:sp>
      <p:pic>
        <p:nvPicPr>
          <p:cNvPr id="9" name="Picture 2" descr="図１：データサイエンティストに求められるスキルセット">
            <a:extLst>
              <a:ext uri="{FF2B5EF4-FFF2-40B4-BE49-F238E27FC236}">
                <a16:creationId xmlns:a16="http://schemas.microsoft.com/office/drawing/2014/main" id="{6054E1D5-65AA-619C-CBC6-A3D04D8673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251" y="4089150"/>
            <a:ext cx="3401351" cy="219961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D79619B-12BE-5B62-92D4-1A79FF654132}"/>
              </a:ext>
            </a:extLst>
          </p:cNvPr>
          <p:cNvSpPr txBox="1"/>
          <p:nvPr/>
        </p:nvSpPr>
        <p:spPr>
          <a:xfrm>
            <a:off x="5427662" y="4883368"/>
            <a:ext cx="5314275" cy="646331"/>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特定のスキルだけではなく、幅広いスキルを身につける</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2000" b="1">
                <a:solidFill>
                  <a:srgbClr val="F36C37"/>
                </a:solidFill>
                <a:latin typeface="+mn-ea"/>
              </a:rPr>
              <a:t>→プロジェクトを成功に導く</a:t>
            </a:r>
            <a:endParaRPr kumimoji="1" lang="ja-JP" altLang="en-US"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759E77C7-DE72-D629-AEE9-BF905243832B}"/>
              </a:ext>
            </a:extLst>
          </p:cNvPr>
          <p:cNvSpPr txBox="1"/>
          <p:nvPr/>
        </p:nvSpPr>
        <p:spPr>
          <a:xfrm>
            <a:off x="3262525" y="6288762"/>
            <a:ext cx="1685077" cy="230832"/>
          </a:xfrm>
          <a:prstGeom prst="rect">
            <a:avLst/>
          </a:prstGeom>
          <a:noFill/>
        </p:spPr>
        <p:txBody>
          <a:bodyPr wrap="none" rtlCol="0">
            <a:spAutoFit/>
          </a:bodyPr>
          <a:lstStyle/>
          <a:p>
            <a:pPr algn="ctr" defTabSz="914400" fontAlgn="base">
              <a:spcBef>
                <a:spcPct val="0"/>
              </a:spcBef>
              <a:spcAft>
                <a:spcPct val="0"/>
              </a:spcAft>
            </a:pPr>
            <a:r>
              <a:rPr kumimoji="1" lang="ja-JP" altLang="en-US" sz="900">
                <a:solidFill>
                  <a:srgbClr val="000000"/>
                </a:solidFill>
                <a:latin typeface="+mn-ea"/>
              </a:rPr>
              <a:t>データサイエンティスト協会</a:t>
            </a:r>
            <a:endParaRPr kumimoji="1" lang="ja-JP" altLang="en-US" sz="900" dirty="0">
              <a:solidFill>
                <a:srgbClr val="000000"/>
              </a:solidFill>
              <a:latin typeface="+mn-ea"/>
            </a:endParaRPr>
          </a:p>
        </p:txBody>
      </p:sp>
    </p:spTree>
    <p:extLst>
      <p:ext uri="{BB962C8B-B14F-4D97-AF65-F5344CB8AC3E}">
        <p14:creationId xmlns:p14="http://schemas.microsoft.com/office/powerpoint/2010/main" val="3246497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7"/>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開発スコープの確認</a:t>
            </a:r>
            <a:endParaRPr kumimoji="1" lang="ja-JP" altLang="en-US" sz="2400" b="1" dirty="0">
              <a:solidFill>
                <a:srgbClr val="F36C37"/>
              </a:solidFill>
              <a:latin typeface="+mn-ea"/>
            </a:endParaRPr>
          </a:p>
        </p:txBody>
      </p:sp>
    </p:spTree>
    <p:extLst>
      <p:ext uri="{BB962C8B-B14F-4D97-AF65-F5344CB8AC3E}">
        <p14:creationId xmlns:p14="http://schemas.microsoft.com/office/powerpoint/2010/main" val="886548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61CC79-4661-A96C-2F67-5D7920AC72BC}"/>
              </a:ext>
            </a:extLst>
          </p:cNvPr>
          <p:cNvSpPr>
            <a:spLocks noGrp="1"/>
          </p:cNvSpPr>
          <p:nvPr>
            <p:ph type="title"/>
          </p:nvPr>
        </p:nvSpPr>
        <p:spPr/>
        <p:txBody>
          <a:bodyPr/>
          <a:lstStyle/>
          <a:p>
            <a:r>
              <a:rPr kumimoji="1" lang="en-US" altLang="ja-JP" dirty="0"/>
              <a:t>AI </a:t>
            </a:r>
            <a:r>
              <a:rPr kumimoji="1" lang="ja-JP" altLang="en-US"/>
              <a:t>開発スコープ</a:t>
            </a:r>
          </a:p>
        </p:txBody>
      </p:sp>
      <p:sp>
        <p:nvSpPr>
          <p:cNvPr id="3" name="スライド番号プレースホルダー 2">
            <a:extLst>
              <a:ext uri="{FF2B5EF4-FFF2-40B4-BE49-F238E27FC236}">
                <a16:creationId xmlns:a16="http://schemas.microsoft.com/office/drawing/2014/main" id="{CA50E60C-F60C-E82A-5091-6160654415AF}"/>
              </a:ext>
            </a:extLst>
          </p:cNvPr>
          <p:cNvSpPr>
            <a:spLocks noGrp="1"/>
          </p:cNvSpPr>
          <p:nvPr>
            <p:ph type="sldNum" sz="quarter" idx="10"/>
          </p:nvPr>
        </p:nvSpPr>
        <p:spPr/>
        <p:txBody>
          <a:bodyPr/>
          <a:lstStyle/>
          <a:p>
            <a:fld id="{5D750650-B10A-47BF-93C2-E1678438B37A}" type="slidenum">
              <a:rPr lang="en-US" altLang="ja-JP" smtClean="0"/>
              <a:pPr/>
              <a:t>91</a:t>
            </a:fld>
            <a:endParaRPr lang="en-US" altLang="ja-JP" dirty="0"/>
          </a:p>
        </p:txBody>
      </p:sp>
      <p:sp>
        <p:nvSpPr>
          <p:cNvPr id="6" name="テキスト ボックス 5">
            <a:extLst>
              <a:ext uri="{FF2B5EF4-FFF2-40B4-BE49-F238E27FC236}">
                <a16:creationId xmlns:a16="http://schemas.microsoft.com/office/drawing/2014/main" id="{D20128F5-A1ED-7E04-A8FE-AF6AFD8C1724}"/>
              </a:ext>
            </a:extLst>
          </p:cNvPr>
          <p:cNvSpPr txBox="1"/>
          <p:nvPr/>
        </p:nvSpPr>
        <p:spPr>
          <a:xfrm>
            <a:off x="468313" y="1234545"/>
            <a:ext cx="6936514" cy="1200329"/>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2400">
                <a:solidFill>
                  <a:srgbClr val="F36C37"/>
                </a:solidFill>
                <a:latin typeface="+mn-ea"/>
              </a:rPr>
              <a:t>モデルの</a:t>
            </a:r>
            <a:r>
              <a:rPr kumimoji="1" lang="ja-JP" altLang="en-US" sz="2400" b="1">
                <a:solidFill>
                  <a:srgbClr val="F36C37"/>
                </a:solidFill>
                <a:latin typeface="+mn-ea"/>
              </a:rPr>
              <a:t>出力</a:t>
            </a:r>
            <a:r>
              <a:rPr kumimoji="1" lang="ja-JP" altLang="en-US" sz="2400">
                <a:solidFill>
                  <a:srgbClr val="F36C37"/>
                </a:solidFill>
                <a:latin typeface="+mn-ea"/>
              </a:rPr>
              <a:t>は？</a:t>
            </a:r>
            <a:endParaRPr kumimoji="1" lang="en-US" altLang="ja-JP" sz="2400"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sz="2400">
                <a:solidFill>
                  <a:srgbClr val="F36C37"/>
                </a:solidFill>
                <a:latin typeface="+mn-ea"/>
              </a:rPr>
              <a:t>機械学習の</a:t>
            </a:r>
            <a:r>
              <a:rPr kumimoji="1" lang="ja-JP" altLang="en-US" sz="2400" b="1">
                <a:solidFill>
                  <a:srgbClr val="F36C37"/>
                </a:solidFill>
                <a:latin typeface="+mn-ea"/>
              </a:rPr>
              <a:t>タスク</a:t>
            </a:r>
            <a:r>
              <a:rPr kumimoji="1" lang="ja-JP" altLang="en-US" sz="2400">
                <a:solidFill>
                  <a:srgbClr val="F36C37"/>
                </a:solidFill>
                <a:latin typeface="+mn-ea"/>
              </a:rPr>
              <a:t>は？</a:t>
            </a:r>
            <a:endParaRPr kumimoji="1" lang="en-US" altLang="ja-JP" sz="2400"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sz="2400">
                <a:solidFill>
                  <a:srgbClr val="F36C37"/>
                </a:solidFill>
                <a:latin typeface="+mn-ea"/>
              </a:rPr>
              <a:t>どのような条件の場合に</a:t>
            </a:r>
            <a:r>
              <a:rPr kumimoji="1" lang="ja-JP" altLang="en-US" sz="2400" b="1">
                <a:solidFill>
                  <a:srgbClr val="F36C37"/>
                </a:solidFill>
                <a:latin typeface="+mn-ea"/>
              </a:rPr>
              <a:t>モデルを成功</a:t>
            </a:r>
            <a:r>
              <a:rPr kumimoji="1" lang="ja-JP" altLang="en-US" sz="2400">
                <a:solidFill>
                  <a:srgbClr val="F36C37"/>
                </a:solidFill>
                <a:latin typeface="+mn-ea"/>
              </a:rPr>
              <a:t>とする？</a:t>
            </a:r>
            <a:endParaRPr kumimoji="1" lang="ja-JP" altLang="en-US" sz="2400" dirty="0">
              <a:solidFill>
                <a:srgbClr val="F36C37"/>
              </a:solidFill>
              <a:latin typeface="+mn-ea"/>
            </a:endParaRPr>
          </a:p>
        </p:txBody>
      </p:sp>
      <p:graphicFrame>
        <p:nvGraphicFramePr>
          <p:cNvPr id="147" name="表 146">
            <a:extLst>
              <a:ext uri="{FF2B5EF4-FFF2-40B4-BE49-F238E27FC236}">
                <a16:creationId xmlns:a16="http://schemas.microsoft.com/office/drawing/2014/main" id="{0A6C5108-B950-E229-89C4-49E58753296D}"/>
              </a:ext>
            </a:extLst>
          </p:cNvPr>
          <p:cNvGraphicFramePr>
            <a:graphicFrameLocks noGrp="1"/>
          </p:cNvGraphicFramePr>
          <p:nvPr/>
        </p:nvGraphicFramePr>
        <p:xfrm>
          <a:off x="852488" y="2941108"/>
          <a:ext cx="6049055" cy="3116456"/>
        </p:xfrm>
        <a:graphic>
          <a:graphicData uri="http://schemas.openxmlformats.org/drawingml/2006/table">
            <a:tbl>
              <a:tblPr firstRow="1" bandRow="1">
                <a:tableStyleId>{B301B821-A1FF-4177-AEE7-76D212191A09}</a:tableStyleId>
              </a:tblPr>
              <a:tblGrid>
                <a:gridCol w="1879309">
                  <a:extLst>
                    <a:ext uri="{9D8B030D-6E8A-4147-A177-3AD203B41FA5}">
                      <a16:colId xmlns:a16="http://schemas.microsoft.com/office/drawing/2014/main" val="2387944037"/>
                    </a:ext>
                  </a:extLst>
                </a:gridCol>
                <a:gridCol w="4169746">
                  <a:extLst>
                    <a:ext uri="{9D8B030D-6E8A-4147-A177-3AD203B41FA5}">
                      <a16:colId xmlns:a16="http://schemas.microsoft.com/office/drawing/2014/main" val="3622802678"/>
                    </a:ext>
                  </a:extLst>
                </a:gridCol>
              </a:tblGrid>
              <a:tr h="386589">
                <a:tc>
                  <a:txBody>
                    <a:bodyPr/>
                    <a:lstStyle/>
                    <a:p>
                      <a:pPr algn="ctr"/>
                      <a:r>
                        <a:rPr lang="ja-JP" altLang="en-US" sz="1800"/>
                        <a:t>タスク</a:t>
                      </a:r>
                    </a:p>
                  </a:txBody>
                  <a:tcPr anchor="ctr"/>
                </a:tc>
                <a:tc>
                  <a:txBody>
                    <a:bodyPr/>
                    <a:lstStyle/>
                    <a:p>
                      <a:pPr algn="ctr"/>
                      <a:r>
                        <a:rPr lang="ja-JP" altLang="en-US" sz="1800"/>
                        <a:t>出力</a:t>
                      </a:r>
                    </a:p>
                  </a:txBody>
                  <a:tcPr anchor="ctr"/>
                </a:tc>
                <a:extLst>
                  <a:ext uri="{0D108BD9-81ED-4DB2-BD59-A6C34878D82A}">
                    <a16:rowId xmlns:a16="http://schemas.microsoft.com/office/drawing/2014/main" val="3841848393"/>
                  </a:ext>
                </a:extLst>
              </a:tr>
              <a:tr h="386589">
                <a:tc>
                  <a:txBody>
                    <a:bodyPr/>
                    <a:lstStyle/>
                    <a:p>
                      <a:pPr algn="l"/>
                      <a:r>
                        <a:rPr lang="ja-JP" altLang="en-US" sz="1800"/>
                        <a:t>分類</a:t>
                      </a:r>
                    </a:p>
                  </a:txBody>
                  <a:tcPr anchor="ctr"/>
                </a:tc>
                <a:tc>
                  <a:txBody>
                    <a:bodyPr/>
                    <a:lstStyle/>
                    <a:p>
                      <a:r>
                        <a:rPr lang="ja-JP" altLang="en-US" sz="1800"/>
                        <a:t>カテゴリ値を予測</a:t>
                      </a:r>
                    </a:p>
                  </a:txBody>
                  <a:tcPr anchor="ctr"/>
                </a:tc>
                <a:extLst>
                  <a:ext uri="{0D108BD9-81ED-4DB2-BD59-A6C34878D82A}">
                    <a16:rowId xmlns:a16="http://schemas.microsoft.com/office/drawing/2014/main" val="3805143114"/>
                  </a:ext>
                </a:extLst>
              </a:tr>
              <a:tr h="386589">
                <a:tc>
                  <a:txBody>
                    <a:bodyPr/>
                    <a:lstStyle/>
                    <a:p>
                      <a:pPr algn="l"/>
                      <a:r>
                        <a:rPr lang="ja-JP" altLang="en-US" sz="1800"/>
                        <a:t>回帰</a:t>
                      </a:r>
                    </a:p>
                  </a:txBody>
                  <a:tcPr anchor="ctr"/>
                </a:tc>
                <a:tc>
                  <a:txBody>
                    <a:bodyPr/>
                    <a:lstStyle/>
                    <a:p>
                      <a:r>
                        <a:rPr lang="ja-JP" altLang="en-US" sz="1800"/>
                        <a:t>数値を予測</a:t>
                      </a:r>
                    </a:p>
                  </a:txBody>
                  <a:tcPr anchor="ctr"/>
                </a:tc>
                <a:extLst>
                  <a:ext uri="{0D108BD9-81ED-4DB2-BD59-A6C34878D82A}">
                    <a16:rowId xmlns:a16="http://schemas.microsoft.com/office/drawing/2014/main" val="1109854305"/>
                  </a:ext>
                </a:extLst>
              </a:tr>
              <a:tr h="386589">
                <a:tc>
                  <a:txBody>
                    <a:bodyPr/>
                    <a:lstStyle/>
                    <a:p>
                      <a:pPr algn="l"/>
                      <a:r>
                        <a:rPr lang="ja-JP" altLang="en-US" sz="1800"/>
                        <a:t>時系列予測</a:t>
                      </a:r>
                    </a:p>
                  </a:txBody>
                  <a:tcPr anchor="ctr"/>
                </a:tc>
                <a:tc>
                  <a:txBody>
                    <a:bodyPr/>
                    <a:lstStyle/>
                    <a:p>
                      <a:r>
                        <a:rPr lang="ja-JP" altLang="en-US" sz="1800"/>
                        <a:t>時系列データに基づいて将来の数値を予測</a:t>
                      </a:r>
                    </a:p>
                  </a:txBody>
                  <a:tcPr anchor="ctr"/>
                </a:tc>
                <a:extLst>
                  <a:ext uri="{0D108BD9-81ED-4DB2-BD59-A6C34878D82A}">
                    <a16:rowId xmlns:a16="http://schemas.microsoft.com/office/drawing/2014/main" val="3025300504"/>
                  </a:ext>
                </a:extLst>
              </a:tr>
              <a:tr h="676529">
                <a:tc>
                  <a:txBody>
                    <a:bodyPr/>
                    <a:lstStyle/>
                    <a:p>
                      <a:pPr algn="l"/>
                      <a:r>
                        <a:rPr lang="en-US" sz="1800" dirty="0"/>
                        <a:t>Computer Vision</a:t>
                      </a:r>
                    </a:p>
                  </a:txBody>
                  <a:tcPr anchor="ctr"/>
                </a:tc>
                <a:tc>
                  <a:txBody>
                    <a:bodyPr/>
                    <a:lstStyle/>
                    <a:p>
                      <a:r>
                        <a:rPr lang="ja-JP" altLang="en-US" sz="1800"/>
                        <a:t>画像を分類したり、画像内のオブジェクトを検出</a:t>
                      </a:r>
                    </a:p>
                  </a:txBody>
                  <a:tcPr anchor="ctr"/>
                </a:tc>
                <a:extLst>
                  <a:ext uri="{0D108BD9-81ED-4DB2-BD59-A6C34878D82A}">
                    <a16:rowId xmlns:a16="http://schemas.microsoft.com/office/drawing/2014/main" val="1083785089"/>
                  </a:ext>
                </a:extLst>
              </a:tr>
              <a:tr h="386589">
                <a:tc>
                  <a:txBody>
                    <a:bodyPr/>
                    <a:lstStyle/>
                    <a:p>
                      <a:pPr algn="l"/>
                      <a:r>
                        <a:rPr lang="ja-JP" altLang="en-US" sz="1800"/>
                        <a:t>自然言語処理 </a:t>
                      </a:r>
                      <a:r>
                        <a:rPr lang="en-US" altLang="ja-JP" sz="1800" dirty="0"/>
                        <a:t>(</a:t>
                      </a:r>
                      <a:r>
                        <a:rPr lang="en-US" sz="1800" dirty="0"/>
                        <a:t>NLP)</a:t>
                      </a:r>
                    </a:p>
                  </a:txBody>
                  <a:tcPr anchor="ctr"/>
                </a:tc>
                <a:tc>
                  <a:txBody>
                    <a:bodyPr/>
                    <a:lstStyle/>
                    <a:p>
                      <a:r>
                        <a:rPr lang="ja-JP" altLang="en-US" sz="1800"/>
                        <a:t>テキストから分析情報を抽出</a:t>
                      </a:r>
                    </a:p>
                  </a:txBody>
                  <a:tcPr anchor="ctr"/>
                </a:tc>
                <a:extLst>
                  <a:ext uri="{0D108BD9-81ED-4DB2-BD59-A6C34878D82A}">
                    <a16:rowId xmlns:a16="http://schemas.microsoft.com/office/drawing/2014/main" val="41918816"/>
                  </a:ext>
                </a:extLst>
              </a:tr>
            </a:tbl>
          </a:graphicData>
        </a:graphic>
      </p:graphicFrame>
      <p:sp>
        <p:nvSpPr>
          <p:cNvPr id="149" name="AutoShape 133" descr="play sound">
            <a:extLst>
              <a:ext uri="{FF2B5EF4-FFF2-40B4-BE49-F238E27FC236}">
                <a16:creationId xmlns:a16="http://schemas.microsoft.com/office/drawing/2014/main" id="{ED7DA3CE-8B0A-3972-D47F-A245D26AD2C3}"/>
              </a:ext>
            </a:extLst>
          </p:cNvPr>
          <p:cNvSpPr>
            <a:spLocks noChangeAspect="1" noChangeArrowheads="1"/>
          </p:cNvSpPr>
          <p:nvPr/>
        </p:nvSpPr>
        <p:spPr bwMode="auto">
          <a:xfrm>
            <a:off x="468313" y="-52455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AutoShape 134" descr="play sound">
            <a:extLst>
              <a:ext uri="{FF2B5EF4-FFF2-40B4-BE49-F238E27FC236}">
                <a16:creationId xmlns:a16="http://schemas.microsoft.com/office/drawing/2014/main" id="{2EFC916B-5FEF-330D-0396-13E9DF444429}"/>
              </a:ext>
            </a:extLst>
          </p:cNvPr>
          <p:cNvSpPr>
            <a:spLocks noChangeAspect="1" noChangeArrowheads="1"/>
          </p:cNvSpPr>
          <p:nvPr/>
        </p:nvSpPr>
        <p:spPr bwMode="auto">
          <a:xfrm>
            <a:off x="992188" y="-52455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AutoShape 135" descr="loader">
            <a:extLst>
              <a:ext uri="{FF2B5EF4-FFF2-40B4-BE49-F238E27FC236}">
                <a16:creationId xmlns:a16="http://schemas.microsoft.com/office/drawing/2014/main" id="{480032EC-0C99-DC13-A724-BAC8BC4B0E1F}"/>
              </a:ext>
            </a:extLst>
          </p:cNvPr>
          <p:cNvSpPr>
            <a:spLocks noChangeAspect="1" noChangeArrowheads="1"/>
          </p:cNvSpPr>
          <p:nvPr/>
        </p:nvSpPr>
        <p:spPr bwMode="auto">
          <a:xfrm>
            <a:off x="1516063" y="-52455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AutoShape 136" descr="logo with text">
            <a:extLst>
              <a:ext uri="{FF2B5EF4-FFF2-40B4-BE49-F238E27FC236}">
                <a16:creationId xmlns:a16="http://schemas.microsoft.com/office/drawing/2014/main" id="{CC260F98-18F4-8458-92BD-754519248A94}"/>
              </a:ext>
            </a:extLst>
          </p:cNvPr>
          <p:cNvSpPr>
            <a:spLocks noChangeAspect="1" noChangeArrowheads="1"/>
          </p:cNvSpPr>
          <p:nvPr/>
        </p:nvSpPr>
        <p:spPr bwMode="auto">
          <a:xfrm>
            <a:off x="468313" y="-52166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AutoShape 137" descr="close button">
            <a:extLst>
              <a:ext uri="{FF2B5EF4-FFF2-40B4-BE49-F238E27FC236}">
                <a16:creationId xmlns:a16="http://schemas.microsoft.com/office/drawing/2014/main" id="{741CA815-57DB-B3D2-232F-A543C879EFF3}"/>
              </a:ext>
            </a:extLst>
          </p:cNvPr>
          <p:cNvSpPr>
            <a:spLocks noChangeAspect="1" noChangeArrowheads="1"/>
          </p:cNvSpPr>
          <p:nvPr/>
        </p:nvSpPr>
        <p:spPr bwMode="auto">
          <a:xfrm>
            <a:off x="468313" y="-51876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AutoShape 138" descr="dropdown arrow">
            <a:extLst>
              <a:ext uri="{FF2B5EF4-FFF2-40B4-BE49-F238E27FC236}">
                <a16:creationId xmlns:a16="http://schemas.microsoft.com/office/drawing/2014/main" id="{31C80C90-F07F-DFC6-269E-62073D164D2D}"/>
              </a:ext>
            </a:extLst>
          </p:cNvPr>
          <p:cNvSpPr>
            <a:spLocks noChangeAspect="1" noChangeArrowheads="1"/>
          </p:cNvSpPr>
          <p:nvPr/>
        </p:nvSpPr>
        <p:spPr bwMode="auto">
          <a:xfrm>
            <a:off x="468313" y="-51282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AutoShape 139" descr="reverse  language">
            <a:extLst>
              <a:ext uri="{FF2B5EF4-FFF2-40B4-BE49-F238E27FC236}">
                <a16:creationId xmlns:a16="http://schemas.microsoft.com/office/drawing/2014/main" id="{772C978A-EBA4-3CDB-5669-5EDD9961E0F9}"/>
              </a:ext>
            </a:extLst>
          </p:cNvPr>
          <p:cNvSpPr>
            <a:spLocks noChangeAspect="1" noChangeArrowheads="1"/>
          </p:cNvSpPr>
          <p:nvPr/>
        </p:nvSpPr>
        <p:spPr bwMode="auto">
          <a:xfrm>
            <a:off x="468313" y="-50993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AutoShape 140" descr="dropdown arrow">
            <a:extLst>
              <a:ext uri="{FF2B5EF4-FFF2-40B4-BE49-F238E27FC236}">
                <a16:creationId xmlns:a16="http://schemas.microsoft.com/office/drawing/2014/main" id="{4AF167E2-0CF8-6EC9-CE14-A673848B71C0}"/>
              </a:ext>
            </a:extLst>
          </p:cNvPr>
          <p:cNvSpPr>
            <a:spLocks noChangeAspect="1" noChangeArrowheads="1"/>
          </p:cNvSpPr>
          <p:nvPr/>
        </p:nvSpPr>
        <p:spPr bwMode="auto">
          <a:xfrm>
            <a:off x="468313" y="-50428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AutoShape 141" descr="play sound">
            <a:extLst>
              <a:ext uri="{FF2B5EF4-FFF2-40B4-BE49-F238E27FC236}">
                <a16:creationId xmlns:a16="http://schemas.microsoft.com/office/drawing/2014/main" id="{707F915E-C10D-7A7B-478A-9272FCB929A7}"/>
              </a:ext>
            </a:extLst>
          </p:cNvPr>
          <p:cNvSpPr>
            <a:spLocks noChangeAspect="1" noChangeArrowheads="1"/>
          </p:cNvSpPr>
          <p:nvPr/>
        </p:nvSpPr>
        <p:spPr bwMode="auto">
          <a:xfrm>
            <a:off x="468313" y="-49864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AutoShape 142" descr="play sound">
            <a:extLst>
              <a:ext uri="{FF2B5EF4-FFF2-40B4-BE49-F238E27FC236}">
                <a16:creationId xmlns:a16="http://schemas.microsoft.com/office/drawing/2014/main" id="{D627B962-BA73-3B75-A3C1-FDAB1A0A7A25}"/>
              </a:ext>
            </a:extLst>
          </p:cNvPr>
          <p:cNvSpPr>
            <a:spLocks noChangeAspect="1" noChangeArrowheads="1"/>
          </p:cNvSpPr>
          <p:nvPr/>
        </p:nvSpPr>
        <p:spPr bwMode="auto">
          <a:xfrm>
            <a:off x="992188" y="-49864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AutoShape 143" descr="loader">
            <a:extLst>
              <a:ext uri="{FF2B5EF4-FFF2-40B4-BE49-F238E27FC236}">
                <a16:creationId xmlns:a16="http://schemas.microsoft.com/office/drawing/2014/main" id="{3004E343-EDDF-3A59-8A8F-80EEC3E63CB9}"/>
              </a:ext>
            </a:extLst>
          </p:cNvPr>
          <p:cNvSpPr>
            <a:spLocks noChangeAspect="1" noChangeArrowheads="1"/>
          </p:cNvSpPr>
          <p:nvPr/>
        </p:nvSpPr>
        <p:spPr bwMode="auto">
          <a:xfrm>
            <a:off x="1516063" y="-49864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AutoShape 144">
            <a:extLst>
              <a:ext uri="{FF2B5EF4-FFF2-40B4-BE49-F238E27FC236}">
                <a16:creationId xmlns:a16="http://schemas.microsoft.com/office/drawing/2014/main" id="{81A9D1D7-EC04-4A4F-C047-4137B9337E2C}"/>
              </a:ext>
            </a:extLst>
          </p:cNvPr>
          <p:cNvSpPr>
            <a:spLocks noChangeAspect="1" noChangeArrowheads="1"/>
          </p:cNvSpPr>
          <p:nvPr/>
        </p:nvSpPr>
        <p:spPr bwMode="auto">
          <a:xfrm>
            <a:off x="468313" y="-4957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AutoShape 145" descr="play sound">
            <a:extLst>
              <a:ext uri="{FF2B5EF4-FFF2-40B4-BE49-F238E27FC236}">
                <a16:creationId xmlns:a16="http://schemas.microsoft.com/office/drawing/2014/main" id="{95025BD7-21BE-C6DA-A5FA-F8B5B97AE284}"/>
              </a:ext>
            </a:extLst>
          </p:cNvPr>
          <p:cNvSpPr>
            <a:spLocks noChangeAspect="1" noChangeArrowheads="1"/>
          </p:cNvSpPr>
          <p:nvPr/>
        </p:nvSpPr>
        <p:spPr bwMode="auto">
          <a:xfrm>
            <a:off x="468313" y="-49285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AutoShape 146" descr="play sound">
            <a:extLst>
              <a:ext uri="{FF2B5EF4-FFF2-40B4-BE49-F238E27FC236}">
                <a16:creationId xmlns:a16="http://schemas.microsoft.com/office/drawing/2014/main" id="{3146C7F2-E2BB-D724-EA2E-4D88B3AFA14A}"/>
              </a:ext>
            </a:extLst>
          </p:cNvPr>
          <p:cNvSpPr>
            <a:spLocks noChangeAspect="1" noChangeArrowheads="1"/>
          </p:cNvSpPr>
          <p:nvPr/>
        </p:nvSpPr>
        <p:spPr bwMode="auto">
          <a:xfrm>
            <a:off x="992188" y="-49285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AutoShape 147" descr="loader">
            <a:extLst>
              <a:ext uri="{FF2B5EF4-FFF2-40B4-BE49-F238E27FC236}">
                <a16:creationId xmlns:a16="http://schemas.microsoft.com/office/drawing/2014/main" id="{11629107-4C51-D94A-D405-73C6B5787CF5}"/>
              </a:ext>
            </a:extLst>
          </p:cNvPr>
          <p:cNvSpPr>
            <a:spLocks noChangeAspect="1" noChangeArrowheads="1"/>
          </p:cNvSpPr>
          <p:nvPr/>
        </p:nvSpPr>
        <p:spPr bwMode="auto">
          <a:xfrm>
            <a:off x="1516063" y="-49285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AutoShape 148" descr="add to bookmark">
            <a:extLst>
              <a:ext uri="{FF2B5EF4-FFF2-40B4-BE49-F238E27FC236}">
                <a16:creationId xmlns:a16="http://schemas.microsoft.com/office/drawing/2014/main" id="{C1DA5264-D358-4156-2592-0D6A83037AEC}"/>
              </a:ext>
            </a:extLst>
          </p:cNvPr>
          <p:cNvSpPr>
            <a:spLocks noChangeAspect="1" noChangeArrowheads="1"/>
          </p:cNvSpPr>
          <p:nvPr/>
        </p:nvSpPr>
        <p:spPr bwMode="auto">
          <a:xfrm>
            <a:off x="547688" y="-4899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AutoShape 149">
            <a:extLst>
              <a:ext uri="{FF2B5EF4-FFF2-40B4-BE49-F238E27FC236}">
                <a16:creationId xmlns:a16="http://schemas.microsoft.com/office/drawing/2014/main" id="{E729A509-5511-B845-B604-4D0C286EB696}"/>
              </a:ext>
            </a:extLst>
          </p:cNvPr>
          <p:cNvSpPr>
            <a:spLocks noChangeAspect="1" noChangeArrowheads="1"/>
          </p:cNvSpPr>
          <p:nvPr/>
        </p:nvSpPr>
        <p:spPr bwMode="auto">
          <a:xfrm>
            <a:off x="468313" y="-48707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AutoShape 150" descr="arrow right">
            <a:extLst>
              <a:ext uri="{FF2B5EF4-FFF2-40B4-BE49-F238E27FC236}">
                <a16:creationId xmlns:a16="http://schemas.microsoft.com/office/drawing/2014/main" id="{78A2473D-D927-21DA-4D0F-A802B2AA79B9}"/>
              </a:ext>
            </a:extLst>
          </p:cNvPr>
          <p:cNvSpPr>
            <a:spLocks noChangeAspect="1" noChangeArrowheads="1"/>
          </p:cNvSpPr>
          <p:nvPr/>
        </p:nvSpPr>
        <p:spPr bwMode="auto">
          <a:xfrm>
            <a:off x="468313" y="-48417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AutoShape 151">
            <a:extLst>
              <a:ext uri="{FF2B5EF4-FFF2-40B4-BE49-F238E27FC236}">
                <a16:creationId xmlns:a16="http://schemas.microsoft.com/office/drawing/2014/main" id="{A890F1EA-1468-0B67-646A-F4B989D3085D}"/>
              </a:ext>
            </a:extLst>
          </p:cNvPr>
          <p:cNvSpPr>
            <a:spLocks noChangeAspect="1" noChangeArrowheads="1"/>
          </p:cNvSpPr>
          <p:nvPr/>
        </p:nvSpPr>
        <p:spPr bwMode="auto">
          <a:xfrm>
            <a:off x="468313" y="-48128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AutoShape 152" descr="delete history element">
            <a:extLst>
              <a:ext uri="{FF2B5EF4-FFF2-40B4-BE49-F238E27FC236}">
                <a16:creationId xmlns:a16="http://schemas.microsoft.com/office/drawing/2014/main" id="{232D6682-4DD8-B8C2-91A1-66A84EA4A50F}"/>
              </a:ext>
            </a:extLst>
          </p:cNvPr>
          <p:cNvSpPr>
            <a:spLocks noChangeAspect="1" noChangeArrowheads="1"/>
          </p:cNvSpPr>
          <p:nvPr/>
        </p:nvSpPr>
        <p:spPr bwMode="auto">
          <a:xfrm>
            <a:off x="468313" y="-47564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AutoShape 153" descr="add to bookmark">
            <a:extLst>
              <a:ext uri="{FF2B5EF4-FFF2-40B4-BE49-F238E27FC236}">
                <a16:creationId xmlns:a16="http://schemas.microsoft.com/office/drawing/2014/main" id="{49802C62-6638-E829-8648-8A8409BCE6D9}"/>
              </a:ext>
            </a:extLst>
          </p:cNvPr>
          <p:cNvSpPr>
            <a:spLocks noChangeAspect="1" noChangeArrowheads="1"/>
          </p:cNvSpPr>
          <p:nvPr/>
        </p:nvSpPr>
        <p:spPr bwMode="auto">
          <a:xfrm>
            <a:off x="547688" y="-4727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AutoShape 154">
            <a:extLst>
              <a:ext uri="{FF2B5EF4-FFF2-40B4-BE49-F238E27FC236}">
                <a16:creationId xmlns:a16="http://schemas.microsoft.com/office/drawing/2014/main" id="{8824F99D-6A9A-AEDF-75BC-B042730D23ED}"/>
              </a:ext>
            </a:extLst>
          </p:cNvPr>
          <p:cNvSpPr>
            <a:spLocks noChangeAspect="1" noChangeArrowheads="1"/>
          </p:cNvSpPr>
          <p:nvPr/>
        </p:nvSpPr>
        <p:spPr bwMode="auto">
          <a:xfrm>
            <a:off x="468313" y="-46985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AutoShape 155" descr="arrow right">
            <a:extLst>
              <a:ext uri="{FF2B5EF4-FFF2-40B4-BE49-F238E27FC236}">
                <a16:creationId xmlns:a16="http://schemas.microsoft.com/office/drawing/2014/main" id="{BB50DF66-666B-8ED1-8363-C8D6DCF8DAE7}"/>
              </a:ext>
            </a:extLst>
          </p:cNvPr>
          <p:cNvSpPr>
            <a:spLocks noChangeAspect="1" noChangeArrowheads="1"/>
          </p:cNvSpPr>
          <p:nvPr/>
        </p:nvSpPr>
        <p:spPr bwMode="auto">
          <a:xfrm>
            <a:off x="468313" y="-46694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AutoShape 156">
            <a:extLst>
              <a:ext uri="{FF2B5EF4-FFF2-40B4-BE49-F238E27FC236}">
                <a16:creationId xmlns:a16="http://schemas.microsoft.com/office/drawing/2014/main" id="{CA36B0DE-7BD5-6821-021C-9607D1676966}"/>
              </a:ext>
            </a:extLst>
          </p:cNvPr>
          <p:cNvSpPr>
            <a:spLocks noChangeAspect="1" noChangeArrowheads="1"/>
          </p:cNvSpPr>
          <p:nvPr/>
        </p:nvSpPr>
        <p:spPr bwMode="auto">
          <a:xfrm>
            <a:off x="468313" y="-46405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AutoShape 157" descr="delete history element">
            <a:extLst>
              <a:ext uri="{FF2B5EF4-FFF2-40B4-BE49-F238E27FC236}">
                <a16:creationId xmlns:a16="http://schemas.microsoft.com/office/drawing/2014/main" id="{24752220-661E-DA7B-3B6A-C9615DE7825D}"/>
              </a:ext>
            </a:extLst>
          </p:cNvPr>
          <p:cNvSpPr>
            <a:spLocks noChangeAspect="1" noChangeArrowheads="1"/>
          </p:cNvSpPr>
          <p:nvPr/>
        </p:nvSpPr>
        <p:spPr bwMode="auto">
          <a:xfrm>
            <a:off x="468313" y="-45842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AutoShape 158" descr="add to bookmark">
            <a:extLst>
              <a:ext uri="{FF2B5EF4-FFF2-40B4-BE49-F238E27FC236}">
                <a16:creationId xmlns:a16="http://schemas.microsoft.com/office/drawing/2014/main" id="{7C06FAED-7A4C-C04B-FE67-CC4566F9FBF0}"/>
              </a:ext>
            </a:extLst>
          </p:cNvPr>
          <p:cNvSpPr>
            <a:spLocks noChangeAspect="1" noChangeArrowheads="1"/>
          </p:cNvSpPr>
          <p:nvPr/>
        </p:nvSpPr>
        <p:spPr bwMode="auto">
          <a:xfrm>
            <a:off x="547688" y="-4555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AutoShape 159">
            <a:extLst>
              <a:ext uri="{FF2B5EF4-FFF2-40B4-BE49-F238E27FC236}">
                <a16:creationId xmlns:a16="http://schemas.microsoft.com/office/drawing/2014/main" id="{CD927C54-2FF9-C4B1-B843-50EFC86F18D3}"/>
              </a:ext>
            </a:extLst>
          </p:cNvPr>
          <p:cNvSpPr>
            <a:spLocks noChangeAspect="1" noChangeArrowheads="1"/>
          </p:cNvSpPr>
          <p:nvPr/>
        </p:nvSpPr>
        <p:spPr bwMode="auto">
          <a:xfrm>
            <a:off x="468313" y="-45262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6" name="AutoShape 160" descr="arrow right">
            <a:extLst>
              <a:ext uri="{FF2B5EF4-FFF2-40B4-BE49-F238E27FC236}">
                <a16:creationId xmlns:a16="http://schemas.microsoft.com/office/drawing/2014/main" id="{CF5197C6-9B67-6EFC-38E5-FF06DA32A17E}"/>
              </a:ext>
            </a:extLst>
          </p:cNvPr>
          <p:cNvSpPr>
            <a:spLocks noChangeAspect="1" noChangeArrowheads="1"/>
          </p:cNvSpPr>
          <p:nvPr/>
        </p:nvSpPr>
        <p:spPr bwMode="auto">
          <a:xfrm>
            <a:off x="468313" y="-44973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7" name="AutoShape 161">
            <a:extLst>
              <a:ext uri="{FF2B5EF4-FFF2-40B4-BE49-F238E27FC236}">
                <a16:creationId xmlns:a16="http://schemas.microsoft.com/office/drawing/2014/main" id="{47028346-D8ED-237C-9607-F593E8A3C2F3}"/>
              </a:ext>
            </a:extLst>
          </p:cNvPr>
          <p:cNvSpPr>
            <a:spLocks noChangeAspect="1" noChangeArrowheads="1"/>
          </p:cNvSpPr>
          <p:nvPr/>
        </p:nvSpPr>
        <p:spPr bwMode="auto">
          <a:xfrm>
            <a:off x="468313" y="-44683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8" name="AutoShape 162" descr="delete history element">
            <a:extLst>
              <a:ext uri="{FF2B5EF4-FFF2-40B4-BE49-F238E27FC236}">
                <a16:creationId xmlns:a16="http://schemas.microsoft.com/office/drawing/2014/main" id="{6899BD11-FFCB-C3E8-DF1E-876A38671E3B}"/>
              </a:ext>
            </a:extLst>
          </p:cNvPr>
          <p:cNvSpPr>
            <a:spLocks noChangeAspect="1" noChangeArrowheads="1"/>
          </p:cNvSpPr>
          <p:nvPr/>
        </p:nvSpPr>
        <p:spPr bwMode="auto">
          <a:xfrm>
            <a:off x="468313" y="-44119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AutoShape 163" descr="add to bookmark">
            <a:extLst>
              <a:ext uri="{FF2B5EF4-FFF2-40B4-BE49-F238E27FC236}">
                <a16:creationId xmlns:a16="http://schemas.microsoft.com/office/drawing/2014/main" id="{785BE4BA-0381-FF87-22C7-E5A58D4AD27C}"/>
              </a:ext>
            </a:extLst>
          </p:cNvPr>
          <p:cNvSpPr>
            <a:spLocks noChangeAspect="1" noChangeArrowheads="1"/>
          </p:cNvSpPr>
          <p:nvPr/>
        </p:nvSpPr>
        <p:spPr bwMode="auto">
          <a:xfrm>
            <a:off x="547688" y="-43830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AutoShape 164">
            <a:extLst>
              <a:ext uri="{FF2B5EF4-FFF2-40B4-BE49-F238E27FC236}">
                <a16:creationId xmlns:a16="http://schemas.microsoft.com/office/drawing/2014/main" id="{1C52FBF4-EAF4-D0E4-2667-A416FD158326}"/>
              </a:ext>
            </a:extLst>
          </p:cNvPr>
          <p:cNvSpPr>
            <a:spLocks noChangeAspect="1" noChangeArrowheads="1"/>
          </p:cNvSpPr>
          <p:nvPr/>
        </p:nvSpPr>
        <p:spPr bwMode="auto">
          <a:xfrm>
            <a:off x="468313" y="-43540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AutoShape 165" descr="arrow right">
            <a:extLst>
              <a:ext uri="{FF2B5EF4-FFF2-40B4-BE49-F238E27FC236}">
                <a16:creationId xmlns:a16="http://schemas.microsoft.com/office/drawing/2014/main" id="{82E8633A-2C44-DC6E-3D58-F0291B5E4C55}"/>
              </a:ext>
            </a:extLst>
          </p:cNvPr>
          <p:cNvSpPr>
            <a:spLocks noChangeAspect="1" noChangeArrowheads="1"/>
          </p:cNvSpPr>
          <p:nvPr/>
        </p:nvSpPr>
        <p:spPr bwMode="auto">
          <a:xfrm>
            <a:off x="468313" y="-43251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AutoShape 166">
            <a:extLst>
              <a:ext uri="{FF2B5EF4-FFF2-40B4-BE49-F238E27FC236}">
                <a16:creationId xmlns:a16="http://schemas.microsoft.com/office/drawing/2014/main" id="{DBE9F62C-BC8B-7E47-2CBC-CE9FDB4863B9}"/>
              </a:ext>
            </a:extLst>
          </p:cNvPr>
          <p:cNvSpPr>
            <a:spLocks noChangeAspect="1" noChangeArrowheads="1"/>
          </p:cNvSpPr>
          <p:nvPr/>
        </p:nvSpPr>
        <p:spPr bwMode="auto">
          <a:xfrm>
            <a:off x="468313" y="-42960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AutoShape 167" descr="delete history element">
            <a:extLst>
              <a:ext uri="{FF2B5EF4-FFF2-40B4-BE49-F238E27FC236}">
                <a16:creationId xmlns:a16="http://schemas.microsoft.com/office/drawing/2014/main" id="{5F9A90BC-C4E6-866C-1303-CB525034C61A}"/>
              </a:ext>
            </a:extLst>
          </p:cNvPr>
          <p:cNvSpPr>
            <a:spLocks noChangeAspect="1" noChangeArrowheads="1"/>
          </p:cNvSpPr>
          <p:nvPr/>
        </p:nvSpPr>
        <p:spPr bwMode="auto">
          <a:xfrm>
            <a:off x="468313" y="-42397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AutoShape 168" descr="add to bookmark">
            <a:extLst>
              <a:ext uri="{FF2B5EF4-FFF2-40B4-BE49-F238E27FC236}">
                <a16:creationId xmlns:a16="http://schemas.microsoft.com/office/drawing/2014/main" id="{FE045F3F-0E1C-F031-7816-A6AB183EDFAA}"/>
              </a:ext>
            </a:extLst>
          </p:cNvPr>
          <p:cNvSpPr>
            <a:spLocks noChangeAspect="1" noChangeArrowheads="1"/>
          </p:cNvSpPr>
          <p:nvPr/>
        </p:nvSpPr>
        <p:spPr bwMode="auto">
          <a:xfrm>
            <a:off x="547688" y="-4210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AutoShape 169">
            <a:extLst>
              <a:ext uri="{FF2B5EF4-FFF2-40B4-BE49-F238E27FC236}">
                <a16:creationId xmlns:a16="http://schemas.microsoft.com/office/drawing/2014/main" id="{F2F47684-6D40-A5F5-B654-580B70EB8436}"/>
              </a:ext>
            </a:extLst>
          </p:cNvPr>
          <p:cNvSpPr>
            <a:spLocks noChangeAspect="1" noChangeArrowheads="1"/>
          </p:cNvSpPr>
          <p:nvPr/>
        </p:nvSpPr>
        <p:spPr bwMode="auto">
          <a:xfrm>
            <a:off x="468313" y="-4181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AutoShape 170" descr="arrow right">
            <a:extLst>
              <a:ext uri="{FF2B5EF4-FFF2-40B4-BE49-F238E27FC236}">
                <a16:creationId xmlns:a16="http://schemas.microsoft.com/office/drawing/2014/main" id="{1C64CBF5-17BA-DBD1-A735-ACF75A22FD57}"/>
              </a:ext>
            </a:extLst>
          </p:cNvPr>
          <p:cNvSpPr>
            <a:spLocks noChangeAspect="1" noChangeArrowheads="1"/>
          </p:cNvSpPr>
          <p:nvPr/>
        </p:nvSpPr>
        <p:spPr bwMode="auto">
          <a:xfrm>
            <a:off x="468313" y="-415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AutoShape 171">
            <a:extLst>
              <a:ext uri="{FF2B5EF4-FFF2-40B4-BE49-F238E27FC236}">
                <a16:creationId xmlns:a16="http://schemas.microsoft.com/office/drawing/2014/main" id="{55DFBDC0-ED71-24A5-8634-782D3B8F8AF4}"/>
              </a:ext>
            </a:extLst>
          </p:cNvPr>
          <p:cNvSpPr>
            <a:spLocks noChangeAspect="1" noChangeArrowheads="1"/>
          </p:cNvSpPr>
          <p:nvPr/>
        </p:nvSpPr>
        <p:spPr bwMode="auto">
          <a:xfrm>
            <a:off x="468313" y="-4124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AutoShape 172" descr="delete history element">
            <a:extLst>
              <a:ext uri="{FF2B5EF4-FFF2-40B4-BE49-F238E27FC236}">
                <a16:creationId xmlns:a16="http://schemas.microsoft.com/office/drawing/2014/main" id="{801FCA58-EDDC-DFCB-BDFD-B6187A0EEA1B}"/>
              </a:ext>
            </a:extLst>
          </p:cNvPr>
          <p:cNvSpPr>
            <a:spLocks noChangeAspect="1" noChangeArrowheads="1"/>
          </p:cNvSpPr>
          <p:nvPr/>
        </p:nvSpPr>
        <p:spPr bwMode="auto">
          <a:xfrm>
            <a:off x="468313" y="-40674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AutoShape 173" descr="add to bookmark">
            <a:extLst>
              <a:ext uri="{FF2B5EF4-FFF2-40B4-BE49-F238E27FC236}">
                <a16:creationId xmlns:a16="http://schemas.microsoft.com/office/drawing/2014/main" id="{14058F53-0BF4-703E-44D0-495F1AB0A9FC}"/>
              </a:ext>
            </a:extLst>
          </p:cNvPr>
          <p:cNvSpPr>
            <a:spLocks noChangeAspect="1" noChangeArrowheads="1"/>
          </p:cNvSpPr>
          <p:nvPr/>
        </p:nvSpPr>
        <p:spPr bwMode="auto">
          <a:xfrm>
            <a:off x="547688" y="-40386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AutoShape 174">
            <a:extLst>
              <a:ext uri="{FF2B5EF4-FFF2-40B4-BE49-F238E27FC236}">
                <a16:creationId xmlns:a16="http://schemas.microsoft.com/office/drawing/2014/main" id="{C5856142-9465-B4D6-8F90-7B6B8707EAC6}"/>
              </a:ext>
            </a:extLst>
          </p:cNvPr>
          <p:cNvSpPr>
            <a:spLocks noChangeAspect="1" noChangeArrowheads="1"/>
          </p:cNvSpPr>
          <p:nvPr/>
        </p:nvSpPr>
        <p:spPr bwMode="auto">
          <a:xfrm>
            <a:off x="468313" y="-4009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AutoShape 175" descr="arrow right">
            <a:extLst>
              <a:ext uri="{FF2B5EF4-FFF2-40B4-BE49-F238E27FC236}">
                <a16:creationId xmlns:a16="http://schemas.microsoft.com/office/drawing/2014/main" id="{C316159D-BC7D-3CA8-AFF3-4D915240ED0B}"/>
              </a:ext>
            </a:extLst>
          </p:cNvPr>
          <p:cNvSpPr>
            <a:spLocks noChangeAspect="1" noChangeArrowheads="1"/>
          </p:cNvSpPr>
          <p:nvPr/>
        </p:nvSpPr>
        <p:spPr bwMode="auto">
          <a:xfrm>
            <a:off x="468313" y="-39806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AutoShape 176">
            <a:extLst>
              <a:ext uri="{FF2B5EF4-FFF2-40B4-BE49-F238E27FC236}">
                <a16:creationId xmlns:a16="http://schemas.microsoft.com/office/drawing/2014/main" id="{B364AF69-C63A-864A-67FF-EC897BC8AD39}"/>
              </a:ext>
            </a:extLst>
          </p:cNvPr>
          <p:cNvSpPr>
            <a:spLocks noChangeAspect="1" noChangeArrowheads="1"/>
          </p:cNvSpPr>
          <p:nvPr/>
        </p:nvSpPr>
        <p:spPr bwMode="auto">
          <a:xfrm>
            <a:off x="468313" y="-39517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AutoShape 177" descr="delete history element">
            <a:extLst>
              <a:ext uri="{FF2B5EF4-FFF2-40B4-BE49-F238E27FC236}">
                <a16:creationId xmlns:a16="http://schemas.microsoft.com/office/drawing/2014/main" id="{B92B972D-D971-DDCC-8898-93E4D87E1B73}"/>
              </a:ext>
            </a:extLst>
          </p:cNvPr>
          <p:cNvSpPr>
            <a:spLocks noChangeAspect="1" noChangeArrowheads="1"/>
          </p:cNvSpPr>
          <p:nvPr/>
        </p:nvSpPr>
        <p:spPr bwMode="auto">
          <a:xfrm>
            <a:off x="468313" y="-38954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AutoShape 178" descr="add to bookmark">
            <a:extLst>
              <a:ext uri="{FF2B5EF4-FFF2-40B4-BE49-F238E27FC236}">
                <a16:creationId xmlns:a16="http://schemas.microsoft.com/office/drawing/2014/main" id="{BDF54A0E-F81D-1802-EF0B-F15B4C09200F}"/>
              </a:ext>
            </a:extLst>
          </p:cNvPr>
          <p:cNvSpPr>
            <a:spLocks noChangeAspect="1" noChangeArrowheads="1"/>
          </p:cNvSpPr>
          <p:nvPr/>
        </p:nvSpPr>
        <p:spPr bwMode="auto">
          <a:xfrm>
            <a:off x="547688" y="-38663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AutoShape 179">
            <a:extLst>
              <a:ext uri="{FF2B5EF4-FFF2-40B4-BE49-F238E27FC236}">
                <a16:creationId xmlns:a16="http://schemas.microsoft.com/office/drawing/2014/main" id="{B395EA4A-C550-2621-2AEB-55B955404847}"/>
              </a:ext>
            </a:extLst>
          </p:cNvPr>
          <p:cNvSpPr>
            <a:spLocks noChangeAspect="1" noChangeArrowheads="1"/>
          </p:cNvSpPr>
          <p:nvPr/>
        </p:nvSpPr>
        <p:spPr bwMode="auto">
          <a:xfrm>
            <a:off x="468313" y="-383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AutoShape 180" descr="arrow right">
            <a:extLst>
              <a:ext uri="{FF2B5EF4-FFF2-40B4-BE49-F238E27FC236}">
                <a16:creationId xmlns:a16="http://schemas.microsoft.com/office/drawing/2014/main" id="{648B0926-EFB4-CA19-C1BA-53204D736431}"/>
              </a:ext>
            </a:extLst>
          </p:cNvPr>
          <p:cNvSpPr>
            <a:spLocks noChangeAspect="1" noChangeArrowheads="1"/>
          </p:cNvSpPr>
          <p:nvPr/>
        </p:nvSpPr>
        <p:spPr bwMode="auto">
          <a:xfrm>
            <a:off x="468313" y="-38084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AutoShape 181">
            <a:extLst>
              <a:ext uri="{FF2B5EF4-FFF2-40B4-BE49-F238E27FC236}">
                <a16:creationId xmlns:a16="http://schemas.microsoft.com/office/drawing/2014/main" id="{243F8DB7-6A7E-94D6-B55D-D6512C1FE922}"/>
              </a:ext>
            </a:extLst>
          </p:cNvPr>
          <p:cNvSpPr>
            <a:spLocks noChangeAspect="1" noChangeArrowheads="1"/>
          </p:cNvSpPr>
          <p:nvPr/>
        </p:nvSpPr>
        <p:spPr bwMode="auto">
          <a:xfrm>
            <a:off x="468313" y="-3779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AutoShape 182" descr="delete history element">
            <a:extLst>
              <a:ext uri="{FF2B5EF4-FFF2-40B4-BE49-F238E27FC236}">
                <a16:creationId xmlns:a16="http://schemas.microsoft.com/office/drawing/2014/main" id="{F862D58A-9C94-ED8C-69D6-809732E5F052}"/>
              </a:ext>
            </a:extLst>
          </p:cNvPr>
          <p:cNvSpPr>
            <a:spLocks noChangeAspect="1" noChangeArrowheads="1"/>
          </p:cNvSpPr>
          <p:nvPr/>
        </p:nvSpPr>
        <p:spPr bwMode="auto">
          <a:xfrm>
            <a:off x="468313" y="-37231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AutoShape 183" descr="add to bookmark">
            <a:extLst>
              <a:ext uri="{FF2B5EF4-FFF2-40B4-BE49-F238E27FC236}">
                <a16:creationId xmlns:a16="http://schemas.microsoft.com/office/drawing/2014/main" id="{C5FB4F2C-9E01-7326-1170-52EA9CEE24BF}"/>
              </a:ext>
            </a:extLst>
          </p:cNvPr>
          <p:cNvSpPr>
            <a:spLocks noChangeAspect="1" noChangeArrowheads="1"/>
          </p:cNvSpPr>
          <p:nvPr/>
        </p:nvSpPr>
        <p:spPr bwMode="auto">
          <a:xfrm>
            <a:off x="547688" y="-36941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0" name="AutoShape 184">
            <a:extLst>
              <a:ext uri="{FF2B5EF4-FFF2-40B4-BE49-F238E27FC236}">
                <a16:creationId xmlns:a16="http://schemas.microsoft.com/office/drawing/2014/main" id="{A3D128B3-FD05-BD9B-E249-B9B239543F33}"/>
              </a:ext>
            </a:extLst>
          </p:cNvPr>
          <p:cNvSpPr>
            <a:spLocks noChangeAspect="1" noChangeArrowheads="1"/>
          </p:cNvSpPr>
          <p:nvPr/>
        </p:nvSpPr>
        <p:spPr bwMode="auto">
          <a:xfrm>
            <a:off x="468313" y="-36652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AutoShape 185" descr="arrow right">
            <a:extLst>
              <a:ext uri="{FF2B5EF4-FFF2-40B4-BE49-F238E27FC236}">
                <a16:creationId xmlns:a16="http://schemas.microsoft.com/office/drawing/2014/main" id="{6F11E37E-D825-BE24-0BEF-88626C34C5C2}"/>
              </a:ext>
            </a:extLst>
          </p:cNvPr>
          <p:cNvSpPr>
            <a:spLocks noChangeAspect="1" noChangeArrowheads="1"/>
          </p:cNvSpPr>
          <p:nvPr/>
        </p:nvSpPr>
        <p:spPr bwMode="auto">
          <a:xfrm>
            <a:off x="468313" y="-36363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AutoShape 186">
            <a:extLst>
              <a:ext uri="{FF2B5EF4-FFF2-40B4-BE49-F238E27FC236}">
                <a16:creationId xmlns:a16="http://schemas.microsoft.com/office/drawing/2014/main" id="{6A6450D1-F6EF-3B2F-3A9F-E3EE14F0A86A}"/>
              </a:ext>
            </a:extLst>
          </p:cNvPr>
          <p:cNvSpPr>
            <a:spLocks noChangeAspect="1" noChangeArrowheads="1"/>
          </p:cNvSpPr>
          <p:nvPr/>
        </p:nvSpPr>
        <p:spPr bwMode="auto">
          <a:xfrm>
            <a:off x="468313" y="-36072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3" name="AutoShape 187" descr="delete history element">
            <a:extLst>
              <a:ext uri="{FF2B5EF4-FFF2-40B4-BE49-F238E27FC236}">
                <a16:creationId xmlns:a16="http://schemas.microsoft.com/office/drawing/2014/main" id="{F3DE6D53-6D50-52F6-91F2-8ACE2D259908}"/>
              </a:ext>
            </a:extLst>
          </p:cNvPr>
          <p:cNvSpPr>
            <a:spLocks noChangeAspect="1" noChangeArrowheads="1"/>
          </p:cNvSpPr>
          <p:nvPr/>
        </p:nvSpPr>
        <p:spPr bwMode="auto">
          <a:xfrm>
            <a:off x="468313" y="-35509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4" name="AutoShape 188" descr="add to bookmark">
            <a:extLst>
              <a:ext uri="{FF2B5EF4-FFF2-40B4-BE49-F238E27FC236}">
                <a16:creationId xmlns:a16="http://schemas.microsoft.com/office/drawing/2014/main" id="{DF8A5F48-3A97-52F2-0327-C931DD51F98B}"/>
              </a:ext>
            </a:extLst>
          </p:cNvPr>
          <p:cNvSpPr>
            <a:spLocks noChangeAspect="1" noChangeArrowheads="1"/>
          </p:cNvSpPr>
          <p:nvPr/>
        </p:nvSpPr>
        <p:spPr bwMode="auto">
          <a:xfrm>
            <a:off x="547688" y="-3522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AutoShape 189">
            <a:extLst>
              <a:ext uri="{FF2B5EF4-FFF2-40B4-BE49-F238E27FC236}">
                <a16:creationId xmlns:a16="http://schemas.microsoft.com/office/drawing/2014/main" id="{6B92FB27-0556-28C2-2165-E6D6433691BF}"/>
              </a:ext>
            </a:extLst>
          </p:cNvPr>
          <p:cNvSpPr>
            <a:spLocks noChangeAspect="1" noChangeArrowheads="1"/>
          </p:cNvSpPr>
          <p:nvPr/>
        </p:nvSpPr>
        <p:spPr bwMode="auto">
          <a:xfrm>
            <a:off x="468313" y="-34929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6" name="AutoShape 190" descr="arrow right">
            <a:extLst>
              <a:ext uri="{FF2B5EF4-FFF2-40B4-BE49-F238E27FC236}">
                <a16:creationId xmlns:a16="http://schemas.microsoft.com/office/drawing/2014/main" id="{A7A3C856-959A-E13D-21A0-594CBC52EE24}"/>
              </a:ext>
            </a:extLst>
          </p:cNvPr>
          <p:cNvSpPr>
            <a:spLocks noChangeAspect="1" noChangeArrowheads="1"/>
          </p:cNvSpPr>
          <p:nvPr/>
        </p:nvSpPr>
        <p:spPr bwMode="auto">
          <a:xfrm>
            <a:off x="468313" y="-34640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7" name="AutoShape 191">
            <a:extLst>
              <a:ext uri="{FF2B5EF4-FFF2-40B4-BE49-F238E27FC236}">
                <a16:creationId xmlns:a16="http://schemas.microsoft.com/office/drawing/2014/main" id="{3384C9A7-CB7C-C52C-78E8-19EB7B58AC77}"/>
              </a:ext>
            </a:extLst>
          </p:cNvPr>
          <p:cNvSpPr>
            <a:spLocks noChangeAspect="1" noChangeArrowheads="1"/>
          </p:cNvSpPr>
          <p:nvPr/>
        </p:nvSpPr>
        <p:spPr bwMode="auto">
          <a:xfrm>
            <a:off x="468313" y="-34350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AutoShape 192" descr="delete history element">
            <a:extLst>
              <a:ext uri="{FF2B5EF4-FFF2-40B4-BE49-F238E27FC236}">
                <a16:creationId xmlns:a16="http://schemas.microsoft.com/office/drawing/2014/main" id="{E26F9040-0D65-E07B-1CBD-10E0CCFF77B2}"/>
              </a:ext>
            </a:extLst>
          </p:cNvPr>
          <p:cNvSpPr>
            <a:spLocks noChangeAspect="1" noChangeArrowheads="1"/>
          </p:cNvSpPr>
          <p:nvPr/>
        </p:nvSpPr>
        <p:spPr bwMode="auto">
          <a:xfrm>
            <a:off x="468313" y="-33786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9" name="AutoShape 193" descr="add to bookmark">
            <a:extLst>
              <a:ext uri="{FF2B5EF4-FFF2-40B4-BE49-F238E27FC236}">
                <a16:creationId xmlns:a16="http://schemas.microsoft.com/office/drawing/2014/main" id="{904B0AC9-4801-6B0A-385D-145B79EAFAEB}"/>
              </a:ext>
            </a:extLst>
          </p:cNvPr>
          <p:cNvSpPr>
            <a:spLocks noChangeAspect="1" noChangeArrowheads="1"/>
          </p:cNvSpPr>
          <p:nvPr/>
        </p:nvSpPr>
        <p:spPr bwMode="auto">
          <a:xfrm>
            <a:off x="547688" y="-33497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AutoShape 194">
            <a:extLst>
              <a:ext uri="{FF2B5EF4-FFF2-40B4-BE49-F238E27FC236}">
                <a16:creationId xmlns:a16="http://schemas.microsoft.com/office/drawing/2014/main" id="{E234A94D-4EFD-46CB-12FB-3B7A1FB47EB1}"/>
              </a:ext>
            </a:extLst>
          </p:cNvPr>
          <p:cNvSpPr>
            <a:spLocks noChangeAspect="1" noChangeArrowheads="1"/>
          </p:cNvSpPr>
          <p:nvPr/>
        </p:nvSpPr>
        <p:spPr bwMode="auto">
          <a:xfrm>
            <a:off x="468313" y="-33207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AutoShape 195" descr="arrow right">
            <a:extLst>
              <a:ext uri="{FF2B5EF4-FFF2-40B4-BE49-F238E27FC236}">
                <a16:creationId xmlns:a16="http://schemas.microsoft.com/office/drawing/2014/main" id="{1D811913-BF36-F692-74CC-A465050906C2}"/>
              </a:ext>
            </a:extLst>
          </p:cNvPr>
          <p:cNvSpPr>
            <a:spLocks noChangeAspect="1" noChangeArrowheads="1"/>
          </p:cNvSpPr>
          <p:nvPr/>
        </p:nvSpPr>
        <p:spPr bwMode="auto">
          <a:xfrm>
            <a:off x="468313" y="-3291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2" name="AutoShape 196">
            <a:extLst>
              <a:ext uri="{FF2B5EF4-FFF2-40B4-BE49-F238E27FC236}">
                <a16:creationId xmlns:a16="http://schemas.microsoft.com/office/drawing/2014/main" id="{52E31C4E-237E-5937-94CE-46FEF7D8FFEF}"/>
              </a:ext>
            </a:extLst>
          </p:cNvPr>
          <p:cNvSpPr>
            <a:spLocks noChangeAspect="1" noChangeArrowheads="1"/>
          </p:cNvSpPr>
          <p:nvPr/>
        </p:nvSpPr>
        <p:spPr bwMode="auto">
          <a:xfrm>
            <a:off x="468313" y="-32629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3" name="AutoShape 197" descr="delete history element">
            <a:extLst>
              <a:ext uri="{FF2B5EF4-FFF2-40B4-BE49-F238E27FC236}">
                <a16:creationId xmlns:a16="http://schemas.microsoft.com/office/drawing/2014/main" id="{BBF20EE4-5D40-F4EA-582F-2B418B416060}"/>
              </a:ext>
            </a:extLst>
          </p:cNvPr>
          <p:cNvSpPr>
            <a:spLocks noChangeAspect="1" noChangeArrowheads="1"/>
          </p:cNvSpPr>
          <p:nvPr/>
        </p:nvSpPr>
        <p:spPr bwMode="auto">
          <a:xfrm>
            <a:off x="468313" y="-32064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AutoShape 198" descr="add to bookmark">
            <a:extLst>
              <a:ext uri="{FF2B5EF4-FFF2-40B4-BE49-F238E27FC236}">
                <a16:creationId xmlns:a16="http://schemas.microsoft.com/office/drawing/2014/main" id="{5D3BA7E4-569D-F103-4070-E1A4EE6EF53E}"/>
              </a:ext>
            </a:extLst>
          </p:cNvPr>
          <p:cNvSpPr>
            <a:spLocks noChangeAspect="1" noChangeArrowheads="1"/>
          </p:cNvSpPr>
          <p:nvPr/>
        </p:nvSpPr>
        <p:spPr bwMode="auto">
          <a:xfrm>
            <a:off x="547688" y="-3177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AutoShape 199">
            <a:extLst>
              <a:ext uri="{FF2B5EF4-FFF2-40B4-BE49-F238E27FC236}">
                <a16:creationId xmlns:a16="http://schemas.microsoft.com/office/drawing/2014/main" id="{9BB0E5A2-2087-42C9-3E97-E243320509F9}"/>
              </a:ext>
            </a:extLst>
          </p:cNvPr>
          <p:cNvSpPr>
            <a:spLocks noChangeAspect="1" noChangeArrowheads="1"/>
          </p:cNvSpPr>
          <p:nvPr/>
        </p:nvSpPr>
        <p:spPr bwMode="auto">
          <a:xfrm>
            <a:off x="468313" y="-3148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6" name="AutoShape 200" descr="arrow right">
            <a:extLst>
              <a:ext uri="{FF2B5EF4-FFF2-40B4-BE49-F238E27FC236}">
                <a16:creationId xmlns:a16="http://schemas.microsoft.com/office/drawing/2014/main" id="{D70E985F-7F8E-EDFB-3320-519B33B446FE}"/>
              </a:ext>
            </a:extLst>
          </p:cNvPr>
          <p:cNvSpPr>
            <a:spLocks noChangeAspect="1" noChangeArrowheads="1"/>
          </p:cNvSpPr>
          <p:nvPr/>
        </p:nvSpPr>
        <p:spPr bwMode="auto">
          <a:xfrm>
            <a:off x="468313" y="-31195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AutoShape 201">
            <a:extLst>
              <a:ext uri="{FF2B5EF4-FFF2-40B4-BE49-F238E27FC236}">
                <a16:creationId xmlns:a16="http://schemas.microsoft.com/office/drawing/2014/main" id="{740B2250-F257-E2A9-71DE-73E36EB7B4FB}"/>
              </a:ext>
            </a:extLst>
          </p:cNvPr>
          <p:cNvSpPr>
            <a:spLocks noChangeAspect="1" noChangeArrowheads="1"/>
          </p:cNvSpPr>
          <p:nvPr/>
        </p:nvSpPr>
        <p:spPr bwMode="auto">
          <a:xfrm>
            <a:off x="468313" y="-3090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AutoShape 202" descr="delete history element">
            <a:extLst>
              <a:ext uri="{FF2B5EF4-FFF2-40B4-BE49-F238E27FC236}">
                <a16:creationId xmlns:a16="http://schemas.microsoft.com/office/drawing/2014/main" id="{E04E811D-98CD-8DF1-3D46-93641FF4AA68}"/>
              </a:ext>
            </a:extLst>
          </p:cNvPr>
          <p:cNvSpPr>
            <a:spLocks noChangeAspect="1" noChangeArrowheads="1"/>
          </p:cNvSpPr>
          <p:nvPr/>
        </p:nvSpPr>
        <p:spPr bwMode="auto">
          <a:xfrm>
            <a:off x="468313" y="-30343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AutoShape 203" descr="add to bookmark">
            <a:extLst>
              <a:ext uri="{FF2B5EF4-FFF2-40B4-BE49-F238E27FC236}">
                <a16:creationId xmlns:a16="http://schemas.microsoft.com/office/drawing/2014/main" id="{826939E0-D565-177D-012A-94A2EE54693C}"/>
              </a:ext>
            </a:extLst>
          </p:cNvPr>
          <p:cNvSpPr>
            <a:spLocks noChangeAspect="1" noChangeArrowheads="1"/>
          </p:cNvSpPr>
          <p:nvPr/>
        </p:nvSpPr>
        <p:spPr bwMode="auto">
          <a:xfrm>
            <a:off x="547688" y="-30052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AutoShape 204">
            <a:extLst>
              <a:ext uri="{FF2B5EF4-FFF2-40B4-BE49-F238E27FC236}">
                <a16:creationId xmlns:a16="http://schemas.microsoft.com/office/drawing/2014/main" id="{480BB27A-3DAB-9B9F-DF52-C312B8BB4295}"/>
              </a:ext>
            </a:extLst>
          </p:cNvPr>
          <p:cNvSpPr>
            <a:spLocks noChangeAspect="1" noChangeArrowheads="1"/>
          </p:cNvSpPr>
          <p:nvPr/>
        </p:nvSpPr>
        <p:spPr bwMode="auto">
          <a:xfrm>
            <a:off x="468313" y="-29764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AutoShape 205" descr="arrow right">
            <a:extLst>
              <a:ext uri="{FF2B5EF4-FFF2-40B4-BE49-F238E27FC236}">
                <a16:creationId xmlns:a16="http://schemas.microsoft.com/office/drawing/2014/main" id="{B089706A-D745-7E44-E393-2B11B65B1FCE}"/>
              </a:ext>
            </a:extLst>
          </p:cNvPr>
          <p:cNvSpPr>
            <a:spLocks noChangeAspect="1" noChangeArrowheads="1"/>
          </p:cNvSpPr>
          <p:nvPr/>
        </p:nvSpPr>
        <p:spPr bwMode="auto">
          <a:xfrm>
            <a:off x="468313" y="-29473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AutoShape 206">
            <a:extLst>
              <a:ext uri="{FF2B5EF4-FFF2-40B4-BE49-F238E27FC236}">
                <a16:creationId xmlns:a16="http://schemas.microsoft.com/office/drawing/2014/main" id="{872376DA-0C61-CBE2-8028-44853DCF6415}"/>
              </a:ext>
            </a:extLst>
          </p:cNvPr>
          <p:cNvSpPr>
            <a:spLocks noChangeAspect="1" noChangeArrowheads="1"/>
          </p:cNvSpPr>
          <p:nvPr/>
        </p:nvSpPr>
        <p:spPr bwMode="auto">
          <a:xfrm>
            <a:off x="468313" y="-29184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AutoShape 207" descr="delete history element">
            <a:extLst>
              <a:ext uri="{FF2B5EF4-FFF2-40B4-BE49-F238E27FC236}">
                <a16:creationId xmlns:a16="http://schemas.microsoft.com/office/drawing/2014/main" id="{087BFD26-5764-5A7A-C375-FC5C742FCF6A}"/>
              </a:ext>
            </a:extLst>
          </p:cNvPr>
          <p:cNvSpPr>
            <a:spLocks noChangeAspect="1" noChangeArrowheads="1"/>
          </p:cNvSpPr>
          <p:nvPr/>
        </p:nvSpPr>
        <p:spPr bwMode="auto">
          <a:xfrm>
            <a:off x="468313" y="-28621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AutoShape 208" descr="add to bookmark">
            <a:extLst>
              <a:ext uri="{FF2B5EF4-FFF2-40B4-BE49-F238E27FC236}">
                <a16:creationId xmlns:a16="http://schemas.microsoft.com/office/drawing/2014/main" id="{6082A7CB-2F8C-4184-0478-708D837E1DFD}"/>
              </a:ext>
            </a:extLst>
          </p:cNvPr>
          <p:cNvSpPr>
            <a:spLocks noChangeAspect="1" noChangeArrowheads="1"/>
          </p:cNvSpPr>
          <p:nvPr/>
        </p:nvSpPr>
        <p:spPr bwMode="auto">
          <a:xfrm>
            <a:off x="547688" y="-28330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AutoShape 209">
            <a:extLst>
              <a:ext uri="{FF2B5EF4-FFF2-40B4-BE49-F238E27FC236}">
                <a16:creationId xmlns:a16="http://schemas.microsoft.com/office/drawing/2014/main" id="{4F1DF823-3D9A-9D3B-3CF1-1A4F2EE4CBAF}"/>
              </a:ext>
            </a:extLst>
          </p:cNvPr>
          <p:cNvSpPr>
            <a:spLocks noChangeAspect="1" noChangeArrowheads="1"/>
          </p:cNvSpPr>
          <p:nvPr/>
        </p:nvSpPr>
        <p:spPr bwMode="auto">
          <a:xfrm>
            <a:off x="468313" y="-28041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AutoShape 210" descr="arrow right">
            <a:extLst>
              <a:ext uri="{FF2B5EF4-FFF2-40B4-BE49-F238E27FC236}">
                <a16:creationId xmlns:a16="http://schemas.microsoft.com/office/drawing/2014/main" id="{B36C40D5-1B1F-C354-9858-26D7A808DF27}"/>
              </a:ext>
            </a:extLst>
          </p:cNvPr>
          <p:cNvSpPr>
            <a:spLocks noChangeAspect="1" noChangeArrowheads="1"/>
          </p:cNvSpPr>
          <p:nvPr/>
        </p:nvSpPr>
        <p:spPr bwMode="auto">
          <a:xfrm>
            <a:off x="468313" y="-2775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AutoShape 211">
            <a:extLst>
              <a:ext uri="{FF2B5EF4-FFF2-40B4-BE49-F238E27FC236}">
                <a16:creationId xmlns:a16="http://schemas.microsoft.com/office/drawing/2014/main" id="{82CA241D-D51E-E508-A49F-42572E4A94CD}"/>
              </a:ext>
            </a:extLst>
          </p:cNvPr>
          <p:cNvSpPr>
            <a:spLocks noChangeAspect="1" noChangeArrowheads="1"/>
          </p:cNvSpPr>
          <p:nvPr/>
        </p:nvSpPr>
        <p:spPr bwMode="auto">
          <a:xfrm>
            <a:off x="468313" y="-27462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8" name="AutoShape 212" descr="delete history element">
            <a:extLst>
              <a:ext uri="{FF2B5EF4-FFF2-40B4-BE49-F238E27FC236}">
                <a16:creationId xmlns:a16="http://schemas.microsoft.com/office/drawing/2014/main" id="{C0AED830-A4E8-4837-D131-FBEA72C80FDF}"/>
              </a:ext>
            </a:extLst>
          </p:cNvPr>
          <p:cNvSpPr>
            <a:spLocks noChangeAspect="1" noChangeArrowheads="1"/>
          </p:cNvSpPr>
          <p:nvPr/>
        </p:nvSpPr>
        <p:spPr bwMode="auto">
          <a:xfrm>
            <a:off x="468313" y="-2689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AutoShape 213" descr="add to bookmark">
            <a:extLst>
              <a:ext uri="{FF2B5EF4-FFF2-40B4-BE49-F238E27FC236}">
                <a16:creationId xmlns:a16="http://schemas.microsoft.com/office/drawing/2014/main" id="{ECA8012C-DEA8-0563-C0D0-0E428AD7A99D}"/>
              </a:ext>
            </a:extLst>
          </p:cNvPr>
          <p:cNvSpPr>
            <a:spLocks noChangeAspect="1" noChangeArrowheads="1"/>
          </p:cNvSpPr>
          <p:nvPr/>
        </p:nvSpPr>
        <p:spPr bwMode="auto">
          <a:xfrm>
            <a:off x="547688" y="-26609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0" name="AutoShape 214">
            <a:extLst>
              <a:ext uri="{FF2B5EF4-FFF2-40B4-BE49-F238E27FC236}">
                <a16:creationId xmlns:a16="http://schemas.microsoft.com/office/drawing/2014/main" id="{D8D85E3F-A5E5-EE81-6C4C-8322DEB01AFA}"/>
              </a:ext>
            </a:extLst>
          </p:cNvPr>
          <p:cNvSpPr>
            <a:spLocks noChangeAspect="1" noChangeArrowheads="1"/>
          </p:cNvSpPr>
          <p:nvPr/>
        </p:nvSpPr>
        <p:spPr bwMode="auto">
          <a:xfrm>
            <a:off x="468313" y="-26319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1" name="AutoShape 215" descr="arrow right">
            <a:extLst>
              <a:ext uri="{FF2B5EF4-FFF2-40B4-BE49-F238E27FC236}">
                <a16:creationId xmlns:a16="http://schemas.microsoft.com/office/drawing/2014/main" id="{7AC6BEAE-B39B-E269-8C5D-9ACD453D71AA}"/>
              </a:ext>
            </a:extLst>
          </p:cNvPr>
          <p:cNvSpPr>
            <a:spLocks noChangeAspect="1" noChangeArrowheads="1"/>
          </p:cNvSpPr>
          <p:nvPr/>
        </p:nvSpPr>
        <p:spPr bwMode="auto">
          <a:xfrm>
            <a:off x="468313" y="-26030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2" name="AutoShape 216">
            <a:extLst>
              <a:ext uri="{FF2B5EF4-FFF2-40B4-BE49-F238E27FC236}">
                <a16:creationId xmlns:a16="http://schemas.microsoft.com/office/drawing/2014/main" id="{42DDEB4C-9015-1EEF-6B15-758C5017D4AC}"/>
              </a:ext>
            </a:extLst>
          </p:cNvPr>
          <p:cNvSpPr>
            <a:spLocks noChangeAspect="1" noChangeArrowheads="1"/>
          </p:cNvSpPr>
          <p:nvPr/>
        </p:nvSpPr>
        <p:spPr bwMode="auto">
          <a:xfrm>
            <a:off x="468313" y="-25739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3" name="AutoShape 217" descr="delete history element">
            <a:extLst>
              <a:ext uri="{FF2B5EF4-FFF2-40B4-BE49-F238E27FC236}">
                <a16:creationId xmlns:a16="http://schemas.microsoft.com/office/drawing/2014/main" id="{E983ADEA-C0EA-1E0B-BC2A-728494E3C5DC}"/>
              </a:ext>
            </a:extLst>
          </p:cNvPr>
          <p:cNvSpPr>
            <a:spLocks noChangeAspect="1" noChangeArrowheads="1"/>
          </p:cNvSpPr>
          <p:nvPr/>
        </p:nvSpPr>
        <p:spPr bwMode="auto">
          <a:xfrm>
            <a:off x="468313" y="-25176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4" name="AutoShape 218" descr="add to bookmark">
            <a:extLst>
              <a:ext uri="{FF2B5EF4-FFF2-40B4-BE49-F238E27FC236}">
                <a16:creationId xmlns:a16="http://schemas.microsoft.com/office/drawing/2014/main" id="{F323B299-F7CD-7408-EF45-B70AE7BEA2A7}"/>
              </a:ext>
            </a:extLst>
          </p:cNvPr>
          <p:cNvSpPr>
            <a:spLocks noChangeAspect="1" noChangeArrowheads="1"/>
          </p:cNvSpPr>
          <p:nvPr/>
        </p:nvSpPr>
        <p:spPr bwMode="auto">
          <a:xfrm>
            <a:off x="547688" y="-24887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5" name="AutoShape 219">
            <a:extLst>
              <a:ext uri="{FF2B5EF4-FFF2-40B4-BE49-F238E27FC236}">
                <a16:creationId xmlns:a16="http://schemas.microsoft.com/office/drawing/2014/main" id="{1205F3BD-00D3-DA08-FA3F-ED94D460162C}"/>
              </a:ext>
            </a:extLst>
          </p:cNvPr>
          <p:cNvSpPr>
            <a:spLocks noChangeAspect="1" noChangeArrowheads="1"/>
          </p:cNvSpPr>
          <p:nvPr/>
        </p:nvSpPr>
        <p:spPr bwMode="auto">
          <a:xfrm>
            <a:off x="468313" y="-24596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6" name="AutoShape 220" descr="arrow right">
            <a:extLst>
              <a:ext uri="{FF2B5EF4-FFF2-40B4-BE49-F238E27FC236}">
                <a16:creationId xmlns:a16="http://schemas.microsoft.com/office/drawing/2014/main" id="{83C7E29A-7D44-1817-9451-206618FA45BA}"/>
              </a:ext>
            </a:extLst>
          </p:cNvPr>
          <p:cNvSpPr>
            <a:spLocks noChangeAspect="1" noChangeArrowheads="1"/>
          </p:cNvSpPr>
          <p:nvPr/>
        </p:nvSpPr>
        <p:spPr bwMode="auto">
          <a:xfrm>
            <a:off x="468313" y="-24307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7" name="AutoShape 221">
            <a:extLst>
              <a:ext uri="{FF2B5EF4-FFF2-40B4-BE49-F238E27FC236}">
                <a16:creationId xmlns:a16="http://schemas.microsoft.com/office/drawing/2014/main" id="{4198A981-FBCB-B2FB-EE3F-7CAD8E172018}"/>
              </a:ext>
            </a:extLst>
          </p:cNvPr>
          <p:cNvSpPr>
            <a:spLocks noChangeAspect="1" noChangeArrowheads="1"/>
          </p:cNvSpPr>
          <p:nvPr/>
        </p:nvSpPr>
        <p:spPr bwMode="auto">
          <a:xfrm>
            <a:off x="468313" y="-24018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8" name="AutoShape 222" descr="delete history element">
            <a:extLst>
              <a:ext uri="{FF2B5EF4-FFF2-40B4-BE49-F238E27FC236}">
                <a16:creationId xmlns:a16="http://schemas.microsoft.com/office/drawing/2014/main" id="{E3395D8B-6851-9F64-BD3D-6B7623136CB5}"/>
              </a:ext>
            </a:extLst>
          </p:cNvPr>
          <p:cNvSpPr>
            <a:spLocks noChangeAspect="1" noChangeArrowheads="1"/>
          </p:cNvSpPr>
          <p:nvPr/>
        </p:nvSpPr>
        <p:spPr bwMode="auto">
          <a:xfrm>
            <a:off x="468313" y="-23453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9" name="AutoShape 223" descr="add to bookmark">
            <a:extLst>
              <a:ext uri="{FF2B5EF4-FFF2-40B4-BE49-F238E27FC236}">
                <a16:creationId xmlns:a16="http://schemas.microsoft.com/office/drawing/2014/main" id="{3CB54800-8D4B-11C6-A9D6-CAE4E41A8EA7}"/>
              </a:ext>
            </a:extLst>
          </p:cNvPr>
          <p:cNvSpPr>
            <a:spLocks noChangeAspect="1" noChangeArrowheads="1"/>
          </p:cNvSpPr>
          <p:nvPr/>
        </p:nvSpPr>
        <p:spPr bwMode="auto">
          <a:xfrm>
            <a:off x="547688" y="-2316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0" name="AutoShape 224">
            <a:extLst>
              <a:ext uri="{FF2B5EF4-FFF2-40B4-BE49-F238E27FC236}">
                <a16:creationId xmlns:a16="http://schemas.microsoft.com/office/drawing/2014/main" id="{31B30365-5F6A-59DB-65BD-65FFD203ED4B}"/>
              </a:ext>
            </a:extLst>
          </p:cNvPr>
          <p:cNvSpPr>
            <a:spLocks noChangeAspect="1" noChangeArrowheads="1"/>
          </p:cNvSpPr>
          <p:nvPr/>
        </p:nvSpPr>
        <p:spPr bwMode="auto">
          <a:xfrm>
            <a:off x="468313" y="-2287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1" name="AutoShape 225" descr="arrow right">
            <a:extLst>
              <a:ext uri="{FF2B5EF4-FFF2-40B4-BE49-F238E27FC236}">
                <a16:creationId xmlns:a16="http://schemas.microsoft.com/office/drawing/2014/main" id="{4F7B2F95-430C-AE21-2AA5-8DAD0FAF5205}"/>
              </a:ext>
            </a:extLst>
          </p:cNvPr>
          <p:cNvSpPr>
            <a:spLocks noChangeAspect="1" noChangeArrowheads="1"/>
          </p:cNvSpPr>
          <p:nvPr/>
        </p:nvSpPr>
        <p:spPr bwMode="auto">
          <a:xfrm>
            <a:off x="468313" y="-22585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2" name="AutoShape 226">
            <a:extLst>
              <a:ext uri="{FF2B5EF4-FFF2-40B4-BE49-F238E27FC236}">
                <a16:creationId xmlns:a16="http://schemas.microsoft.com/office/drawing/2014/main" id="{50967674-8AAF-483D-21F6-C55A3FDEEC4C}"/>
              </a:ext>
            </a:extLst>
          </p:cNvPr>
          <p:cNvSpPr>
            <a:spLocks noChangeAspect="1" noChangeArrowheads="1"/>
          </p:cNvSpPr>
          <p:nvPr/>
        </p:nvSpPr>
        <p:spPr bwMode="auto">
          <a:xfrm>
            <a:off x="468313" y="-22296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3" name="AutoShape 227" descr="delete history element">
            <a:extLst>
              <a:ext uri="{FF2B5EF4-FFF2-40B4-BE49-F238E27FC236}">
                <a16:creationId xmlns:a16="http://schemas.microsoft.com/office/drawing/2014/main" id="{6BDDB057-0035-B88E-3AF9-59D547391220}"/>
              </a:ext>
            </a:extLst>
          </p:cNvPr>
          <p:cNvSpPr>
            <a:spLocks noChangeAspect="1" noChangeArrowheads="1"/>
          </p:cNvSpPr>
          <p:nvPr/>
        </p:nvSpPr>
        <p:spPr bwMode="auto">
          <a:xfrm>
            <a:off x="468313" y="-21732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4" name="AutoShape 228" descr="add to bookmark">
            <a:extLst>
              <a:ext uri="{FF2B5EF4-FFF2-40B4-BE49-F238E27FC236}">
                <a16:creationId xmlns:a16="http://schemas.microsoft.com/office/drawing/2014/main" id="{4E4B932B-5CBB-2BC2-7CB8-1FF3A3FCB93A}"/>
              </a:ext>
            </a:extLst>
          </p:cNvPr>
          <p:cNvSpPr>
            <a:spLocks noChangeAspect="1" noChangeArrowheads="1"/>
          </p:cNvSpPr>
          <p:nvPr/>
        </p:nvSpPr>
        <p:spPr bwMode="auto">
          <a:xfrm>
            <a:off x="547688" y="-21442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5" name="AutoShape 229">
            <a:extLst>
              <a:ext uri="{FF2B5EF4-FFF2-40B4-BE49-F238E27FC236}">
                <a16:creationId xmlns:a16="http://schemas.microsoft.com/office/drawing/2014/main" id="{685D3C9E-72C4-E0AC-DC66-125349B3A63D}"/>
              </a:ext>
            </a:extLst>
          </p:cNvPr>
          <p:cNvSpPr>
            <a:spLocks noChangeAspect="1" noChangeArrowheads="1"/>
          </p:cNvSpPr>
          <p:nvPr/>
        </p:nvSpPr>
        <p:spPr bwMode="auto">
          <a:xfrm>
            <a:off x="468313" y="-21153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6" name="AutoShape 230" descr="arrow right">
            <a:extLst>
              <a:ext uri="{FF2B5EF4-FFF2-40B4-BE49-F238E27FC236}">
                <a16:creationId xmlns:a16="http://schemas.microsoft.com/office/drawing/2014/main" id="{55E18394-5B54-A9DB-73FC-ECDE166BA83E}"/>
              </a:ext>
            </a:extLst>
          </p:cNvPr>
          <p:cNvSpPr>
            <a:spLocks noChangeAspect="1" noChangeArrowheads="1"/>
          </p:cNvSpPr>
          <p:nvPr/>
        </p:nvSpPr>
        <p:spPr bwMode="auto">
          <a:xfrm>
            <a:off x="468313" y="-20862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7" name="AutoShape 231">
            <a:extLst>
              <a:ext uri="{FF2B5EF4-FFF2-40B4-BE49-F238E27FC236}">
                <a16:creationId xmlns:a16="http://schemas.microsoft.com/office/drawing/2014/main" id="{5902B1DF-4EE5-17C3-C178-9BBAF6D3C6B5}"/>
              </a:ext>
            </a:extLst>
          </p:cNvPr>
          <p:cNvSpPr>
            <a:spLocks noChangeAspect="1" noChangeArrowheads="1"/>
          </p:cNvSpPr>
          <p:nvPr/>
        </p:nvSpPr>
        <p:spPr bwMode="auto">
          <a:xfrm>
            <a:off x="468313" y="-20574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8" name="AutoShape 232" descr="delete history element">
            <a:extLst>
              <a:ext uri="{FF2B5EF4-FFF2-40B4-BE49-F238E27FC236}">
                <a16:creationId xmlns:a16="http://schemas.microsoft.com/office/drawing/2014/main" id="{14E612F2-E4E2-2462-D161-2B77199D49F0}"/>
              </a:ext>
            </a:extLst>
          </p:cNvPr>
          <p:cNvSpPr>
            <a:spLocks noChangeAspect="1" noChangeArrowheads="1"/>
          </p:cNvSpPr>
          <p:nvPr/>
        </p:nvSpPr>
        <p:spPr bwMode="auto">
          <a:xfrm>
            <a:off x="468313" y="-20010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9" name="AutoShape 233" descr="add to bookmark">
            <a:extLst>
              <a:ext uri="{FF2B5EF4-FFF2-40B4-BE49-F238E27FC236}">
                <a16:creationId xmlns:a16="http://schemas.microsoft.com/office/drawing/2014/main" id="{44A6895E-3A75-1096-1B13-529320001AC1}"/>
              </a:ext>
            </a:extLst>
          </p:cNvPr>
          <p:cNvSpPr>
            <a:spLocks noChangeAspect="1" noChangeArrowheads="1"/>
          </p:cNvSpPr>
          <p:nvPr/>
        </p:nvSpPr>
        <p:spPr bwMode="auto">
          <a:xfrm>
            <a:off x="547688" y="-19719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0" name="AutoShape 234">
            <a:extLst>
              <a:ext uri="{FF2B5EF4-FFF2-40B4-BE49-F238E27FC236}">
                <a16:creationId xmlns:a16="http://schemas.microsoft.com/office/drawing/2014/main" id="{40059801-34AA-946F-9699-1C996F5DEC10}"/>
              </a:ext>
            </a:extLst>
          </p:cNvPr>
          <p:cNvSpPr>
            <a:spLocks noChangeAspect="1" noChangeArrowheads="1"/>
          </p:cNvSpPr>
          <p:nvPr/>
        </p:nvSpPr>
        <p:spPr bwMode="auto">
          <a:xfrm>
            <a:off x="468313" y="-19431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1" name="AutoShape 235" descr="arrow right">
            <a:extLst>
              <a:ext uri="{FF2B5EF4-FFF2-40B4-BE49-F238E27FC236}">
                <a16:creationId xmlns:a16="http://schemas.microsoft.com/office/drawing/2014/main" id="{79F0EE80-35B3-6DEC-8864-F0B9EC28EA8A}"/>
              </a:ext>
            </a:extLst>
          </p:cNvPr>
          <p:cNvSpPr>
            <a:spLocks noChangeAspect="1" noChangeArrowheads="1"/>
          </p:cNvSpPr>
          <p:nvPr/>
        </p:nvSpPr>
        <p:spPr bwMode="auto">
          <a:xfrm>
            <a:off x="468313" y="-19142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2" name="AutoShape 236">
            <a:extLst>
              <a:ext uri="{FF2B5EF4-FFF2-40B4-BE49-F238E27FC236}">
                <a16:creationId xmlns:a16="http://schemas.microsoft.com/office/drawing/2014/main" id="{6B5C176D-ADBD-A48F-1050-FEB7328905BB}"/>
              </a:ext>
            </a:extLst>
          </p:cNvPr>
          <p:cNvSpPr>
            <a:spLocks noChangeAspect="1" noChangeArrowheads="1"/>
          </p:cNvSpPr>
          <p:nvPr/>
        </p:nvSpPr>
        <p:spPr bwMode="auto">
          <a:xfrm>
            <a:off x="468313" y="-18851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3" name="AutoShape 237" descr="delete history element">
            <a:extLst>
              <a:ext uri="{FF2B5EF4-FFF2-40B4-BE49-F238E27FC236}">
                <a16:creationId xmlns:a16="http://schemas.microsoft.com/office/drawing/2014/main" id="{BC65EE15-E583-17BE-1F46-059EE8F3E5DC}"/>
              </a:ext>
            </a:extLst>
          </p:cNvPr>
          <p:cNvSpPr>
            <a:spLocks noChangeAspect="1" noChangeArrowheads="1"/>
          </p:cNvSpPr>
          <p:nvPr/>
        </p:nvSpPr>
        <p:spPr bwMode="auto">
          <a:xfrm>
            <a:off x="468313" y="-1828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4" name="AutoShape 238" descr="add to bookmark">
            <a:extLst>
              <a:ext uri="{FF2B5EF4-FFF2-40B4-BE49-F238E27FC236}">
                <a16:creationId xmlns:a16="http://schemas.microsoft.com/office/drawing/2014/main" id="{ED45E5A5-4DAE-7006-4496-84F241A3F91C}"/>
              </a:ext>
            </a:extLst>
          </p:cNvPr>
          <p:cNvSpPr>
            <a:spLocks noChangeAspect="1" noChangeArrowheads="1"/>
          </p:cNvSpPr>
          <p:nvPr/>
        </p:nvSpPr>
        <p:spPr bwMode="auto">
          <a:xfrm>
            <a:off x="547688" y="-17999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5" name="AutoShape 239">
            <a:extLst>
              <a:ext uri="{FF2B5EF4-FFF2-40B4-BE49-F238E27FC236}">
                <a16:creationId xmlns:a16="http://schemas.microsoft.com/office/drawing/2014/main" id="{58B167F0-5E80-9685-D9FE-D0C931AA6776}"/>
              </a:ext>
            </a:extLst>
          </p:cNvPr>
          <p:cNvSpPr>
            <a:spLocks noChangeAspect="1" noChangeArrowheads="1"/>
          </p:cNvSpPr>
          <p:nvPr/>
        </p:nvSpPr>
        <p:spPr bwMode="auto">
          <a:xfrm>
            <a:off x="468313" y="-17708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6" name="AutoShape 240" descr="arrow right">
            <a:extLst>
              <a:ext uri="{FF2B5EF4-FFF2-40B4-BE49-F238E27FC236}">
                <a16:creationId xmlns:a16="http://schemas.microsoft.com/office/drawing/2014/main" id="{9C2D7B9E-6376-C123-7AED-D3A520B9BD48}"/>
              </a:ext>
            </a:extLst>
          </p:cNvPr>
          <p:cNvSpPr>
            <a:spLocks noChangeAspect="1" noChangeArrowheads="1"/>
          </p:cNvSpPr>
          <p:nvPr/>
        </p:nvSpPr>
        <p:spPr bwMode="auto">
          <a:xfrm>
            <a:off x="468313" y="-17419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7" name="AutoShape 241">
            <a:extLst>
              <a:ext uri="{FF2B5EF4-FFF2-40B4-BE49-F238E27FC236}">
                <a16:creationId xmlns:a16="http://schemas.microsoft.com/office/drawing/2014/main" id="{C44C81BF-FF68-C870-FEB9-EC871E7408F5}"/>
              </a:ext>
            </a:extLst>
          </p:cNvPr>
          <p:cNvSpPr>
            <a:spLocks noChangeAspect="1" noChangeArrowheads="1"/>
          </p:cNvSpPr>
          <p:nvPr/>
        </p:nvSpPr>
        <p:spPr bwMode="auto">
          <a:xfrm>
            <a:off x="468313" y="-17129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8" name="AutoShape 242" descr="delete history element">
            <a:extLst>
              <a:ext uri="{FF2B5EF4-FFF2-40B4-BE49-F238E27FC236}">
                <a16:creationId xmlns:a16="http://schemas.microsoft.com/office/drawing/2014/main" id="{8CF6F5CF-4DCF-5DB6-D27F-356ADB89B412}"/>
              </a:ext>
            </a:extLst>
          </p:cNvPr>
          <p:cNvSpPr>
            <a:spLocks noChangeAspect="1" noChangeArrowheads="1"/>
          </p:cNvSpPr>
          <p:nvPr/>
        </p:nvSpPr>
        <p:spPr bwMode="auto">
          <a:xfrm>
            <a:off x="468313" y="-16565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9" name="AutoShape 243" descr="add to bookmark">
            <a:extLst>
              <a:ext uri="{FF2B5EF4-FFF2-40B4-BE49-F238E27FC236}">
                <a16:creationId xmlns:a16="http://schemas.microsoft.com/office/drawing/2014/main" id="{E6CF7DFC-3974-6991-A4FE-BA0AC1318A13}"/>
              </a:ext>
            </a:extLst>
          </p:cNvPr>
          <p:cNvSpPr>
            <a:spLocks noChangeAspect="1" noChangeArrowheads="1"/>
          </p:cNvSpPr>
          <p:nvPr/>
        </p:nvSpPr>
        <p:spPr bwMode="auto">
          <a:xfrm>
            <a:off x="547688" y="-16276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0" name="AutoShape 244">
            <a:extLst>
              <a:ext uri="{FF2B5EF4-FFF2-40B4-BE49-F238E27FC236}">
                <a16:creationId xmlns:a16="http://schemas.microsoft.com/office/drawing/2014/main" id="{AB008E1A-8AC7-C886-022D-4AC9C20C46C5}"/>
              </a:ext>
            </a:extLst>
          </p:cNvPr>
          <p:cNvSpPr>
            <a:spLocks noChangeAspect="1" noChangeArrowheads="1"/>
          </p:cNvSpPr>
          <p:nvPr/>
        </p:nvSpPr>
        <p:spPr bwMode="auto">
          <a:xfrm>
            <a:off x="468313" y="-15986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1" name="AutoShape 245" descr="arrow right">
            <a:extLst>
              <a:ext uri="{FF2B5EF4-FFF2-40B4-BE49-F238E27FC236}">
                <a16:creationId xmlns:a16="http://schemas.microsoft.com/office/drawing/2014/main" id="{D87B3450-2343-348B-7B6A-4475B8F155C6}"/>
              </a:ext>
            </a:extLst>
          </p:cNvPr>
          <p:cNvSpPr>
            <a:spLocks noChangeAspect="1" noChangeArrowheads="1"/>
          </p:cNvSpPr>
          <p:nvPr/>
        </p:nvSpPr>
        <p:spPr bwMode="auto">
          <a:xfrm>
            <a:off x="468313" y="-1569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2" name="AutoShape 246">
            <a:extLst>
              <a:ext uri="{FF2B5EF4-FFF2-40B4-BE49-F238E27FC236}">
                <a16:creationId xmlns:a16="http://schemas.microsoft.com/office/drawing/2014/main" id="{1F291D2F-B03D-0697-1D6E-3432468C3A43}"/>
              </a:ext>
            </a:extLst>
          </p:cNvPr>
          <p:cNvSpPr>
            <a:spLocks noChangeAspect="1" noChangeArrowheads="1"/>
          </p:cNvSpPr>
          <p:nvPr/>
        </p:nvSpPr>
        <p:spPr bwMode="auto">
          <a:xfrm>
            <a:off x="468313" y="-1540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3" name="AutoShape 247" descr="delete history element">
            <a:extLst>
              <a:ext uri="{FF2B5EF4-FFF2-40B4-BE49-F238E27FC236}">
                <a16:creationId xmlns:a16="http://schemas.microsoft.com/office/drawing/2014/main" id="{D4C4A609-9716-2869-7E93-416A4511C7BF}"/>
              </a:ext>
            </a:extLst>
          </p:cNvPr>
          <p:cNvSpPr>
            <a:spLocks noChangeAspect="1" noChangeArrowheads="1"/>
          </p:cNvSpPr>
          <p:nvPr/>
        </p:nvSpPr>
        <p:spPr bwMode="auto">
          <a:xfrm>
            <a:off x="468313" y="-14843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AutoShape 248" descr="add to bookmark">
            <a:extLst>
              <a:ext uri="{FF2B5EF4-FFF2-40B4-BE49-F238E27FC236}">
                <a16:creationId xmlns:a16="http://schemas.microsoft.com/office/drawing/2014/main" id="{A101EDC3-F579-649D-FE41-BD5A4ECB814A}"/>
              </a:ext>
            </a:extLst>
          </p:cNvPr>
          <p:cNvSpPr>
            <a:spLocks noChangeAspect="1" noChangeArrowheads="1"/>
          </p:cNvSpPr>
          <p:nvPr/>
        </p:nvSpPr>
        <p:spPr bwMode="auto">
          <a:xfrm>
            <a:off x="547688" y="-14554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AutoShape 249">
            <a:extLst>
              <a:ext uri="{FF2B5EF4-FFF2-40B4-BE49-F238E27FC236}">
                <a16:creationId xmlns:a16="http://schemas.microsoft.com/office/drawing/2014/main" id="{AFEF0D1C-69F0-08BC-1EE9-89899A8AA6F6}"/>
              </a:ext>
            </a:extLst>
          </p:cNvPr>
          <p:cNvSpPr>
            <a:spLocks noChangeAspect="1" noChangeArrowheads="1"/>
          </p:cNvSpPr>
          <p:nvPr/>
        </p:nvSpPr>
        <p:spPr bwMode="auto">
          <a:xfrm>
            <a:off x="468313" y="-14265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AutoShape 250" descr="arrow right">
            <a:extLst>
              <a:ext uri="{FF2B5EF4-FFF2-40B4-BE49-F238E27FC236}">
                <a16:creationId xmlns:a16="http://schemas.microsoft.com/office/drawing/2014/main" id="{067A7936-756E-6ADC-2701-218D9A203229}"/>
              </a:ext>
            </a:extLst>
          </p:cNvPr>
          <p:cNvSpPr>
            <a:spLocks noChangeAspect="1" noChangeArrowheads="1"/>
          </p:cNvSpPr>
          <p:nvPr/>
        </p:nvSpPr>
        <p:spPr bwMode="auto">
          <a:xfrm>
            <a:off x="468313" y="-13974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AutoShape 251">
            <a:extLst>
              <a:ext uri="{FF2B5EF4-FFF2-40B4-BE49-F238E27FC236}">
                <a16:creationId xmlns:a16="http://schemas.microsoft.com/office/drawing/2014/main" id="{357A04F7-2477-0DE8-EB87-A3312494BD63}"/>
              </a:ext>
            </a:extLst>
          </p:cNvPr>
          <p:cNvSpPr>
            <a:spLocks noChangeAspect="1" noChangeArrowheads="1"/>
          </p:cNvSpPr>
          <p:nvPr/>
        </p:nvSpPr>
        <p:spPr bwMode="auto">
          <a:xfrm>
            <a:off x="468313" y="-13685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AutoShape 252" descr="delete history element">
            <a:extLst>
              <a:ext uri="{FF2B5EF4-FFF2-40B4-BE49-F238E27FC236}">
                <a16:creationId xmlns:a16="http://schemas.microsoft.com/office/drawing/2014/main" id="{DCB62EB6-F1F4-7B8E-67B9-95607EA0AF81}"/>
              </a:ext>
            </a:extLst>
          </p:cNvPr>
          <p:cNvSpPr>
            <a:spLocks noChangeAspect="1" noChangeArrowheads="1"/>
          </p:cNvSpPr>
          <p:nvPr/>
        </p:nvSpPr>
        <p:spPr bwMode="auto">
          <a:xfrm>
            <a:off x="468313" y="-1312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AutoShape 253" descr="add to bookmark">
            <a:extLst>
              <a:ext uri="{FF2B5EF4-FFF2-40B4-BE49-F238E27FC236}">
                <a16:creationId xmlns:a16="http://schemas.microsoft.com/office/drawing/2014/main" id="{E1C41034-955D-0ECE-B2E4-F845558583CB}"/>
              </a:ext>
            </a:extLst>
          </p:cNvPr>
          <p:cNvSpPr>
            <a:spLocks noChangeAspect="1" noChangeArrowheads="1"/>
          </p:cNvSpPr>
          <p:nvPr/>
        </p:nvSpPr>
        <p:spPr bwMode="auto">
          <a:xfrm>
            <a:off x="547688" y="-1283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AutoShape 254">
            <a:extLst>
              <a:ext uri="{FF2B5EF4-FFF2-40B4-BE49-F238E27FC236}">
                <a16:creationId xmlns:a16="http://schemas.microsoft.com/office/drawing/2014/main" id="{430D955C-5983-95F7-9701-50C5242E240C}"/>
              </a:ext>
            </a:extLst>
          </p:cNvPr>
          <p:cNvSpPr>
            <a:spLocks noChangeAspect="1" noChangeArrowheads="1"/>
          </p:cNvSpPr>
          <p:nvPr/>
        </p:nvSpPr>
        <p:spPr bwMode="auto">
          <a:xfrm>
            <a:off x="468313" y="-12542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AutoShape 255" descr="arrow right">
            <a:extLst>
              <a:ext uri="{FF2B5EF4-FFF2-40B4-BE49-F238E27FC236}">
                <a16:creationId xmlns:a16="http://schemas.microsoft.com/office/drawing/2014/main" id="{91F755D5-CA1D-6B21-DDA5-AEBE87FE8AA8}"/>
              </a:ext>
            </a:extLst>
          </p:cNvPr>
          <p:cNvSpPr>
            <a:spLocks noChangeAspect="1" noChangeArrowheads="1"/>
          </p:cNvSpPr>
          <p:nvPr/>
        </p:nvSpPr>
        <p:spPr bwMode="auto">
          <a:xfrm>
            <a:off x="468313" y="-12252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2" name="AutoShape 256">
            <a:extLst>
              <a:ext uri="{FF2B5EF4-FFF2-40B4-BE49-F238E27FC236}">
                <a16:creationId xmlns:a16="http://schemas.microsoft.com/office/drawing/2014/main" id="{8F4563B6-FBAA-3EFF-BB51-7ABF2CB36EF3}"/>
              </a:ext>
            </a:extLst>
          </p:cNvPr>
          <p:cNvSpPr>
            <a:spLocks noChangeAspect="1" noChangeArrowheads="1"/>
          </p:cNvSpPr>
          <p:nvPr/>
        </p:nvSpPr>
        <p:spPr bwMode="auto">
          <a:xfrm>
            <a:off x="468313" y="-11963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AutoShape 257" descr="delete history element">
            <a:extLst>
              <a:ext uri="{FF2B5EF4-FFF2-40B4-BE49-F238E27FC236}">
                <a16:creationId xmlns:a16="http://schemas.microsoft.com/office/drawing/2014/main" id="{3BD451B2-506A-B221-F025-BB4DDE4C8B75}"/>
              </a:ext>
            </a:extLst>
          </p:cNvPr>
          <p:cNvSpPr>
            <a:spLocks noChangeAspect="1" noChangeArrowheads="1"/>
          </p:cNvSpPr>
          <p:nvPr/>
        </p:nvSpPr>
        <p:spPr bwMode="auto">
          <a:xfrm>
            <a:off x="468313" y="-11399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AutoShape 258" descr="flag">
            <a:extLst>
              <a:ext uri="{FF2B5EF4-FFF2-40B4-BE49-F238E27FC236}">
                <a16:creationId xmlns:a16="http://schemas.microsoft.com/office/drawing/2014/main" id="{D54535AB-E999-FE57-B36A-5C60BB91E50B}"/>
              </a:ext>
            </a:extLst>
          </p:cNvPr>
          <p:cNvSpPr>
            <a:spLocks noChangeAspect="1" noChangeArrowheads="1"/>
          </p:cNvSpPr>
          <p:nvPr/>
        </p:nvSpPr>
        <p:spPr bwMode="auto">
          <a:xfrm>
            <a:off x="468313" y="-11109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5" name="AutoShape 259" descr="flag">
            <a:extLst>
              <a:ext uri="{FF2B5EF4-FFF2-40B4-BE49-F238E27FC236}">
                <a16:creationId xmlns:a16="http://schemas.microsoft.com/office/drawing/2014/main" id="{55445E13-5B2E-E6E6-D8CF-0651E6D29672}"/>
              </a:ext>
            </a:extLst>
          </p:cNvPr>
          <p:cNvSpPr>
            <a:spLocks noChangeAspect="1" noChangeArrowheads="1"/>
          </p:cNvSpPr>
          <p:nvPr/>
        </p:nvSpPr>
        <p:spPr bwMode="auto">
          <a:xfrm>
            <a:off x="992188" y="-11109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6" name="AutoShape 260" descr="speed icon">
            <a:extLst>
              <a:ext uri="{FF2B5EF4-FFF2-40B4-BE49-F238E27FC236}">
                <a16:creationId xmlns:a16="http://schemas.microsoft.com/office/drawing/2014/main" id="{FE469A28-252A-018A-AD05-DC6C5CD1287F}"/>
              </a:ext>
            </a:extLst>
          </p:cNvPr>
          <p:cNvSpPr>
            <a:spLocks noChangeAspect="1" noChangeArrowheads="1"/>
          </p:cNvSpPr>
          <p:nvPr/>
        </p:nvSpPr>
        <p:spPr bwMode="auto">
          <a:xfrm>
            <a:off x="468313" y="-9998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7" name="AutoShape 261" descr="speed icon">
            <a:extLst>
              <a:ext uri="{FF2B5EF4-FFF2-40B4-BE49-F238E27FC236}">
                <a16:creationId xmlns:a16="http://schemas.microsoft.com/office/drawing/2014/main" id="{05C9E378-197D-E583-3404-34FBC06B432F}"/>
              </a:ext>
            </a:extLst>
          </p:cNvPr>
          <p:cNvSpPr>
            <a:spLocks noChangeAspect="1" noChangeArrowheads="1"/>
          </p:cNvSpPr>
          <p:nvPr/>
        </p:nvSpPr>
        <p:spPr bwMode="auto">
          <a:xfrm>
            <a:off x="468313" y="-9707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8" name="AutoShape 262" descr="close button">
            <a:extLst>
              <a:ext uri="{FF2B5EF4-FFF2-40B4-BE49-F238E27FC236}">
                <a16:creationId xmlns:a16="http://schemas.microsoft.com/office/drawing/2014/main" id="{2A8A3237-9FA1-9C67-3D95-00629C080EA0}"/>
              </a:ext>
            </a:extLst>
          </p:cNvPr>
          <p:cNvSpPr>
            <a:spLocks noChangeAspect="1" noChangeArrowheads="1"/>
          </p:cNvSpPr>
          <p:nvPr/>
        </p:nvSpPr>
        <p:spPr bwMode="auto">
          <a:xfrm>
            <a:off x="468313" y="57515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1" name="テキスト ボックス 280">
            <a:extLst>
              <a:ext uri="{FF2B5EF4-FFF2-40B4-BE49-F238E27FC236}">
                <a16:creationId xmlns:a16="http://schemas.microsoft.com/office/drawing/2014/main" id="{7D83B726-8359-9E10-480F-976634613DD5}"/>
              </a:ext>
            </a:extLst>
          </p:cNvPr>
          <p:cNvSpPr txBox="1"/>
          <p:nvPr/>
        </p:nvSpPr>
        <p:spPr>
          <a:xfrm>
            <a:off x="8010121" y="3624815"/>
            <a:ext cx="3608680" cy="2246769"/>
          </a:xfrm>
          <a:prstGeom prst="rect">
            <a:avLst/>
          </a:prstGeom>
          <a:noFill/>
        </p:spPr>
        <p:txBody>
          <a:bodyPr wrap="none" rtlCol="0">
            <a:spAutoFit/>
          </a:bodyPr>
          <a:lstStyle/>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当てはまり率（精度）</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誤差</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検出率</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人工評価</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推論時間（レイテンシー）</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改善率</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可用性</a:t>
            </a:r>
            <a:r>
              <a:rPr kumimoji="1" lang="en-US" altLang="ja-JP" sz="2000" dirty="0">
                <a:solidFill>
                  <a:srgbClr val="000000"/>
                </a:solidFill>
                <a:latin typeface="+mn-ea"/>
              </a:rPr>
              <a:t> and more</a:t>
            </a:r>
            <a:endParaRPr kumimoji="1" lang="ja-JP" altLang="en-US" sz="2000" dirty="0">
              <a:solidFill>
                <a:srgbClr val="000000"/>
              </a:solidFill>
              <a:latin typeface="+mn-ea"/>
            </a:endParaRPr>
          </a:p>
        </p:txBody>
      </p:sp>
      <p:sp>
        <p:nvSpPr>
          <p:cNvPr id="282" name="テキスト ボックス 281">
            <a:extLst>
              <a:ext uri="{FF2B5EF4-FFF2-40B4-BE49-F238E27FC236}">
                <a16:creationId xmlns:a16="http://schemas.microsoft.com/office/drawing/2014/main" id="{75E3B7C9-96A7-1D1A-11DE-79D989F4F286}"/>
              </a:ext>
            </a:extLst>
          </p:cNvPr>
          <p:cNvSpPr txBox="1"/>
          <p:nvPr/>
        </p:nvSpPr>
        <p:spPr>
          <a:xfrm>
            <a:off x="7404827" y="3028890"/>
            <a:ext cx="121058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成功条件</a:t>
            </a:r>
            <a:endParaRPr kumimoji="1" lang="en-US" altLang="ja-JP" sz="2000" dirty="0">
              <a:solidFill>
                <a:srgbClr val="000000"/>
              </a:solidFill>
              <a:latin typeface="+mn-ea"/>
            </a:endParaRPr>
          </a:p>
        </p:txBody>
      </p:sp>
    </p:spTree>
    <p:extLst>
      <p:ext uri="{BB962C8B-B14F-4D97-AF65-F5344CB8AC3E}">
        <p14:creationId xmlns:p14="http://schemas.microsoft.com/office/powerpoint/2010/main" val="2076725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2248F-2054-2E29-F87D-4FD94F067712}"/>
              </a:ext>
            </a:extLst>
          </p:cNvPr>
          <p:cNvSpPr>
            <a:spLocks noGrp="1"/>
          </p:cNvSpPr>
          <p:nvPr>
            <p:ph type="title"/>
          </p:nvPr>
        </p:nvSpPr>
        <p:spPr/>
        <p:txBody>
          <a:bodyPr/>
          <a:lstStyle/>
          <a:p>
            <a:r>
              <a:rPr kumimoji="1" lang="ja-JP" altLang="en-US"/>
              <a:t>トレーニングの場所</a:t>
            </a:r>
          </a:p>
        </p:txBody>
      </p:sp>
      <p:sp>
        <p:nvSpPr>
          <p:cNvPr id="3" name="スライド番号プレースホルダー 2">
            <a:extLst>
              <a:ext uri="{FF2B5EF4-FFF2-40B4-BE49-F238E27FC236}">
                <a16:creationId xmlns:a16="http://schemas.microsoft.com/office/drawing/2014/main" id="{B7967D12-0B9E-1C4C-CC14-3A9B742DC745}"/>
              </a:ext>
            </a:extLst>
          </p:cNvPr>
          <p:cNvSpPr>
            <a:spLocks noGrp="1"/>
          </p:cNvSpPr>
          <p:nvPr>
            <p:ph type="sldNum" sz="quarter" idx="10"/>
          </p:nvPr>
        </p:nvSpPr>
        <p:spPr/>
        <p:txBody>
          <a:bodyPr/>
          <a:lstStyle/>
          <a:p>
            <a:fld id="{5D750650-B10A-47BF-93C2-E1678438B37A}" type="slidenum">
              <a:rPr lang="en-US" altLang="ja-JP" smtClean="0"/>
              <a:pPr/>
              <a:t>92</a:t>
            </a:fld>
            <a:endParaRPr lang="en-US" altLang="ja-JP" dirty="0"/>
          </a:p>
        </p:txBody>
      </p:sp>
      <p:sp>
        <p:nvSpPr>
          <p:cNvPr id="4" name="テキスト ボックス 3">
            <a:extLst>
              <a:ext uri="{FF2B5EF4-FFF2-40B4-BE49-F238E27FC236}">
                <a16:creationId xmlns:a16="http://schemas.microsoft.com/office/drawing/2014/main" id="{77584A7C-F419-4898-A6E2-83952378FA8F}"/>
              </a:ext>
            </a:extLst>
          </p:cNvPr>
          <p:cNvSpPr txBox="1"/>
          <p:nvPr/>
        </p:nvSpPr>
        <p:spPr>
          <a:xfrm>
            <a:off x="1292805" y="1153313"/>
            <a:ext cx="8905002" cy="707886"/>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機械学習モデルを構築できるサービスや環境には複数の選択肢があります。</a:t>
            </a:r>
            <a:endParaRPr kumimoji="1" lang="en-US" altLang="ja-JP" sz="2000" dirty="0">
              <a:solidFill>
                <a:srgbClr val="000000"/>
              </a:solidFill>
              <a:latin typeface="+mn-ea"/>
            </a:endParaRPr>
          </a:p>
          <a:p>
            <a:pPr algn="ctr" defTabSz="914400" fontAlgn="base">
              <a:spcBef>
                <a:spcPct val="0"/>
              </a:spcBef>
              <a:spcAft>
                <a:spcPct val="0"/>
              </a:spcAft>
            </a:pPr>
            <a:r>
              <a:rPr kumimoji="1" lang="ja-JP" altLang="en-US" sz="2000">
                <a:solidFill>
                  <a:srgbClr val="000000"/>
                </a:solidFill>
                <a:latin typeface="+mn-ea"/>
              </a:rPr>
              <a:t>自社の要件にあった環境を選択</a:t>
            </a:r>
            <a:endParaRPr kumimoji="1" lang="ja-JP" altLang="en-US" sz="2000" dirty="0">
              <a:solidFill>
                <a:srgbClr val="000000"/>
              </a:solidFill>
              <a:latin typeface="+mn-ea"/>
            </a:endParaRPr>
          </a:p>
        </p:txBody>
      </p:sp>
      <p:sp>
        <p:nvSpPr>
          <p:cNvPr id="5" name="テキスト ボックス 4">
            <a:extLst>
              <a:ext uri="{FF2B5EF4-FFF2-40B4-BE49-F238E27FC236}">
                <a16:creationId xmlns:a16="http://schemas.microsoft.com/office/drawing/2014/main" id="{81210A27-5347-A433-7167-F6C052958B33}"/>
              </a:ext>
            </a:extLst>
          </p:cNvPr>
          <p:cNvSpPr txBox="1"/>
          <p:nvPr/>
        </p:nvSpPr>
        <p:spPr>
          <a:xfrm>
            <a:off x="867540" y="2097085"/>
            <a:ext cx="6768199" cy="1477328"/>
          </a:xfrm>
          <a:prstGeom prst="rect">
            <a:avLst/>
          </a:prstGeom>
          <a:noFill/>
        </p:spPr>
        <p:txBody>
          <a:bodyPr wrap="none" rtlCol="0">
            <a:spAutoFit/>
          </a:bodyPr>
          <a:lstStyle/>
          <a:p>
            <a:pPr marL="285750" indent="-285750" algn="l">
              <a:buFont typeface="Wingdings" pitchFamily="2" charset="2"/>
              <a:buChar char="ü"/>
            </a:pPr>
            <a:r>
              <a:rPr lang="ja-JP" altLang="en-US" b="0" i="0">
                <a:solidFill>
                  <a:srgbClr val="F36C37"/>
                </a:solidFill>
                <a:effectLst/>
                <a:latin typeface="Segoe UI" panose="020B0502040204020203" pitchFamily="34" charset="0"/>
              </a:rPr>
              <a:t>どのような種類のモデルをトレーニングする必要があるか。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モデル トレーニングを完全に制御する必要があるかどうか。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モデル トレーニングにどの程度の時間を割くか。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組織内に既に存在するサービスは何か。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使い慣れているプログラミング言語は何か。</a:t>
            </a:r>
          </a:p>
        </p:txBody>
      </p:sp>
      <p:sp>
        <p:nvSpPr>
          <p:cNvPr id="6" name="テキスト ボックス 5">
            <a:extLst>
              <a:ext uri="{FF2B5EF4-FFF2-40B4-BE49-F238E27FC236}">
                <a16:creationId xmlns:a16="http://schemas.microsoft.com/office/drawing/2014/main" id="{EB60557E-1B25-A8C5-5C62-0CA3F5E665B9}"/>
              </a:ext>
            </a:extLst>
          </p:cNvPr>
          <p:cNvSpPr txBox="1"/>
          <p:nvPr/>
        </p:nvSpPr>
        <p:spPr>
          <a:xfrm>
            <a:off x="1412412" y="3982102"/>
            <a:ext cx="172355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ローカル開発</a:t>
            </a:r>
            <a:endParaRPr kumimoji="1" lang="ja-JP" altLang="en-US" sz="2000" b="1" dirty="0">
              <a:solidFill>
                <a:srgbClr val="F36C37"/>
              </a:solidFill>
              <a:latin typeface="+mn-ea"/>
            </a:endParaRPr>
          </a:p>
        </p:txBody>
      </p:sp>
      <p:sp>
        <p:nvSpPr>
          <p:cNvPr id="7" name="テキスト ボックス 6">
            <a:extLst>
              <a:ext uri="{FF2B5EF4-FFF2-40B4-BE49-F238E27FC236}">
                <a16:creationId xmlns:a16="http://schemas.microsoft.com/office/drawing/2014/main" id="{E2FC68C7-F4AB-C0B4-3325-1630549B9674}"/>
              </a:ext>
            </a:extLst>
          </p:cNvPr>
          <p:cNvSpPr txBox="1"/>
          <p:nvPr/>
        </p:nvSpPr>
        <p:spPr>
          <a:xfrm>
            <a:off x="1260734" y="4686742"/>
            <a:ext cx="1909497" cy="830997"/>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セキュア</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自社環境が用意</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スペックに限り</a:t>
            </a:r>
            <a:endParaRPr kumimoji="1" lang="ja-JP" altLang="en-US" sz="1600" dirty="0">
              <a:solidFill>
                <a:srgbClr val="000000"/>
              </a:solidFill>
              <a:latin typeface="+mn-ea"/>
            </a:endParaRPr>
          </a:p>
        </p:txBody>
      </p:sp>
      <p:sp>
        <p:nvSpPr>
          <p:cNvPr id="8" name="テキスト ボックス 7">
            <a:extLst>
              <a:ext uri="{FF2B5EF4-FFF2-40B4-BE49-F238E27FC236}">
                <a16:creationId xmlns:a16="http://schemas.microsoft.com/office/drawing/2014/main" id="{44B6F00D-D0D9-9450-EC0D-547FDF01ADC7}"/>
              </a:ext>
            </a:extLst>
          </p:cNvPr>
          <p:cNvSpPr txBox="1"/>
          <p:nvPr/>
        </p:nvSpPr>
        <p:spPr>
          <a:xfrm>
            <a:off x="5266103" y="3982102"/>
            <a:ext cx="1442383"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Azure ML</a:t>
            </a:r>
            <a:endParaRPr kumimoji="1" lang="ja-JP" altLang="en-US" sz="2000" b="1" dirty="0">
              <a:solidFill>
                <a:srgbClr val="F36C37"/>
              </a:solidFill>
              <a:latin typeface="+mn-ea"/>
            </a:endParaRPr>
          </a:p>
        </p:txBody>
      </p:sp>
      <p:sp>
        <p:nvSpPr>
          <p:cNvPr id="9" name="テキスト ボックス 8">
            <a:extLst>
              <a:ext uri="{FF2B5EF4-FFF2-40B4-BE49-F238E27FC236}">
                <a16:creationId xmlns:a16="http://schemas.microsoft.com/office/drawing/2014/main" id="{7497D3FB-8748-73D1-89A2-3DA614DBEEEC}"/>
              </a:ext>
            </a:extLst>
          </p:cNvPr>
          <p:cNvSpPr txBox="1"/>
          <p:nvPr/>
        </p:nvSpPr>
        <p:spPr>
          <a:xfrm>
            <a:off x="4423106" y="4211972"/>
            <a:ext cx="3345788" cy="1569660"/>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インターネット経由または</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ネットワーク整備が必要</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潤沢なクラウドリソース</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No Code AI </a:t>
            </a:r>
            <a:r>
              <a:rPr kumimoji="1" lang="ja-JP" altLang="en-US" sz="1600">
                <a:solidFill>
                  <a:srgbClr val="000000"/>
                </a:solidFill>
                <a:latin typeface="+mn-ea"/>
              </a:rPr>
              <a:t>開発</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代表的なライブラリや環境用意</a:t>
            </a:r>
            <a:endParaRPr kumimoji="1" lang="ja-JP" altLang="en-US" sz="1600" dirty="0">
              <a:solidFill>
                <a:srgbClr val="000000"/>
              </a:solidFill>
              <a:latin typeface="+mn-ea"/>
            </a:endParaRPr>
          </a:p>
        </p:txBody>
      </p:sp>
      <p:sp>
        <p:nvSpPr>
          <p:cNvPr id="10" name="テキスト ボックス 9">
            <a:extLst>
              <a:ext uri="{FF2B5EF4-FFF2-40B4-BE49-F238E27FC236}">
                <a16:creationId xmlns:a16="http://schemas.microsoft.com/office/drawing/2014/main" id="{C66C976E-22E1-8AE2-BB7A-56706E90AE94}"/>
              </a:ext>
            </a:extLst>
          </p:cNvPr>
          <p:cNvSpPr txBox="1"/>
          <p:nvPr/>
        </p:nvSpPr>
        <p:spPr>
          <a:xfrm>
            <a:off x="8880646" y="3982102"/>
            <a:ext cx="1630575"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Databricks</a:t>
            </a:r>
            <a:endParaRPr kumimoji="1" lang="ja-JP" altLang="en-US"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25F381CA-E837-C10E-5CD3-376D64EB5E43}"/>
              </a:ext>
            </a:extLst>
          </p:cNvPr>
          <p:cNvSpPr txBox="1"/>
          <p:nvPr/>
        </p:nvSpPr>
        <p:spPr>
          <a:xfrm>
            <a:off x="8202013" y="4211972"/>
            <a:ext cx="3621697" cy="1569660"/>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潤沢なクラウドリソース</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代表的なライブラリや環境用意</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DE</a:t>
            </a:r>
            <a:r>
              <a:rPr kumimoji="1" lang="ja-JP" altLang="en-US" sz="1600">
                <a:solidFill>
                  <a:srgbClr val="000000"/>
                </a:solidFill>
                <a:latin typeface="+mn-ea"/>
              </a:rPr>
              <a:t>→</a:t>
            </a:r>
            <a:r>
              <a:rPr kumimoji="1" lang="en-US" altLang="ja-JP" sz="1600" dirty="0">
                <a:solidFill>
                  <a:srgbClr val="000000"/>
                </a:solidFill>
                <a:latin typeface="+mn-ea"/>
              </a:rPr>
              <a:t>AI </a:t>
            </a:r>
            <a:r>
              <a:rPr kumimoji="1" lang="ja-JP" altLang="en-US" sz="1600">
                <a:solidFill>
                  <a:srgbClr val="000000"/>
                </a:solidFill>
                <a:latin typeface="+mn-ea"/>
              </a:rPr>
              <a:t>までを一気通貫で実装</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Python , R, Scala</a:t>
            </a:r>
            <a:r>
              <a:rPr kumimoji="1" lang="ja-JP" altLang="en-US" sz="1600">
                <a:solidFill>
                  <a:srgbClr val="000000"/>
                </a:solidFill>
                <a:latin typeface="+mn-ea"/>
              </a:rPr>
              <a:t>など様々な言語</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Spark </a:t>
            </a:r>
            <a:r>
              <a:rPr kumimoji="1" lang="ja-JP" altLang="en-US" sz="1600">
                <a:solidFill>
                  <a:srgbClr val="000000"/>
                </a:solidFill>
                <a:latin typeface="+mn-ea"/>
              </a:rPr>
              <a:t>実装</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87189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データの収集</a:t>
            </a:r>
            <a:endParaRPr kumimoji="1" lang="ja-JP" altLang="en-US" sz="2400" b="1" dirty="0">
              <a:solidFill>
                <a:srgbClr val="F36C37"/>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8"/>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Tree>
    <p:extLst>
      <p:ext uri="{BB962C8B-B14F-4D97-AF65-F5344CB8AC3E}">
        <p14:creationId xmlns:p14="http://schemas.microsoft.com/office/powerpoint/2010/main" val="179067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7A877-9CCC-4ED6-5E01-DD76ED36ADA4}"/>
              </a:ext>
            </a:extLst>
          </p:cNvPr>
          <p:cNvSpPr>
            <a:spLocks noGrp="1"/>
          </p:cNvSpPr>
          <p:nvPr>
            <p:ph type="title"/>
          </p:nvPr>
        </p:nvSpPr>
        <p:spPr/>
        <p:txBody>
          <a:bodyPr/>
          <a:lstStyle/>
          <a:p>
            <a:r>
              <a:rPr kumimoji="1" lang="en-US" altLang="ja-JP" dirty="0"/>
              <a:t>Garbage IN , Garbage Out</a:t>
            </a:r>
            <a:endParaRPr kumimoji="1" lang="ja-JP" altLang="en-US"/>
          </a:p>
        </p:txBody>
      </p:sp>
      <p:sp>
        <p:nvSpPr>
          <p:cNvPr id="3" name="スライド番号プレースホルダー 2">
            <a:extLst>
              <a:ext uri="{FF2B5EF4-FFF2-40B4-BE49-F238E27FC236}">
                <a16:creationId xmlns:a16="http://schemas.microsoft.com/office/drawing/2014/main" id="{B8E1F638-79FF-9AAD-EBA8-A9BE7AA654FA}"/>
              </a:ext>
            </a:extLst>
          </p:cNvPr>
          <p:cNvSpPr>
            <a:spLocks noGrp="1"/>
          </p:cNvSpPr>
          <p:nvPr>
            <p:ph type="sldNum" sz="quarter" idx="10"/>
          </p:nvPr>
        </p:nvSpPr>
        <p:spPr/>
        <p:txBody>
          <a:bodyPr/>
          <a:lstStyle/>
          <a:p>
            <a:fld id="{5D750650-B10A-47BF-93C2-E1678438B37A}" type="slidenum">
              <a:rPr lang="en-US" altLang="ja-JP" smtClean="0"/>
              <a:pPr/>
              <a:t>94</a:t>
            </a:fld>
            <a:endParaRPr lang="en-US" altLang="ja-JP" dirty="0"/>
          </a:p>
        </p:txBody>
      </p:sp>
      <p:pic>
        <p:nvPicPr>
          <p:cNvPr id="4" name="図 3">
            <a:extLst>
              <a:ext uri="{FF2B5EF4-FFF2-40B4-BE49-F238E27FC236}">
                <a16:creationId xmlns:a16="http://schemas.microsoft.com/office/drawing/2014/main" id="{D5C040CA-8DEC-A70D-7E29-C3A7099419BF}"/>
              </a:ext>
            </a:extLst>
          </p:cNvPr>
          <p:cNvPicPr>
            <a:picLocks noChangeAspect="1"/>
          </p:cNvPicPr>
          <p:nvPr/>
        </p:nvPicPr>
        <p:blipFill>
          <a:blip r:embed="rId2"/>
          <a:stretch>
            <a:fillRect/>
          </a:stretch>
        </p:blipFill>
        <p:spPr>
          <a:xfrm>
            <a:off x="2205280" y="1358345"/>
            <a:ext cx="7781439" cy="4141309"/>
          </a:xfrm>
          <a:prstGeom prst="rect">
            <a:avLst/>
          </a:prstGeom>
        </p:spPr>
      </p:pic>
      <p:sp>
        <p:nvSpPr>
          <p:cNvPr id="5" name="テキスト ボックス 4">
            <a:extLst>
              <a:ext uri="{FF2B5EF4-FFF2-40B4-BE49-F238E27FC236}">
                <a16:creationId xmlns:a16="http://schemas.microsoft.com/office/drawing/2014/main" id="{C7DD95E6-6ECD-0FF0-AF60-85521810BA41}"/>
              </a:ext>
            </a:extLst>
          </p:cNvPr>
          <p:cNvSpPr txBox="1"/>
          <p:nvPr/>
        </p:nvSpPr>
        <p:spPr>
          <a:xfrm>
            <a:off x="3079787" y="5778383"/>
            <a:ext cx="6032422" cy="461665"/>
          </a:xfrm>
          <a:prstGeom prst="rect">
            <a:avLst/>
          </a:prstGeom>
          <a:noFill/>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質の高い・関連度の高いデータを収集する</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BAC25AEC-FF4D-7503-E5CE-6F2F21918D8A}"/>
              </a:ext>
            </a:extLst>
          </p:cNvPr>
          <p:cNvSpPr txBox="1"/>
          <p:nvPr/>
        </p:nvSpPr>
        <p:spPr>
          <a:xfrm>
            <a:off x="3352801" y="5499654"/>
            <a:ext cx="8839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fontAlgn="base">
              <a:spcBef>
                <a:spcPct val="0"/>
              </a:spcBef>
              <a:spcAft>
                <a:spcPct val="0"/>
              </a:spcAft>
            </a:pPr>
            <a:r>
              <a:rPr lang="en-US" altLang="ja-JP" sz="1200">
                <a:hlinkClick r:id="rId3"/>
              </a:rPr>
              <a:t>Garbage In, Garbage Out</a:t>
            </a:r>
            <a:r>
              <a:rPr lang="ja-JP" altLang="en-US" sz="1200">
                <a:hlinkClick r:id="rId3"/>
              </a:rPr>
              <a:t>（ゴミを入れたら、ゴミが出てくる）とは？：</a:t>
            </a:r>
            <a:r>
              <a:rPr lang="en-US" altLang="ja-JP" sz="1200">
                <a:hlinkClick r:id="rId3"/>
              </a:rPr>
              <a:t>AI</a:t>
            </a:r>
            <a:r>
              <a:rPr lang="ja-JP" altLang="en-US" sz="1200">
                <a:hlinkClick r:id="rId3"/>
              </a:rPr>
              <a:t>・機械学習の用語辞典</a:t>
            </a:r>
            <a:r>
              <a:rPr lang="en-US" altLang="ja-JP" sz="1200">
                <a:hlinkClick r:id="rId3"/>
              </a:rPr>
              <a:t> - </a:t>
            </a:r>
            <a:r>
              <a:rPr lang="ja-JP" altLang="en-US" sz="1200">
                <a:hlinkClick r:id="rId3"/>
              </a:rPr>
              <a:t>＠</a:t>
            </a:r>
            <a:r>
              <a:rPr lang="en-US" altLang="ja-JP" sz="1200">
                <a:hlinkClick r:id="rId3"/>
              </a:rPr>
              <a:t>IT (itmedia.co.jp)</a:t>
            </a:r>
            <a:endParaRPr lang="en-US" altLang="ja-JP" sz="1200"/>
          </a:p>
        </p:txBody>
      </p:sp>
    </p:spTree>
    <p:extLst>
      <p:ext uri="{BB962C8B-B14F-4D97-AF65-F5344CB8AC3E}">
        <p14:creationId xmlns:p14="http://schemas.microsoft.com/office/powerpoint/2010/main" val="3905855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データの前処理</a:t>
            </a:r>
            <a:endParaRPr kumimoji="1" lang="ja-JP" altLang="en-US" sz="2400" b="1" dirty="0">
              <a:solidFill>
                <a:srgbClr val="F36C37"/>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9"/>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
        <p:nvSpPr>
          <p:cNvPr id="10" name="テキスト ボックス 9">
            <a:extLst>
              <a:ext uri="{FF2B5EF4-FFF2-40B4-BE49-F238E27FC236}">
                <a16:creationId xmlns:a16="http://schemas.microsoft.com/office/drawing/2014/main" id="{730B849D-2851-1710-EBAB-62A45660BACC}"/>
              </a:ext>
            </a:extLst>
          </p:cNvPr>
          <p:cNvSpPr txBox="1"/>
          <p:nvPr/>
        </p:nvSpPr>
        <p:spPr>
          <a:xfrm>
            <a:off x="3582446" y="5633649"/>
            <a:ext cx="5453737" cy="707886"/>
          </a:xfrm>
          <a:prstGeom prst="rect">
            <a:avLst/>
          </a:prstGeom>
          <a:noFill/>
        </p:spPr>
        <p:txBody>
          <a:bodyPr wrap="none" rtlCol="0">
            <a:spAutoFit/>
          </a:bodyPr>
          <a:lstStyle/>
          <a:p>
            <a:pPr marL="285750" indent="-285750" defTabSz="914400" fontAlgn="base">
              <a:spcBef>
                <a:spcPct val="0"/>
              </a:spcBef>
              <a:spcAft>
                <a:spcPct val="0"/>
              </a:spcAft>
              <a:buClr>
                <a:srgbClr val="F36C37"/>
              </a:buClr>
              <a:buFont typeface="Wingdings" pitchFamily="2" charset="2"/>
              <a:buChar char="n"/>
            </a:pPr>
            <a:r>
              <a:rPr kumimoji="1" lang="ja-JP" altLang="en-US" sz="2000" b="1">
                <a:solidFill>
                  <a:srgbClr val="494949"/>
                </a:solidFill>
                <a:latin typeface="+mn-ea"/>
              </a:rPr>
              <a:t>データを学習可能な形に変換する</a:t>
            </a:r>
            <a:endParaRPr kumimoji="1" lang="en-US" altLang="ja-JP" sz="2000" b="1" dirty="0">
              <a:solidFill>
                <a:srgbClr val="494949"/>
              </a:solidFill>
              <a:latin typeface="+mn-ea"/>
            </a:endParaRPr>
          </a:p>
          <a:p>
            <a:pPr marL="285750" indent="-285750" defTabSz="914400" fontAlgn="base">
              <a:spcBef>
                <a:spcPct val="0"/>
              </a:spcBef>
              <a:spcAft>
                <a:spcPct val="0"/>
              </a:spcAft>
              <a:buClr>
                <a:srgbClr val="F36C37"/>
              </a:buClr>
              <a:buFont typeface="Wingdings" pitchFamily="2" charset="2"/>
              <a:buChar char="n"/>
            </a:pPr>
            <a:r>
              <a:rPr kumimoji="1" lang="en-US" altLang="ja-JP" sz="2000" b="1" dirty="0">
                <a:solidFill>
                  <a:srgbClr val="494949"/>
                </a:solidFill>
                <a:latin typeface="+mn-ea"/>
              </a:rPr>
              <a:t>AI </a:t>
            </a:r>
            <a:r>
              <a:rPr kumimoji="1" lang="ja-JP" altLang="en-US" sz="2000" b="1">
                <a:solidFill>
                  <a:srgbClr val="494949"/>
                </a:solidFill>
                <a:latin typeface="+mn-ea"/>
              </a:rPr>
              <a:t>開発において最も時間のかかるプロセス</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1212406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FB368-BBB9-47C6-A85A-E4B0295261B4}"/>
              </a:ext>
            </a:extLst>
          </p:cNvPr>
          <p:cNvSpPr>
            <a:spLocks noGrp="1"/>
          </p:cNvSpPr>
          <p:nvPr>
            <p:ph type="title"/>
          </p:nvPr>
        </p:nvSpPr>
        <p:spPr/>
        <p:txBody>
          <a:bodyPr/>
          <a:lstStyle/>
          <a:p>
            <a:r>
              <a:rPr lang="ja-JP" altLang="en-US" dirty="0"/>
              <a:t>代表的なデータ前処理の手法</a:t>
            </a:r>
            <a:endParaRPr kumimoji="1" lang="ja-JP" altLang="en-US" dirty="0"/>
          </a:p>
        </p:txBody>
      </p:sp>
      <p:sp>
        <p:nvSpPr>
          <p:cNvPr id="4" name="スライド番号プレースホルダー 3">
            <a:extLst>
              <a:ext uri="{FF2B5EF4-FFF2-40B4-BE49-F238E27FC236}">
                <a16:creationId xmlns:a16="http://schemas.microsoft.com/office/drawing/2014/main" id="{BF0482C9-34A5-41DC-AF6B-64855F394FCA}"/>
              </a:ext>
            </a:extLst>
          </p:cNvPr>
          <p:cNvSpPr>
            <a:spLocks noGrp="1"/>
          </p:cNvSpPr>
          <p:nvPr>
            <p:ph type="sldNum" sz="quarter" idx="10"/>
          </p:nvPr>
        </p:nvSpPr>
        <p:spPr/>
        <p:txBody>
          <a:bodyPr/>
          <a:lstStyle/>
          <a:p>
            <a:fld id="{46BB8D49-91AB-4BE8-B7F4-8EAFE2BF815D}" type="slidenum">
              <a:rPr kumimoji="1" lang="ja-JP" altLang="en-US" smtClean="0"/>
              <a:pPr/>
              <a:t>96</a:t>
            </a:fld>
            <a:endParaRPr kumimoji="1" lang="ja-JP" altLang="en-US" dirty="0"/>
          </a:p>
        </p:txBody>
      </p:sp>
      <p:graphicFrame>
        <p:nvGraphicFramePr>
          <p:cNvPr id="5" name="コンテンツ プレースホルダー 3">
            <a:extLst>
              <a:ext uri="{FF2B5EF4-FFF2-40B4-BE49-F238E27FC236}">
                <a16:creationId xmlns:a16="http://schemas.microsoft.com/office/drawing/2014/main" id="{5177FEA0-BFFE-4115-A11A-E6CFA02A8CD6}"/>
              </a:ext>
            </a:extLst>
          </p:cNvPr>
          <p:cNvGraphicFramePr>
            <a:graphicFrameLocks/>
          </p:cNvGraphicFramePr>
          <p:nvPr>
            <p:extLst>
              <p:ext uri="{D42A27DB-BD31-4B8C-83A1-F6EECF244321}">
                <p14:modId xmlns:p14="http://schemas.microsoft.com/office/powerpoint/2010/main" val="3059559725"/>
              </p:ext>
            </p:extLst>
          </p:nvPr>
        </p:nvGraphicFramePr>
        <p:xfrm>
          <a:off x="488206" y="2312532"/>
          <a:ext cx="7746969" cy="3088638"/>
        </p:xfrm>
        <a:graphic>
          <a:graphicData uri="http://schemas.openxmlformats.org/drawingml/2006/table">
            <a:tbl>
              <a:tblPr firstRow="1" bandRow="1">
                <a:tableStyleId>{5C22544A-7EE6-4342-B048-85BDC9FD1C3A}</a:tableStyleId>
              </a:tblPr>
              <a:tblGrid>
                <a:gridCol w="1359118">
                  <a:extLst>
                    <a:ext uri="{9D8B030D-6E8A-4147-A177-3AD203B41FA5}">
                      <a16:colId xmlns:a16="http://schemas.microsoft.com/office/drawing/2014/main" val="3895637247"/>
                    </a:ext>
                  </a:extLst>
                </a:gridCol>
                <a:gridCol w="1359118">
                  <a:extLst>
                    <a:ext uri="{9D8B030D-6E8A-4147-A177-3AD203B41FA5}">
                      <a16:colId xmlns:a16="http://schemas.microsoft.com/office/drawing/2014/main" val="1579296490"/>
                    </a:ext>
                  </a:extLst>
                </a:gridCol>
                <a:gridCol w="1279799">
                  <a:extLst>
                    <a:ext uri="{9D8B030D-6E8A-4147-A177-3AD203B41FA5}">
                      <a16:colId xmlns:a16="http://schemas.microsoft.com/office/drawing/2014/main" val="4097339921"/>
                    </a:ext>
                  </a:extLst>
                </a:gridCol>
                <a:gridCol w="1335789">
                  <a:extLst>
                    <a:ext uri="{9D8B030D-6E8A-4147-A177-3AD203B41FA5}">
                      <a16:colId xmlns:a16="http://schemas.microsoft.com/office/drawing/2014/main" val="1071899408"/>
                    </a:ext>
                  </a:extLst>
                </a:gridCol>
                <a:gridCol w="1567769">
                  <a:extLst>
                    <a:ext uri="{9D8B030D-6E8A-4147-A177-3AD203B41FA5}">
                      <a16:colId xmlns:a16="http://schemas.microsoft.com/office/drawing/2014/main" val="219904017"/>
                    </a:ext>
                  </a:extLst>
                </a:gridCol>
                <a:gridCol w="845376">
                  <a:extLst>
                    <a:ext uri="{9D8B030D-6E8A-4147-A177-3AD203B41FA5}">
                      <a16:colId xmlns:a16="http://schemas.microsoft.com/office/drawing/2014/main" val="238027632"/>
                    </a:ext>
                  </a:extLst>
                </a:gridCol>
              </a:tblGrid>
              <a:tr h="854014">
                <a:tc>
                  <a:txBody>
                    <a:bodyPr/>
                    <a:lstStyle/>
                    <a:p>
                      <a:pPr algn="ctr" fontAlgn="ctr"/>
                      <a:r>
                        <a:rPr lang="ja-JP" altLang="en-US" sz="1400" u="none" strike="noStrike" dirty="0">
                          <a:effectLst/>
                          <a:latin typeface="+mn-lt"/>
                        </a:rPr>
                        <a:t>来訪者</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kumimoji="1" lang="ja-JP" altLang="en-US" sz="1400" kern="1200" dirty="0">
                          <a:effectLst/>
                          <a:latin typeface="+mn-lt"/>
                        </a:rPr>
                        <a:t>照会物件</a:t>
                      </a:r>
                      <a:br>
                        <a:rPr kumimoji="1" lang="en-US" altLang="ja-JP" sz="1400" kern="1200" dirty="0">
                          <a:effectLst/>
                          <a:latin typeface="+mn-lt"/>
                        </a:rPr>
                      </a:br>
                      <a:r>
                        <a:rPr kumimoji="1" lang="en-US" altLang="ja-JP" sz="1400" kern="1200" dirty="0">
                          <a:effectLst/>
                          <a:latin typeface="+mn-lt"/>
                        </a:rPr>
                        <a:t>(</a:t>
                      </a:r>
                      <a:r>
                        <a:rPr kumimoji="1" lang="ja-JP" altLang="en-US" sz="1400" kern="1200" dirty="0">
                          <a:effectLst/>
                          <a:latin typeface="+mn-lt"/>
                        </a:rPr>
                        <a:t>万円</a:t>
                      </a:r>
                      <a:r>
                        <a:rPr kumimoji="1" lang="en-US" altLang="ja-JP" sz="1400" kern="1200"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年収</a:t>
                      </a:r>
                      <a:endParaRPr lang="en-US" altLang="ja-JP" sz="1400" u="none" strike="noStrike" dirty="0">
                        <a:effectLst/>
                        <a:latin typeface="+mn-lt"/>
                      </a:endParaRPr>
                    </a:p>
                    <a:p>
                      <a:pPr algn="ctr" fontAlgn="ctr"/>
                      <a:r>
                        <a:rPr lang="en-US" altLang="ja-JP" sz="1400" u="none" strike="noStrike" dirty="0">
                          <a:effectLst/>
                          <a:latin typeface="+mn-lt"/>
                        </a:rPr>
                        <a:t>(</a:t>
                      </a:r>
                      <a:r>
                        <a:rPr lang="ja-JP" altLang="en-US" sz="1400" u="none" strike="noStrike" dirty="0">
                          <a:effectLst/>
                          <a:latin typeface="+mn-lt"/>
                        </a:rPr>
                        <a:t>万円</a:t>
                      </a:r>
                      <a:r>
                        <a:rPr lang="en-US" altLang="ja-JP"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自己資金</a:t>
                      </a:r>
                      <a:endParaRPr lang="en-US" altLang="ja-JP" sz="1400" u="none" strike="noStrike" dirty="0">
                        <a:effectLst/>
                        <a:latin typeface="+mn-lt"/>
                      </a:endParaRPr>
                    </a:p>
                    <a:p>
                      <a:pPr algn="ctr" fontAlgn="ctr"/>
                      <a:r>
                        <a:rPr lang="en-US" altLang="ja-JP" sz="1400" u="none" strike="noStrike" dirty="0">
                          <a:effectLst/>
                          <a:latin typeface="+mn-lt"/>
                        </a:rPr>
                        <a:t>(</a:t>
                      </a:r>
                      <a:r>
                        <a:rPr lang="ja-JP" altLang="en-US" sz="1400" u="none" strike="noStrike" dirty="0">
                          <a:effectLst/>
                          <a:latin typeface="+mn-lt"/>
                        </a:rPr>
                        <a:t>万円</a:t>
                      </a:r>
                      <a:r>
                        <a:rPr lang="en-US" altLang="ja-JP"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電話番号</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成約</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2847933458"/>
                  </a:ext>
                </a:extLst>
              </a:tr>
              <a:tr h="558656">
                <a:tc>
                  <a:txBody>
                    <a:bodyPr/>
                    <a:lstStyle/>
                    <a:p>
                      <a:pPr algn="ctr" fontAlgn="ctr"/>
                      <a:r>
                        <a:rPr lang="en-US" altLang="ja-JP" sz="1400" u="none" strike="noStrike" dirty="0">
                          <a:effectLst/>
                          <a:latin typeface="+mn-lt"/>
                        </a:rPr>
                        <a:t>ID1</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3,260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800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090-1111-2222</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Yes</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3869174452"/>
                  </a:ext>
                </a:extLst>
              </a:tr>
              <a:tr h="558656">
                <a:tc>
                  <a:txBody>
                    <a:bodyPr/>
                    <a:lstStyle/>
                    <a:p>
                      <a:pPr algn="ctr" fontAlgn="ctr"/>
                      <a:r>
                        <a:rPr lang="en-US" altLang="ja-JP" sz="1400" u="none" strike="noStrike" dirty="0">
                          <a:effectLst/>
                          <a:latin typeface="+mn-lt"/>
                        </a:rPr>
                        <a:t>ID2</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2,850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b="0" i="0" u="none" strike="noStrike" dirty="0">
                          <a:solidFill>
                            <a:srgbClr val="000000"/>
                          </a:solidFill>
                          <a:effectLst/>
                          <a:latin typeface="+mn-lt"/>
                          <a:ea typeface="游ゴシック" panose="020B0400000000000000" pitchFamily="50" charset="-128"/>
                        </a:rPr>
                        <a:t>650</a:t>
                      </a:r>
                    </a:p>
                  </a:txBody>
                  <a:tcPr marL="7620" marR="7620" marT="7620" marB="0" anchor="ctr"/>
                </a:tc>
                <a:tc>
                  <a:txBody>
                    <a:bodyPr/>
                    <a:lstStyle/>
                    <a:p>
                      <a:pPr algn="ctr" fontAlgn="ctr"/>
                      <a:r>
                        <a:rPr lang="en-US" altLang="ja-JP" sz="1400" u="none" strike="noStrike" dirty="0">
                          <a:effectLst/>
                          <a:latin typeface="+mn-lt"/>
                        </a:rPr>
                        <a:t>500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03-3333-4444</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Yes</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953598498"/>
                  </a:ext>
                </a:extLst>
              </a:tr>
              <a:tr h="558656">
                <a:tc>
                  <a:txBody>
                    <a:bodyPr/>
                    <a:lstStyle/>
                    <a:p>
                      <a:pPr algn="ctr" fontAlgn="ctr"/>
                      <a:r>
                        <a:rPr lang="en-US" altLang="ja-JP" sz="1400" u="none" strike="noStrike" dirty="0">
                          <a:effectLst/>
                          <a:latin typeface="+mn-lt"/>
                        </a:rPr>
                        <a:t>ID3</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192,500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b="0" i="0" u="none" strike="noStrike" dirty="0">
                          <a:solidFill>
                            <a:srgbClr val="000000"/>
                          </a:solidFill>
                          <a:effectLst/>
                          <a:latin typeface="+mn-lt"/>
                          <a:ea typeface="游ゴシック" panose="020B0400000000000000" pitchFamily="50" charset="-128"/>
                        </a:rPr>
                        <a:t>6,000</a:t>
                      </a:r>
                    </a:p>
                  </a:txBody>
                  <a:tcPr marL="7620" marR="7620" marT="7620" marB="0" anchor="ctr"/>
                </a:tc>
                <a:tc>
                  <a:txBody>
                    <a:bodyPr/>
                    <a:lstStyle/>
                    <a:p>
                      <a:pPr algn="ctr" fontAlgn="ctr"/>
                      <a:r>
                        <a:rPr lang="en-US" altLang="ja-JP" sz="1400" b="0" i="0" u="none" strike="noStrike" dirty="0">
                          <a:solidFill>
                            <a:srgbClr val="000000"/>
                          </a:solidFill>
                          <a:effectLst/>
                          <a:latin typeface="+mn-lt"/>
                          <a:ea typeface="游ゴシック" panose="020B0400000000000000" pitchFamily="50" charset="-128"/>
                        </a:rPr>
                        <a:t>2,000</a:t>
                      </a:r>
                    </a:p>
                  </a:txBody>
                  <a:tcPr marL="7620" marR="7620" marT="7620" marB="0" anchor="ctr"/>
                </a:tc>
                <a:tc>
                  <a:txBody>
                    <a:bodyPr/>
                    <a:lstStyle/>
                    <a:p>
                      <a:pPr algn="ctr" fontAlgn="ctr"/>
                      <a:r>
                        <a:rPr lang="en-US" sz="1400" u="none" strike="noStrike" dirty="0">
                          <a:effectLst/>
                          <a:latin typeface="+mn-lt"/>
                        </a:rPr>
                        <a:t>06-4444-5555</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No</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3605414374"/>
                  </a:ext>
                </a:extLst>
              </a:tr>
              <a:tr h="5586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dirty="0">
                          <a:effectLst/>
                          <a:latin typeface="+mn-lt"/>
                        </a:rPr>
                        <a:t>・・・</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1111004895"/>
                  </a:ext>
                </a:extLst>
              </a:tr>
            </a:tbl>
          </a:graphicData>
        </a:graphic>
      </p:graphicFrame>
      <p:sp>
        <p:nvSpPr>
          <p:cNvPr id="7" name="正方形/長方形 6">
            <a:extLst>
              <a:ext uri="{FF2B5EF4-FFF2-40B4-BE49-F238E27FC236}">
                <a16:creationId xmlns:a16="http://schemas.microsoft.com/office/drawing/2014/main" id="{4B4ABDC3-5103-4876-B1B9-0AD016395877}"/>
              </a:ext>
            </a:extLst>
          </p:cNvPr>
          <p:cNvSpPr/>
          <p:nvPr/>
        </p:nvSpPr>
        <p:spPr>
          <a:xfrm>
            <a:off x="7390568" y="2312533"/>
            <a:ext cx="844606" cy="306143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9" name="吹き出し: 四角形 8">
            <a:extLst>
              <a:ext uri="{FF2B5EF4-FFF2-40B4-BE49-F238E27FC236}">
                <a16:creationId xmlns:a16="http://schemas.microsoft.com/office/drawing/2014/main" id="{14856522-EB1E-4259-B721-0D377C20DE5D}"/>
              </a:ext>
            </a:extLst>
          </p:cNvPr>
          <p:cNvSpPr/>
          <p:nvPr/>
        </p:nvSpPr>
        <p:spPr>
          <a:xfrm>
            <a:off x="4282027" y="5810299"/>
            <a:ext cx="3657433" cy="849701"/>
          </a:xfrm>
          <a:prstGeom prst="wedgeRectCallout">
            <a:avLst>
              <a:gd name="adj1" fmla="val 46804"/>
              <a:gd name="adj2" fmla="val -140577"/>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sz="1600" b="1" dirty="0">
                <a:solidFill>
                  <a:srgbClr val="F36C37"/>
                </a:solidFill>
              </a:rPr>
              <a:t>ダミー変数</a:t>
            </a:r>
            <a:endParaRPr lang="en-US" altLang="ja-JP" sz="1600" b="1" dirty="0">
              <a:solidFill>
                <a:srgbClr val="F36C37"/>
              </a:solidFill>
            </a:endParaRPr>
          </a:p>
          <a:p>
            <a:r>
              <a:rPr lang="ja-JP" altLang="en-US" sz="1400" dirty="0">
                <a:solidFill>
                  <a:schemeClr val="tx1"/>
                </a:solidFill>
              </a:rPr>
              <a:t>文字列カテゴリカルデータを数字へ変換</a:t>
            </a:r>
            <a:endParaRPr lang="en-US" altLang="ja-JP" sz="1400" dirty="0">
              <a:solidFill>
                <a:schemeClr val="tx1"/>
              </a:solidFill>
            </a:endParaRPr>
          </a:p>
          <a:p>
            <a:r>
              <a:rPr kumimoji="1" lang="ja-JP" altLang="en-US" sz="1400" dirty="0">
                <a:solidFill>
                  <a:schemeClr val="tx1"/>
                </a:solidFill>
              </a:rPr>
              <a:t>例</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Yes=0, No=1</a:t>
            </a:r>
            <a:endParaRPr kumimoji="1" lang="ja-JP" altLang="en-US" sz="1400" dirty="0">
              <a:solidFill>
                <a:schemeClr val="tx1"/>
              </a:solidFill>
            </a:endParaRPr>
          </a:p>
        </p:txBody>
      </p:sp>
      <p:sp>
        <p:nvSpPr>
          <p:cNvPr id="19" name="正方形/長方形 18">
            <a:extLst>
              <a:ext uri="{FF2B5EF4-FFF2-40B4-BE49-F238E27FC236}">
                <a16:creationId xmlns:a16="http://schemas.microsoft.com/office/drawing/2014/main" id="{6ED159D9-515D-4D5B-A2CD-6611056AB973}"/>
              </a:ext>
            </a:extLst>
          </p:cNvPr>
          <p:cNvSpPr/>
          <p:nvPr/>
        </p:nvSpPr>
        <p:spPr>
          <a:xfrm>
            <a:off x="4502588" y="3166406"/>
            <a:ext cx="1333500" cy="53130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1" name="正方形/長方形 20">
            <a:extLst>
              <a:ext uri="{FF2B5EF4-FFF2-40B4-BE49-F238E27FC236}">
                <a16:creationId xmlns:a16="http://schemas.microsoft.com/office/drawing/2014/main" id="{623D1B1B-9E10-40DA-8D84-691CCDFC783D}"/>
              </a:ext>
            </a:extLst>
          </p:cNvPr>
          <p:cNvSpPr/>
          <p:nvPr/>
        </p:nvSpPr>
        <p:spPr>
          <a:xfrm>
            <a:off x="5836088" y="2312533"/>
            <a:ext cx="1554480" cy="306143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2" name="吹き出し: 四角形 21">
            <a:extLst>
              <a:ext uri="{FF2B5EF4-FFF2-40B4-BE49-F238E27FC236}">
                <a16:creationId xmlns:a16="http://schemas.microsoft.com/office/drawing/2014/main" id="{4A2C7BF6-FAAD-4538-90F6-36556A0E9EA7}"/>
              </a:ext>
            </a:extLst>
          </p:cNvPr>
          <p:cNvSpPr/>
          <p:nvPr/>
        </p:nvSpPr>
        <p:spPr>
          <a:xfrm>
            <a:off x="5169338" y="1162339"/>
            <a:ext cx="4169051" cy="802946"/>
          </a:xfrm>
          <a:prstGeom prst="wedgeRectCallout">
            <a:avLst>
              <a:gd name="adj1" fmla="val -37887"/>
              <a:gd name="adj2" fmla="val 14364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dirty="0">
                <a:solidFill>
                  <a:srgbClr val="F36C37"/>
                </a:solidFill>
              </a:rPr>
              <a:t>次元削減</a:t>
            </a:r>
            <a:endParaRPr kumimoji="1" lang="en-US" altLang="ja-JP" sz="1600" b="1" dirty="0">
              <a:solidFill>
                <a:srgbClr val="F36C37"/>
              </a:solidFill>
            </a:endParaRPr>
          </a:p>
          <a:p>
            <a:r>
              <a:rPr kumimoji="1" lang="ja-JP" altLang="en-US" sz="1400" dirty="0">
                <a:solidFill>
                  <a:schemeClr val="tx1"/>
                </a:solidFill>
              </a:rPr>
              <a:t>相関係数の低い変数などノイズになりやすい情報の削除または変数の集約</a:t>
            </a:r>
            <a:endParaRPr kumimoji="1" lang="en-US" altLang="ja-JP" sz="1400" dirty="0">
              <a:solidFill>
                <a:schemeClr val="tx1"/>
              </a:solidFill>
            </a:endParaRPr>
          </a:p>
        </p:txBody>
      </p:sp>
      <p:sp>
        <p:nvSpPr>
          <p:cNvPr id="23" name="正方形/長方形 22">
            <a:extLst>
              <a:ext uri="{FF2B5EF4-FFF2-40B4-BE49-F238E27FC236}">
                <a16:creationId xmlns:a16="http://schemas.microsoft.com/office/drawing/2014/main" id="{F3CAAFDE-C140-43C9-B5CA-DD1B328BFCC5}"/>
              </a:ext>
            </a:extLst>
          </p:cNvPr>
          <p:cNvSpPr/>
          <p:nvPr/>
        </p:nvSpPr>
        <p:spPr>
          <a:xfrm>
            <a:off x="1850565" y="4304326"/>
            <a:ext cx="1346463" cy="53130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4" name="吹き出し: 四角形 23">
            <a:extLst>
              <a:ext uri="{FF2B5EF4-FFF2-40B4-BE49-F238E27FC236}">
                <a16:creationId xmlns:a16="http://schemas.microsoft.com/office/drawing/2014/main" id="{A821F5F3-C7A4-4284-B674-FCD69B3F33D7}"/>
              </a:ext>
            </a:extLst>
          </p:cNvPr>
          <p:cNvSpPr/>
          <p:nvPr/>
        </p:nvSpPr>
        <p:spPr>
          <a:xfrm>
            <a:off x="488206" y="5554360"/>
            <a:ext cx="3393101" cy="802946"/>
          </a:xfrm>
          <a:prstGeom prst="wedgeRectCallout">
            <a:avLst>
              <a:gd name="adj1" fmla="val 12700"/>
              <a:gd name="adj2" fmla="val -151450"/>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dirty="0">
                <a:solidFill>
                  <a:srgbClr val="F36C37"/>
                </a:solidFill>
              </a:rPr>
              <a:t>外れ値</a:t>
            </a:r>
            <a:r>
              <a:rPr kumimoji="1" lang="en-US" altLang="ja-JP" sz="1600" dirty="0">
                <a:solidFill>
                  <a:srgbClr val="F36C37"/>
                </a:solidFill>
              </a:rPr>
              <a:t>(</a:t>
            </a:r>
            <a:r>
              <a:rPr kumimoji="1" lang="ja-JP" altLang="en-US" sz="1600" dirty="0">
                <a:solidFill>
                  <a:srgbClr val="F36C37"/>
                </a:solidFill>
              </a:rPr>
              <a:t>規格外の値</a:t>
            </a:r>
            <a:r>
              <a:rPr kumimoji="1" lang="en-US" altLang="ja-JP" sz="1600" dirty="0">
                <a:solidFill>
                  <a:srgbClr val="F36C37"/>
                </a:solidFill>
              </a:rPr>
              <a:t>)</a:t>
            </a:r>
          </a:p>
          <a:p>
            <a:r>
              <a:rPr kumimoji="1" lang="ja-JP" altLang="en-US" sz="1400" dirty="0">
                <a:solidFill>
                  <a:schemeClr val="tx1"/>
                </a:solidFill>
              </a:rPr>
              <a:t>外れ値の範囲を定義したうえで、データの削除や値を変換</a:t>
            </a:r>
          </a:p>
        </p:txBody>
      </p:sp>
      <p:sp>
        <p:nvSpPr>
          <p:cNvPr id="25" name="吹き出し: 四角形 24">
            <a:extLst>
              <a:ext uri="{FF2B5EF4-FFF2-40B4-BE49-F238E27FC236}">
                <a16:creationId xmlns:a16="http://schemas.microsoft.com/office/drawing/2014/main" id="{B9EAD077-4F72-40EC-8B37-8378E15D90E1}"/>
              </a:ext>
            </a:extLst>
          </p:cNvPr>
          <p:cNvSpPr/>
          <p:nvPr/>
        </p:nvSpPr>
        <p:spPr>
          <a:xfrm>
            <a:off x="1637414" y="1162339"/>
            <a:ext cx="3393101" cy="802946"/>
          </a:xfrm>
          <a:prstGeom prst="wedgeRectCallout">
            <a:avLst>
              <a:gd name="adj1" fmla="val 45915"/>
              <a:gd name="adj2" fmla="val 240482"/>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dirty="0">
                <a:solidFill>
                  <a:srgbClr val="F36C37"/>
                </a:solidFill>
              </a:rPr>
              <a:t>欠損値</a:t>
            </a:r>
            <a:r>
              <a:rPr kumimoji="1" lang="en-US" altLang="ja-JP" sz="1600" dirty="0">
                <a:solidFill>
                  <a:srgbClr val="F36C37"/>
                </a:solidFill>
              </a:rPr>
              <a:t>(</a:t>
            </a:r>
            <a:r>
              <a:rPr kumimoji="1" lang="ja-JP" altLang="en-US" sz="1600" dirty="0">
                <a:solidFill>
                  <a:srgbClr val="F36C37"/>
                </a:solidFill>
              </a:rPr>
              <a:t>欠落している情報</a:t>
            </a:r>
            <a:r>
              <a:rPr kumimoji="1" lang="en-US" altLang="ja-JP" sz="1600" dirty="0">
                <a:solidFill>
                  <a:srgbClr val="F36C37"/>
                </a:solidFill>
              </a:rPr>
              <a:t>)</a:t>
            </a:r>
          </a:p>
          <a:p>
            <a:r>
              <a:rPr kumimoji="1" lang="ja-JP" altLang="en-US" sz="1400" dirty="0">
                <a:solidFill>
                  <a:schemeClr val="tx1"/>
                </a:solidFill>
              </a:rPr>
              <a:t>・平均値や中央値などに置き換え</a:t>
            </a:r>
            <a:endParaRPr kumimoji="1" lang="en-US" altLang="ja-JP" sz="1400" dirty="0">
              <a:solidFill>
                <a:schemeClr val="tx1"/>
              </a:solidFill>
            </a:endParaRPr>
          </a:p>
          <a:p>
            <a:r>
              <a:rPr kumimoji="1" lang="ja-JP" altLang="en-US" sz="1400" dirty="0">
                <a:solidFill>
                  <a:schemeClr val="tx1"/>
                </a:solidFill>
              </a:rPr>
              <a:t>・エントリ自体の削除</a:t>
            </a:r>
          </a:p>
        </p:txBody>
      </p:sp>
      <p:sp>
        <p:nvSpPr>
          <p:cNvPr id="8" name="吹き出し: 四角形 21">
            <a:extLst>
              <a:ext uri="{FF2B5EF4-FFF2-40B4-BE49-F238E27FC236}">
                <a16:creationId xmlns:a16="http://schemas.microsoft.com/office/drawing/2014/main" id="{96B734E2-0B3A-1909-1AF1-1BC0E72CE115}"/>
              </a:ext>
            </a:extLst>
          </p:cNvPr>
          <p:cNvSpPr/>
          <p:nvPr/>
        </p:nvSpPr>
        <p:spPr>
          <a:xfrm>
            <a:off x="8475148" y="2716484"/>
            <a:ext cx="3607452" cy="2280733"/>
          </a:xfrm>
          <a:prstGeom prst="wedgeRectCallout">
            <a:avLst>
              <a:gd name="adj1" fmla="val -30746"/>
              <a:gd name="adj2" fmla="val 4830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a:solidFill>
                  <a:srgbClr val="F36C37"/>
                </a:solidFill>
              </a:rPr>
              <a:t>特徴量エンジニアリング</a:t>
            </a:r>
            <a:endParaRPr kumimoji="1" lang="en-US" altLang="ja-JP" sz="1600" b="1" dirty="0">
              <a:solidFill>
                <a:srgbClr val="F36C37"/>
              </a:solidFill>
            </a:endParaRPr>
          </a:p>
          <a:p>
            <a:r>
              <a:rPr kumimoji="1" lang="ja-JP" altLang="en-US" sz="1600">
                <a:solidFill>
                  <a:schemeClr val="tx1"/>
                </a:solidFill>
              </a:rPr>
              <a:t>機械学習モデルに入力される特徴量（データの属性や情報）を適切に設計、変換、選択するプロセス。</a:t>
            </a:r>
            <a:br>
              <a:rPr kumimoji="1" lang="en-US" altLang="ja-JP" sz="1600" dirty="0">
                <a:solidFill>
                  <a:schemeClr val="tx1"/>
                </a:solidFill>
              </a:rPr>
            </a:br>
            <a:r>
              <a:rPr kumimoji="1" lang="ja-JP" altLang="en-US" sz="1600">
                <a:solidFill>
                  <a:schemeClr val="tx1"/>
                </a:solidFill>
              </a:rPr>
              <a:t>例）</a:t>
            </a:r>
            <a:br>
              <a:rPr kumimoji="1" lang="en-US" altLang="ja-JP" sz="1600" dirty="0">
                <a:solidFill>
                  <a:schemeClr val="tx1"/>
                </a:solidFill>
              </a:rPr>
            </a:br>
            <a:r>
              <a:rPr kumimoji="1" lang="ja-JP" altLang="en-US" sz="1600">
                <a:solidFill>
                  <a:schemeClr val="tx1"/>
                </a:solidFill>
              </a:rPr>
              <a:t>りんご、ばなな、みかん→一般果物</a:t>
            </a:r>
            <a:endParaRPr kumimoji="1" lang="en-US" altLang="ja-JP" sz="1600" dirty="0">
              <a:solidFill>
                <a:schemeClr val="tx1"/>
              </a:solidFill>
            </a:endParaRPr>
          </a:p>
          <a:p>
            <a:r>
              <a:rPr kumimoji="1" lang="ja-JP" altLang="en-US" sz="1600">
                <a:solidFill>
                  <a:schemeClr val="tx1"/>
                </a:solidFill>
              </a:rPr>
              <a:t>マンゴー、グアバ→南国果物</a:t>
            </a:r>
            <a:endParaRPr kumimoji="1" lang="en-US" altLang="ja-JP" sz="1600" dirty="0">
              <a:solidFill>
                <a:schemeClr val="tx1"/>
              </a:solidFill>
            </a:endParaRPr>
          </a:p>
          <a:p>
            <a:endParaRPr kumimoji="1" lang="en-US" altLang="ja-JP" sz="1400" dirty="0">
              <a:solidFill>
                <a:schemeClr val="tx1"/>
              </a:solidFill>
            </a:endParaRPr>
          </a:p>
        </p:txBody>
      </p:sp>
    </p:spTree>
    <p:extLst>
      <p:ext uri="{BB962C8B-B14F-4D97-AF65-F5344CB8AC3E}">
        <p14:creationId xmlns:p14="http://schemas.microsoft.com/office/powerpoint/2010/main" val="1748076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検証データの用意</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97</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6148956" y="4296347"/>
            <a:ext cx="5938150" cy="2195469"/>
          </a:xfrm>
        </p:spPr>
        <p:txBody>
          <a:bodyPr>
            <a:normAutofit/>
          </a:bodyPr>
          <a:lstStyle/>
          <a:p>
            <a:pPr>
              <a:buClr>
                <a:srgbClr val="F36C37"/>
              </a:buClr>
            </a:pPr>
            <a:r>
              <a:rPr lang="ja-JP" altLang="en-US" sz="1600" b="1" dirty="0"/>
              <a:t>データの分割は</a:t>
            </a:r>
            <a:r>
              <a:rPr lang="en-US" altLang="ja-JP" sz="1600" b="1" dirty="0"/>
              <a:t>scikit-learn</a:t>
            </a:r>
            <a:r>
              <a:rPr lang="ja-JP" altLang="en-US" sz="1600" b="1" dirty="0"/>
              <a:t>の</a:t>
            </a:r>
            <a:r>
              <a:rPr lang="en-US" altLang="ja-JP" sz="1600" b="1" dirty="0" err="1">
                <a:solidFill>
                  <a:srgbClr val="F36C37"/>
                </a:solidFill>
              </a:rPr>
              <a:t>train_test_split</a:t>
            </a:r>
            <a:br>
              <a:rPr lang="en-US" altLang="ja-JP" sz="1600" b="1" dirty="0"/>
            </a:br>
            <a:r>
              <a:rPr lang="ja-JP" altLang="en-US" sz="1600" b="1" dirty="0"/>
              <a:t>関数が一般的に利用される。</a:t>
            </a:r>
            <a:endParaRPr lang="en-US" altLang="ja-JP" sz="1600" b="1" dirty="0"/>
          </a:p>
          <a:p>
            <a:pPr>
              <a:buClr>
                <a:srgbClr val="F36C37"/>
              </a:buClr>
            </a:pPr>
            <a:r>
              <a:rPr lang="ja-JP" altLang="en-US" sz="1600" b="1" dirty="0"/>
              <a:t>データ分割はランダムに行われるため、デフォルトの</a:t>
            </a:r>
            <a:br>
              <a:rPr lang="en-US" altLang="ja-JP" sz="1600" b="1" dirty="0"/>
            </a:br>
            <a:r>
              <a:rPr lang="ja-JP" altLang="en-US" sz="1600" b="1" dirty="0"/>
              <a:t>状態では、試行錯誤をするたびにデータが変わってしまい</a:t>
            </a:r>
            <a:br>
              <a:rPr lang="en-US" altLang="ja-JP" sz="1600" b="1" dirty="0"/>
            </a:br>
            <a:r>
              <a:rPr lang="ja-JP" altLang="en-US" sz="1600" b="1" dirty="0"/>
              <a:t>再現性がなくなってしまう。</a:t>
            </a:r>
            <a:br>
              <a:rPr lang="en-US" altLang="ja-JP" sz="1600" b="1" dirty="0"/>
            </a:br>
            <a:r>
              <a:rPr lang="ja-JP" altLang="en-US" sz="1600" b="1" dirty="0"/>
              <a:t>そこで、通常は</a:t>
            </a:r>
            <a:r>
              <a:rPr lang="en-US" altLang="ja-JP" sz="1600" b="1" dirty="0">
                <a:solidFill>
                  <a:srgbClr val="F36C37"/>
                </a:solidFill>
              </a:rPr>
              <a:t>random_state</a:t>
            </a:r>
            <a:r>
              <a:rPr lang="ja-JP" altLang="en-US" sz="1600" b="1" dirty="0"/>
              <a:t>を指定して、内部で</a:t>
            </a:r>
            <a:br>
              <a:rPr lang="en-US" altLang="ja-JP" sz="1600" b="1" dirty="0"/>
            </a:br>
            <a:r>
              <a:rPr lang="ja-JP" altLang="en-US" sz="1600" b="1" dirty="0"/>
              <a:t>使用する</a:t>
            </a:r>
            <a:r>
              <a:rPr lang="ja-JP" altLang="en-US" sz="1600" b="1" dirty="0">
                <a:solidFill>
                  <a:srgbClr val="F36C37"/>
                </a:solidFill>
              </a:rPr>
              <a:t>乱数（乱数シード）を固定する</a:t>
            </a:r>
            <a:r>
              <a:rPr lang="ja-JP" altLang="en-US" sz="1600" b="1" dirty="0"/>
              <a:t>。</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2758120"/>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検証の方法（データ）</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515046" y="1504091"/>
            <a:ext cx="9161903" cy="240527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a:solidFill>
                  <a:schemeClr val="tx1">
                    <a:lumMod val="75000"/>
                    <a:lumOff val="25000"/>
                  </a:schemeClr>
                </a:solidFill>
              </a:rPr>
              <a:t>演習</a:t>
            </a:r>
            <a:r>
              <a:rPr lang="en-US" altLang="ja-JP" sz="1800" spc="0" dirty="0">
                <a:solidFill>
                  <a:schemeClr val="tx1">
                    <a:lumMod val="75000"/>
                    <a:lumOff val="25000"/>
                  </a:schemeClr>
                </a:solidFill>
              </a:rPr>
              <a:t> 1 </a:t>
            </a:r>
            <a:r>
              <a:rPr lang="ja-JP" altLang="en-US" sz="1800" spc="0">
                <a:solidFill>
                  <a:schemeClr val="tx1">
                    <a:lumMod val="75000"/>
                    <a:lumOff val="25000"/>
                  </a:schemeClr>
                </a:solidFill>
              </a:rPr>
              <a:t>の用に学習</a:t>
            </a:r>
            <a:r>
              <a:rPr lang="ja-JP" altLang="en-US" sz="1800" spc="0" dirty="0">
                <a:solidFill>
                  <a:schemeClr val="tx1">
                    <a:lumMod val="75000"/>
                    <a:lumOff val="25000"/>
                  </a:schemeClr>
                </a:solidFill>
              </a:rPr>
              <a:t>を行った訓練データを使って予測精度の</a:t>
            </a:r>
            <a:r>
              <a:rPr lang="ja-JP" altLang="en-US" sz="1800" spc="0">
                <a:solidFill>
                  <a:schemeClr val="tx1">
                    <a:lumMod val="75000"/>
                    <a:lumOff val="25000"/>
                  </a:schemeClr>
                </a:solidFill>
              </a:rPr>
              <a:t>確認を行う。これ</a:t>
            </a:r>
            <a:r>
              <a:rPr lang="ja-JP" altLang="en-US" sz="1800" spc="0" dirty="0">
                <a:solidFill>
                  <a:schemeClr val="tx1">
                    <a:lumMod val="75000"/>
                    <a:lumOff val="25000"/>
                  </a:schemeClr>
                </a:solidFill>
              </a:rPr>
              <a:t>では</a:t>
            </a:r>
            <a:r>
              <a:rPr lang="ja-JP" altLang="en-US" sz="1800" spc="0" dirty="0">
                <a:solidFill>
                  <a:srgbClr val="F36C37"/>
                </a:solidFill>
              </a:rPr>
              <a:t>信頼できる評価とは言えません</a:t>
            </a:r>
            <a:r>
              <a:rPr lang="ja-JP" altLang="en-US" sz="1800" spc="0" dirty="0">
                <a:solidFill>
                  <a:schemeClr val="tx1">
                    <a:lumMod val="75000"/>
                    <a:lumOff val="25000"/>
                  </a:schemeClr>
                </a:solidFill>
              </a:rPr>
              <a:t>。訓練データ</a:t>
            </a:r>
            <a:r>
              <a:rPr lang="ja-JP" altLang="en-US" sz="1800" spc="0">
                <a:solidFill>
                  <a:schemeClr val="tx1">
                    <a:lumMod val="75000"/>
                    <a:lumOff val="25000"/>
                  </a:schemeClr>
                </a:solidFill>
              </a:rPr>
              <a:t>を利用した</a:t>
            </a:r>
            <a:r>
              <a:rPr lang="ja-JP" altLang="en-US" sz="1800" spc="0" dirty="0">
                <a:solidFill>
                  <a:schemeClr val="tx1">
                    <a:lumMod val="75000"/>
                    <a:lumOff val="25000"/>
                  </a:schemeClr>
                </a:solidFill>
              </a:rPr>
              <a:t>評価は、テストの問題を使ってテスト勉強をしていたようなものなので、</a:t>
            </a:r>
            <a:r>
              <a:rPr lang="ja-JP" altLang="en-US" sz="1800" spc="0">
                <a:solidFill>
                  <a:schemeClr val="tx1">
                    <a:lumMod val="75000"/>
                    <a:lumOff val="25000"/>
                  </a:schemeClr>
                </a:solidFill>
              </a:rPr>
              <a:t>実際に予測</a:t>
            </a:r>
            <a:r>
              <a:rPr lang="ja-JP" altLang="en-US" sz="1800" spc="0" dirty="0">
                <a:solidFill>
                  <a:schemeClr val="tx1">
                    <a:lumMod val="75000"/>
                    <a:lumOff val="25000"/>
                  </a:schemeClr>
                </a:solidFill>
              </a:rPr>
              <a:t>をしたい未知のデータには同じような精度が出せない可能性が高いです。</a:t>
            </a:r>
            <a:endParaRPr lang="en-US" altLang="ja-JP" sz="1800" spc="0" dirty="0">
              <a:solidFill>
                <a:schemeClr val="tx1">
                  <a:lumMod val="75000"/>
                  <a:lumOff val="25000"/>
                </a:schemeClr>
              </a:solidFill>
            </a:endParaRPr>
          </a:p>
          <a:p>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そこで、サンプルデータを訓練データと</a:t>
            </a:r>
            <a:r>
              <a:rPr lang="ja-JP" altLang="en-US" sz="1800" spc="0" dirty="0">
                <a:solidFill>
                  <a:srgbClr val="F36C37"/>
                </a:solidFill>
              </a:rPr>
              <a:t>検証データ</a:t>
            </a:r>
            <a:r>
              <a:rPr lang="ja-JP" altLang="en-US" sz="1800" spc="0" dirty="0">
                <a:solidFill>
                  <a:schemeClr val="tx1">
                    <a:lumMod val="75000"/>
                    <a:lumOff val="25000"/>
                  </a:schemeClr>
                </a:solidFill>
              </a:rPr>
              <a:t>に分け、適切に評価を行うために、</a:t>
            </a:r>
            <a:endParaRPr lang="en-US" altLang="ja-JP" sz="1800" spc="0" dirty="0">
              <a:solidFill>
                <a:schemeClr val="tx1">
                  <a:lumMod val="75000"/>
                  <a:lumOff val="25000"/>
                </a:schemeClr>
              </a:solidFill>
            </a:endParaRPr>
          </a:p>
          <a:p>
            <a:r>
              <a:rPr lang="ja-JP" altLang="en-US" sz="1800" spc="0" dirty="0">
                <a:solidFill>
                  <a:srgbClr val="F36C37"/>
                </a:solidFill>
              </a:rPr>
              <a:t>未知のデータとして取っておきます</a:t>
            </a:r>
            <a:r>
              <a:rPr lang="ja-JP" altLang="en-US" sz="1800" spc="0" dirty="0">
                <a:solidFill>
                  <a:schemeClr val="tx1">
                    <a:lumMod val="75000"/>
                    <a:lumOff val="25000"/>
                  </a:schemeClr>
                </a:solidFill>
              </a:rPr>
              <a:t>。</a:t>
            </a:r>
            <a:endParaRPr lang="en-US" altLang="ja-JP" sz="1800" spc="0" dirty="0">
              <a:solidFill>
                <a:schemeClr val="tx1">
                  <a:lumMod val="75000"/>
                  <a:lumOff val="25000"/>
                </a:schemeClr>
              </a:solidFill>
            </a:endParaRPr>
          </a:p>
        </p:txBody>
      </p:sp>
      <p:grpSp>
        <p:nvGrpSpPr>
          <p:cNvPr id="83" name="グループ化 82">
            <a:extLst>
              <a:ext uri="{FF2B5EF4-FFF2-40B4-BE49-F238E27FC236}">
                <a16:creationId xmlns:a16="http://schemas.microsoft.com/office/drawing/2014/main" id="{704F5086-DC40-4FBA-8633-DED4E5BD63A4}"/>
              </a:ext>
            </a:extLst>
          </p:cNvPr>
          <p:cNvGrpSpPr/>
          <p:nvPr/>
        </p:nvGrpSpPr>
        <p:grpSpPr>
          <a:xfrm>
            <a:off x="766762" y="4279500"/>
            <a:ext cx="4999754" cy="2159741"/>
            <a:chOff x="766762" y="4279500"/>
            <a:chExt cx="4999754" cy="2159741"/>
          </a:xfrm>
        </p:grpSpPr>
        <p:sp>
          <p:nvSpPr>
            <p:cNvPr id="52" name="テキスト ボックス 51">
              <a:extLst>
                <a:ext uri="{FF2B5EF4-FFF2-40B4-BE49-F238E27FC236}">
                  <a16:creationId xmlns:a16="http://schemas.microsoft.com/office/drawing/2014/main" id="{1E3DA824-ED75-4B3F-B190-AEBE7D0AD397}"/>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3" name="図 52" descr="アイコン が含まれている画像&#10;&#10;自動的に生成された説明">
              <a:extLst>
                <a:ext uri="{FF2B5EF4-FFF2-40B4-BE49-F238E27FC236}">
                  <a16:creationId xmlns:a16="http://schemas.microsoft.com/office/drawing/2014/main" id="{F63FD8D7-F3FB-4B7B-B218-1070E898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55" name="図 54" descr="アイコン が含まれている画像&#10;&#10;自動的に生成された説明">
              <a:extLst>
                <a:ext uri="{FF2B5EF4-FFF2-40B4-BE49-F238E27FC236}">
                  <a16:creationId xmlns:a16="http://schemas.microsoft.com/office/drawing/2014/main" id="{2BC458D5-F9BD-4C1E-B347-CFF68B3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56" name="図 55" descr="アイコン が含まれている画像&#10;&#10;自動的に生成された説明">
              <a:extLst>
                <a:ext uri="{FF2B5EF4-FFF2-40B4-BE49-F238E27FC236}">
                  <a16:creationId xmlns:a16="http://schemas.microsoft.com/office/drawing/2014/main" id="{10531925-5C73-4F61-BE45-9EB2755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57" name="グループ化 56">
              <a:extLst>
                <a:ext uri="{FF2B5EF4-FFF2-40B4-BE49-F238E27FC236}">
                  <a16:creationId xmlns:a16="http://schemas.microsoft.com/office/drawing/2014/main" id="{235CE48E-CF13-443F-828A-0BD3F53AE99D}"/>
                </a:ext>
              </a:extLst>
            </p:cNvPr>
            <p:cNvGrpSpPr/>
            <p:nvPr/>
          </p:nvGrpSpPr>
          <p:grpSpPr>
            <a:xfrm>
              <a:off x="4178617" y="5543313"/>
              <a:ext cx="1587899" cy="870103"/>
              <a:chOff x="8731924" y="2529728"/>
              <a:chExt cx="1587899" cy="870103"/>
            </a:xfrm>
          </p:grpSpPr>
          <p:pic>
            <p:nvPicPr>
              <p:cNvPr id="58" name="図 57">
                <a:extLst>
                  <a:ext uri="{FF2B5EF4-FFF2-40B4-BE49-F238E27FC236}">
                    <a16:creationId xmlns:a16="http://schemas.microsoft.com/office/drawing/2014/main" id="{62CEF0F2-5A50-43E6-9E60-A9FB19E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59" name="図 58" descr="アイコン&#10;&#10;自動的に生成された説明">
                <a:extLst>
                  <a:ext uri="{FF2B5EF4-FFF2-40B4-BE49-F238E27FC236}">
                    <a16:creationId xmlns:a16="http://schemas.microsoft.com/office/drawing/2014/main" id="{B57A7CE4-AB20-48B3-8631-2B6E6AEF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8" name="グループ化 7">
              <a:extLst>
                <a:ext uri="{FF2B5EF4-FFF2-40B4-BE49-F238E27FC236}">
                  <a16:creationId xmlns:a16="http://schemas.microsoft.com/office/drawing/2014/main" id="{7DBD49C3-8F90-4F80-BF8D-C0F90A414B8E}"/>
                </a:ext>
              </a:extLst>
            </p:cNvPr>
            <p:cNvGrpSpPr/>
            <p:nvPr/>
          </p:nvGrpSpPr>
          <p:grpSpPr>
            <a:xfrm>
              <a:off x="4827646" y="4357826"/>
              <a:ext cx="780704" cy="717507"/>
              <a:chOff x="3228066" y="5416302"/>
              <a:chExt cx="1002417" cy="921272"/>
            </a:xfrm>
          </p:grpSpPr>
          <p:grpSp>
            <p:nvGrpSpPr>
              <p:cNvPr id="70" name="グループ化 69">
                <a:extLst>
                  <a:ext uri="{FF2B5EF4-FFF2-40B4-BE49-F238E27FC236}">
                    <a16:creationId xmlns:a16="http://schemas.microsoft.com/office/drawing/2014/main" id="{47B5D940-2A28-46AD-A5EC-E3F5145B9D4E}"/>
                  </a:ext>
                </a:extLst>
              </p:cNvPr>
              <p:cNvGrpSpPr/>
              <p:nvPr/>
            </p:nvGrpSpPr>
            <p:grpSpPr>
              <a:xfrm>
                <a:off x="3228066" y="5416302"/>
                <a:ext cx="1002417" cy="921272"/>
                <a:chOff x="2371264" y="3642965"/>
                <a:chExt cx="1106239" cy="1016690"/>
              </a:xfrm>
            </p:grpSpPr>
            <p:sp>
              <p:nvSpPr>
                <p:cNvPr id="73" name="正方形/長方形 72">
                  <a:extLst>
                    <a:ext uri="{FF2B5EF4-FFF2-40B4-BE49-F238E27FC236}">
                      <a16:creationId xmlns:a16="http://schemas.microsoft.com/office/drawing/2014/main" id="{D690A002-8B14-4EFA-814A-AF38503CDEB5}"/>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4" name="グラフィックス 73" descr="歯車 2 つ">
                  <a:extLst>
                    <a:ext uri="{FF2B5EF4-FFF2-40B4-BE49-F238E27FC236}">
                      <a16:creationId xmlns:a16="http://schemas.microsoft.com/office/drawing/2014/main" id="{EC56D9D5-1F91-43C2-AC7B-F689946B1E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9200" y="3889359"/>
                  <a:ext cx="692419" cy="692419"/>
                </a:xfrm>
                <a:prstGeom prst="rect">
                  <a:avLst/>
                </a:prstGeom>
              </p:spPr>
            </p:pic>
          </p:grpSp>
          <p:sp>
            <p:nvSpPr>
              <p:cNvPr id="54" name="テキスト ボックス 53">
                <a:extLst>
                  <a:ext uri="{FF2B5EF4-FFF2-40B4-BE49-F238E27FC236}">
                    <a16:creationId xmlns:a16="http://schemas.microsoft.com/office/drawing/2014/main" id="{DA19A99E-259F-4B3F-BF55-88822158A3F3}"/>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77" name="テキスト ボックス 76">
              <a:extLst>
                <a:ext uri="{FF2B5EF4-FFF2-40B4-BE49-F238E27FC236}">
                  <a16:creationId xmlns:a16="http://schemas.microsoft.com/office/drawing/2014/main" id="{28C0EB07-2DD4-4887-A1B1-23FAE155F753}"/>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0" name="直線矢印コネクタ 9">
              <a:extLst>
                <a:ext uri="{FF2B5EF4-FFF2-40B4-BE49-F238E27FC236}">
                  <a16:creationId xmlns:a16="http://schemas.microsoft.com/office/drawing/2014/main" id="{78619F4B-A077-42AE-8252-9A26033355EA}"/>
                </a:ext>
              </a:extLst>
            </p:cNvPr>
            <p:cNvCxnSpPr>
              <a:cxnSpLocks/>
              <a:stCxn id="53" idx="3"/>
              <a:endCxn id="56"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8" name="直線矢印コネクタ 77">
              <a:extLst>
                <a:ext uri="{FF2B5EF4-FFF2-40B4-BE49-F238E27FC236}">
                  <a16:creationId xmlns:a16="http://schemas.microsoft.com/office/drawing/2014/main" id="{88453A39-DF1A-478E-A2A0-F249FEBC79AC}"/>
                </a:ext>
              </a:extLst>
            </p:cNvPr>
            <p:cNvCxnSpPr>
              <a:cxnSpLocks/>
              <a:stCxn id="53" idx="3"/>
              <a:endCxn id="55"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9" name="テキスト ボックス 78">
              <a:extLst>
                <a:ext uri="{FF2B5EF4-FFF2-40B4-BE49-F238E27FC236}">
                  <a16:creationId xmlns:a16="http://schemas.microsoft.com/office/drawing/2014/main" id="{407D784D-F20D-41DC-B4C5-522FC7083A7B}"/>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80" name="直線矢印コネクタ 79">
              <a:extLst>
                <a:ext uri="{FF2B5EF4-FFF2-40B4-BE49-F238E27FC236}">
                  <a16:creationId xmlns:a16="http://schemas.microsoft.com/office/drawing/2014/main" id="{DD85E69E-5539-4C65-BD94-70B5659039BB}"/>
                </a:ext>
              </a:extLst>
            </p:cNvPr>
            <p:cNvCxnSpPr>
              <a:cxnSpLocks/>
              <a:stCxn id="56" idx="3"/>
              <a:endCxn id="73"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1" name="テキスト ボックス 80">
              <a:extLst>
                <a:ext uri="{FF2B5EF4-FFF2-40B4-BE49-F238E27FC236}">
                  <a16:creationId xmlns:a16="http://schemas.microsoft.com/office/drawing/2014/main" id="{B9FF8261-AAC0-43F0-924B-21B084119C60}"/>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24" name="コネクタ: 曲線 23">
              <a:extLst>
                <a:ext uri="{FF2B5EF4-FFF2-40B4-BE49-F238E27FC236}">
                  <a16:creationId xmlns:a16="http://schemas.microsoft.com/office/drawing/2014/main" id="{2949880D-0E7F-4859-B293-B58B1894789B}"/>
                </a:ext>
              </a:extLst>
            </p:cNvPr>
            <p:cNvCxnSpPr>
              <a:stCxn id="55" idx="3"/>
              <a:endCxn id="73"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テキスト ボックス 81">
              <a:extLst>
                <a:ext uri="{FF2B5EF4-FFF2-40B4-BE49-F238E27FC236}">
                  <a16:creationId xmlns:a16="http://schemas.microsoft.com/office/drawing/2014/main" id="{4AB1C578-CF2E-4480-8A4F-921A8B83F93D}"/>
                </a:ext>
              </a:extLst>
            </p:cNvPr>
            <p:cNvSpPr txBox="1"/>
            <p:nvPr/>
          </p:nvSpPr>
          <p:spPr>
            <a:xfrm>
              <a:off x="3613810" y="5295679"/>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評価に利用</a:t>
              </a:r>
            </a:p>
          </p:txBody>
        </p:sp>
      </p:grpSp>
    </p:spTree>
    <p:extLst>
      <p:ext uri="{BB962C8B-B14F-4D97-AF65-F5344CB8AC3E}">
        <p14:creationId xmlns:p14="http://schemas.microsoft.com/office/powerpoint/2010/main" val="3416524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アルゴリズム選択</a:t>
            </a:r>
            <a:endParaRPr kumimoji="1" lang="ja-JP" altLang="en-US" sz="2400" b="1" dirty="0">
              <a:solidFill>
                <a:srgbClr val="F36C37"/>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9"/>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
        <p:nvSpPr>
          <p:cNvPr id="10" name="テキスト ボックス 9">
            <a:extLst>
              <a:ext uri="{FF2B5EF4-FFF2-40B4-BE49-F238E27FC236}">
                <a16:creationId xmlns:a16="http://schemas.microsoft.com/office/drawing/2014/main" id="{730B849D-2851-1710-EBAB-62A45660BACC}"/>
              </a:ext>
            </a:extLst>
          </p:cNvPr>
          <p:cNvSpPr txBox="1"/>
          <p:nvPr/>
        </p:nvSpPr>
        <p:spPr>
          <a:xfrm>
            <a:off x="4803063" y="5659775"/>
            <a:ext cx="2268570" cy="400110"/>
          </a:xfrm>
          <a:prstGeom prst="rect">
            <a:avLst/>
          </a:prstGeom>
          <a:noFill/>
        </p:spPr>
        <p:txBody>
          <a:bodyPr wrap="none" rtlCol="0">
            <a:spAutoFit/>
          </a:bodyPr>
          <a:lstStyle/>
          <a:p>
            <a:pPr marL="285750" indent="-285750" defTabSz="914400" fontAlgn="base">
              <a:spcBef>
                <a:spcPct val="0"/>
              </a:spcBef>
              <a:spcAft>
                <a:spcPct val="0"/>
              </a:spcAft>
              <a:buClr>
                <a:srgbClr val="F36C37"/>
              </a:buClr>
              <a:buFont typeface="Wingdings" pitchFamily="2" charset="2"/>
              <a:buChar char="n"/>
            </a:pPr>
            <a:r>
              <a:rPr kumimoji="1" lang="ja-JP" altLang="en-US" sz="2000" b="1">
                <a:solidFill>
                  <a:srgbClr val="494949"/>
                </a:solidFill>
                <a:latin typeface="+mn-ea"/>
              </a:rPr>
              <a:t>計算方法の選択</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488059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A399-7CDC-37AD-D40A-7222C6099579}"/>
              </a:ext>
            </a:extLst>
          </p:cNvPr>
          <p:cNvSpPr>
            <a:spLocks noGrp="1"/>
          </p:cNvSpPr>
          <p:nvPr>
            <p:ph type="title"/>
          </p:nvPr>
        </p:nvSpPr>
        <p:spPr/>
        <p:txBody>
          <a:bodyPr/>
          <a:lstStyle/>
          <a:p>
            <a:r>
              <a:rPr kumimoji="1" lang="ja-JP" altLang="en-US"/>
              <a:t>アルゴリズムの選択</a:t>
            </a:r>
          </a:p>
        </p:txBody>
      </p:sp>
      <p:sp>
        <p:nvSpPr>
          <p:cNvPr id="5" name="テキスト ボックス 4">
            <a:extLst>
              <a:ext uri="{FF2B5EF4-FFF2-40B4-BE49-F238E27FC236}">
                <a16:creationId xmlns:a16="http://schemas.microsoft.com/office/drawing/2014/main" id="{1CF29852-7D5D-EF6C-F051-D9A9E19AF6C3}"/>
              </a:ext>
            </a:extLst>
          </p:cNvPr>
          <p:cNvSpPr txBox="1"/>
          <p:nvPr/>
        </p:nvSpPr>
        <p:spPr>
          <a:xfrm>
            <a:off x="1698168" y="1019080"/>
            <a:ext cx="9388932" cy="707886"/>
          </a:xfrm>
          <a:prstGeom prst="rect">
            <a:avLst/>
          </a:prstGeom>
          <a:noFill/>
        </p:spPr>
        <p:txBody>
          <a:bodyPr wrap="square">
            <a:spAutoFit/>
          </a:bodyPr>
          <a:lstStyle/>
          <a:p>
            <a:pPr lvl="1" algn="ctr"/>
            <a:r>
              <a:rPr lang="en-US" altLang="ja-JP" sz="2000" b="1" dirty="0">
                <a:solidFill>
                  <a:srgbClr val="F36C37"/>
                </a:solidFill>
              </a:rPr>
              <a:t>Step1. </a:t>
            </a:r>
            <a:r>
              <a:rPr lang="ja-JP" altLang="en-US" sz="2000" b="1">
                <a:solidFill>
                  <a:srgbClr val="F36C37"/>
                </a:solidFill>
              </a:rPr>
              <a:t>分類、回帰、クラスタリング、次元削減などのタスクに基づき</a:t>
            </a:r>
            <a:endParaRPr lang="en-US" altLang="ja-JP" sz="2000" b="1" dirty="0">
              <a:solidFill>
                <a:srgbClr val="F36C37"/>
              </a:solidFill>
            </a:endParaRPr>
          </a:p>
          <a:p>
            <a:pPr lvl="1" algn="ctr"/>
            <a:r>
              <a:rPr lang="ja-JP" altLang="en-US" sz="2000" b="1">
                <a:solidFill>
                  <a:srgbClr val="F36C37"/>
                </a:solidFill>
              </a:rPr>
              <a:t>アルゴリズムを絞り込む</a:t>
            </a:r>
            <a:endParaRPr kumimoji="1" lang="ja-JP" altLang="en-US" sz="2000" b="1" dirty="0">
              <a:solidFill>
                <a:srgbClr val="F36C37"/>
              </a:solidFill>
            </a:endParaRPr>
          </a:p>
        </p:txBody>
      </p:sp>
      <p:pic>
        <p:nvPicPr>
          <p:cNvPr id="4098" name="Picture 2">
            <a:extLst>
              <a:ext uri="{FF2B5EF4-FFF2-40B4-BE49-F238E27FC236}">
                <a16:creationId xmlns:a16="http://schemas.microsoft.com/office/drawing/2014/main" id="{98244227-32D3-84AF-A6A1-DB89958DC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203" y="1653046"/>
            <a:ext cx="7105589" cy="4600741"/>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B6CE7BB5-856A-450A-9C8A-67EE28CD4B78}"/>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99</a:t>
            </a:fld>
            <a:endParaRPr lang="en-US" altLang="ja-JP" dirty="0"/>
          </a:p>
        </p:txBody>
      </p:sp>
      <p:sp>
        <p:nvSpPr>
          <p:cNvPr id="6" name="テキスト ボックス 5">
            <a:extLst>
              <a:ext uri="{FF2B5EF4-FFF2-40B4-BE49-F238E27FC236}">
                <a16:creationId xmlns:a16="http://schemas.microsoft.com/office/drawing/2014/main" id="{6B0A8561-C8DE-2AAF-D130-4DA995798ECB}"/>
              </a:ext>
            </a:extLst>
          </p:cNvPr>
          <p:cNvSpPr txBox="1"/>
          <p:nvPr/>
        </p:nvSpPr>
        <p:spPr>
          <a:xfrm>
            <a:off x="1698168" y="6253787"/>
            <a:ext cx="8527888"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lang="en-US" altLang="ja-JP" sz="1600" b="1" i="0" dirty="0">
                <a:solidFill>
                  <a:srgbClr val="333333"/>
                </a:solidFill>
                <a:effectLst/>
                <a:highlight>
                  <a:srgbClr val="FFFFFF"/>
                </a:highlight>
                <a:latin typeface="Open Sans" panose="020B0606030504020204" pitchFamily="34" charset="0"/>
              </a:rPr>
              <a:t> </a:t>
            </a:r>
            <a:r>
              <a:rPr lang="en-US" altLang="ja-JP" sz="1400" b="1" i="0" dirty="0">
                <a:solidFill>
                  <a:srgbClr val="333333"/>
                </a:solidFill>
                <a:effectLst/>
                <a:highlight>
                  <a:srgbClr val="FFFFFF"/>
                </a:highlight>
                <a:latin typeface="Open Sans" panose="020B0606030504020204" pitchFamily="34" charset="0"/>
                <a:hlinkClick r:id="rId3"/>
              </a:rPr>
              <a:t>Microsoft Azure Machine Learning </a:t>
            </a:r>
            <a:r>
              <a:rPr lang="ja-JP" altLang="en-US" sz="1400" b="1" i="0">
                <a:solidFill>
                  <a:srgbClr val="333333"/>
                </a:solidFill>
                <a:effectLst/>
                <a:highlight>
                  <a:srgbClr val="FFFFFF"/>
                </a:highlight>
                <a:latin typeface="Open Sans" panose="020B0606030504020204" pitchFamily="34" charset="0"/>
                <a:hlinkClick r:id="rId3"/>
              </a:rPr>
              <a:t>日本語版アルゴリズムチートシートを公開</a:t>
            </a:r>
            <a:endParaRPr kumimoji="1" lang="ja-JP" altLang="en-US" sz="1600">
              <a:solidFill>
                <a:srgbClr val="000000"/>
              </a:solidFill>
              <a:latin typeface="+mn-ea"/>
            </a:endParaRPr>
          </a:p>
        </p:txBody>
      </p:sp>
    </p:spTree>
    <p:extLst>
      <p:ext uri="{BB962C8B-B14F-4D97-AF65-F5344CB8AC3E}">
        <p14:creationId xmlns:p14="http://schemas.microsoft.com/office/powerpoint/2010/main" val="1462311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d-trainocate">
  <a:themeElements>
    <a:clrScheme name="Trainocate">
      <a:dk1>
        <a:srgbClr val="0C0C0C"/>
      </a:dk1>
      <a:lt1>
        <a:srgbClr val="FFFFFF"/>
      </a:lt1>
      <a:dk2>
        <a:srgbClr val="262626"/>
      </a:dk2>
      <a:lt2>
        <a:srgbClr val="FFFFFF"/>
      </a:lt2>
      <a:accent1>
        <a:srgbClr val="FF4B00"/>
      </a:accent1>
      <a:accent2>
        <a:srgbClr val="03AF7A"/>
      </a:accent2>
      <a:accent3>
        <a:srgbClr val="005AFF"/>
      </a:accent3>
      <a:accent4>
        <a:srgbClr val="FFF100"/>
      </a:accent4>
      <a:accent5>
        <a:srgbClr val="4DC4FF"/>
      </a:accent5>
      <a:accent6>
        <a:srgbClr val="FF8082"/>
      </a:accent6>
      <a:hlink>
        <a:srgbClr val="990099"/>
      </a:hlink>
      <a:folHlink>
        <a:srgbClr val="804000"/>
      </a:folHlink>
    </a:clrScheme>
    <a:fontScheme name="ユーザー定義 5">
      <a:majorFont>
        <a:latin typeface="Arial Bold"/>
        <a:ea typeface="メイリオ"/>
        <a:cs typeface=""/>
      </a:majorFont>
      <a:minorFont>
        <a:latin typeface="Arial"/>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sz="2400" dirty="0" smtClean="0">
            <a:latin typeface="BIZ UDPゴシック" panose="020B0400000000000000" pitchFamily="50" charset="-128"/>
            <a:ea typeface="BIZ UDPゴシック" panose="020B0400000000000000"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47625">
          <a:solidFill>
            <a:schemeClr val="accent3"/>
          </a:solidFill>
          <a:headEnd type="none" w="med" len="med"/>
          <a:tailEnd type="none" w="med" len="med"/>
        </a:ln>
      </a:spPr>
      <a:bodyPr/>
      <a:lstStyle/>
      <a:style>
        <a:lnRef idx="3">
          <a:schemeClr val="accent1"/>
        </a:lnRef>
        <a:fillRef idx="0">
          <a:schemeClr val="accent1"/>
        </a:fillRef>
        <a:effectRef idx="2">
          <a:schemeClr val="accent1"/>
        </a:effectRef>
        <a:fontRef idx="minor">
          <a:schemeClr val="tx1"/>
        </a:fontRef>
      </a:style>
    </a:lnDef>
    <a:txDef>
      <a:spPr>
        <a:noFill/>
      </a:spPr>
      <a:bodyPr wrap="square" rtlCol="0">
        <a:spAutoFit/>
      </a:bodyPr>
      <a:lstStyle>
        <a:defPPr algn="ctr" defTabSz="914400" fontAlgn="base">
          <a:spcBef>
            <a:spcPct val="0"/>
          </a:spcBef>
          <a:spcAft>
            <a:spcPct val="0"/>
          </a:spcAft>
          <a:defRPr kumimoji="1" sz="1600" dirty="0">
            <a:solidFill>
              <a:srgbClr val="000000"/>
            </a:solidFill>
            <a:latin typeface="+mn-ea"/>
          </a:defRPr>
        </a:defPPr>
      </a:lstStyle>
    </a:txDef>
  </a:objectDefaults>
  <a:extraClrSchemeLst/>
  <a:extLst>
    <a:ext uri="{05A4C25C-085E-4340-85A3-A5531E510DB2}">
      <thm15:themeFamily xmlns:thm15="http://schemas.microsoft.com/office/thememl/2012/main" name="ud-trainocate" id="{6D14202D-94DD-48B5-8BD7-74AAD5975E72}" vid="{E56762C4-87FF-4E2F-A1B8-5EE422797E2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E8EEC49DF40384496A30D6C0E706C78" ma:contentTypeVersion="9" ma:contentTypeDescription="新しいドキュメントを作成します。" ma:contentTypeScope="" ma:versionID="98d2cb5fa24c31aab9aca0ef24104c26">
  <xsd:schema xmlns:xsd="http://www.w3.org/2001/XMLSchema" xmlns:xs="http://www.w3.org/2001/XMLSchema" xmlns:p="http://schemas.microsoft.com/office/2006/metadata/properties" xmlns:ns2="e83634e2-e20a-4f4b-af45-d721a89a25da" xmlns:ns3="e47ccf82-5ab8-4fa3-b0c8-e3ecbd98f0a0" targetNamespace="http://schemas.microsoft.com/office/2006/metadata/properties" ma:root="true" ma:fieldsID="7e7813daefc526e18d2d9ea25d755593" ns2:_="" ns3:_="">
    <xsd:import namespace="e83634e2-e20a-4f4b-af45-d721a89a25da"/>
    <xsd:import namespace="e47ccf82-5ab8-4fa3-b0c8-e3ecbd98f0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3634e2-e20a-4f4b-af45-d721a89a25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7ccf82-5ab8-4fa3-b0c8-e3ecbd98f0a0"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BE7D1-005C-4932-907B-3A2669807935}">
  <ds:schemaRefs>
    <ds:schemaRef ds:uri="http://purl.org/dc/elements/1.1/"/>
    <ds:schemaRef ds:uri="http://schemas.microsoft.com/office/infopath/2007/PartnerControls"/>
    <ds:schemaRef ds:uri="http://purl.org/dc/dcmitype/"/>
    <ds:schemaRef ds:uri="http://schemas.openxmlformats.org/package/2006/metadata/core-properties"/>
    <ds:schemaRef ds:uri="http://purl.org/dc/terms/"/>
    <ds:schemaRef ds:uri="e47ccf82-5ab8-4fa3-b0c8-e3ecbd98f0a0"/>
    <ds:schemaRef ds:uri="http://schemas.microsoft.com/office/2006/documentManagement/types"/>
    <ds:schemaRef ds:uri="e83634e2-e20a-4f4b-af45-d721a89a25d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BDBA778-EC4D-434C-9E24-FA9EA53EB8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3634e2-e20a-4f4b-af45-d721a89a25da"/>
    <ds:schemaRef ds:uri="e47ccf82-5ab8-4fa3-b0c8-e3ecbd98f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0E2AB5-E7D8-42A5-BC48-78C969A070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47352</Words>
  <Application>Microsoft Macintosh PowerPoint</Application>
  <PresentationFormat>ワイド画面</PresentationFormat>
  <Paragraphs>6243</Paragraphs>
  <Slides>384</Slides>
  <Notes>322</Notes>
  <HiddenSlides>270</HiddenSlides>
  <MMClips>0</MMClips>
  <ScaleCrop>false</ScaleCrop>
  <HeadingPairs>
    <vt:vector size="6" baseType="variant">
      <vt:variant>
        <vt:lpstr>使用されているフォント</vt:lpstr>
      </vt:variant>
      <vt:variant>
        <vt:i4>28</vt:i4>
      </vt:variant>
      <vt:variant>
        <vt:lpstr>テーマ</vt:lpstr>
      </vt:variant>
      <vt:variant>
        <vt:i4>1</vt:i4>
      </vt:variant>
      <vt:variant>
        <vt:lpstr>スライド タイトル</vt:lpstr>
      </vt:variant>
      <vt:variant>
        <vt:i4>384</vt:i4>
      </vt:variant>
    </vt:vector>
  </HeadingPairs>
  <TitlesOfParts>
    <vt:vector size="413" baseType="lpstr">
      <vt:lpstr>-apple-system</vt:lpstr>
      <vt:lpstr>(日本語用のフォントを使用)</vt:lpstr>
      <vt:lpstr>Amazon Ember Heavy</vt:lpstr>
      <vt:lpstr>Arial,Sans-Serif</vt:lpstr>
      <vt:lpstr>BIZ UDPゴシック</vt:lpstr>
      <vt:lpstr>HGPｺﾞｼｯｸE</vt:lpstr>
      <vt:lpstr>HGPｺﾞｼｯｸM</vt:lpstr>
      <vt:lpstr>Hiragino Kaku Gothic Pro</vt:lpstr>
      <vt:lpstr>Meiryo UI</vt:lpstr>
      <vt:lpstr>Noto Sans JP</vt:lpstr>
      <vt:lpstr>Times</vt:lpstr>
      <vt:lpstr>UD デジタル 教科書体 NP-B</vt:lpstr>
      <vt:lpstr>var(--artdeco-typography-ja)</vt:lpstr>
      <vt:lpstr>Meiryo</vt:lpstr>
      <vt:lpstr>Meiryo</vt:lpstr>
      <vt:lpstr>游ゴシック</vt:lpstr>
      <vt:lpstr>Arial</vt:lpstr>
      <vt:lpstr>Arial Black</vt:lpstr>
      <vt:lpstr>Book Antiqua</vt:lpstr>
      <vt:lpstr>Calibri</vt:lpstr>
      <vt:lpstr>Cambria Math</vt:lpstr>
      <vt:lpstr>Courier New</vt:lpstr>
      <vt:lpstr>Ink Free</vt:lpstr>
      <vt:lpstr>Lucida Sans Typewriter</vt:lpstr>
      <vt:lpstr>Open Sans</vt:lpstr>
      <vt:lpstr>Roboto</vt:lpstr>
      <vt:lpstr>Segoe UI</vt:lpstr>
      <vt:lpstr>Wingdings</vt:lpstr>
      <vt:lpstr>ud-trainocate</vt:lpstr>
      <vt:lpstr>PowerPoint プレゼンテーション</vt:lpstr>
      <vt:lpstr>第0章　はじめに</vt:lpstr>
      <vt:lpstr>コースの目標</vt:lpstr>
      <vt:lpstr>本コースで学べること、学べないこと</vt:lpstr>
      <vt:lpstr>本コースの位置づけと関連コース</vt:lpstr>
      <vt:lpstr>コース目次</vt:lpstr>
      <vt:lpstr>なぜ学ぶのか</vt:lpstr>
      <vt:lpstr>ワーク </vt:lpstr>
      <vt:lpstr>なぜ学ぶのか</vt:lpstr>
      <vt:lpstr>開発方法の変化</vt:lpstr>
      <vt:lpstr>講師紹介 小池　歩 こいけ　あゆむ</vt:lpstr>
      <vt:lpstr>PowerPoint プレゼンテーション</vt:lpstr>
      <vt:lpstr>第1章 AI とは</vt:lpstr>
      <vt:lpstr>章の概要</vt:lpstr>
      <vt:lpstr>PowerPoint プレゼンテーション</vt:lpstr>
      <vt:lpstr>AI とは</vt:lpstr>
      <vt:lpstr>機械学習とは</vt:lpstr>
      <vt:lpstr>機械学習の種類</vt:lpstr>
      <vt:lpstr>教師あり学習</vt:lpstr>
      <vt:lpstr>教師なし学習</vt:lpstr>
      <vt:lpstr>強化学習</vt:lpstr>
      <vt:lpstr>強化学習で対応できる課題</vt:lpstr>
      <vt:lpstr>PowerPoint プレゼンテーション</vt:lpstr>
      <vt:lpstr>AI ・AI プロジェクトでの誤認識</vt:lpstr>
      <vt:lpstr>目的・課題設定の不足</vt:lpstr>
      <vt:lpstr>AI の誤認識とプロジェクトの失敗事例</vt:lpstr>
      <vt:lpstr>AI の誤認識と環境不足</vt:lpstr>
      <vt:lpstr>AI を導入を検討するポイント</vt:lpstr>
      <vt:lpstr>AI の真のニーズ</vt:lpstr>
      <vt:lpstr>PowerPoint プレゼンテーション</vt:lpstr>
      <vt:lpstr>教師あり学習で対応できる課題</vt:lpstr>
      <vt:lpstr>教師なし学習で対応できる課題</vt:lpstr>
      <vt:lpstr>画像処理</vt:lpstr>
      <vt:lpstr>画像データの扱い</vt:lpstr>
      <vt:lpstr>時系列処理</vt:lpstr>
      <vt:lpstr>自然言語処理</vt:lpstr>
      <vt:lpstr>自然言語の扱い</vt:lpstr>
      <vt:lpstr>生成 AI</vt:lpstr>
      <vt:lpstr>PowerPoint プレゼンテーション</vt:lpstr>
      <vt:lpstr>問 1 </vt:lpstr>
      <vt:lpstr>Microsoft の責任ある AI における 6 つの原則</vt:lpstr>
      <vt:lpstr>公平性</vt:lpstr>
      <vt:lpstr>透明性</vt:lpstr>
      <vt:lpstr>プライバシーとセキュリティ</vt:lpstr>
      <vt:lpstr>包括性</vt:lpstr>
      <vt:lpstr>信頼と安全性</vt:lpstr>
      <vt:lpstr>アカウンタビリティ（説明責任）</vt:lpstr>
      <vt:lpstr>信頼できる AI のフレームワーク</vt:lpstr>
      <vt:lpstr>AI の構築</vt:lpstr>
      <vt:lpstr>章のまとめ</vt:lpstr>
      <vt:lpstr>第2章 AI プロジェクトの全体像</vt:lpstr>
      <vt:lpstr>章の概要</vt:lpstr>
      <vt:lpstr>PowerPoint プレゼンテーション</vt:lpstr>
      <vt:lpstr>AI プロジェクトの導入プロセス</vt:lpstr>
      <vt:lpstr>AI の全体像</vt:lpstr>
      <vt:lpstr>プロジェクトスコープ</vt:lpstr>
      <vt:lpstr>プロジェクトの目的</vt:lpstr>
      <vt:lpstr>目的設定の流れ</vt:lpstr>
      <vt:lpstr>目的の設定</vt:lpstr>
      <vt:lpstr>目的の設定</vt:lpstr>
      <vt:lpstr>分析の手法：SWOT</vt:lpstr>
      <vt:lpstr>プロジェクトスコープの決定</vt:lpstr>
      <vt:lpstr>ワークシートの記入</vt:lpstr>
      <vt:lpstr>AI に関わる役割</vt:lpstr>
      <vt:lpstr>適用領域の検討</vt:lpstr>
      <vt:lpstr>AI導入のゴールを検討する</vt:lpstr>
      <vt:lpstr>AIのビジネスでの活用領域と先進事例</vt:lpstr>
      <vt:lpstr>AIのビジネスでの活用領域と先進事例</vt:lpstr>
      <vt:lpstr>課題を抽出する</vt:lpstr>
      <vt:lpstr>現状・AI導入後のビジネスモデルを把握する</vt:lpstr>
      <vt:lpstr>3.2 現状のビジネスモデルを可視化する</vt:lpstr>
      <vt:lpstr>4.1 AI導入プロジェクトを提案する</vt:lpstr>
      <vt:lpstr>企画提案の流れ</vt:lpstr>
      <vt:lpstr>AI 導入後のビジネスモデルを把握する</vt:lpstr>
      <vt:lpstr>AI 導入後のビジネスモデルを把握する（生成AI）</vt:lpstr>
      <vt:lpstr>機械学習システムに求められる要件</vt:lpstr>
      <vt:lpstr>AI導入プロセス</vt:lpstr>
      <vt:lpstr>生成 AI の事例</vt:lpstr>
      <vt:lpstr>AI の全体像</vt:lpstr>
      <vt:lpstr>データエンジニアリング</vt:lpstr>
      <vt:lpstr>データエンジニアリングが求められてる理由１</vt:lpstr>
      <vt:lpstr>データエンジニアリングが求められる理由２</vt:lpstr>
      <vt:lpstr>AI の全体像</vt:lpstr>
      <vt:lpstr>章のまとめ</vt:lpstr>
      <vt:lpstr>第 3 章 AI の開発プロセス</vt:lpstr>
      <vt:lpstr>章の概要</vt:lpstr>
      <vt:lpstr>章のまとめ</vt:lpstr>
      <vt:lpstr>PowerPoint プレゼンテーション</vt:lpstr>
      <vt:lpstr>第3章 AI の開発プロセス</vt:lpstr>
      <vt:lpstr>第3章 AI の開発プロセス</vt:lpstr>
      <vt:lpstr>AI 開発スコープ</vt:lpstr>
      <vt:lpstr>トレーニングの場所</vt:lpstr>
      <vt:lpstr>第3章 AI の開発プロセス</vt:lpstr>
      <vt:lpstr>Garbage IN , Garbage Out</vt:lpstr>
      <vt:lpstr>第3章 AI の開発プロセス</vt:lpstr>
      <vt:lpstr>代表的なデータ前処理の手法</vt:lpstr>
      <vt:lpstr>検証データの用意</vt:lpstr>
      <vt:lpstr>第3章 AI の開発プロセス</vt:lpstr>
      <vt:lpstr>アルゴリズムの選択</vt:lpstr>
      <vt:lpstr>モデルの構築</vt:lpstr>
      <vt:lpstr>生成AI のモデルの選択</vt:lpstr>
      <vt:lpstr>第3章 AI の開発プロセス</vt:lpstr>
      <vt:lpstr>モデルの学習</vt:lpstr>
      <vt:lpstr>モデル の精度向上</vt:lpstr>
      <vt:lpstr>機械学習モデルの(決定木)のパラメータチューニング</vt:lpstr>
      <vt:lpstr>機械学習モデルの評価</vt:lpstr>
      <vt:lpstr>分類の評価指標</vt:lpstr>
      <vt:lpstr>主な評価指標</vt:lpstr>
      <vt:lpstr>参考: 再現率（Recall)を意識するケース</vt:lpstr>
      <vt:lpstr>参考: 適合率（Precision）を意識するケース</vt:lpstr>
      <vt:lpstr>分類の評価指標（ROC と AUC）</vt:lpstr>
      <vt:lpstr>回帰の代表的な評価指標</vt:lpstr>
      <vt:lpstr>生成 AI の評価指標（補足）</vt:lpstr>
      <vt:lpstr>AI の構築</vt:lpstr>
      <vt:lpstr>【発展】モデルのチューニング</vt:lpstr>
      <vt:lpstr>モデルの精度向上</vt:lpstr>
      <vt:lpstr>パラメータチューニング</vt:lpstr>
      <vt:lpstr>ハイパーパラメータのイメージ</vt:lpstr>
      <vt:lpstr>パラメータチューニング</vt:lpstr>
      <vt:lpstr>Open AI のハイパーパラメータ</vt:lpstr>
      <vt:lpstr>AI の全体像</vt:lpstr>
      <vt:lpstr>デプロイ</vt:lpstr>
      <vt:lpstr>クラウドAI の活用</vt:lpstr>
      <vt:lpstr>実装</vt:lpstr>
      <vt:lpstr>AI API</vt:lpstr>
      <vt:lpstr>クラウドのサービスモデル</vt:lpstr>
      <vt:lpstr>クラウドを活用するポイント</vt:lpstr>
      <vt:lpstr>クラウドでの開発・運用</vt:lpstr>
      <vt:lpstr>AI 活用におけるガバナンスとリスク</vt:lpstr>
      <vt:lpstr>章のまとめ</vt:lpstr>
      <vt:lpstr>第4章 AI プロジェクトの事例</vt:lpstr>
      <vt:lpstr>タクシー配車アプリの事例</vt:lpstr>
      <vt:lpstr>（補足）タクシー配車アプリの事例</vt:lpstr>
      <vt:lpstr>（補足）AI 活用のビジネス考慮事項</vt:lpstr>
      <vt:lpstr>ネジの異常品検知のプロジェクト例</vt:lpstr>
      <vt:lpstr>ネジの異常品検知のプロジェクト例</vt:lpstr>
      <vt:lpstr>A 社 在庫の需要予測のプロジェクト例</vt:lpstr>
      <vt:lpstr>A 社 在庫の需要予測プロジェクトの事例</vt:lpstr>
      <vt:lpstr>第 5 章 AI プロジェクト立案</vt:lpstr>
      <vt:lpstr>タイムスケジュール（適宜変更）</vt:lpstr>
      <vt:lpstr>講座のまとめ</vt:lpstr>
      <vt:lpstr>PowerPoint プレゼンテーション</vt:lpstr>
      <vt:lpstr>章の概要</vt:lpstr>
      <vt:lpstr>PowerPoint プレゼンテーション</vt:lpstr>
      <vt:lpstr>1-1-3.従来型プログラムと機械学習の特徴</vt:lpstr>
      <vt:lpstr>PowerPoint プレゼンテーション</vt:lpstr>
      <vt:lpstr>1-2-1.機械学習を構築・利用するためのプロセス</vt:lpstr>
      <vt:lpstr>1-2-2.機械学習モデルの利用・構築アプローチ</vt:lpstr>
      <vt:lpstr>PowerPoint プレゼンテーション</vt:lpstr>
      <vt:lpstr>1-3-1.機械学習開発の環境</vt:lpstr>
      <vt:lpstr>1-3-2.機械学習開発に必要なハードウェア</vt:lpstr>
      <vt:lpstr>1-3-3.機械学習開発に必要なソフトウェア</vt:lpstr>
      <vt:lpstr>1-3-4.Google Colaboratory</vt:lpstr>
      <vt:lpstr>1-3-5.代表的なPythonの機械学習ライブラリ</vt:lpstr>
      <vt:lpstr>1-3-6.機械学習の代表的なフレームワーク</vt:lpstr>
      <vt:lpstr>PowerPoint プレゼンテーション</vt:lpstr>
      <vt:lpstr>1-4-1.Google Colaboratoryの利用</vt:lpstr>
      <vt:lpstr>1-4-2.Pythonの復習と機械学習の基本ライブラリ</vt:lpstr>
      <vt:lpstr>1-4-3.機械学習基本ライブラリの紹介①</vt:lpstr>
      <vt:lpstr>1-4-4.機械学習基本ライブラリの紹介②</vt:lpstr>
      <vt:lpstr>1-4-5.機械学習基本ライブラリの紹介③</vt:lpstr>
      <vt:lpstr>1章　章末クイズ！</vt:lpstr>
      <vt:lpstr>章のまとめ</vt:lpstr>
      <vt:lpstr>PowerPoint プレゼンテーション</vt:lpstr>
      <vt:lpstr>PowerPoint プレゼンテーション</vt:lpstr>
      <vt:lpstr>章の概要</vt:lpstr>
      <vt:lpstr>PowerPoint プレゼンテーション</vt:lpstr>
      <vt:lpstr>2-1-1.教師あり学習の様々な手法</vt:lpstr>
      <vt:lpstr>2-1-2.線形回帰とは</vt:lpstr>
      <vt:lpstr>2-1-3.ケーススタディ</vt:lpstr>
      <vt:lpstr>2-1-4.単回帰分析ハンズオン</vt:lpstr>
      <vt:lpstr>2-1-5.データを確認する</vt:lpstr>
      <vt:lpstr>2-1-6.単回帰分析とは</vt:lpstr>
      <vt:lpstr>2-1-7.単回帰分析の式</vt:lpstr>
      <vt:lpstr>2-1-8.単回帰分析のモデル定義＆学習 最小二乗法</vt:lpstr>
      <vt:lpstr>2-1-9.回帰分析の評価</vt:lpstr>
      <vt:lpstr>PowerPoint プレゼンテーション</vt:lpstr>
      <vt:lpstr>2-2-1.機械学習基本の4STEP</vt:lpstr>
      <vt:lpstr>PowerPoint プレゼンテーション</vt:lpstr>
      <vt:lpstr>2-3-1.単回帰分析をプログラミングする</vt:lpstr>
      <vt:lpstr>PowerPoint プレゼンテーション</vt:lpstr>
      <vt:lpstr>2-4-1.単回帰分析の結果を振り返る</vt:lpstr>
      <vt:lpstr>2-4-2.重回帰分析ハンズオン</vt:lpstr>
      <vt:lpstr>2-4-3.重回帰分析</vt:lpstr>
      <vt:lpstr>2-4-4.変数の相関（関係性）を確認する</vt:lpstr>
      <vt:lpstr>2-4-5.説明変数の選択</vt:lpstr>
      <vt:lpstr>2-4-6.ダミー変数化</vt:lpstr>
      <vt:lpstr>2-4-7.評価方法の改良</vt:lpstr>
      <vt:lpstr>2-4-8.プログラムのダイジェスト</vt:lpstr>
      <vt:lpstr>PowerPoint プレゼンテーション</vt:lpstr>
      <vt:lpstr>2-5-1.演習1：線形回帰</vt:lpstr>
      <vt:lpstr>（参考）非線形性と特徴量エンジニアリング</vt:lpstr>
      <vt:lpstr>（参考）線形回帰まとめ</vt:lpstr>
      <vt:lpstr>（参考）scikit-learnのOneHotEncoder</vt:lpstr>
      <vt:lpstr>章のまとめ</vt:lpstr>
      <vt:lpstr>PowerPoint プレゼンテーション</vt:lpstr>
      <vt:lpstr>PowerPoint プレゼンテーション</vt:lpstr>
      <vt:lpstr>章の概要</vt:lpstr>
      <vt:lpstr>PowerPoint プレゼンテーション</vt:lpstr>
      <vt:lpstr>3-1-1.ロジスティック回帰とは</vt:lpstr>
      <vt:lpstr>3-1-2. ケーススタディ</vt:lpstr>
      <vt:lpstr>3-1-3.ロジスティック回帰ハンズオン</vt:lpstr>
      <vt:lpstr>3-1-4.データを確認する</vt:lpstr>
      <vt:lpstr>3-1-5.分類課題の種類</vt:lpstr>
      <vt:lpstr>3-1-6.ロジスティック回帰の原理</vt:lpstr>
      <vt:lpstr>3-1-7.分類の評価</vt:lpstr>
      <vt:lpstr>PowerPoint プレゼンテーション</vt:lpstr>
      <vt:lpstr>3-2-1.ロジスティック回帰をプログラミングする</vt:lpstr>
      <vt:lpstr>PowerPoint プレゼンテーション</vt:lpstr>
      <vt:lpstr>3-3-1.ロジスティック回帰の結果を振り返る</vt:lpstr>
      <vt:lpstr>3-3-2.ロジスティック回帰ハンズオン モデルを改良する</vt:lpstr>
      <vt:lpstr>3-3-3.データのスケール</vt:lpstr>
      <vt:lpstr>3-3-4.データの標準化</vt:lpstr>
      <vt:lpstr>3-3-5.標準化の計算</vt:lpstr>
      <vt:lpstr>（参考）StandardScaler</vt:lpstr>
      <vt:lpstr>3-3-6.スケールをそろえる必要があるケースについて</vt:lpstr>
      <vt:lpstr>3-3-7. スケーリングの注意</vt:lpstr>
      <vt:lpstr>3-3-8.正解率以外の評価指標を確認する①</vt:lpstr>
      <vt:lpstr>3-3-9.正解率以外の評価指標を確認する②</vt:lpstr>
      <vt:lpstr>3-3-10.プログラムのダイジェスト</vt:lpstr>
      <vt:lpstr>PowerPoint プレゼンテーション</vt:lpstr>
      <vt:lpstr>3-4-1. 演習2：ロジスティック回帰</vt:lpstr>
      <vt:lpstr>（参考）irisデータセット</vt:lpstr>
      <vt:lpstr>（参考）演習結果についての考察</vt:lpstr>
      <vt:lpstr>（参考）ロジスティック回帰まとめ</vt:lpstr>
      <vt:lpstr>章のまとめ</vt:lpstr>
      <vt:lpstr>PowerPoint プレゼンテーション</vt:lpstr>
      <vt:lpstr>章の概要</vt:lpstr>
      <vt:lpstr>PowerPoint プレゼンテーション</vt:lpstr>
      <vt:lpstr>4-1-1.決定木とは</vt:lpstr>
      <vt:lpstr>4-1-2.ケーススタディ</vt:lpstr>
      <vt:lpstr>4-1-3.決定木ハンズオン</vt:lpstr>
      <vt:lpstr>4-1-4.データを確認する</vt:lpstr>
      <vt:lpstr>PowerPoint プレゼンテーション</vt:lpstr>
      <vt:lpstr>4-2-1.決定木をプログラミングする</vt:lpstr>
      <vt:lpstr>4-2-2.決定木を可視化する</vt:lpstr>
      <vt:lpstr>4-2-3.決定木をプログラミングする③</vt:lpstr>
      <vt:lpstr>4-2-4.過学習（過剰適合）</vt:lpstr>
      <vt:lpstr>PowerPoint プレゼンテーション</vt:lpstr>
      <vt:lpstr>4-3-1.決定木ハンズオン モデルを改良する</vt:lpstr>
      <vt:lpstr>4-3-2.決定木モデルを改良する</vt:lpstr>
      <vt:lpstr>4-3-6.特徴量重要度を確認する</vt:lpstr>
      <vt:lpstr>4-3-7.プログラムのダイジェスト①</vt:lpstr>
      <vt:lpstr>4-3-8.プログラムのダイジェスト②</vt:lpstr>
      <vt:lpstr>PowerPoint プレゼンテーション</vt:lpstr>
      <vt:lpstr>4-4-1.演習3：決定木（オプション）</vt:lpstr>
      <vt:lpstr>（参考）決定木まとめ</vt:lpstr>
      <vt:lpstr>PowerPoint プレゼンテーション</vt:lpstr>
      <vt:lpstr>4-5-1.ランダムフォレストとは</vt:lpstr>
      <vt:lpstr>4-5-2. ケーススタディ</vt:lpstr>
      <vt:lpstr>4-5-3.ランダムフォレストハンズオン</vt:lpstr>
      <vt:lpstr>PowerPoint プレゼンテーション</vt:lpstr>
      <vt:lpstr>4-6-1.ランダムフォレストをプログラミングする</vt:lpstr>
      <vt:lpstr>PowerPoint プレゼンテーション</vt:lpstr>
      <vt:lpstr>4-7-1.ランダムフォレストモデルを改良する</vt:lpstr>
      <vt:lpstr>4-7-2.ランダムフォレストハンズオン モデルを改良する</vt:lpstr>
      <vt:lpstr>4-7-3.パラメータのチューニング</vt:lpstr>
      <vt:lpstr>4-7-4.（参考）Observed-Predicted Plot</vt:lpstr>
      <vt:lpstr>4-7-5.（参考）不均衡データへのパラメータチューニング</vt:lpstr>
      <vt:lpstr>4-7-6.プログラムのダイジェスト</vt:lpstr>
      <vt:lpstr>PowerPoint プレゼンテーション</vt:lpstr>
      <vt:lpstr>4-8-1.演習4：ランダムフォレスト（オプション）</vt:lpstr>
      <vt:lpstr>（参考）ランダムフォレストまとめ</vt:lpstr>
      <vt:lpstr>章のまとめ</vt:lpstr>
      <vt:lpstr>PowerPoint プレゼンテーション</vt:lpstr>
      <vt:lpstr>PowerPoint プレゼンテーション</vt:lpstr>
      <vt:lpstr>章の概要</vt:lpstr>
      <vt:lpstr>PowerPoint プレゼンテーション</vt:lpstr>
      <vt:lpstr>5-1-1.勾配ブースティング木（GBDT）とは</vt:lpstr>
      <vt:lpstr>5-1-2.ケーススタディ</vt:lpstr>
      <vt:lpstr>PowerPoint プレゼンテーション</vt:lpstr>
      <vt:lpstr>5-2-1.勾配ブースティング木の代表的なライブラリ</vt:lpstr>
      <vt:lpstr>5-2-2.勾配ブースティング木をプログラミングする</vt:lpstr>
      <vt:lpstr>5-2-3.勾配ブースティング木ハンズオン</vt:lpstr>
      <vt:lpstr>PowerPoint プレゼンテーション</vt:lpstr>
      <vt:lpstr>5-3-1.LightGBMモデルを改良する</vt:lpstr>
      <vt:lpstr>5-3-2.パラメータのチューニング</vt:lpstr>
      <vt:lpstr>5-3-3.LightGBMハンズオン モデルを改良する</vt:lpstr>
      <vt:lpstr>PowerPoint プレゼンテーション</vt:lpstr>
      <vt:lpstr>5-4-1.交差検証(CV：cross validation)①</vt:lpstr>
      <vt:lpstr>5-4-2.交差検証(CV：cross validation)②</vt:lpstr>
      <vt:lpstr>5-4-3.交差検証(CV：cross validation) ③</vt:lpstr>
      <vt:lpstr>5-4-4.交差検証(CV：cross validation) ④</vt:lpstr>
      <vt:lpstr>5-4-5.グリッドサーチ</vt:lpstr>
      <vt:lpstr>5-4-6.GridsearchCV</vt:lpstr>
      <vt:lpstr>5-4-7.プログラムのダイジェスト①</vt:lpstr>
      <vt:lpstr>5-4-8.プログラムのダイジェスト②</vt:lpstr>
      <vt:lpstr>PowerPoint プレゼンテーション</vt:lpstr>
      <vt:lpstr>5-5-1.演習5：LightGBM</vt:lpstr>
      <vt:lpstr>章のまとめ</vt:lpstr>
      <vt:lpstr>PowerPoint プレゼンテーション</vt:lpstr>
      <vt:lpstr>PowerPoint プレゼンテーション</vt:lpstr>
      <vt:lpstr>章の概要</vt:lpstr>
      <vt:lpstr>PowerPoint プレゼンテーション</vt:lpstr>
      <vt:lpstr>6-1-1.ニューラルネットワークとは</vt:lpstr>
      <vt:lpstr>6-1-2.ディープラーニングとは</vt:lpstr>
      <vt:lpstr>6-1-3.ニューラルネットワークの仕組み①</vt:lpstr>
      <vt:lpstr>6-1-4.ニューラルネットワークの仕組み②</vt:lpstr>
      <vt:lpstr>6-1-5.ニューラルネットワークの仕組み③</vt:lpstr>
      <vt:lpstr>6-1-6.ニューラルネットワークの仕組み④</vt:lpstr>
      <vt:lpstr>6-1-7.ニューラルネットワークの仕組み⑤</vt:lpstr>
      <vt:lpstr>6-1-8.勾配降下法の課題</vt:lpstr>
      <vt:lpstr>6-1-9.ミニバッチ勾配降下法</vt:lpstr>
      <vt:lpstr>6-1-10.ミニバッチ勾配降下法のパラメータ更新ステップ</vt:lpstr>
      <vt:lpstr>6-1-11.パラメータの最適化手法</vt:lpstr>
      <vt:lpstr>6-1-12.ニューラルネットワークの代表的なハイパーパラメータ</vt:lpstr>
      <vt:lpstr>6-1-13.（再掲）ディープラーニングフレームワーク</vt:lpstr>
      <vt:lpstr>PowerPoint プレゼンテーション</vt:lpstr>
      <vt:lpstr>6-2-1.TensorFlow</vt:lpstr>
      <vt:lpstr>6-2-2.Kears</vt:lpstr>
      <vt:lpstr>PowerPoint プレゼンテーション</vt:lpstr>
      <vt:lpstr>6-3-1.TensorFlow / Kerasハンズオン</vt:lpstr>
      <vt:lpstr>6-3-2.Kerasでニューラルネットワークモデルを定義する</vt:lpstr>
      <vt:lpstr>6-3-3.Kerasでニューラルネットワークモデルを学習する</vt:lpstr>
      <vt:lpstr>PowerPoint プレゼンテーション</vt:lpstr>
      <vt:lpstr>6-4-1.ディープラーニングモデルの改良</vt:lpstr>
      <vt:lpstr>6-4-2.Early-Stopping</vt:lpstr>
      <vt:lpstr>6-4-3.ドロップアウト</vt:lpstr>
      <vt:lpstr>PowerPoint プレゼンテーション</vt:lpstr>
      <vt:lpstr>6-5-1.TensorFlow / Kerasハンズオン モデルを改良する</vt:lpstr>
      <vt:lpstr>6-5-2.Kerasのディープラーニングモデルを改良する</vt:lpstr>
      <vt:lpstr>PowerPoint プレゼンテーション</vt:lpstr>
      <vt:lpstr>6-6-1.演習6：TensorFlow /Keras</vt:lpstr>
      <vt:lpstr>PowerPoint プレゼンテーション</vt:lpstr>
      <vt:lpstr>6-7-1.ワーク：課題の説明①</vt:lpstr>
      <vt:lpstr>6-7-2.ワーク：課題の説明②</vt:lpstr>
      <vt:lpstr>6-7-3.ワーク：ワークの進め方</vt:lpstr>
      <vt:lpstr>6-7-4.データを確認する</vt:lpstr>
      <vt:lpstr>6-7-5.ワークシート</vt:lpstr>
      <vt:lpstr>PowerPoint プレゼンテーション</vt:lpstr>
      <vt:lpstr>6-8-1.構造化データへの機械学習の活用例</vt:lpstr>
      <vt:lpstr>章のまとめ</vt:lpstr>
      <vt:lpstr>PowerPoint プレゼンテーション</vt:lpstr>
      <vt:lpstr>PowerPoint プレゼンテーション</vt:lpstr>
      <vt:lpstr>章の概要</vt:lpstr>
      <vt:lpstr>PowerPoint プレゼンテーション</vt:lpstr>
      <vt:lpstr>7-1-3.画像分類とディープラーニング</vt:lpstr>
      <vt:lpstr>7-1-4.畳み込みニューラルネットワーク（CNN）</vt:lpstr>
      <vt:lpstr>7-1-5.サンプルデータセットMNIST</vt:lpstr>
      <vt:lpstr>7-1-6.畳み込み層①</vt:lpstr>
      <vt:lpstr>7-1-7.畳み込み層②</vt:lpstr>
      <vt:lpstr>7-1-8.畳み込み層③</vt:lpstr>
      <vt:lpstr>7-1-9.プーリング層①</vt:lpstr>
      <vt:lpstr>7-1-10.プーリング層②</vt:lpstr>
      <vt:lpstr>7-1-11.全結合層</vt:lpstr>
      <vt:lpstr>7-1-12.畳み込み層・プーリング層の多層化</vt:lpstr>
      <vt:lpstr>7-1-13.(参考)カラー画像の場合</vt:lpstr>
      <vt:lpstr>PowerPoint プレゼンテーション</vt:lpstr>
      <vt:lpstr>7-2-1.TensorFlow / Kerasハンズオン（CNN）</vt:lpstr>
      <vt:lpstr>7-2-2.Kerasで画像分類の準備をする</vt:lpstr>
      <vt:lpstr>7-2-3.KerasでCNNモデルを定義する</vt:lpstr>
      <vt:lpstr>PowerPoint プレゼンテーション</vt:lpstr>
      <vt:lpstr>7-3-1.演習7：CNNを用いた画像分類</vt:lpstr>
      <vt:lpstr>PowerPoint プレゼンテーション</vt:lpstr>
      <vt:lpstr>7-4-1.画像分類の活用例①</vt:lpstr>
      <vt:lpstr>7-4-2.画像分類の活用例②</vt:lpstr>
      <vt:lpstr>章のまとめ</vt:lpstr>
      <vt:lpstr>PowerPoint プレゼンテーション</vt:lpstr>
      <vt:lpstr>コースのまとめ</vt:lpstr>
      <vt:lpstr>これからのワークロード</vt:lpstr>
      <vt:lpstr>PowerPoint プレゼンテーション</vt:lpstr>
      <vt:lpstr>PowerPoint プレゼンテーション</vt:lpstr>
      <vt:lpstr>1章　章末クイズの答え</vt:lpstr>
      <vt:lpstr>6-7-5.ワーク：解答例</vt:lpstr>
      <vt:lpstr>PowerPoint プレゼンテーション</vt:lpstr>
      <vt:lpstr>A1-1-1.PyTorch</vt:lpstr>
      <vt:lpstr>PowerPoint プレゼンテーション</vt:lpstr>
      <vt:lpstr>A1-2-1.データをTensor型に変換する</vt:lpstr>
      <vt:lpstr>A1-2-2.PyTorchでニューラルネットワークモデルを定義する</vt:lpstr>
      <vt:lpstr>A1-2-3.データローダーの準備をする</vt:lpstr>
      <vt:lpstr>PowerPoint プレゼンテーション</vt:lpstr>
      <vt:lpstr>A1-2-5.PyTorchでニューラルネットワークモデルを評価する</vt:lpstr>
      <vt:lpstr>A1-2-6.PyTorchハンズオン</vt:lpstr>
      <vt:lpstr>PowerPoint プレゼンテーション</vt:lpstr>
      <vt:lpstr>A1-3-1.PyTorchでドロップアウトを実装する</vt:lpstr>
      <vt:lpstr>A1-3-2.PyTorchでEarly-Stoppingを実装する①</vt:lpstr>
      <vt:lpstr>A1-3-3.PyTorchでEarly-Stoppingを実装する②</vt:lpstr>
      <vt:lpstr>A1-3-4.PyTorchハンズオン モデルを改良する</vt:lpstr>
      <vt:lpstr>PowerPoint プレゼンテーション</vt:lpstr>
      <vt:lpstr>A2-1.PyTorchで画像分類を行う</vt:lpstr>
      <vt:lpstr>A2-2.PyTorchで画像分類の準備をする</vt:lpstr>
      <vt:lpstr>A2-3.PyTorchで画像分類モデルを準備する</vt:lpstr>
      <vt:lpstr>A2-4.PyTorchハンズオン（CNN）</vt:lpstr>
      <vt:lpstr>参考資料・文献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65</cp:revision>
  <dcterms:modified xsi:type="dcterms:W3CDTF">2024-08-18T08:59:16Z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0x0101000E8EEC49DF40384496A30D6C0E706C78</vt:lpwstr>
  </property>
</Properties>
</file>